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7" r:id="rId2"/>
    <p:sldId id="260"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2CCDB6-9128-4F5B-8EE5-1FD9ECBEAD67}" type="datetimeFigureOut">
              <a:rPr lang="en-US" smtClean="0"/>
              <a:t>3/25/2021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960989-CA34-4B7A-B224-4270F5CC091D}" type="slidenum">
              <a:rPr lang="en-US" smtClean="0"/>
              <a:t>‹#›</a:t>
            </a:fld>
            <a:endParaRPr lang="en-US"/>
          </a:p>
        </p:txBody>
      </p:sp>
    </p:spTree>
    <p:extLst>
      <p:ext uri="{BB962C8B-B14F-4D97-AF65-F5344CB8AC3E}">
        <p14:creationId xmlns:p14="http://schemas.microsoft.com/office/powerpoint/2010/main" val="102281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anose="020B0604020202020204" pitchFamily="34" charset="0"/>
              </a:rPr>
              <a:t>Welcome to the course on Relational Database Management System.</a:t>
            </a:r>
          </a:p>
        </p:txBody>
      </p:sp>
    </p:spTree>
    <p:extLst>
      <p:ext uri="{BB962C8B-B14F-4D97-AF65-F5344CB8AC3E}">
        <p14:creationId xmlns:p14="http://schemas.microsoft.com/office/powerpoint/2010/main" val="4044853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1E97FB8D-26A5-411F-804D-F0ADB6137B91}" type="slidenum">
              <a:rPr lang="en-US" b="0"/>
              <a:pPr/>
              <a:t>11</a:t>
            </a:fld>
            <a:endParaRPr lang="en-US" b="0"/>
          </a:p>
        </p:txBody>
      </p:sp>
    </p:spTree>
    <p:extLst>
      <p:ext uri="{BB962C8B-B14F-4D97-AF65-F5344CB8AC3E}">
        <p14:creationId xmlns:p14="http://schemas.microsoft.com/office/powerpoint/2010/main" val="2745210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22284C63-C4A1-4EA7-9A3E-EB0116F47306}" type="slidenum">
              <a:rPr lang="en-US" b="0"/>
              <a:pPr/>
              <a:t>12</a:t>
            </a:fld>
            <a:endParaRPr lang="en-US" b="0"/>
          </a:p>
        </p:txBody>
      </p:sp>
    </p:spTree>
    <p:extLst>
      <p:ext uri="{BB962C8B-B14F-4D97-AF65-F5344CB8AC3E}">
        <p14:creationId xmlns:p14="http://schemas.microsoft.com/office/powerpoint/2010/main" val="1986716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224E97F9-3D63-474C-AFBD-5990B142ED45}" type="slidenum">
              <a:rPr lang="en-US" b="0"/>
              <a:pPr/>
              <a:t>14</a:t>
            </a:fld>
            <a:endParaRPr lang="en-US" b="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800" b="1" smtClean="0">
                <a:latin typeface="Arial" panose="020B0604020202020204" pitchFamily="34" charset="0"/>
              </a:rPr>
              <a:t>Foreign key</a:t>
            </a:r>
          </a:p>
          <a:p>
            <a:pPr eaLnBrk="1" hangingPunct="1">
              <a:buFontTx/>
              <a:buChar char="•"/>
            </a:pPr>
            <a:r>
              <a:rPr lang="en-US" sz="800" smtClean="0">
                <a:latin typeface="Arial" panose="020B0604020202020204" pitchFamily="34" charset="0"/>
              </a:rPr>
              <a:t>Usually a </a:t>
            </a:r>
            <a:r>
              <a:rPr lang="en-US" sz="800" i="1" smtClean="0">
                <a:latin typeface="Arial" panose="020B0604020202020204" pitchFamily="34" charset="0"/>
              </a:rPr>
              <a:t>foreign</a:t>
            </a:r>
            <a:r>
              <a:rPr lang="en-US" sz="800" smtClean="0">
                <a:latin typeface="Arial" panose="020B0604020202020204" pitchFamily="34" charset="0"/>
              </a:rPr>
              <a:t> key is a “copy” of a primary key that has been exported from one relation into another to represent the existence of a relationship between them. </a:t>
            </a:r>
          </a:p>
          <a:p>
            <a:pPr eaLnBrk="1" hangingPunct="1">
              <a:buFontTx/>
              <a:buChar char="•"/>
            </a:pPr>
            <a:r>
              <a:rPr lang="en-US" sz="800" smtClean="0">
                <a:latin typeface="Arial" panose="020B0604020202020204" pitchFamily="34" charset="0"/>
              </a:rPr>
              <a:t>Foreign key values do not (usually) have to be unique.</a:t>
            </a:r>
          </a:p>
          <a:p>
            <a:pPr eaLnBrk="1" hangingPunct="1">
              <a:buFontTx/>
              <a:buChar char="•"/>
            </a:pPr>
            <a:r>
              <a:rPr lang="en-US" sz="800" smtClean="0">
                <a:latin typeface="Arial" panose="020B0604020202020204" pitchFamily="34" charset="0"/>
              </a:rPr>
              <a:t>Foreign keys can also be </a:t>
            </a:r>
            <a:r>
              <a:rPr lang="en-US" sz="800" i="1" smtClean="0">
                <a:latin typeface="Arial" panose="020B0604020202020204" pitchFamily="34" charset="0"/>
              </a:rPr>
              <a:t>null</a:t>
            </a:r>
            <a:r>
              <a:rPr lang="en-US" sz="800" smtClean="0">
                <a:latin typeface="Arial" panose="020B0604020202020204" pitchFamily="34" charset="0"/>
              </a:rPr>
              <a:t> .</a:t>
            </a:r>
          </a:p>
          <a:p>
            <a:pPr eaLnBrk="1" hangingPunct="1"/>
            <a:endParaRPr lang="en-US" sz="800" smtClean="0">
              <a:latin typeface="Arial" panose="020B0604020202020204" pitchFamily="34" charset="0"/>
            </a:endParaRPr>
          </a:p>
          <a:p>
            <a:pPr eaLnBrk="1" hangingPunct="1"/>
            <a:endParaRPr lang="en-US" sz="800" smtClean="0">
              <a:latin typeface="Arial" panose="020B0604020202020204" pitchFamily="34" charset="0"/>
            </a:endParaRPr>
          </a:p>
          <a:p>
            <a:pPr eaLnBrk="1" hangingPunct="1"/>
            <a:endParaRPr lang="en-US" smtClean="0">
              <a:latin typeface="Arial" panose="020B0604020202020204" pitchFamily="34" charset="0"/>
            </a:endParaRPr>
          </a:p>
          <a:p>
            <a:pPr eaLnBrk="1" hangingPunct="1"/>
            <a:endParaRPr lang="en-US" smtClean="0">
              <a:latin typeface="Arial" panose="020B0604020202020204" pitchFamily="34" charset="0"/>
            </a:endParaRPr>
          </a:p>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71039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014603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FCC5FBFB-A1B4-4BAC-9F0A-8B2BAD4E8B54}" type="slidenum">
              <a:rPr lang="en-US" b="0"/>
              <a:pPr/>
              <a:t>17</a:t>
            </a:fld>
            <a:endParaRPr lang="en-US" b="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092943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B359A58F-0E70-485B-9DDB-EFE916E1F836}" type="slidenum">
              <a:rPr lang="en-US" b="0"/>
              <a:pPr/>
              <a:t>19</a:t>
            </a:fld>
            <a:endParaRPr lang="en-US" b="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517735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024AC13A-DCE3-4CC5-958A-C791C0EE46C1}" type="slidenum">
              <a:rPr lang="en-US" b="0"/>
              <a:pPr/>
              <a:t>20</a:t>
            </a:fld>
            <a:endParaRPr lang="en-US" b="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rPr>
              <a:t>Key attribute mentioned in the slide should not be miss understood with  key attribute discussion of relational model. The key attribute discussion here is only in the context of ER Diagram. </a:t>
            </a:r>
          </a:p>
        </p:txBody>
      </p:sp>
    </p:spTree>
    <p:extLst>
      <p:ext uri="{BB962C8B-B14F-4D97-AF65-F5344CB8AC3E}">
        <p14:creationId xmlns:p14="http://schemas.microsoft.com/office/powerpoint/2010/main" val="3635996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D67F75A7-CF22-4A81-BD4F-AEDCB4AAD9C8}" type="slidenum">
              <a:rPr lang="en-US" b="0"/>
              <a:pPr/>
              <a:t>21</a:t>
            </a:fld>
            <a:endParaRPr lang="en-US" b="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5382549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C15174B1-570A-4837-AC2F-5D80099509E8}" type="slidenum">
              <a:rPr lang="en-US" b="0"/>
              <a:pPr/>
              <a:t>22</a:t>
            </a:fld>
            <a:endParaRPr lang="en-US" b="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smtClean="0">
                <a:latin typeface="Arial" panose="020B0604020202020204" pitchFamily="34" charset="0"/>
              </a:rPr>
              <a:t>The dependent data is identified with the help of the 	employee id to which it is related</a:t>
            </a:r>
          </a:p>
          <a:p>
            <a:pPr eaLnBrk="1" hangingPunct="1"/>
            <a:r>
              <a:rPr lang="en-US" smtClean="0">
                <a:latin typeface="Arial" panose="020B0604020202020204" pitchFamily="34" charset="0"/>
              </a:rPr>
              <a:t>Id is not the key attribute but is discriminator and used along with key attribute of strong entity to identify dependents</a:t>
            </a:r>
          </a:p>
        </p:txBody>
      </p:sp>
    </p:spTree>
    <p:extLst>
      <p:ext uri="{BB962C8B-B14F-4D97-AF65-F5344CB8AC3E}">
        <p14:creationId xmlns:p14="http://schemas.microsoft.com/office/powerpoint/2010/main" val="8522430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00C5BE7F-A648-43B5-871F-B3B9F62BD6EC}" type="slidenum">
              <a:rPr lang="en-US" b="0"/>
              <a:pPr/>
              <a:t>23</a:t>
            </a:fld>
            <a:endParaRPr lang="en-US" b="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530053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F85D7A87-0076-4EDB-B05E-943A971ACD54}" type="slidenum">
              <a:rPr lang="en-US" b="0"/>
              <a:pPr/>
              <a:t>2</a:t>
            </a:fld>
            <a:endParaRPr lang="en-US" b="0"/>
          </a:p>
        </p:txBody>
      </p:sp>
      <p:sp>
        <p:nvSpPr>
          <p:cNvPr id="89091" name="Rectangle 2"/>
          <p:cNvSpPr>
            <a:spLocks noGrp="1" noRot="1" noChangeAspect="1" noChangeArrowheads="1" noTextEdit="1"/>
          </p:cNvSpPr>
          <p:nvPr>
            <p:ph type="sldImg"/>
          </p:nvPr>
        </p:nvSpPr>
        <p:spPr>
          <a:xfrm>
            <a:off x="277813" y="860425"/>
            <a:ext cx="6142037" cy="3455988"/>
          </a:xfrm>
          <a:ln/>
        </p:spPr>
      </p:sp>
      <p:sp>
        <p:nvSpPr>
          <p:cNvPr id="89092" name="Rectangle 3"/>
          <p:cNvSpPr>
            <a:spLocks noGrp="1" noChangeArrowheads="1"/>
          </p:cNvSpPr>
          <p:nvPr>
            <p:ph type="body" idx="1"/>
          </p:nvPr>
        </p:nvSpPr>
        <p:spPr>
          <a:xfrm>
            <a:off x="890588" y="4691063"/>
            <a:ext cx="4911725" cy="4151312"/>
          </a:xfrm>
          <a:solidFill>
            <a:srgbClr val="FFFFFF"/>
          </a:solidFill>
          <a:ln>
            <a:solidFill>
              <a:srgbClr val="000000"/>
            </a:solidFill>
          </a:ln>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9942239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C5E84F39-8810-49FF-94C5-FF1815EDE4D4}" type="slidenum">
              <a:rPr lang="en-US" b="0"/>
              <a:pPr/>
              <a:t>24</a:t>
            </a:fld>
            <a:endParaRPr lang="en-US" b="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Arial" panose="020B0604020202020204" pitchFamily="34" charset="0"/>
            </a:endParaRPr>
          </a:p>
          <a:p>
            <a:pPr eaLnBrk="1" hangingPunct="1"/>
            <a:r>
              <a:rPr lang="en-US" smtClean="0">
                <a:latin typeface="Arial" panose="020B0604020202020204" pitchFamily="34" charset="0"/>
              </a:rPr>
              <a:t>The minimum and maximum values of this connectivity is called the </a:t>
            </a:r>
            <a:r>
              <a:rPr lang="en-US" sz="1200" b="1" smtClean="0">
                <a:solidFill>
                  <a:srgbClr val="0000FF"/>
                </a:solidFill>
                <a:latin typeface="Arial" panose="020B0604020202020204" pitchFamily="34" charset="0"/>
              </a:rPr>
              <a:t>cardinality of the relationship</a:t>
            </a:r>
          </a:p>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41944756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E1ED4688-B5BC-4972-AF2F-17558ADB89B2}" type="slidenum">
              <a:rPr lang="en-US" b="0"/>
              <a:pPr/>
              <a:t>25</a:t>
            </a:fld>
            <a:endParaRPr lang="en-US" b="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solidFill>
            <a:srgbClr val="FFFFFF"/>
          </a:solidFill>
          <a:ln>
            <a:solidFill>
              <a:srgbClr val="000000"/>
            </a:solidFill>
          </a:ln>
        </p:spPr>
        <p:txBody>
          <a:bodyPr/>
          <a:lstStyle/>
          <a:p>
            <a:pPr eaLnBrk="1" hangingPunct="1">
              <a:buFontTx/>
              <a:buChar char="•"/>
            </a:pPr>
            <a:r>
              <a:rPr lang="en-US" smtClean="0">
                <a:latin typeface="Arial" panose="020B0604020202020204" pitchFamily="34" charset="0"/>
              </a:rPr>
              <a:t>All instances of the entity type Employee don’t participate in the relationship, Head-of. </a:t>
            </a:r>
          </a:p>
          <a:p>
            <a:pPr eaLnBrk="1" hangingPunct="1">
              <a:buFontTx/>
              <a:buChar char="•"/>
            </a:pPr>
            <a:endParaRPr lang="en-US" smtClean="0">
              <a:latin typeface="Arial" panose="020B0604020202020204" pitchFamily="34" charset="0"/>
            </a:endParaRPr>
          </a:p>
          <a:p>
            <a:pPr eaLnBrk="1" hangingPunct="1">
              <a:buFontTx/>
              <a:buChar char="•"/>
            </a:pPr>
            <a:r>
              <a:rPr lang="en-US" smtClean="0">
                <a:latin typeface="Arial" panose="020B0604020202020204" pitchFamily="34" charset="0"/>
              </a:rPr>
              <a:t>Every employee doesn’t head a department. So, employee entity type is said to partially participate in the relationship. </a:t>
            </a:r>
          </a:p>
          <a:p>
            <a:pPr eaLnBrk="1" hangingPunct="1">
              <a:buFontTx/>
              <a:buChar char="•"/>
            </a:pPr>
            <a:endParaRPr lang="en-US" smtClean="0">
              <a:latin typeface="Arial" panose="020B0604020202020204" pitchFamily="34" charset="0"/>
            </a:endParaRPr>
          </a:p>
          <a:p>
            <a:pPr eaLnBrk="1" hangingPunct="1">
              <a:buFontTx/>
              <a:buChar char="•"/>
            </a:pPr>
            <a:r>
              <a:rPr lang="en-US" smtClean="0">
                <a:latin typeface="Arial" panose="020B0604020202020204" pitchFamily="34" charset="0"/>
              </a:rPr>
              <a:t>But, every department would be headed by some employee. </a:t>
            </a:r>
          </a:p>
          <a:p>
            <a:pPr eaLnBrk="1" hangingPunct="1">
              <a:buFontTx/>
              <a:buChar char="•"/>
            </a:pPr>
            <a:endParaRPr lang="en-US" smtClean="0">
              <a:latin typeface="Arial" panose="020B0604020202020204" pitchFamily="34" charset="0"/>
            </a:endParaRPr>
          </a:p>
          <a:p>
            <a:pPr eaLnBrk="1" hangingPunct="1">
              <a:buFontTx/>
              <a:buChar char="•"/>
            </a:pPr>
            <a:r>
              <a:rPr lang="en-US" smtClean="0">
                <a:latin typeface="Arial" panose="020B0604020202020204" pitchFamily="34" charset="0"/>
              </a:rPr>
              <a:t>So, all instances of the entity type Department participate in this relationship. So, we say that it is total participation from the department side.</a:t>
            </a:r>
          </a:p>
        </p:txBody>
      </p:sp>
    </p:spTree>
    <p:extLst>
      <p:ext uri="{BB962C8B-B14F-4D97-AF65-F5344CB8AC3E}">
        <p14:creationId xmlns:p14="http://schemas.microsoft.com/office/powerpoint/2010/main" val="10629671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8222186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7A3E34FE-BBA6-4A8B-B184-F76AAD206162}" type="slidenum">
              <a:rPr lang="en-US" b="0"/>
              <a:pPr/>
              <a:t>29</a:t>
            </a:fld>
            <a:endParaRPr lang="en-US" b="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a:p>
            <a:pPr eaLnBrk="1" hangingPunct="1"/>
            <a:r>
              <a:rPr lang="en-US" smtClean="0">
                <a:latin typeface="Arial" panose="020B0604020202020204" pitchFamily="34" charset="0"/>
              </a:rPr>
              <a:t>Represented by an ellipse from which other ellipses emanate and represent the component attributes. E.g Address </a:t>
            </a:r>
          </a:p>
        </p:txBody>
      </p:sp>
    </p:spTree>
    <p:extLst>
      <p:ext uri="{BB962C8B-B14F-4D97-AF65-F5344CB8AC3E}">
        <p14:creationId xmlns:p14="http://schemas.microsoft.com/office/powerpoint/2010/main" val="35071859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723472B7-5FA6-46DD-8855-754BA7BF55BC}" type="slidenum">
              <a:rPr lang="en-US" b="0"/>
              <a:pPr/>
              <a:t>30</a:t>
            </a:fld>
            <a:endParaRPr lang="en-US" b="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Arial" panose="020B0604020202020204" pitchFamily="34" charset="0"/>
            </a:endParaRPr>
          </a:p>
          <a:p>
            <a:pPr eaLnBrk="1" hangingPunct="1">
              <a:buFontTx/>
              <a:buChar char="•"/>
            </a:pPr>
            <a:r>
              <a:rPr lang="en-US" smtClean="0">
                <a:latin typeface="Arial" panose="020B0604020202020204" pitchFamily="34" charset="0"/>
              </a:rPr>
              <a:t>A unary relationship is represented as a diamond which connects one entity to itself as a loop. </a:t>
            </a:r>
          </a:p>
          <a:p>
            <a:pPr eaLnBrk="1" hangingPunct="1">
              <a:buFontTx/>
              <a:buChar char="•"/>
            </a:pPr>
            <a:endParaRPr lang="en-US" smtClean="0">
              <a:latin typeface="Arial" panose="020B0604020202020204" pitchFamily="34" charset="0"/>
            </a:endParaRPr>
          </a:p>
          <a:p>
            <a:pPr eaLnBrk="1" hangingPunct="1">
              <a:buFontTx/>
              <a:buChar char="•"/>
            </a:pPr>
            <a:r>
              <a:rPr lang="en-US" smtClean="0">
                <a:latin typeface="Arial" panose="020B0604020202020204" pitchFamily="34" charset="0"/>
              </a:rPr>
              <a:t>The relationship above means, some instances of employee manage other instances of Employee.</a:t>
            </a:r>
          </a:p>
        </p:txBody>
      </p:sp>
    </p:spTree>
    <p:extLst>
      <p:ext uri="{BB962C8B-B14F-4D97-AF65-F5344CB8AC3E}">
        <p14:creationId xmlns:p14="http://schemas.microsoft.com/office/powerpoint/2010/main" val="17253301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344B7B18-63ED-4806-BBCE-8EABA42CDD0F}" type="slidenum">
              <a:rPr lang="en-US" b="0"/>
              <a:pPr/>
              <a:t>31</a:t>
            </a:fld>
            <a:endParaRPr lang="en-US" b="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17201007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56EF9235-7CDC-49E0-BEC2-22E1819D202F}" type="slidenum">
              <a:rPr lang="en-US" b="0"/>
              <a:pPr/>
              <a:t>32</a:t>
            </a:fld>
            <a:endParaRPr lang="en-US" b="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a:p>
            <a:pPr eaLnBrk="1" hangingPunct="1"/>
            <a:r>
              <a:rPr lang="en-US" smtClean="0">
                <a:latin typeface="Arial" panose="020B0604020202020204" pitchFamily="34" charset="0"/>
              </a:rPr>
              <a:t>A relationship connecting three entity types.</a:t>
            </a:r>
          </a:p>
        </p:txBody>
      </p:sp>
    </p:spTree>
    <p:extLst>
      <p:ext uri="{BB962C8B-B14F-4D97-AF65-F5344CB8AC3E}">
        <p14:creationId xmlns:p14="http://schemas.microsoft.com/office/powerpoint/2010/main" val="1763605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B61B3E14-9C18-4D90-BC4D-4B22B933C811}" type="slidenum">
              <a:rPr lang="en-US" b="0"/>
              <a:pPr/>
              <a:t>33</a:t>
            </a:fld>
            <a:endParaRPr lang="en-US" b="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solidFill>
                <a:srgbClr val="6600CC"/>
              </a:solidFill>
              <a:latin typeface="Arial" panose="020B0604020202020204" pitchFamily="34" charset="0"/>
            </a:endParaRPr>
          </a:p>
          <a:p>
            <a:pPr eaLnBrk="1" hangingPunct="1"/>
            <a:endParaRPr lang="en-US" smtClean="0">
              <a:solidFill>
                <a:srgbClr val="6600CC"/>
              </a:solidFill>
              <a:latin typeface="Arial" panose="020B0604020202020204" pitchFamily="34" charset="0"/>
            </a:endParaRPr>
          </a:p>
          <a:p>
            <a:pPr eaLnBrk="1" hangingPunct="1"/>
            <a:r>
              <a:rPr lang="en-US" smtClean="0">
                <a:solidFill>
                  <a:srgbClr val="6600CC"/>
                </a:solidFill>
                <a:latin typeface="Arial" panose="020B0604020202020204" pitchFamily="34" charset="0"/>
              </a:rPr>
              <a:t>These attributes best describe the relationship </a:t>
            </a:r>
            <a:r>
              <a:rPr lang="en-US" b="1" smtClean="0">
                <a:solidFill>
                  <a:srgbClr val="6600CC"/>
                </a:solidFill>
                <a:latin typeface="Arial" panose="020B0604020202020204" pitchFamily="34" charset="0"/>
              </a:rPr>
              <a:t>prescription</a:t>
            </a:r>
            <a:r>
              <a:rPr lang="en-US" smtClean="0">
                <a:solidFill>
                  <a:srgbClr val="6600CC"/>
                </a:solidFill>
                <a:latin typeface="Arial" panose="020B0604020202020204" pitchFamily="34" charset="0"/>
              </a:rPr>
              <a:t> rather than any individual entity Doctor, Patient or Medicine.</a:t>
            </a:r>
          </a:p>
        </p:txBody>
      </p:sp>
    </p:spTree>
    <p:extLst>
      <p:ext uri="{BB962C8B-B14F-4D97-AF65-F5344CB8AC3E}">
        <p14:creationId xmlns:p14="http://schemas.microsoft.com/office/powerpoint/2010/main" val="13611995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7946196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27772F9C-2EE4-4F9B-9AAC-29FC3E86988D}" type="slidenum">
              <a:rPr lang="en-US" b="0"/>
              <a:pPr/>
              <a:t>43</a:t>
            </a:fld>
            <a:endParaRPr lang="en-US" b="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452893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9E85E105-30D1-43E6-86D7-454B54AF0B99}" type="slidenum">
              <a:rPr lang="en-US" b="0"/>
              <a:pPr/>
              <a:t>3</a:t>
            </a:fld>
            <a:endParaRPr lang="en-US" b="0"/>
          </a:p>
        </p:txBody>
      </p:sp>
      <p:sp>
        <p:nvSpPr>
          <p:cNvPr id="92163" name="Rectangle 2"/>
          <p:cNvSpPr>
            <a:spLocks noGrp="1" noRot="1" noChangeAspect="1" noChangeArrowheads="1" noTextEdit="1"/>
          </p:cNvSpPr>
          <p:nvPr>
            <p:ph type="sldImg"/>
          </p:nvPr>
        </p:nvSpPr>
        <p:spPr>
          <a:xfrm>
            <a:off x="57150" y="739775"/>
            <a:ext cx="6578600" cy="3700463"/>
          </a:xfrm>
          <a:ln/>
        </p:spPr>
      </p:sp>
      <p:sp>
        <p:nvSpPr>
          <p:cNvPr id="92164" name="Rectangle 3"/>
          <p:cNvSpPr>
            <a:spLocks noGrp="1" noChangeArrowheads="1"/>
          </p:cNvSpPr>
          <p:nvPr>
            <p:ph type="body" idx="1"/>
          </p:nvPr>
        </p:nvSpPr>
        <p:spPr>
          <a:xfrm>
            <a:off x="892175" y="4687888"/>
            <a:ext cx="4908550" cy="4440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2081878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CCB0BE4E-B42F-4671-A969-E95878F22B5A}" type="slidenum">
              <a:rPr lang="en-US" b="0"/>
              <a:pPr/>
              <a:t>44</a:t>
            </a:fld>
            <a:endParaRPr lang="en-US" b="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0779840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AA6AADA1-8E8F-492C-9005-E411B3047DA9}" type="slidenum">
              <a:rPr lang="en-US" b="0"/>
              <a:pPr/>
              <a:t>47</a:t>
            </a:fld>
            <a:endParaRPr lang="en-US" b="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smtClean="0">
                <a:latin typeface="Arial" panose="020B0604020202020204" pitchFamily="34" charset="0"/>
              </a:rPr>
              <a:t>In above example Marks is fully functionally dependent on </a:t>
            </a:r>
            <a:r>
              <a:rPr lang="en-US" u="sng" smtClean="0">
                <a:latin typeface="Arial" panose="020B0604020202020204" pitchFamily="34" charset="0"/>
              </a:rPr>
              <a:t>STUDENT# COURSE#</a:t>
            </a:r>
            <a:r>
              <a:rPr lang="en-US" smtClean="0">
                <a:latin typeface="Arial" panose="020B0604020202020204" pitchFamily="34" charset="0"/>
              </a:rPr>
              <a:t> and </a:t>
            </a:r>
            <a:r>
              <a:rPr lang="en-US" b="1" smtClean="0">
                <a:latin typeface="Arial" panose="020B0604020202020204" pitchFamily="34" charset="0"/>
              </a:rPr>
              <a:t>not</a:t>
            </a:r>
            <a:r>
              <a:rPr lang="en-US" smtClean="0">
                <a:latin typeface="Arial" panose="020B0604020202020204" pitchFamily="34" charset="0"/>
              </a:rPr>
              <a:t> </a:t>
            </a:r>
            <a:r>
              <a:rPr lang="en-US" b="1" smtClean="0">
                <a:latin typeface="Arial" panose="020B0604020202020204" pitchFamily="34" charset="0"/>
              </a:rPr>
              <a:t>on sub set of</a:t>
            </a:r>
            <a:r>
              <a:rPr lang="en-US" smtClean="0">
                <a:latin typeface="Arial" panose="020B0604020202020204" pitchFamily="34" charset="0"/>
              </a:rPr>
              <a:t> </a:t>
            </a:r>
            <a:r>
              <a:rPr lang="en-US" u="sng" smtClean="0">
                <a:latin typeface="Arial" panose="020B0604020202020204" pitchFamily="34" charset="0"/>
              </a:rPr>
              <a:t>STUDENT# COURSE#</a:t>
            </a:r>
            <a:r>
              <a:rPr lang="en-US" smtClean="0">
                <a:latin typeface="Arial" panose="020B0604020202020204" pitchFamily="34" charset="0"/>
              </a:rPr>
              <a:t>. This means Marks can not be determined either by STUDENT# </a:t>
            </a:r>
            <a:r>
              <a:rPr lang="en-US" b="1" smtClean="0">
                <a:latin typeface="Arial" panose="020B0604020202020204" pitchFamily="34" charset="0"/>
              </a:rPr>
              <a:t>OR</a:t>
            </a:r>
            <a:r>
              <a:rPr lang="en-US" smtClean="0">
                <a:latin typeface="Arial" panose="020B0604020202020204" pitchFamily="34" charset="0"/>
              </a:rPr>
              <a:t> COURSE# alone. It can be determined only using STUDENT# </a:t>
            </a:r>
            <a:r>
              <a:rPr lang="en-US" b="1" smtClean="0">
                <a:latin typeface="Arial" panose="020B0604020202020204" pitchFamily="34" charset="0"/>
              </a:rPr>
              <a:t>AND</a:t>
            </a:r>
            <a:r>
              <a:rPr lang="en-US" smtClean="0">
                <a:latin typeface="Arial" panose="020B0604020202020204" pitchFamily="34" charset="0"/>
              </a:rPr>
              <a:t> COURSE# together. Hence Marks is fully functionally dependent on STUDENT# COURSE#.</a:t>
            </a:r>
          </a:p>
        </p:txBody>
      </p:sp>
    </p:spTree>
    <p:extLst>
      <p:ext uri="{BB962C8B-B14F-4D97-AF65-F5344CB8AC3E}">
        <p14:creationId xmlns:p14="http://schemas.microsoft.com/office/powerpoint/2010/main" val="18886582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AC0A970C-820D-46DA-850A-9A45658710FB}" type="slidenum">
              <a:rPr lang="en-US" b="0"/>
              <a:pPr/>
              <a:t>48</a:t>
            </a:fld>
            <a:endParaRPr lang="en-US" b="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rPr>
              <a:t>CourseName is not fully functionally dependent on STUDENT# COURSE# because subset of STUDENT# COURSE# i.e only COURSE# determines the CourseName and STUDENT# does not have any role in deciding CourseName. Hence CourseName is not fully functionally dependent on STUDENT# COURSE#.</a:t>
            </a:r>
          </a:p>
          <a:p>
            <a:pPr eaLnBrk="1" hangingPunct="1"/>
            <a:endParaRPr lang="en-US" smtClean="0">
              <a:latin typeface="Arial" panose="020B0604020202020204" pitchFamily="34" charset="0"/>
            </a:endParaRPr>
          </a:p>
          <a:p>
            <a:pPr eaLnBrk="1" hangingPunct="1"/>
            <a:r>
              <a:rPr lang="en-US" smtClean="0">
                <a:latin typeface="Arial" panose="020B0604020202020204" pitchFamily="34" charset="0"/>
              </a:rPr>
              <a:t>In the above relationship CourseName is partially dependent on composite attributes </a:t>
            </a:r>
            <a:r>
              <a:rPr lang="en-US" u="sng" smtClean="0">
                <a:latin typeface="Arial" panose="020B0604020202020204" pitchFamily="34" charset="0"/>
              </a:rPr>
              <a:t>STUDENT# COURSE#</a:t>
            </a:r>
            <a:r>
              <a:rPr lang="en-US" smtClean="0">
                <a:latin typeface="Arial" panose="020B0604020202020204" pitchFamily="34" charset="0"/>
              </a:rPr>
              <a:t> because COURSE# alone defines the CourseName.</a:t>
            </a:r>
          </a:p>
        </p:txBody>
      </p:sp>
    </p:spTree>
    <p:extLst>
      <p:ext uri="{BB962C8B-B14F-4D97-AF65-F5344CB8AC3E}">
        <p14:creationId xmlns:p14="http://schemas.microsoft.com/office/powerpoint/2010/main" val="934164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A423AFAB-C498-41C1-B068-0F4DF0D2A06E}" type="slidenum">
              <a:rPr lang="en-US" b="0"/>
              <a:pPr/>
              <a:t>49</a:t>
            </a:fld>
            <a:endParaRPr lang="en-US" b="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rPr>
              <a:t>In above example, Grade depends on Marks and in turn Marks depends on Student#COURSE#. Hence Grade transitively depends on Student#COURSE#. </a:t>
            </a:r>
          </a:p>
          <a:p>
            <a:pPr eaLnBrk="1" hangingPunct="1"/>
            <a:r>
              <a:rPr lang="en-US" smtClean="0">
                <a:latin typeface="Arial" panose="020B0604020202020204" pitchFamily="34" charset="0"/>
              </a:rPr>
              <a:t/>
            </a:r>
            <a:br>
              <a:rPr lang="en-US" smtClean="0">
                <a:latin typeface="Arial" panose="020B0604020202020204" pitchFamily="34" charset="0"/>
              </a:rPr>
            </a:br>
            <a:r>
              <a:rPr lang="en-US" b="1" smtClean="0">
                <a:latin typeface="Arial" panose="020B0604020202020204" pitchFamily="34" charset="0"/>
              </a:rPr>
              <a:t>Transitive:</a:t>
            </a:r>
            <a:r>
              <a:rPr lang="en-US" smtClean="0">
                <a:latin typeface="Arial" panose="020B0604020202020204" pitchFamily="34" charset="0"/>
              </a:rPr>
              <a:t> Indirect</a:t>
            </a:r>
          </a:p>
        </p:txBody>
      </p:sp>
    </p:spTree>
    <p:extLst>
      <p:ext uri="{BB962C8B-B14F-4D97-AF65-F5344CB8AC3E}">
        <p14:creationId xmlns:p14="http://schemas.microsoft.com/office/powerpoint/2010/main" val="35231515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1239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10A30DB8-ACB3-4991-BD41-71D9AE1553C0}" type="slidenum">
              <a:rPr lang="en-US" b="0"/>
              <a:pPr/>
              <a:t>51</a:t>
            </a:fld>
            <a:endParaRPr lang="en-US" b="0"/>
          </a:p>
        </p:txBody>
      </p:sp>
    </p:spTree>
    <p:extLst>
      <p:ext uri="{BB962C8B-B14F-4D97-AF65-F5344CB8AC3E}">
        <p14:creationId xmlns:p14="http://schemas.microsoft.com/office/powerpoint/2010/main" val="22434451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1249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F2445C74-6DB2-4FD0-86C3-91AC12D5188A}" type="slidenum">
              <a:rPr lang="en-US" b="0"/>
              <a:pPr/>
              <a:t>52</a:t>
            </a:fld>
            <a:endParaRPr lang="en-US" b="0"/>
          </a:p>
        </p:txBody>
      </p:sp>
    </p:spTree>
    <p:extLst>
      <p:ext uri="{BB962C8B-B14F-4D97-AF65-F5344CB8AC3E}">
        <p14:creationId xmlns:p14="http://schemas.microsoft.com/office/powerpoint/2010/main" val="39103687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C74274EB-43BA-463B-B21D-3BA351D5F783}" type="slidenum">
              <a:rPr lang="en-US" b="0"/>
              <a:pPr/>
              <a:t>53</a:t>
            </a:fld>
            <a:endParaRPr lang="en-US" b="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rPr>
              <a:t>In relational database design it is not practically possible to have a table which is not in 1NF. </a:t>
            </a:r>
          </a:p>
        </p:txBody>
      </p:sp>
    </p:spTree>
    <p:extLst>
      <p:ext uri="{BB962C8B-B14F-4D97-AF65-F5344CB8AC3E}">
        <p14:creationId xmlns:p14="http://schemas.microsoft.com/office/powerpoint/2010/main" val="29014082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129F48CF-549C-403B-8CF8-EC6C1C5650CD}" type="slidenum">
              <a:rPr lang="en-US" b="0"/>
              <a:pPr/>
              <a:t>54</a:t>
            </a:fld>
            <a:endParaRPr lang="en-US" b="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8701894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C5A3C042-2D4E-4F16-BAF5-802B317E110B}" type="slidenum">
              <a:rPr lang="en-US" b="0"/>
              <a:pPr/>
              <a:t>55</a:t>
            </a:fld>
            <a:endParaRPr lang="en-US" b="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7777056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30462D12-1B61-4F9D-8341-1899F2FD47FB}" type="slidenum">
              <a:rPr lang="en-US" b="0"/>
              <a:pPr/>
              <a:t>56</a:t>
            </a:fld>
            <a:endParaRPr lang="en-US" b="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208043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1D51AC58-8042-4AA0-B12A-14D5754D3F9B}" type="slidenum">
              <a:rPr lang="en-US" b="0"/>
              <a:pPr/>
              <a:t>4</a:t>
            </a:fld>
            <a:endParaRPr lang="en-US" b="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Arial" panose="020B0604020202020204" pitchFamily="34" charset="0"/>
            </a:endParaRPr>
          </a:p>
          <a:p>
            <a:pPr eaLnBrk="1" hangingPunct="1">
              <a:buFontTx/>
              <a:buChar char="•"/>
            </a:pPr>
            <a:r>
              <a:rPr lang="en-US" smtClean="0">
                <a:latin typeface="Arial" panose="020B0604020202020204" pitchFamily="34" charset="0"/>
              </a:rPr>
              <a:t>In the traditional approach, information is stored in flat files which are maintained by the file system of  OS. </a:t>
            </a:r>
          </a:p>
          <a:p>
            <a:pPr eaLnBrk="1" hangingPunct="1">
              <a:buFontTx/>
              <a:buChar char="•"/>
            </a:pPr>
            <a:endParaRPr lang="en-US" smtClean="0">
              <a:latin typeface="Arial" panose="020B0604020202020204" pitchFamily="34" charset="0"/>
            </a:endParaRPr>
          </a:p>
          <a:p>
            <a:pPr eaLnBrk="1" hangingPunct="1">
              <a:buFontTx/>
              <a:buChar char="•"/>
            </a:pPr>
            <a:r>
              <a:rPr lang="en-US" smtClean="0">
                <a:latin typeface="Arial" panose="020B0604020202020204" pitchFamily="34" charset="0"/>
              </a:rPr>
              <a:t>Application programs go through the file system to access these flat files.</a:t>
            </a:r>
          </a:p>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10108341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C1B09C09-EFBA-415D-AC5E-F2C2154B6FF6}" type="slidenum">
              <a:rPr lang="en-US" b="0"/>
              <a:pPr/>
              <a:t>59</a:t>
            </a:fld>
            <a:endParaRPr lang="en-US" b="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40823735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DC48CBBA-3047-4153-B62F-52F1CB53E247}" type="slidenum">
              <a:rPr lang="en-US" b="0"/>
              <a:pPr/>
              <a:t>61</a:t>
            </a:fld>
            <a:endParaRPr lang="en-US" b="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5706314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ln/>
        </p:spPr>
      </p:sp>
      <p:sp>
        <p:nvSpPr>
          <p:cNvPr id="132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anose="020B0604020202020204" pitchFamily="34" charset="0"/>
              </a:rPr>
              <a:t>Eliminate Transitive dependencies</a:t>
            </a:r>
          </a:p>
          <a:p>
            <a:endParaRPr lang="en-US" smtClean="0">
              <a:latin typeface="Arial" panose="020B0604020202020204" pitchFamily="34" charset="0"/>
            </a:endParaRPr>
          </a:p>
        </p:txBody>
      </p:sp>
      <p:sp>
        <p:nvSpPr>
          <p:cNvPr id="1321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E6436821-005A-4C28-86C1-2965AF2FCBC4}" type="slidenum">
              <a:rPr lang="en-US" b="0"/>
              <a:pPr/>
              <a:t>66</a:t>
            </a:fld>
            <a:endParaRPr lang="en-US" b="0"/>
          </a:p>
        </p:txBody>
      </p:sp>
    </p:spTree>
    <p:extLst>
      <p:ext uri="{BB962C8B-B14F-4D97-AF65-F5344CB8AC3E}">
        <p14:creationId xmlns:p14="http://schemas.microsoft.com/office/powerpoint/2010/main" val="23058004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48B63874-D528-48B9-A4B9-4EB681B993A3}" type="slidenum">
              <a:rPr lang="en-US" b="0"/>
              <a:pPr/>
              <a:t>67</a:t>
            </a:fld>
            <a:endParaRPr lang="en-US" b="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447758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59B85013-2C04-4DFF-B87A-0A07191EBD7E}" type="slidenum">
              <a:rPr lang="en-US" b="0"/>
              <a:pPr/>
              <a:t>5</a:t>
            </a:fld>
            <a:endParaRPr lang="en-US" b="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solidFill>
            <a:srgbClr val="FFFFFF"/>
          </a:solidFill>
          <a:ln>
            <a:solidFill>
              <a:srgbClr val="000000"/>
            </a:solidFill>
          </a:ln>
        </p:spPr>
        <p:txBody>
          <a:bodyPr/>
          <a:lstStyle/>
          <a:p>
            <a:pPr lvl="1" eaLnBrk="1" hangingPunct="1"/>
            <a:r>
              <a:rPr lang="en-AU" u="sng" smtClean="0">
                <a:latin typeface="Arial" panose="020B0604020202020204" pitchFamily="34" charset="0"/>
              </a:rPr>
              <a:t>Services provided by a DBMS</a:t>
            </a:r>
          </a:p>
          <a:p>
            <a:pPr lvl="1" eaLnBrk="1" hangingPunct="1"/>
            <a:endParaRPr lang="en-AU" u="sng" smtClean="0">
              <a:latin typeface="Arial" panose="020B0604020202020204" pitchFamily="34" charset="0"/>
            </a:endParaRPr>
          </a:p>
          <a:p>
            <a:pPr lvl="1" eaLnBrk="1" hangingPunct="1">
              <a:buFontTx/>
              <a:buChar char="•"/>
            </a:pPr>
            <a:r>
              <a:rPr lang="en-AU" smtClean="0">
                <a:latin typeface="Arial" panose="020B0604020202020204" pitchFamily="34" charset="0"/>
              </a:rPr>
              <a:t>Data management </a:t>
            </a:r>
          </a:p>
          <a:p>
            <a:pPr lvl="1" eaLnBrk="1" hangingPunct="1">
              <a:buFontTx/>
              <a:buChar char="•"/>
            </a:pPr>
            <a:r>
              <a:rPr lang="en-AU" smtClean="0">
                <a:latin typeface="Arial" panose="020B0604020202020204" pitchFamily="34" charset="0"/>
              </a:rPr>
              <a:t>Data definition</a:t>
            </a:r>
          </a:p>
          <a:p>
            <a:pPr lvl="1" eaLnBrk="1" hangingPunct="1">
              <a:buFontTx/>
              <a:buChar char="•"/>
            </a:pPr>
            <a:r>
              <a:rPr lang="en-AU" smtClean="0">
                <a:latin typeface="Arial" panose="020B0604020202020204" pitchFamily="34" charset="0"/>
              </a:rPr>
              <a:t>Transaction support </a:t>
            </a:r>
          </a:p>
          <a:p>
            <a:pPr lvl="1" eaLnBrk="1" hangingPunct="1">
              <a:buFontTx/>
              <a:buChar char="•"/>
            </a:pPr>
            <a:r>
              <a:rPr lang="en-AU" smtClean="0">
                <a:latin typeface="Arial" panose="020B0604020202020204" pitchFamily="34" charset="0"/>
              </a:rPr>
              <a:t>Concurrency control</a:t>
            </a:r>
          </a:p>
          <a:p>
            <a:pPr lvl="1" eaLnBrk="1" hangingPunct="1">
              <a:buFontTx/>
              <a:buChar char="•"/>
            </a:pPr>
            <a:r>
              <a:rPr lang="en-AU" smtClean="0">
                <a:latin typeface="Arial" panose="020B0604020202020204" pitchFamily="34" charset="0"/>
              </a:rPr>
              <a:t>Recovery</a:t>
            </a:r>
          </a:p>
          <a:p>
            <a:pPr lvl="1" eaLnBrk="1" hangingPunct="1">
              <a:buFontTx/>
              <a:buChar char="•"/>
            </a:pPr>
            <a:r>
              <a:rPr lang="en-AU" smtClean="0">
                <a:latin typeface="Arial" panose="020B0604020202020204" pitchFamily="34" charset="0"/>
              </a:rPr>
              <a:t>Security and integrity</a:t>
            </a:r>
          </a:p>
          <a:p>
            <a:pPr lvl="1" eaLnBrk="1" hangingPunct="1">
              <a:buFontTx/>
              <a:buChar char="•"/>
            </a:pPr>
            <a:r>
              <a:rPr lang="en-AU" smtClean="0">
                <a:latin typeface="Arial" panose="020B0604020202020204" pitchFamily="34" charset="0"/>
              </a:rPr>
              <a:t>Utilities- facilities like data import &amp; export, user management, backup, performance analysis, logging &amp; audit, physical storage control</a:t>
            </a:r>
            <a:endParaRPr lang="en-US" smtClean="0">
              <a:latin typeface="Arial" panose="020B0604020202020204" pitchFamily="34" charset="0"/>
            </a:endParaRPr>
          </a:p>
          <a:p>
            <a:pPr lvl="1" eaLnBrk="1" hangingPunct="1">
              <a:buFontTx/>
              <a:buChar char="•"/>
            </a:pPr>
            <a:endParaRPr lang="en-US" smtClean="0">
              <a:latin typeface="Arial" panose="020B0604020202020204" pitchFamily="34" charset="0"/>
            </a:endParaRPr>
          </a:p>
          <a:p>
            <a:pPr eaLnBrk="1" hangingPunct="1">
              <a:buFontTx/>
              <a:buChar char="•"/>
            </a:pPr>
            <a:endParaRPr lang="en-US" smtClean="0">
              <a:latin typeface="Arial" panose="020B0604020202020204" pitchFamily="34" charset="0"/>
            </a:endParaRPr>
          </a:p>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673852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375797E5-5B6F-4964-BFB6-3329547CCFB6}" type="slidenum">
              <a:rPr lang="en-US" b="0"/>
              <a:pPr/>
              <a:t>6</a:t>
            </a:fld>
            <a:endParaRPr lang="en-US" b="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solidFill>
            <a:srgbClr val="FFFFFF"/>
          </a:solidFill>
          <a:ln>
            <a:solidFill>
              <a:srgbClr val="000000"/>
            </a:solidFill>
          </a:ln>
        </p:spPr>
        <p:txBody>
          <a:bodyPr/>
          <a:lstStyle/>
          <a:p>
            <a:pPr marL="190500" indent="-190500" eaLnBrk="1" hangingPunct="1"/>
            <a:endParaRPr lang="en-US" smtClean="0">
              <a:latin typeface="Arial" panose="020B0604020202020204" pitchFamily="34" charset="0"/>
            </a:endParaRPr>
          </a:p>
          <a:p>
            <a:pPr marL="190500" indent="-190500" eaLnBrk="1" hangingPunct="1">
              <a:buFontTx/>
              <a:buChar char="•"/>
            </a:pPr>
            <a:r>
              <a:rPr lang="en-US" smtClean="0">
                <a:latin typeface="Arial" panose="020B0604020202020204" pitchFamily="34" charset="0"/>
              </a:rPr>
              <a:t>Now, the DBMS acts as a layer of abstraction on top of the File system.</a:t>
            </a:r>
          </a:p>
          <a:p>
            <a:pPr marL="190500" indent="-190500" eaLnBrk="1" hangingPunct="1">
              <a:buFontTx/>
              <a:buChar char="•"/>
            </a:pPr>
            <a:endParaRPr lang="en-US" smtClean="0">
              <a:latin typeface="Arial" panose="020B0604020202020204" pitchFamily="34" charset="0"/>
            </a:endParaRPr>
          </a:p>
          <a:p>
            <a:pPr marL="190500" indent="-190500" eaLnBrk="1" hangingPunct="1">
              <a:buFontTx/>
              <a:buChar char="•"/>
            </a:pPr>
            <a:r>
              <a:rPr lang="en-US" smtClean="0">
                <a:latin typeface="Arial" panose="020B0604020202020204" pitchFamily="34" charset="0"/>
              </a:rPr>
              <a:t>You might have observed that, for interacting with the file system, we were using high level language functions for example, the ‘c’ file handling functions. For interacting with the DBMS we would be using a Query language called SQL.</a:t>
            </a:r>
          </a:p>
          <a:p>
            <a:pPr marL="190500" indent="-190500"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822463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A7A24C45-E521-4971-B459-C1AAF893CEC2}" type="slidenum">
              <a:rPr lang="en-US" b="0"/>
              <a:pPr/>
              <a:t>8</a:t>
            </a:fld>
            <a:endParaRPr lang="en-US" b="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solidFill>
            <a:srgbClr val="FFFFFF"/>
          </a:solidFill>
          <a:ln>
            <a:solidFill>
              <a:srgbClr val="000000"/>
            </a:solidFill>
          </a:ln>
        </p:spPr>
        <p:txBody>
          <a:bodyPr/>
          <a:lstStyle/>
          <a:p>
            <a:pPr marL="228600" indent="-228600" eaLnBrk="1" hangingPunct="1">
              <a:buFontTx/>
              <a:buAutoNum type="arabicPeriod"/>
            </a:pPr>
            <a:endParaRPr lang="en-US" smtClean="0">
              <a:latin typeface="Arial" panose="020B0604020202020204" pitchFamily="34" charset="0"/>
            </a:endParaRPr>
          </a:p>
          <a:p>
            <a:pPr marL="228600" indent="-228600" eaLnBrk="1" hangingPunct="1">
              <a:buFontTx/>
              <a:buAutoNum type="arabicPeriod"/>
            </a:pPr>
            <a:r>
              <a:rPr lang="en-US" smtClean="0">
                <a:latin typeface="Arial" panose="020B0604020202020204" pitchFamily="34" charset="0"/>
              </a:rPr>
              <a:t>Users and application programs need not know exactly where or how the data is stored in order to access it.</a:t>
            </a:r>
          </a:p>
          <a:p>
            <a:pPr marL="228600" indent="-228600" eaLnBrk="1" hangingPunct="1">
              <a:buFontTx/>
              <a:buAutoNum type="arabicPeriod"/>
            </a:pPr>
            <a:endParaRPr lang="en-US" smtClean="0">
              <a:latin typeface="Arial" panose="020B0604020202020204" pitchFamily="34" charset="0"/>
            </a:endParaRPr>
          </a:p>
          <a:p>
            <a:pPr marL="228600" indent="-228600" eaLnBrk="1" hangingPunct="1"/>
            <a:r>
              <a:rPr lang="en-US" smtClean="0">
                <a:latin typeface="Arial" panose="020B0604020202020204" pitchFamily="34" charset="0"/>
              </a:rPr>
              <a:t>2. Proper database design can reduce or eliminate data redundancy and confusion.</a:t>
            </a:r>
          </a:p>
          <a:p>
            <a:pPr marL="228600" indent="-228600" eaLnBrk="1" hangingPunct="1"/>
            <a:endParaRPr lang="en-US" smtClean="0">
              <a:latin typeface="Arial" panose="020B0604020202020204" pitchFamily="34" charset="0"/>
            </a:endParaRPr>
          </a:p>
          <a:p>
            <a:pPr marL="228600" indent="-228600" eaLnBrk="1" hangingPunct="1"/>
            <a:r>
              <a:rPr lang="en-US" smtClean="0">
                <a:latin typeface="Arial" panose="020B0604020202020204" pitchFamily="34" charset="0"/>
              </a:rPr>
              <a:t>3.Support for unforeseen (ad hoc) information requests are better supported - </a:t>
            </a:r>
            <a:r>
              <a:rPr lang="en-US" b="1" i="1" smtClean="0">
                <a:latin typeface="Arial" panose="020B0604020202020204" pitchFamily="34" charset="0"/>
              </a:rPr>
              <a:t>better flexibility.</a:t>
            </a:r>
          </a:p>
          <a:p>
            <a:pPr marL="228600" indent="-228600" eaLnBrk="1" hangingPunct="1"/>
            <a:endParaRPr lang="en-US" smtClean="0">
              <a:latin typeface="Arial" panose="020B0604020202020204" pitchFamily="34" charset="0"/>
            </a:endParaRPr>
          </a:p>
          <a:p>
            <a:pPr marL="228600" indent="-228600" eaLnBrk="1" hangingPunct="1"/>
            <a:r>
              <a:rPr lang="en-US" smtClean="0">
                <a:latin typeface="Arial" panose="020B0604020202020204" pitchFamily="34" charset="0"/>
              </a:rPr>
              <a:t>4. Data can be more effectively shared between users and/or application programs.</a:t>
            </a:r>
          </a:p>
          <a:p>
            <a:pPr marL="228600" indent="-228600" eaLnBrk="1" hangingPunct="1"/>
            <a:endParaRPr lang="en-US" smtClean="0">
              <a:latin typeface="Arial" panose="020B0604020202020204" pitchFamily="34" charset="0"/>
            </a:endParaRPr>
          </a:p>
          <a:p>
            <a:pPr marL="228600" indent="-228600" eaLnBrk="1" hangingPunct="1"/>
            <a:r>
              <a:rPr lang="en-US" smtClean="0">
                <a:latin typeface="Arial" panose="020B0604020202020204" pitchFamily="34" charset="0"/>
              </a:rPr>
              <a:t>Data can be stored for long term analysis (data warehousing).</a:t>
            </a:r>
          </a:p>
          <a:p>
            <a:pPr marL="228600" indent="-228600" eaLnBrk="1" hangingPunct="1"/>
            <a:endParaRPr lang="en-US" smtClean="0">
              <a:latin typeface="Arial" panose="020B0604020202020204" pitchFamily="34" charset="0"/>
            </a:endParaRPr>
          </a:p>
          <a:p>
            <a:pPr marL="228600" indent="-228600" eaLnBrk="1" hangingPunct="1">
              <a:buFontTx/>
              <a:buAutoNum type="arabicPeriod"/>
            </a:pPr>
            <a:endParaRPr lang="en-US" smtClean="0">
              <a:latin typeface="Arial" panose="020B0604020202020204" pitchFamily="34" charset="0"/>
            </a:endParaRPr>
          </a:p>
        </p:txBody>
      </p:sp>
    </p:spTree>
    <p:extLst>
      <p:ext uri="{BB962C8B-B14F-4D97-AF65-F5344CB8AC3E}">
        <p14:creationId xmlns:p14="http://schemas.microsoft.com/office/powerpoint/2010/main" val="330619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363B1C2E-B97F-4BAB-A8F5-837F448AE5C9}" type="slidenum">
              <a:rPr lang="en-US" b="0"/>
              <a:pPr/>
              <a:t>9</a:t>
            </a:fld>
            <a:endParaRPr lang="en-US" b="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Arial" panose="020B0604020202020204" pitchFamily="34" charset="0"/>
            </a:endParaRPr>
          </a:p>
          <a:p>
            <a:pPr eaLnBrk="1" hangingPunct="1">
              <a:buFontTx/>
              <a:buChar char="•"/>
            </a:pPr>
            <a:r>
              <a:rPr lang="en-US" smtClean="0">
                <a:latin typeface="Arial" panose="020B0604020202020204" pitchFamily="34" charset="0"/>
              </a:rPr>
              <a:t>Though logically data is viewed as existing in the form of two dimensional tables, actually, the data is stored under the file system only. </a:t>
            </a:r>
          </a:p>
          <a:p>
            <a:pPr eaLnBrk="1" hangingPunct="1">
              <a:buFontTx/>
              <a:buChar char="•"/>
            </a:pPr>
            <a:endParaRPr lang="en-US" smtClean="0">
              <a:latin typeface="Arial" panose="020B0604020202020204" pitchFamily="34" charset="0"/>
            </a:endParaRPr>
          </a:p>
          <a:p>
            <a:pPr eaLnBrk="1" hangingPunct="1">
              <a:buFontTx/>
              <a:buChar char="•"/>
            </a:pPr>
            <a:r>
              <a:rPr lang="en-US" smtClean="0">
                <a:latin typeface="Arial" panose="020B0604020202020204" pitchFamily="34" charset="0"/>
              </a:rPr>
              <a:t>The RDBMS provides an abstraction on top of the file system and gives an illusion that data resides in the form of tables. </a:t>
            </a:r>
          </a:p>
        </p:txBody>
      </p:sp>
    </p:spTree>
    <p:extLst>
      <p:ext uri="{BB962C8B-B14F-4D97-AF65-F5344CB8AC3E}">
        <p14:creationId xmlns:p14="http://schemas.microsoft.com/office/powerpoint/2010/main" val="2477363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sz="800" b="1" smtClean="0">
                <a:latin typeface="Arial" panose="020B0604020202020204" pitchFamily="34" charset="0"/>
              </a:rPr>
              <a:t>Candidate Key</a:t>
            </a:r>
          </a:p>
          <a:p>
            <a:pPr eaLnBrk="1" hangingPunct="1">
              <a:lnSpc>
                <a:spcPct val="80000"/>
              </a:lnSpc>
            </a:pPr>
            <a:r>
              <a:rPr lang="en-US" sz="800" smtClean="0">
                <a:latin typeface="Arial" panose="020B0604020202020204" pitchFamily="34" charset="0"/>
              </a:rPr>
              <a:t>An attribute, or group of attributes, that is sufficient to distinguish every tuple in the relation from every other one.</a:t>
            </a:r>
          </a:p>
          <a:p>
            <a:pPr eaLnBrk="1" hangingPunct="1">
              <a:lnSpc>
                <a:spcPct val="80000"/>
              </a:lnSpc>
            </a:pPr>
            <a:endParaRPr lang="en-US" u="sng" smtClean="0">
              <a:latin typeface="Monotype Corsiva" panose="03010101010201010101" pitchFamily="66" charset="0"/>
            </a:endParaRPr>
          </a:p>
          <a:p>
            <a:pPr eaLnBrk="1" hangingPunct="1">
              <a:lnSpc>
                <a:spcPct val="80000"/>
              </a:lnSpc>
            </a:pPr>
            <a:r>
              <a:rPr lang="en-US" smtClean="0">
                <a:latin typeface="Monotype Corsiva" panose="03010101010201010101" pitchFamily="66" charset="0"/>
              </a:rPr>
              <a:t>A candidate key is all those set of attributes which can uniquely identify a row. However,  any subset of these set of attributes would not identify a row uniquely</a:t>
            </a:r>
          </a:p>
          <a:p>
            <a:pPr eaLnBrk="1" hangingPunct="1">
              <a:lnSpc>
                <a:spcPct val="80000"/>
              </a:lnSpc>
            </a:pPr>
            <a:endParaRPr lang="en-US" smtClean="0">
              <a:latin typeface="Monotype Corsiva" panose="03010101010201010101" pitchFamily="66" charset="0"/>
            </a:endParaRPr>
          </a:p>
          <a:p>
            <a:pPr eaLnBrk="1" hangingPunct="1">
              <a:lnSpc>
                <a:spcPct val="80000"/>
              </a:lnSpc>
            </a:pPr>
            <a:r>
              <a:rPr lang="en-US" smtClean="0">
                <a:latin typeface="Monotype Corsiva" panose="03010101010201010101" pitchFamily="66" charset="0"/>
              </a:rPr>
              <a:t>For example, in a shipment table, “S#, P#” is a candidate key. But, S# alone or P# alone would not uniquely identify a row of the shipment table.</a:t>
            </a:r>
          </a:p>
          <a:p>
            <a:pPr eaLnBrk="1" hangingPunct="1">
              <a:lnSpc>
                <a:spcPct val="80000"/>
              </a:lnSpc>
            </a:pPr>
            <a:endParaRPr lang="en-US" smtClean="0">
              <a:latin typeface="Monotype Corsiva" panose="03010101010201010101" pitchFamily="66" charset="0"/>
            </a:endParaRPr>
          </a:p>
          <a:p>
            <a:pPr eaLnBrk="1" hangingPunct="1"/>
            <a:r>
              <a:rPr lang="en-US" b="1" smtClean="0">
                <a:latin typeface="Arial" panose="020B0604020202020204" pitchFamily="34" charset="0"/>
              </a:rPr>
              <a:t>Primary key</a:t>
            </a:r>
          </a:p>
          <a:p>
            <a:pPr eaLnBrk="1" hangingPunct="1"/>
            <a:endParaRPr lang="en-US" b="1" smtClean="0">
              <a:latin typeface="Arial" panose="020B0604020202020204" pitchFamily="34" charset="0"/>
            </a:endParaRPr>
          </a:p>
          <a:p>
            <a:pPr eaLnBrk="1" hangingPunct="1"/>
            <a:r>
              <a:rPr lang="en-US" smtClean="0">
                <a:latin typeface="Arial" panose="020B0604020202020204" pitchFamily="34" charset="0"/>
              </a:rPr>
              <a:t>The candidate key that is chosen to perform the identification task is called the </a:t>
            </a:r>
            <a:r>
              <a:rPr lang="en-US" b="1" i="1" smtClean="0">
                <a:solidFill>
                  <a:srgbClr val="0000FF"/>
                </a:solidFill>
                <a:latin typeface="Arial" panose="020B0604020202020204" pitchFamily="34" charset="0"/>
              </a:rPr>
              <a:t>primary key.</a:t>
            </a:r>
            <a:r>
              <a:rPr lang="en-US" smtClean="0">
                <a:latin typeface="Arial" panose="020B0604020202020204" pitchFamily="34" charset="0"/>
              </a:rPr>
              <a:t> </a:t>
            </a:r>
          </a:p>
          <a:p>
            <a:pPr eaLnBrk="1" hangingPunct="1"/>
            <a:r>
              <a:rPr lang="en-US" smtClean="0">
                <a:latin typeface="Arial" panose="020B0604020202020204" pitchFamily="34" charset="0"/>
              </a:rPr>
              <a:t>Every tuple must have, by definition, </a:t>
            </a:r>
            <a:r>
              <a:rPr lang="en-US" b="1" smtClean="0">
                <a:latin typeface="Arial" panose="020B0604020202020204" pitchFamily="34" charset="0"/>
              </a:rPr>
              <a:t>a unique value for its primary key. </a:t>
            </a:r>
            <a:r>
              <a:rPr lang="en-US" smtClean="0">
                <a:latin typeface="Arial" panose="020B0604020202020204" pitchFamily="34" charset="0"/>
              </a:rPr>
              <a:t>A primary key which is a combination of more than one attribute is called a </a:t>
            </a:r>
            <a:r>
              <a:rPr lang="en-US" b="1" i="1" smtClean="0">
                <a:solidFill>
                  <a:srgbClr val="0000FF"/>
                </a:solidFill>
                <a:latin typeface="Arial" panose="020B0604020202020204" pitchFamily="34" charset="0"/>
              </a:rPr>
              <a:t>composite primary key</a:t>
            </a:r>
            <a:r>
              <a:rPr lang="en-US" smtClean="0">
                <a:latin typeface="Arial" panose="020B0604020202020204" pitchFamily="34" charset="0"/>
              </a:rPr>
              <a:t> .</a:t>
            </a:r>
          </a:p>
          <a:p>
            <a:pPr eaLnBrk="1" hangingPunct="1"/>
            <a:endParaRPr lang="en-US" smtClean="0">
              <a:latin typeface="Arial" panose="020B0604020202020204" pitchFamily="34" charset="0"/>
            </a:endParaRPr>
          </a:p>
          <a:p>
            <a:pPr eaLnBrk="1" hangingPunct="1">
              <a:lnSpc>
                <a:spcPct val="80000"/>
              </a:lnSpc>
            </a:pPr>
            <a:endParaRPr lang="en-US" sz="800" smtClean="0">
              <a:latin typeface="Arial" panose="020B0604020202020204" pitchFamily="34" charset="0"/>
            </a:endParaRPr>
          </a:p>
          <a:p>
            <a:pPr eaLnBrk="1" hangingPunct="1"/>
            <a:endParaRPr lang="en-US" smtClean="0">
              <a:latin typeface="Arial" panose="020B0604020202020204" pitchFamily="34" charset="0"/>
            </a:endParaRPr>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93BAB802-FDBA-4173-A010-73D3BC480284}" type="slidenum">
              <a:rPr lang="en-US" b="0"/>
              <a:pPr/>
              <a:t>10</a:t>
            </a:fld>
            <a:endParaRPr lang="en-US" b="0"/>
          </a:p>
        </p:txBody>
      </p:sp>
    </p:spTree>
    <p:extLst>
      <p:ext uri="{BB962C8B-B14F-4D97-AF65-F5344CB8AC3E}">
        <p14:creationId xmlns:p14="http://schemas.microsoft.com/office/powerpoint/2010/main" val="2642079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446986-C056-4BDF-898E-1AB0CBE20B42}"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6B4C5C-A5EB-45FC-B2A7-571F3BDA3E6D}" type="slidenum">
              <a:rPr lang="en-US" smtClean="0"/>
              <a:t>‹#›</a:t>
            </a:fld>
            <a:endParaRPr lang="en-US"/>
          </a:p>
        </p:txBody>
      </p:sp>
    </p:spTree>
    <p:extLst>
      <p:ext uri="{BB962C8B-B14F-4D97-AF65-F5344CB8AC3E}">
        <p14:creationId xmlns:p14="http://schemas.microsoft.com/office/powerpoint/2010/main" val="3719387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446986-C056-4BDF-898E-1AB0CBE20B42}"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6B4C5C-A5EB-45FC-B2A7-571F3BDA3E6D}" type="slidenum">
              <a:rPr lang="en-US" smtClean="0"/>
              <a:t>‹#›</a:t>
            </a:fld>
            <a:endParaRPr lang="en-US"/>
          </a:p>
        </p:txBody>
      </p:sp>
    </p:spTree>
    <p:extLst>
      <p:ext uri="{BB962C8B-B14F-4D97-AF65-F5344CB8AC3E}">
        <p14:creationId xmlns:p14="http://schemas.microsoft.com/office/powerpoint/2010/main" val="2648810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446986-C056-4BDF-898E-1AB0CBE20B42}"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6B4C5C-A5EB-45FC-B2A7-571F3BDA3E6D}" type="slidenum">
              <a:rPr lang="en-US" smtClean="0"/>
              <a:t>‹#›</a:t>
            </a:fld>
            <a:endParaRPr lang="en-US"/>
          </a:p>
        </p:txBody>
      </p:sp>
    </p:spTree>
    <p:extLst>
      <p:ext uri="{BB962C8B-B14F-4D97-AF65-F5344CB8AC3E}">
        <p14:creationId xmlns:p14="http://schemas.microsoft.com/office/powerpoint/2010/main" val="1105536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6400" y="12700"/>
            <a:ext cx="9941984" cy="97313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06400" y="1282701"/>
            <a:ext cx="10972800" cy="4881563"/>
          </a:xfrm>
        </p:spPr>
        <p:txBody>
          <a:bodyPr/>
          <a:lstStyle/>
          <a:p>
            <a:pPr lvl="0"/>
            <a:endParaRPr lang="en-US" noProof="0" smtClean="0"/>
          </a:p>
        </p:txBody>
      </p:sp>
      <p:sp>
        <p:nvSpPr>
          <p:cNvPr id="4" name="Rectangle 7"/>
          <p:cNvSpPr>
            <a:spLocks noGrp="1" noChangeArrowheads="1"/>
          </p:cNvSpPr>
          <p:nvPr>
            <p:ph type="sldNum" sz="quarter" idx="10"/>
          </p:nvPr>
        </p:nvSpPr>
        <p:spPr>
          <a:ln/>
        </p:spPr>
        <p:txBody>
          <a:bodyPr/>
          <a:lstStyle>
            <a:lvl1pPr>
              <a:defRPr/>
            </a:lvl1pPr>
          </a:lstStyle>
          <a:p>
            <a:fld id="{469C41B4-5720-4860-9E6C-C899B56F5897}" type="slidenum">
              <a:rPr lang="en-US"/>
              <a:pPr/>
              <a:t>‹#›</a:t>
            </a:fld>
            <a:endParaRPr lang="en-US"/>
          </a:p>
        </p:txBody>
      </p:sp>
    </p:spTree>
    <p:extLst>
      <p:ext uri="{BB962C8B-B14F-4D97-AF65-F5344CB8AC3E}">
        <p14:creationId xmlns:p14="http://schemas.microsoft.com/office/powerpoint/2010/main" val="501580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446986-C056-4BDF-898E-1AB0CBE20B42}"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6B4C5C-A5EB-45FC-B2A7-571F3BDA3E6D}" type="slidenum">
              <a:rPr lang="en-US" smtClean="0"/>
              <a:t>‹#›</a:t>
            </a:fld>
            <a:endParaRPr lang="en-US"/>
          </a:p>
        </p:txBody>
      </p:sp>
    </p:spTree>
    <p:extLst>
      <p:ext uri="{BB962C8B-B14F-4D97-AF65-F5344CB8AC3E}">
        <p14:creationId xmlns:p14="http://schemas.microsoft.com/office/powerpoint/2010/main" val="803108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446986-C056-4BDF-898E-1AB0CBE20B42}"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6B4C5C-A5EB-45FC-B2A7-571F3BDA3E6D}" type="slidenum">
              <a:rPr lang="en-US" smtClean="0"/>
              <a:t>‹#›</a:t>
            </a:fld>
            <a:endParaRPr lang="en-US"/>
          </a:p>
        </p:txBody>
      </p:sp>
    </p:spTree>
    <p:extLst>
      <p:ext uri="{BB962C8B-B14F-4D97-AF65-F5344CB8AC3E}">
        <p14:creationId xmlns:p14="http://schemas.microsoft.com/office/powerpoint/2010/main" val="1924731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446986-C056-4BDF-898E-1AB0CBE20B42}"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6B4C5C-A5EB-45FC-B2A7-571F3BDA3E6D}" type="slidenum">
              <a:rPr lang="en-US" smtClean="0"/>
              <a:t>‹#›</a:t>
            </a:fld>
            <a:endParaRPr lang="en-US"/>
          </a:p>
        </p:txBody>
      </p:sp>
    </p:spTree>
    <p:extLst>
      <p:ext uri="{BB962C8B-B14F-4D97-AF65-F5344CB8AC3E}">
        <p14:creationId xmlns:p14="http://schemas.microsoft.com/office/powerpoint/2010/main" val="375034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446986-C056-4BDF-898E-1AB0CBE20B42}" type="datetimeFigureOut">
              <a:rPr lang="en-US" smtClean="0"/>
              <a:t>3/25/2021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6B4C5C-A5EB-45FC-B2A7-571F3BDA3E6D}" type="slidenum">
              <a:rPr lang="en-US" smtClean="0"/>
              <a:t>‹#›</a:t>
            </a:fld>
            <a:endParaRPr lang="en-US"/>
          </a:p>
        </p:txBody>
      </p:sp>
    </p:spTree>
    <p:extLst>
      <p:ext uri="{BB962C8B-B14F-4D97-AF65-F5344CB8AC3E}">
        <p14:creationId xmlns:p14="http://schemas.microsoft.com/office/powerpoint/2010/main" val="4239116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446986-C056-4BDF-898E-1AB0CBE20B42}" type="datetimeFigureOut">
              <a:rPr lang="en-US" smtClean="0"/>
              <a:t>3/25/2021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6B4C5C-A5EB-45FC-B2A7-571F3BDA3E6D}" type="slidenum">
              <a:rPr lang="en-US" smtClean="0"/>
              <a:t>‹#›</a:t>
            </a:fld>
            <a:endParaRPr lang="en-US"/>
          </a:p>
        </p:txBody>
      </p:sp>
    </p:spTree>
    <p:extLst>
      <p:ext uri="{BB962C8B-B14F-4D97-AF65-F5344CB8AC3E}">
        <p14:creationId xmlns:p14="http://schemas.microsoft.com/office/powerpoint/2010/main" val="3373524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446986-C056-4BDF-898E-1AB0CBE20B42}" type="datetimeFigureOut">
              <a:rPr lang="en-US" smtClean="0"/>
              <a:t>3/25/2021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6B4C5C-A5EB-45FC-B2A7-571F3BDA3E6D}" type="slidenum">
              <a:rPr lang="en-US" smtClean="0"/>
              <a:t>‹#›</a:t>
            </a:fld>
            <a:endParaRPr lang="en-US"/>
          </a:p>
        </p:txBody>
      </p:sp>
    </p:spTree>
    <p:extLst>
      <p:ext uri="{BB962C8B-B14F-4D97-AF65-F5344CB8AC3E}">
        <p14:creationId xmlns:p14="http://schemas.microsoft.com/office/powerpoint/2010/main" val="4220922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446986-C056-4BDF-898E-1AB0CBE20B42}"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6B4C5C-A5EB-45FC-B2A7-571F3BDA3E6D}" type="slidenum">
              <a:rPr lang="en-US" smtClean="0"/>
              <a:t>‹#›</a:t>
            </a:fld>
            <a:endParaRPr lang="en-US"/>
          </a:p>
        </p:txBody>
      </p:sp>
    </p:spTree>
    <p:extLst>
      <p:ext uri="{BB962C8B-B14F-4D97-AF65-F5344CB8AC3E}">
        <p14:creationId xmlns:p14="http://schemas.microsoft.com/office/powerpoint/2010/main" val="1568998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446986-C056-4BDF-898E-1AB0CBE20B42}"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6B4C5C-A5EB-45FC-B2A7-571F3BDA3E6D}" type="slidenum">
              <a:rPr lang="en-US" smtClean="0"/>
              <a:t>‹#›</a:t>
            </a:fld>
            <a:endParaRPr lang="en-US"/>
          </a:p>
        </p:txBody>
      </p:sp>
    </p:spTree>
    <p:extLst>
      <p:ext uri="{BB962C8B-B14F-4D97-AF65-F5344CB8AC3E}">
        <p14:creationId xmlns:p14="http://schemas.microsoft.com/office/powerpoint/2010/main" val="1339204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446986-C056-4BDF-898E-1AB0CBE20B42}" type="datetimeFigureOut">
              <a:rPr lang="en-US" smtClean="0"/>
              <a:t>3/25/2021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6B4C5C-A5EB-45FC-B2A7-571F3BDA3E6D}" type="slidenum">
              <a:rPr lang="en-US" smtClean="0"/>
              <a:t>‹#›</a:t>
            </a:fld>
            <a:endParaRPr lang="en-US"/>
          </a:p>
        </p:txBody>
      </p:sp>
    </p:spTree>
    <p:extLst>
      <p:ext uri="{BB962C8B-B14F-4D97-AF65-F5344CB8AC3E}">
        <p14:creationId xmlns:p14="http://schemas.microsoft.com/office/powerpoint/2010/main" val="4121705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7.emf"/><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9.png"/><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5.emf"/><Relationship Id="rId1" Type="http://schemas.openxmlformats.org/officeDocument/2006/relationships/slideLayout" Target="../slideLayouts/slideLayout7.xml"/><Relationship Id="rId6" Type="http://schemas.openxmlformats.org/officeDocument/2006/relationships/image" Target="../media/image11.emf"/><Relationship Id="rId5" Type="http://schemas.openxmlformats.org/officeDocument/2006/relationships/image" Target="../media/image8.emf"/><Relationship Id="rId4" Type="http://schemas.openxmlformats.org/officeDocument/2006/relationships/image" Target="../media/image7.emf"/></Relationships>
</file>

<file path=ppt/slides/_rels/slide2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2.emf"/><Relationship Id="rId1" Type="http://schemas.openxmlformats.org/officeDocument/2006/relationships/slideLayout" Target="../slideLayouts/slideLayout7.xml"/><Relationship Id="rId4" Type="http://schemas.openxmlformats.org/officeDocument/2006/relationships/image" Target="../media/image13.emf"/></Relationships>
</file>

<file path=ppt/slides/_rels/slide28.xml.rels><?xml version="1.0" encoding="UTF-8" standalone="yes"?>
<Relationships xmlns="http://schemas.openxmlformats.org/package/2006/relationships"><Relationship Id="rId3" Type="http://schemas.openxmlformats.org/officeDocument/2006/relationships/hyperlink" Target="http://www.smartdraw.com/tutorials/software-erd/erdcardinality.ht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5.wmf"/></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oleObject" Target="../embeddings/oleObject5.bin"/><Relationship Id="rId4" Type="http://schemas.openxmlformats.org/officeDocument/2006/relationships/image" Target="../media/image19.w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9.png"/><Relationship Id="rId4"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oleObject" Target="../embeddings/oleObject9.bin"/><Relationship Id="rId4" Type="http://schemas.openxmlformats.org/officeDocument/2006/relationships/image" Target="../media/image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ctrTitle"/>
          </p:nvPr>
        </p:nvSpPr>
        <p:spPr>
          <a:xfrm>
            <a:off x="2286000" y="1295400"/>
            <a:ext cx="7772400" cy="476250"/>
          </a:xfrm>
        </p:spPr>
        <p:txBody>
          <a:bodyPr>
            <a:normAutofit fontScale="90000"/>
          </a:bodyPr>
          <a:lstStyle/>
          <a:p>
            <a:pPr eaLnBrk="1" hangingPunct="1">
              <a:defRPr/>
            </a:pPr>
            <a:r>
              <a:rPr lang="en-US" sz="4000" dirty="0"/>
              <a:t>RDBMS - Bridge Course</a:t>
            </a:r>
          </a:p>
        </p:txBody>
      </p:sp>
    </p:spTree>
    <p:extLst>
      <p:ext uri="{BB962C8B-B14F-4D97-AF65-F5344CB8AC3E}">
        <p14:creationId xmlns:p14="http://schemas.microsoft.com/office/powerpoint/2010/main" val="6921418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8D87C3E4-08D6-4B18-8FA4-6210556D451E}" type="slidenum">
              <a:rPr lang="en-US">
                <a:solidFill>
                  <a:schemeClr val="bg1"/>
                </a:solidFill>
              </a:rPr>
              <a:pPr/>
              <a:t>10</a:t>
            </a:fld>
            <a:endParaRPr lang="en-US">
              <a:solidFill>
                <a:schemeClr val="bg1"/>
              </a:solidFill>
            </a:endParaRPr>
          </a:p>
        </p:txBody>
      </p:sp>
      <p:sp>
        <p:nvSpPr>
          <p:cNvPr id="40962"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dirty="0" smtClean="0"/>
              <a:t>Keys in Relational Model</a:t>
            </a:r>
          </a:p>
        </p:txBody>
      </p:sp>
      <p:sp>
        <p:nvSpPr>
          <p:cNvPr id="424963" name="Rectangle 3"/>
          <p:cNvSpPr>
            <a:spLocks noGrp="1" noChangeArrowheads="1"/>
          </p:cNvSpPr>
          <p:nvPr>
            <p:ph type="body" idx="4294967295"/>
          </p:nvPr>
        </p:nvSpPr>
        <p:spPr/>
        <p:txBody>
          <a:bodyPr vert="horz" lIns="0" tIns="0" rIns="91440" bIns="45720" rtlCol="0">
            <a:normAutofit lnSpcReduction="10000"/>
          </a:bodyPr>
          <a:lstStyle/>
          <a:p>
            <a:pPr eaLnBrk="1" hangingPunct="1"/>
            <a:r>
              <a:rPr lang="en-US" smtClean="0">
                <a:solidFill>
                  <a:srgbClr val="0070C0"/>
                </a:solidFill>
              </a:rPr>
              <a:t>Candidate key</a:t>
            </a:r>
          </a:p>
          <a:p>
            <a:pPr marL="190500" lvl="1" indent="-190500">
              <a:buNone/>
            </a:pPr>
            <a:r>
              <a:rPr lang="en-US" smtClean="0"/>
              <a:t>	A Candidate key is a set of </a:t>
            </a:r>
            <a:r>
              <a:rPr lang="en-US" b="1" smtClean="0"/>
              <a:t>one or more attributes(minimal)</a:t>
            </a:r>
            <a:r>
              <a:rPr lang="en-US" smtClean="0"/>
              <a:t> that can uniquely identify a row in a given table.</a:t>
            </a:r>
          </a:p>
          <a:p>
            <a:pPr eaLnBrk="1" hangingPunct="1"/>
            <a:r>
              <a:rPr lang="en-US" smtClean="0">
                <a:solidFill>
                  <a:srgbClr val="0070C0"/>
                </a:solidFill>
              </a:rPr>
              <a:t>Primary Key </a:t>
            </a:r>
          </a:p>
          <a:p>
            <a:pPr marL="190500" lvl="1" indent="-190500">
              <a:buNone/>
            </a:pPr>
            <a:r>
              <a:rPr lang="en-US" smtClean="0"/>
              <a:t>	During the creation of the table, the Database Designer chooses one of the Candidate Key from amongst the several available, to uniquely identify row in the given table.</a:t>
            </a:r>
          </a:p>
          <a:p>
            <a:pPr eaLnBrk="1" hangingPunct="1"/>
            <a:r>
              <a:rPr lang="en-US" smtClean="0">
                <a:solidFill>
                  <a:srgbClr val="0070C0"/>
                </a:solidFill>
              </a:rPr>
              <a:t>Alternate Key</a:t>
            </a:r>
          </a:p>
          <a:p>
            <a:pPr eaLnBrk="1" hangingPunct="1">
              <a:buFont typeface="Wingdings" panose="05000000000000000000" pitchFamily="2" charset="2"/>
              <a:buNone/>
            </a:pPr>
            <a:r>
              <a:rPr lang="en-US" smtClean="0"/>
              <a:t>	</a:t>
            </a:r>
            <a:r>
              <a:rPr lang="en-US" sz="1800"/>
              <a:t>The candidate key that is chosen to perform the identification task is called the </a:t>
            </a:r>
            <a:r>
              <a:rPr lang="en-US" sz="1800" i="1"/>
              <a:t>primary key</a:t>
            </a:r>
            <a:r>
              <a:rPr lang="en-US" sz="1800"/>
              <a:t> and the remaining candidate keys are known as alternate keys</a:t>
            </a:r>
            <a:r>
              <a:rPr lang="en-US" sz="1800">
                <a:solidFill>
                  <a:srgbClr val="0000FF"/>
                </a:solidFill>
              </a:rPr>
              <a:t>.</a:t>
            </a:r>
          </a:p>
          <a:p>
            <a:pPr eaLnBrk="1" hangingPunct="1">
              <a:buFont typeface="Wingdings" panose="05000000000000000000" pitchFamily="2" charset="2"/>
              <a:buNone/>
            </a:pPr>
            <a:r>
              <a:rPr lang="en-US" smtClean="0"/>
              <a:t>    	</a:t>
            </a:r>
            <a:r>
              <a:rPr lang="en-US" sz="1800"/>
              <a:t>No of Alternate Keys = No of Candidate Keys  - 1</a:t>
            </a:r>
          </a:p>
          <a:p>
            <a:pPr eaLnBrk="1" hangingPunct="1">
              <a:buFont typeface="Wingdings" panose="05000000000000000000" pitchFamily="2" charset="2"/>
              <a:buNone/>
            </a:pPr>
            <a:endParaRPr lang="en-US" smtClean="0"/>
          </a:p>
        </p:txBody>
      </p:sp>
    </p:spTree>
    <p:extLst>
      <p:ext uri="{BB962C8B-B14F-4D97-AF65-F5344CB8AC3E}">
        <p14:creationId xmlns:p14="http://schemas.microsoft.com/office/powerpoint/2010/main" val="34243747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4963">
                                            <p:txEl>
                                              <p:pRg st="0" end="0"/>
                                            </p:txEl>
                                          </p:spTgt>
                                        </p:tgtEl>
                                        <p:attrNameLst>
                                          <p:attrName>style.visibility</p:attrName>
                                        </p:attrNameLst>
                                      </p:cBhvr>
                                      <p:to>
                                        <p:strVal val="visible"/>
                                      </p:to>
                                    </p:set>
                                    <p:animEffect transition="in" filter="blinds(horizontal)">
                                      <p:cBhvr>
                                        <p:cTn id="7" dur="500"/>
                                        <p:tgtEl>
                                          <p:spTgt spid="42496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24963">
                                            <p:txEl>
                                              <p:pRg st="1" end="1"/>
                                            </p:txEl>
                                          </p:spTgt>
                                        </p:tgtEl>
                                        <p:attrNameLst>
                                          <p:attrName>style.visibility</p:attrName>
                                        </p:attrNameLst>
                                      </p:cBhvr>
                                      <p:to>
                                        <p:strVal val="visible"/>
                                      </p:to>
                                    </p:set>
                                    <p:animEffect transition="in" filter="blinds(horizontal)">
                                      <p:cBhvr>
                                        <p:cTn id="10" dur="500"/>
                                        <p:tgtEl>
                                          <p:spTgt spid="42496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424963">
                                            <p:txEl>
                                              <p:pRg st="2" end="2"/>
                                            </p:txEl>
                                          </p:spTgt>
                                        </p:tgtEl>
                                        <p:attrNameLst>
                                          <p:attrName>style.visibility</p:attrName>
                                        </p:attrNameLst>
                                      </p:cBhvr>
                                      <p:to>
                                        <p:strVal val="visible"/>
                                      </p:to>
                                    </p:set>
                                    <p:animEffect transition="in" filter="blinds(horizontal)">
                                      <p:cBhvr>
                                        <p:cTn id="15" dur="500"/>
                                        <p:tgtEl>
                                          <p:spTgt spid="42496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24963">
                                            <p:txEl>
                                              <p:pRg st="3" end="3"/>
                                            </p:txEl>
                                          </p:spTgt>
                                        </p:tgtEl>
                                        <p:attrNameLst>
                                          <p:attrName>style.visibility</p:attrName>
                                        </p:attrNameLst>
                                      </p:cBhvr>
                                      <p:to>
                                        <p:strVal val="visible"/>
                                      </p:to>
                                    </p:set>
                                    <p:animEffect transition="in" filter="blinds(horizontal)">
                                      <p:cBhvr>
                                        <p:cTn id="18" dur="500"/>
                                        <p:tgtEl>
                                          <p:spTgt spid="42496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424963">
                                            <p:txEl>
                                              <p:pRg st="4" end="4"/>
                                            </p:txEl>
                                          </p:spTgt>
                                        </p:tgtEl>
                                        <p:attrNameLst>
                                          <p:attrName>style.visibility</p:attrName>
                                        </p:attrNameLst>
                                      </p:cBhvr>
                                      <p:to>
                                        <p:strVal val="visible"/>
                                      </p:to>
                                    </p:set>
                                    <p:animEffect transition="in" filter="blinds(horizontal)">
                                      <p:cBhvr>
                                        <p:cTn id="23" dur="500"/>
                                        <p:tgtEl>
                                          <p:spTgt spid="424963">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424963">
                                            <p:txEl>
                                              <p:pRg st="5" end="5"/>
                                            </p:txEl>
                                          </p:spTgt>
                                        </p:tgtEl>
                                        <p:attrNameLst>
                                          <p:attrName>style.visibility</p:attrName>
                                        </p:attrNameLst>
                                      </p:cBhvr>
                                      <p:to>
                                        <p:strVal val="visible"/>
                                      </p:to>
                                    </p:set>
                                    <p:animEffect transition="in" filter="blinds(horizontal)">
                                      <p:cBhvr>
                                        <p:cTn id="26" dur="500"/>
                                        <p:tgtEl>
                                          <p:spTgt spid="424963">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424963">
                                            <p:txEl>
                                              <p:pRg st="6" end="6"/>
                                            </p:txEl>
                                          </p:spTgt>
                                        </p:tgtEl>
                                        <p:attrNameLst>
                                          <p:attrName>style.visibility</p:attrName>
                                        </p:attrNameLst>
                                      </p:cBhvr>
                                      <p:to>
                                        <p:strVal val="visible"/>
                                      </p:to>
                                    </p:set>
                                    <p:animEffect transition="in" filter="blinds(horizontal)">
                                      <p:cBhvr>
                                        <p:cTn id="31" dur="500"/>
                                        <p:tgtEl>
                                          <p:spTgt spid="4249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77EA2958-2088-4C4E-AB6C-73270B6752E4}" type="slidenum">
              <a:rPr lang="en-US">
                <a:solidFill>
                  <a:schemeClr val="bg1"/>
                </a:solidFill>
              </a:rPr>
              <a:pPr/>
              <a:t>11</a:t>
            </a:fld>
            <a:endParaRPr lang="en-US">
              <a:solidFill>
                <a:schemeClr val="bg1"/>
              </a:solidFill>
            </a:endParaRPr>
          </a:p>
        </p:txBody>
      </p:sp>
      <p:sp>
        <p:nvSpPr>
          <p:cNvPr id="41986"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dirty="0" smtClean="0"/>
              <a:t>Key and Non-key Attributes in Relational Model</a:t>
            </a:r>
          </a:p>
        </p:txBody>
      </p:sp>
      <p:sp>
        <p:nvSpPr>
          <p:cNvPr id="351235" name="Rectangle 3"/>
          <p:cNvSpPr>
            <a:spLocks noGrp="1" noChangeArrowheads="1"/>
          </p:cNvSpPr>
          <p:nvPr>
            <p:ph type="body" idx="4294967295"/>
          </p:nvPr>
        </p:nvSpPr>
        <p:spPr/>
        <p:txBody>
          <a:bodyPr vert="horz" lIns="0" tIns="0" rIns="91440" bIns="45720" rtlCol="0">
            <a:normAutofit/>
          </a:bodyPr>
          <a:lstStyle/>
          <a:p>
            <a:pPr eaLnBrk="1" hangingPunct="1"/>
            <a:r>
              <a:rPr lang="en-US" smtClean="0"/>
              <a:t>Key Attributes</a:t>
            </a:r>
          </a:p>
          <a:p>
            <a:pPr eaLnBrk="1" hangingPunct="1">
              <a:buFont typeface="Wingdings" panose="05000000000000000000" pitchFamily="2" charset="2"/>
              <a:buNone/>
            </a:pPr>
            <a:r>
              <a:rPr lang="en-US" smtClean="0"/>
              <a:t>		</a:t>
            </a:r>
            <a:r>
              <a:rPr lang="en-US" sz="1800"/>
              <a:t>The attributes that participate in the Candidate key are Key Attributes</a:t>
            </a:r>
          </a:p>
          <a:p>
            <a:pPr eaLnBrk="1" hangingPunct="1"/>
            <a:endParaRPr lang="en-US" smtClean="0"/>
          </a:p>
          <a:p>
            <a:pPr eaLnBrk="1" hangingPunct="1"/>
            <a:r>
              <a:rPr lang="en-US" smtClean="0"/>
              <a:t>Non-Key Attributes</a:t>
            </a:r>
          </a:p>
          <a:p>
            <a:pPr lvl="1" eaLnBrk="1" hangingPunct="1"/>
            <a:r>
              <a:rPr lang="en-US" smtClean="0"/>
              <a:t>The attributes other than the Candidate Key attributes in a table/relation are called Non-Key attributes.</a:t>
            </a:r>
          </a:p>
          <a:p>
            <a:pPr lvl="1" eaLnBrk="1" hangingPunct="1">
              <a:buFont typeface="Wingdings" panose="05000000000000000000" pitchFamily="2" charset="2"/>
              <a:buNone/>
            </a:pPr>
            <a:r>
              <a:rPr lang="en-US" smtClean="0"/>
              <a:t>					</a:t>
            </a:r>
            <a:r>
              <a:rPr lang="en-US" b="1" smtClean="0"/>
              <a:t>OR</a:t>
            </a:r>
          </a:p>
          <a:p>
            <a:pPr lvl="1" eaLnBrk="1" hangingPunct="1"/>
            <a:r>
              <a:rPr lang="en-US" smtClean="0"/>
              <a:t>The attributes which do not participate in  the Candidate key.</a:t>
            </a:r>
          </a:p>
          <a:p>
            <a:pPr lvl="1" eaLnBrk="1" hangingPunct="1">
              <a:buFont typeface="Wingdings" panose="05000000000000000000" pitchFamily="2" charset="2"/>
              <a:buNone/>
            </a:pPr>
            <a:endParaRPr lang="en-US" smtClean="0"/>
          </a:p>
          <a:p>
            <a:pPr lvl="1" eaLnBrk="1" hangingPunct="1">
              <a:buFont typeface="Wingdings" panose="05000000000000000000" pitchFamily="2" charset="2"/>
              <a:buNone/>
            </a:pPr>
            <a:endParaRPr lang="en-US" smtClean="0"/>
          </a:p>
          <a:p>
            <a:pPr lvl="1" eaLnBrk="1" hangingPunct="1">
              <a:buFont typeface="Wingdings" panose="05000000000000000000" pitchFamily="2" charset="2"/>
              <a:buNone/>
            </a:pPr>
            <a:endParaRPr lang="en-US" smtClean="0"/>
          </a:p>
          <a:p>
            <a:pPr lvl="1" eaLnBrk="1" hangingPunct="1"/>
            <a:endParaRPr lang="en-US" smtClean="0"/>
          </a:p>
          <a:p>
            <a:pPr eaLnBrk="1" hangingPunct="1">
              <a:buFont typeface="Wingdings" panose="05000000000000000000" pitchFamily="2" charset="2"/>
              <a:buNone/>
            </a:pPr>
            <a:endParaRPr lang="en-US" smtClean="0"/>
          </a:p>
        </p:txBody>
      </p:sp>
    </p:spTree>
    <p:extLst>
      <p:ext uri="{BB962C8B-B14F-4D97-AF65-F5344CB8AC3E}">
        <p14:creationId xmlns:p14="http://schemas.microsoft.com/office/powerpoint/2010/main" val="1346354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51235">
                                            <p:txEl>
                                              <p:pRg st="0" end="0"/>
                                            </p:txEl>
                                          </p:spTgt>
                                        </p:tgtEl>
                                        <p:attrNameLst>
                                          <p:attrName>style.visibility</p:attrName>
                                        </p:attrNameLst>
                                      </p:cBhvr>
                                      <p:to>
                                        <p:strVal val="visible"/>
                                      </p:to>
                                    </p:set>
                                    <p:anim calcmode="lin" valueType="num">
                                      <p:cBhvr>
                                        <p:cTn id="7" dur="1000" fill="hold"/>
                                        <p:tgtEl>
                                          <p:spTgt spid="351235">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5123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51235">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351235">
                                            <p:txEl>
                                              <p:pRg st="1" end="1"/>
                                            </p:txEl>
                                          </p:spTgt>
                                        </p:tgtEl>
                                        <p:attrNameLst>
                                          <p:attrName>style.visibility</p:attrName>
                                        </p:attrNameLst>
                                      </p:cBhvr>
                                      <p:to>
                                        <p:strVal val="visible"/>
                                      </p:to>
                                    </p:set>
                                    <p:anim calcmode="lin" valueType="num">
                                      <p:cBhvr>
                                        <p:cTn id="14" dur="1000" fill="hold"/>
                                        <p:tgtEl>
                                          <p:spTgt spid="351235">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351235">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51235">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351235">
                                            <p:txEl>
                                              <p:pRg st="3" end="3"/>
                                            </p:txEl>
                                          </p:spTgt>
                                        </p:tgtEl>
                                        <p:attrNameLst>
                                          <p:attrName>style.visibility</p:attrName>
                                        </p:attrNameLst>
                                      </p:cBhvr>
                                      <p:to>
                                        <p:strVal val="visible"/>
                                      </p:to>
                                    </p:set>
                                    <p:anim calcmode="lin" valueType="num">
                                      <p:cBhvr>
                                        <p:cTn id="21" dur="1000" fill="hold"/>
                                        <p:tgtEl>
                                          <p:spTgt spid="351235">
                                            <p:txEl>
                                              <p:pRg st="3" end="3"/>
                                            </p:txEl>
                                          </p:spTgt>
                                        </p:tgtEl>
                                        <p:attrNameLst>
                                          <p:attrName>ppt_x</p:attrName>
                                        </p:attrNameLst>
                                      </p:cBhvr>
                                      <p:tavLst>
                                        <p:tav tm="0">
                                          <p:val>
                                            <p:strVal val="#ppt_x-.2"/>
                                          </p:val>
                                        </p:tav>
                                        <p:tav tm="100000">
                                          <p:val>
                                            <p:strVal val="#ppt_x"/>
                                          </p:val>
                                        </p:tav>
                                      </p:tavLst>
                                    </p:anim>
                                    <p:anim calcmode="lin" valueType="num">
                                      <p:cBhvr>
                                        <p:cTn id="22" dur="1000" fill="hold"/>
                                        <p:tgtEl>
                                          <p:spTgt spid="351235">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51235">
                                            <p:txEl>
                                              <p:pRg st="3" end="3"/>
                                            </p:txEl>
                                          </p:spTgt>
                                        </p:tgtEl>
                                      </p:cBhvr>
                                    </p:animEffect>
                                  </p:childTnLst>
                                </p:cTn>
                              </p:par>
                              <p:par>
                                <p:cTn id="24" presetID="29" presetClass="entr" presetSubtype="0" fill="hold" nodeType="withEffect">
                                  <p:stCondLst>
                                    <p:cond delay="0"/>
                                  </p:stCondLst>
                                  <p:childTnLst>
                                    <p:set>
                                      <p:cBhvr>
                                        <p:cTn id="25" dur="1" fill="hold">
                                          <p:stCondLst>
                                            <p:cond delay="0"/>
                                          </p:stCondLst>
                                        </p:cTn>
                                        <p:tgtEl>
                                          <p:spTgt spid="351235">
                                            <p:txEl>
                                              <p:pRg st="4" end="4"/>
                                            </p:txEl>
                                          </p:spTgt>
                                        </p:tgtEl>
                                        <p:attrNameLst>
                                          <p:attrName>style.visibility</p:attrName>
                                        </p:attrNameLst>
                                      </p:cBhvr>
                                      <p:to>
                                        <p:strVal val="visible"/>
                                      </p:to>
                                    </p:set>
                                    <p:anim calcmode="lin" valueType="num">
                                      <p:cBhvr>
                                        <p:cTn id="26" dur="1000" fill="hold"/>
                                        <p:tgtEl>
                                          <p:spTgt spid="351235">
                                            <p:txEl>
                                              <p:pRg st="4" end="4"/>
                                            </p:txEl>
                                          </p:spTgt>
                                        </p:tgtEl>
                                        <p:attrNameLst>
                                          <p:attrName>ppt_x</p:attrName>
                                        </p:attrNameLst>
                                      </p:cBhvr>
                                      <p:tavLst>
                                        <p:tav tm="0">
                                          <p:val>
                                            <p:strVal val="#ppt_x-.2"/>
                                          </p:val>
                                        </p:tav>
                                        <p:tav tm="100000">
                                          <p:val>
                                            <p:strVal val="#ppt_x"/>
                                          </p:val>
                                        </p:tav>
                                      </p:tavLst>
                                    </p:anim>
                                    <p:anim calcmode="lin" valueType="num">
                                      <p:cBhvr>
                                        <p:cTn id="27" dur="1000" fill="hold"/>
                                        <p:tgtEl>
                                          <p:spTgt spid="351235">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8" dur="1000"/>
                                        <p:tgtEl>
                                          <p:spTgt spid="351235">
                                            <p:txEl>
                                              <p:pRg st="4" end="4"/>
                                            </p:txEl>
                                          </p:spTgt>
                                        </p:tgtEl>
                                      </p:cBhvr>
                                    </p:animEffect>
                                  </p:childTnLst>
                                </p:cTn>
                              </p:par>
                              <p:par>
                                <p:cTn id="29" presetID="29" presetClass="entr" presetSubtype="0" fill="hold" nodeType="withEffect">
                                  <p:stCondLst>
                                    <p:cond delay="0"/>
                                  </p:stCondLst>
                                  <p:childTnLst>
                                    <p:set>
                                      <p:cBhvr>
                                        <p:cTn id="30" dur="1" fill="hold">
                                          <p:stCondLst>
                                            <p:cond delay="0"/>
                                          </p:stCondLst>
                                        </p:cTn>
                                        <p:tgtEl>
                                          <p:spTgt spid="351235">
                                            <p:txEl>
                                              <p:pRg st="5" end="5"/>
                                            </p:txEl>
                                          </p:spTgt>
                                        </p:tgtEl>
                                        <p:attrNameLst>
                                          <p:attrName>style.visibility</p:attrName>
                                        </p:attrNameLst>
                                      </p:cBhvr>
                                      <p:to>
                                        <p:strVal val="visible"/>
                                      </p:to>
                                    </p:set>
                                    <p:anim calcmode="lin" valueType="num">
                                      <p:cBhvr>
                                        <p:cTn id="31" dur="1000" fill="hold"/>
                                        <p:tgtEl>
                                          <p:spTgt spid="351235">
                                            <p:txEl>
                                              <p:pRg st="5" end="5"/>
                                            </p:txEl>
                                          </p:spTgt>
                                        </p:tgtEl>
                                        <p:attrNameLst>
                                          <p:attrName>ppt_x</p:attrName>
                                        </p:attrNameLst>
                                      </p:cBhvr>
                                      <p:tavLst>
                                        <p:tav tm="0">
                                          <p:val>
                                            <p:strVal val="#ppt_x-.2"/>
                                          </p:val>
                                        </p:tav>
                                        <p:tav tm="100000">
                                          <p:val>
                                            <p:strVal val="#ppt_x"/>
                                          </p:val>
                                        </p:tav>
                                      </p:tavLst>
                                    </p:anim>
                                    <p:anim calcmode="lin" valueType="num">
                                      <p:cBhvr>
                                        <p:cTn id="32" dur="1000" fill="hold"/>
                                        <p:tgtEl>
                                          <p:spTgt spid="351235">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3" dur="1000"/>
                                        <p:tgtEl>
                                          <p:spTgt spid="351235">
                                            <p:txEl>
                                              <p:pRg st="5" end="5"/>
                                            </p:txEl>
                                          </p:spTgt>
                                        </p:tgtEl>
                                      </p:cBhvr>
                                    </p:animEffect>
                                  </p:childTnLst>
                                </p:cTn>
                              </p:par>
                              <p:par>
                                <p:cTn id="34" presetID="29" presetClass="entr" presetSubtype="0" fill="hold" nodeType="withEffect">
                                  <p:stCondLst>
                                    <p:cond delay="0"/>
                                  </p:stCondLst>
                                  <p:childTnLst>
                                    <p:set>
                                      <p:cBhvr>
                                        <p:cTn id="35" dur="1" fill="hold">
                                          <p:stCondLst>
                                            <p:cond delay="0"/>
                                          </p:stCondLst>
                                        </p:cTn>
                                        <p:tgtEl>
                                          <p:spTgt spid="351235">
                                            <p:txEl>
                                              <p:pRg st="6" end="6"/>
                                            </p:txEl>
                                          </p:spTgt>
                                        </p:tgtEl>
                                        <p:attrNameLst>
                                          <p:attrName>style.visibility</p:attrName>
                                        </p:attrNameLst>
                                      </p:cBhvr>
                                      <p:to>
                                        <p:strVal val="visible"/>
                                      </p:to>
                                    </p:set>
                                    <p:anim calcmode="lin" valueType="num">
                                      <p:cBhvr>
                                        <p:cTn id="36" dur="1000" fill="hold"/>
                                        <p:tgtEl>
                                          <p:spTgt spid="351235">
                                            <p:txEl>
                                              <p:pRg st="6" end="6"/>
                                            </p:txEl>
                                          </p:spTgt>
                                        </p:tgtEl>
                                        <p:attrNameLst>
                                          <p:attrName>ppt_x</p:attrName>
                                        </p:attrNameLst>
                                      </p:cBhvr>
                                      <p:tavLst>
                                        <p:tav tm="0">
                                          <p:val>
                                            <p:strVal val="#ppt_x-.2"/>
                                          </p:val>
                                        </p:tav>
                                        <p:tav tm="100000">
                                          <p:val>
                                            <p:strVal val="#ppt_x"/>
                                          </p:val>
                                        </p:tav>
                                      </p:tavLst>
                                    </p:anim>
                                    <p:anim calcmode="lin" valueType="num">
                                      <p:cBhvr>
                                        <p:cTn id="37" dur="1000" fill="hold"/>
                                        <p:tgtEl>
                                          <p:spTgt spid="351235">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8" dur="1000"/>
                                        <p:tgtEl>
                                          <p:spTgt spid="3512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B2249488-EBE8-414E-B3AA-6ECF96201A93}" type="slidenum">
              <a:rPr lang="en-US">
                <a:solidFill>
                  <a:schemeClr val="bg1"/>
                </a:solidFill>
              </a:rPr>
              <a:pPr/>
              <a:t>12</a:t>
            </a:fld>
            <a:endParaRPr lang="en-US">
              <a:solidFill>
                <a:schemeClr val="bg1"/>
              </a:solidFill>
            </a:endParaRPr>
          </a:p>
        </p:txBody>
      </p:sp>
      <p:sp>
        <p:nvSpPr>
          <p:cNvPr id="43010"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smtClean="0"/>
              <a:t>Example</a:t>
            </a:r>
          </a:p>
        </p:txBody>
      </p:sp>
      <p:sp>
        <p:nvSpPr>
          <p:cNvPr id="32772" name="Rectangle 3"/>
          <p:cNvSpPr>
            <a:spLocks noGrp="1" noChangeArrowheads="1"/>
          </p:cNvSpPr>
          <p:nvPr>
            <p:ph type="body" idx="4294967295"/>
          </p:nvPr>
        </p:nvSpPr>
        <p:spPr/>
        <p:txBody>
          <a:bodyPr vert="horz" lIns="0" tIns="0" rIns="91440" bIns="45720" rtlCol="0">
            <a:normAutofit fontScale="55000" lnSpcReduction="20000"/>
          </a:bodyPr>
          <a:lstStyle/>
          <a:p>
            <a:pPr eaLnBrk="1" hangingPunct="1">
              <a:lnSpc>
                <a:spcPct val="90000"/>
              </a:lnSpc>
              <a:buFont typeface="Wingdings" panose="05000000000000000000" pitchFamily="2" charset="2"/>
              <a:buNone/>
            </a:pPr>
            <a:r>
              <a:rPr lang="en-US" smtClean="0"/>
              <a:t>Given a relation </a:t>
            </a:r>
          </a:p>
          <a:p>
            <a:pPr eaLnBrk="1" hangingPunct="1">
              <a:lnSpc>
                <a:spcPct val="90000"/>
              </a:lnSpc>
              <a:buFont typeface="Wingdings" panose="05000000000000000000" pitchFamily="2" charset="2"/>
              <a:buNone/>
            </a:pPr>
            <a:r>
              <a:rPr lang="en-US" b="1" smtClean="0"/>
              <a:t>Trainee(Empno, FirstName, LastName, Email, PhoneNo) </a:t>
            </a:r>
            <a:r>
              <a:rPr lang="en-US" smtClean="0"/>
              <a:t> </a:t>
            </a:r>
          </a:p>
          <a:p>
            <a:pPr eaLnBrk="1" hangingPunct="1">
              <a:lnSpc>
                <a:spcPct val="90000"/>
              </a:lnSpc>
              <a:buFont typeface="Wingdings" panose="05000000000000000000" pitchFamily="2" charset="2"/>
              <a:buNone/>
            </a:pPr>
            <a:endParaRPr lang="en-US" smtClean="0"/>
          </a:p>
          <a:p>
            <a:pPr eaLnBrk="1" hangingPunct="1">
              <a:lnSpc>
                <a:spcPct val="90000"/>
              </a:lnSpc>
              <a:buFont typeface="Wingdings" panose="05000000000000000000" pitchFamily="2" charset="2"/>
              <a:buNone/>
            </a:pPr>
            <a:r>
              <a:rPr lang="en-US" smtClean="0"/>
              <a:t>Candidate key:</a:t>
            </a:r>
          </a:p>
          <a:p>
            <a:pPr eaLnBrk="1" hangingPunct="1">
              <a:lnSpc>
                <a:spcPct val="90000"/>
              </a:lnSpc>
              <a:buFont typeface="Wingdings" panose="05000000000000000000" pitchFamily="2" charset="2"/>
              <a:buNone/>
            </a:pPr>
            <a:r>
              <a:rPr lang="en-US" smtClean="0"/>
              <a:t>		       {Empno},{Email},{PhoneNo},{FirstName,LastName}</a:t>
            </a:r>
          </a:p>
          <a:p>
            <a:pPr eaLnBrk="1" hangingPunct="1">
              <a:lnSpc>
                <a:spcPct val="90000"/>
              </a:lnSpc>
              <a:buFont typeface="Wingdings" panose="05000000000000000000" pitchFamily="2" charset="2"/>
              <a:buNone/>
            </a:pPr>
            <a:endParaRPr lang="en-US" smtClean="0"/>
          </a:p>
          <a:p>
            <a:pPr eaLnBrk="1" hangingPunct="1">
              <a:lnSpc>
                <a:spcPct val="90000"/>
              </a:lnSpc>
              <a:buFont typeface="Wingdings" panose="05000000000000000000" pitchFamily="2" charset="2"/>
              <a:buNone/>
            </a:pPr>
            <a:r>
              <a:rPr lang="en-US" smtClean="0"/>
              <a:t>Primary key:</a:t>
            </a:r>
          </a:p>
          <a:p>
            <a:pPr eaLnBrk="1" hangingPunct="1">
              <a:lnSpc>
                <a:spcPct val="90000"/>
              </a:lnSpc>
              <a:buFont typeface="Wingdings" panose="05000000000000000000" pitchFamily="2" charset="2"/>
              <a:buNone/>
            </a:pPr>
            <a:r>
              <a:rPr lang="en-US" smtClean="0"/>
              <a:t>                     {Empno}</a:t>
            </a:r>
          </a:p>
          <a:p>
            <a:pPr eaLnBrk="1" hangingPunct="1">
              <a:lnSpc>
                <a:spcPct val="90000"/>
              </a:lnSpc>
              <a:buFont typeface="Wingdings" panose="05000000000000000000" pitchFamily="2" charset="2"/>
              <a:buNone/>
            </a:pPr>
            <a:endParaRPr lang="en-US" smtClean="0"/>
          </a:p>
          <a:p>
            <a:pPr eaLnBrk="1" hangingPunct="1">
              <a:lnSpc>
                <a:spcPct val="90000"/>
              </a:lnSpc>
              <a:buFont typeface="Wingdings" panose="05000000000000000000" pitchFamily="2" charset="2"/>
              <a:buNone/>
            </a:pPr>
            <a:r>
              <a:rPr lang="en-US" smtClean="0"/>
              <a:t>Alternate Key:</a:t>
            </a:r>
          </a:p>
          <a:p>
            <a:pPr eaLnBrk="1" hangingPunct="1">
              <a:lnSpc>
                <a:spcPct val="90000"/>
              </a:lnSpc>
              <a:buFont typeface="Wingdings" panose="05000000000000000000" pitchFamily="2" charset="2"/>
              <a:buNone/>
            </a:pPr>
            <a:r>
              <a:rPr lang="en-US" smtClean="0"/>
              <a:t>                     {Email},{PhoneNo},{FirstName,LastName}</a:t>
            </a:r>
          </a:p>
          <a:p>
            <a:pPr eaLnBrk="1" hangingPunct="1">
              <a:lnSpc>
                <a:spcPct val="90000"/>
              </a:lnSpc>
              <a:buFont typeface="Wingdings" panose="05000000000000000000" pitchFamily="2" charset="2"/>
              <a:buNone/>
            </a:pPr>
            <a:endParaRPr lang="en-US" smtClean="0"/>
          </a:p>
          <a:p>
            <a:pPr eaLnBrk="1" hangingPunct="1">
              <a:lnSpc>
                <a:spcPct val="90000"/>
              </a:lnSpc>
              <a:buFont typeface="Wingdings" panose="05000000000000000000" pitchFamily="2" charset="2"/>
              <a:buNone/>
            </a:pPr>
            <a:r>
              <a:rPr lang="en-US" smtClean="0"/>
              <a:t> </a:t>
            </a:r>
          </a:p>
          <a:p>
            <a:pPr eaLnBrk="1" hangingPunct="1">
              <a:lnSpc>
                <a:spcPct val="90000"/>
              </a:lnSpc>
              <a:buFont typeface="Wingdings" panose="05000000000000000000" pitchFamily="2" charset="2"/>
              <a:buNone/>
            </a:pPr>
            <a:r>
              <a:rPr lang="en-US" smtClean="0"/>
              <a:t>  </a:t>
            </a:r>
          </a:p>
        </p:txBody>
      </p:sp>
    </p:spTree>
    <p:extLst>
      <p:ext uri="{BB962C8B-B14F-4D97-AF65-F5344CB8AC3E}">
        <p14:creationId xmlns:p14="http://schemas.microsoft.com/office/powerpoint/2010/main" val="40917792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3E36DB3E-05C2-47C0-B1A5-C741B103BB83}" type="slidenum">
              <a:rPr lang="en-US">
                <a:solidFill>
                  <a:schemeClr val="bg1"/>
                </a:solidFill>
              </a:rPr>
              <a:pPr/>
              <a:t>13</a:t>
            </a:fld>
            <a:endParaRPr lang="en-US">
              <a:solidFill>
                <a:schemeClr val="bg1"/>
              </a:solidFill>
            </a:endParaRPr>
          </a:p>
        </p:txBody>
      </p:sp>
      <p:sp>
        <p:nvSpPr>
          <p:cNvPr id="44034"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smtClean="0"/>
              <a:t>Exercise on Key attributes</a:t>
            </a:r>
          </a:p>
        </p:txBody>
      </p:sp>
      <p:sp>
        <p:nvSpPr>
          <p:cNvPr id="33796" name="Rectangle 3"/>
          <p:cNvSpPr>
            <a:spLocks noGrp="1" noChangeArrowheads="1"/>
          </p:cNvSpPr>
          <p:nvPr>
            <p:ph type="body" idx="4294967295"/>
          </p:nvPr>
        </p:nvSpPr>
        <p:spPr/>
        <p:txBody>
          <a:bodyPr vert="horz" lIns="0" tIns="0" rIns="91440" bIns="45720" rtlCol="0">
            <a:normAutofit fontScale="62500" lnSpcReduction="20000"/>
          </a:bodyPr>
          <a:lstStyle/>
          <a:p>
            <a:pPr eaLnBrk="1" hangingPunct="1">
              <a:lnSpc>
                <a:spcPct val="90000"/>
              </a:lnSpc>
              <a:buFont typeface="Wingdings" panose="05000000000000000000" pitchFamily="2" charset="2"/>
              <a:buNone/>
            </a:pPr>
            <a:r>
              <a:rPr lang="en-US" smtClean="0"/>
              <a:t>	Given a relation R1(X,Y,Z,L) and the following attribute(s) can uniquely identify the records of relation R1. </a:t>
            </a:r>
          </a:p>
          <a:p>
            <a:pPr eaLnBrk="1" hangingPunct="1">
              <a:lnSpc>
                <a:spcPct val="90000"/>
              </a:lnSpc>
              <a:buFont typeface="Wingdings" panose="05000000000000000000" pitchFamily="2" charset="2"/>
              <a:buNone/>
            </a:pPr>
            <a:endParaRPr lang="en-US" smtClean="0"/>
          </a:p>
          <a:p>
            <a:pPr eaLnBrk="1" hangingPunct="1">
              <a:lnSpc>
                <a:spcPct val="90000"/>
              </a:lnSpc>
              <a:buFont typeface="Wingdings" panose="05000000000000000000" pitchFamily="2" charset="2"/>
              <a:buNone/>
            </a:pPr>
            <a:r>
              <a:rPr lang="en-US" smtClean="0"/>
              <a:t>1)X </a:t>
            </a:r>
          </a:p>
          <a:p>
            <a:pPr eaLnBrk="1" hangingPunct="1">
              <a:lnSpc>
                <a:spcPct val="90000"/>
              </a:lnSpc>
              <a:buFont typeface="Wingdings" panose="05000000000000000000" pitchFamily="2" charset="2"/>
              <a:buNone/>
            </a:pPr>
            <a:r>
              <a:rPr lang="en-US" smtClean="0"/>
              <a:t>2)X,L </a:t>
            </a:r>
          </a:p>
          <a:p>
            <a:pPr eaLnBrk="1" hangingPunct="1">
              <a:lnSpc>
                <a:spcPct val="90000"/>
              </a:lnSpc>
              <a:buFont typeface="Wingdings" panose="05000000000000000000" pitchFamily="2" charset="2"/>
              <a:buNone/>
            </a:pPr>
            <a:r>
              <a:rPr lang="en-US" smtClean="0"/>
              <a:t>3)Z,L </a:t>
            </a:r>
            <a:br>
              <a:rPr lang="en-US" smtClean="0"/>
            </a:br>
            <a:r>
              <a:rPr lang="en-US" smtClean="0"/>
              <a:t/>
            </a:r>
            <a:br>
              <a:rPr lang="en-US" smtClean="0"/>
            </a:br>
            <a:r>
              <a:rPr lang="en-US" smtClean="0"/>
              <a:t>Identify the following in relation R1? </a:t>
            </a:r>
            <a:br>
              <a:rPr lang="en-US" smtClean="0"/>
            </a:br>
            <a:endParaRPr lang="en-US" smtClean="0"/>
          </a:p>
          <a:p>
            <a:pPr eaLnBrk="1" hangingPunct="1">
              <a:lnSpc>
                <a:spcPct val="90000"/>
              </a:lnSpc>
              <a:buFont typeface="Wingdings" panose="05000000000000000000" pitchFamily="2" charset="2"/>
              <a:buNone/>
            </a:pPr>
            <a:r>
              <a:rPr lang="en-US" smtClean="0"/>
              <a:t>  Candidate Key(s)</a:t>
            </a:r>
          </a:p>
          <a:p>
            <a:pPr eaLnBrk="1" hangingPunct="1">
              <a:lnSpc>
                <a:spcPct val="90000"/>
              </a:lnSpc>
              <a:buFont typeface="Wingdings" panose="05000000000000000000" pitchFamily="2" charset="2"/>
              <a:buNone/>
            </a:pPr>
            <a:r>
              <a:rPr lang="en-US" smtClean="0"/>
              <a:t>  Primary Key</a:t>
            </a:r>
          </a:p>
          <a:p>
            <a:pPr eaLnBrk="1" hangingPunct="1">
              <a:lnSpc>
                <a:spcPct val="90000"/>
              </a:lnSpc>
              <a:buFont typeface="Wingdings" panose="05000000000000000000" pitchFamily="2" charset="2"/>
              <a:buNone/>
            </a:pPr>
            <a:r>
              <a:rPr lang="en-US" smtClean="0"/>
              <a:t>  Alternate Key</a:t>
            </a:r>
          </a:p>
          <a:p>
            <a:pPr eaLnBrk="1" hangingPunct="1">
              <a:lnSpc>
                <a:spcPct val="90000"/>
              </a:lnSpc>
              <a:buFont typeface="Wingdings" panose="05000000000000000000" pitchFamily="2" charset="2"/>
              <a:buNone/>
            </a:pPr>
            <a:r>
              <a:rPr lang="en-US" smtClean="0"/>
              <a:t>  Key attribute(s)</a:t>
            </a:r>
          </a:p>
          <a:p>
            <a:pPr eaLnBrk="1" hangingPunct="1">
              <a:lnSpc>
                <a:spcPct val="90000"/>
              </a:lnSpc>
              <a:buFont typeface="Wingdings" panose="05000000000000000000" pitchFamily="2" charset="2"/>
              <a:buNone/>
            </a:pPr>
            <a:r>
              <a:rPr lang="en-US" smtClean="0"/>
              <a:t>  Non-key attribute(s) </a:t>
            </a:r>
          </a:p>
          <a:p>
            <a:pPr eaLnBrk="1" hangingPunct="1">
              <a:lnSpc>
                <a:spcPct val="90000"/>
              </a:lnSpc>
              <a:buFont typeface="Wingdings" panose="05000000000000000000" pitchFamily="2" charset="2"/>
              <a:buNone/>
            </a:pPr>
            <a:r>
              <a:rPr lang="en-US" smtClean="0"/>
              <a:t>  </a:t>
            </a:r>
          </a:p>
        </p:txBody>
      </p:sp>
    </p:spTree>
    <p:extLst>
      <p:ext uri="{BB962C8B-B14F-4D97-AF65-F5344CB8AC3E}">
        <p14:creationId xmlns:p14="http://schemas.microsoft.com/office/powerpoint/2010/main" val="1052595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639DF135-73F6-4CD5-8610-06CE933B118F}" type="slidenum">
              <a:rPr lang="en-US">
                <a:solidFill>
                  <a:schemeClr val="bg1"/>
                </a:solidFill>
              </a:rPr>
              <a:pPr/>
              <a:t>14</a:t>
            </a:fld>
            <a:endParaRPr lang="en-US">
              <a:solidFill>
                <a:schemeClr val="bg1"/>
              </a:solidFill>
            </a:endParaRPr>
          </a:p>
        </p:txBody>
      </p:sp>
      <p:sp>
        <p:nvSpPr>
          <p:cNvPr id="45058"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smtClean="0"/>
              <a:t>Foreign Key</a:t>
            </a:r>
          </a:p>
        </p:txBody>
      </p:sp>
      <p:sp>
        <p:nvSpPr>
          <p:cNvPr id="350211" name="Rectangle 3"/>
          <p:cNvSpPr>
            <a:spLocks noGrp="1" noChangeArrowheads="1"/>
          </p:cNvSpPr>
          <p:nvPr>
            <p:ph type="body" sz="half" idx="4294967295"/>
          </p:nvPr>
        </p:nvSpPr>
        <p:spPr>
          <a:xfrm>
            <a:off x="1828800" y="1219200"/>
            <a:ext cx="8534400" cy="4953000"/>
          </a:xfrm>
        </p:spPr>
        <p:txBody>
          <a:bodyPr vert="horz" lIns="0" tIns="0" rIns="91440" bIns="45720" rtlCol="0">
            <a:normAutofit fontScale="92500" lnSpcReduction="10000"/>
          </a:bodyPr>
          <a:lstStyle/>
          <a:p>
            <a:pPr eaLnBrk="1" hangingPunct="1"/>
            <a:endParaRPr lang="en-US" sz="1800"/>
          </a:p>
          <a:p>
            <a:pPr eaLnBrk="1" hangingPunct="1"/>
            <a:r>
              <a:rPr lang="en-US" b="1" smtClean="0"/>
              <a:t>Foreign key</a:t>
            </a:r>
          </a:p>
          <a:p>
            <a:pPr lvl="1" eaLnBrk="1" hangingPunct="1">
              <a:buFontTx/>
              <a:buChar char="•"/>
            </a:pPr>
            <a:r>
              <a:rPr lang="en-US" sz="1800"/>
              <a:t>A Foreign Key is a set of attribute (s) whose values are required to match values of a column in the same or another table. </a:t>
            </a:r>
          </a:p>
          <a:p>
            <a:pPr eaLnBrk="1" hangingPunct="1"/>
            <a:endParaRPr lang="en-US" sz="1600"/>
          </a:p>
          <a:p>
            <a:pPr eaLnBrk="1" hangingPunct="1">
              <a:buFont typeface="Wingdings" panose="05000000000000000000" pitchFamily="2" charset="2"/>
              <a:buNone/>
            </a:pPr>
            <a:r>
              <a:rPr lang="en-US" sz="1600" b="1" u="sng"/>
              <a:t>DEPT</a:t>
            </a:r>
            <a:r>
              <a:rPr lang="en-US" sz="1600" b="1"/>
              <a:t>				 	</a:t>
            </a:r>
            <a:r>
              <a:rPr lang="en-US" sz="1600" b="1" u="sng"/>
              <a:t>EMP</a:t>
            </a:r>
          </a:p>
          <a:p>
            <a:pPr eaLnBrk="1" hangingPunct="1">
              <a:buFont typeface="Wingdings" panose="05000000000000000000" pitchFamily="2" charset="2"/>
              <a:buNone/>
            </a:pPr>
            <a:r>
              <a:rPr lang="en-US" sz="1600" b="1" u="sng"/>
              <a:t>(Parent /Master/Referenced Table)</a:t>
            </a:r>
            <a:r>
              <a:rPr lang="en-US" sz="1600"/>
              <a:t>		</a:t>
            </a:r>
            <a:r>
              <a:rPr lang="en-US" sz="1600" b="1" u="sng"/>
              <a:t>(Child /Referencing Table)</a:t>
            </a:r>
            <a:r>
              <a:rPr lang="en-US" sz="1600"/>
              <a:t> 			</a:t>
            </a:r>
          </a:p>
          <a:p>
            <a:pPr eaLnBrk="1" hangingPunct="1"/>
            <a:endParaRPr lang="en-US" sz="1600"/>
          </a:p>
          <a:p>
            <a:pPr eaLnBrk="1" hangingPunct="1"/>
            <a:endParaRPr lang="en-US" sz="1600"/>
          </a:p>
          <a:p>
            <a:pPr eaLnBrk="1" hangingPunct="1"/>
            <a:endParaRPr lang="en-US" sz="1600"/>
          </a:p>
          <a:p>
            <a:pPr eaLnBrk="1" hangingPunct="1"/>
            <a:endParaRPr lang="en-US" sz="1600"/>
          </a:p>
          <a:p>
            <a:pPr eaLnBrk="1" hangingPunct="1"/>
            <a:endParaRPr lang="en-US" sz="1800"/>
          </a:p>
          <a:p>
            <a:pPr eaLnBrk="1" hangingPunct="1"/>
            <a:r>
              <a:rPr lang="en-US" smtClean="0"/>
              <a:t>Point to remember</a:t>
            </a:r>
          </a:p>
          <a:p>
            <a:pPr lvl="1" eaLnBrk="1" hangingPunct="1"/>
            <a:r>
              <a:rPr lang="en-US" sz="1800"/>
              <a:t>Foreign key values do not (usually) have to be unique.</a:t>
            </a:r>
          </a:p>
          <a:p>
            <a:pPr lvl="1" eaLnBrk="1" hangingPunct="1"/>
            <a:r>
              <a:rPr lang="en-US" sz="1800"/>
              <a:t>Foreign keys can also be </a:t>
            </a:r>
            <a:r>
              <a:rPr lang="en-US" sz="1800" i="1"/>
              <a:t>null</a:t>
            </a:r>
            <a:r>
              <a:rPr lang="en-US" sz="1800"/>
              <a:t> .</a:t>
            </a:r>
          </a:p>
          <a:p>
            <a:pPr eaLnBrk="1" hangingPunct="1"/>
            <a:endParaRPr lang="en-US" sz="1800"/>
          </a:p>
        </p:txBody>
      </p:sp>
      <p:graphicFrame>
        <p:nvGraphicFramePr>
          <p:cNvPr id="45101" name="Group 45"/>
          <p:cNvGraphicFramePr>
            <a:graphicFrameLocks noGrp="1"/>
          </p:cNvGraphicFramePr>
          <p:nvPr>
            <p:ph sz="quarter" idx="4294967295"/>
          </p:nvPr>
        </p:nvGraphicFramePr>
        <p:xfrm>
          <a:off x="1822451" y="3403600"/>
          <a:ext cx="2767013" cy="1100138"/>
        </p:xfrm>
        <a:graphic>
          <a:graphicData uri="http://schemas.openxmlformats.org/drawingml/2006/table">
            <a:tbl>
              <a:tblPr/>
              <a:tblGrid>
                <a:gridCol w="1384300">
                  <a:extLst>
                    <a:ext uri="{9D8B030D-6E8A-4147-A177-3AD203B41FA5}">
                      <a16:colId xmlns:a16="http://schemas.microsoft.com/office/drawing/2014/main" val="20000"/>
                    </a:ext>
                  </a:extLst>
                </a:gridCol>
                <a:gridCol w="1382713">
                  <a:extLst>
                    <a:ext uri="{9D8B030D-6E8A-4147-A177-3AD203B41FA5}">
                      <a16:colId xmlns:a16="http://schemas.microsoft.com/office/drawing/2014/main" val="20001"/>
                    </a:ext>
                  </a:extLst>
                </a:gridCol>
              </a:tblGrid>
              <a:tr h="365866">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smtClean="0">
                          <a:ln>
                            <a:noFill/>
                          </a:ln>
                          <a:solidFill>
                            <a:schemeClr val="tx1"/>
                          </a:solidFill>
                          <a:effectLst/>
                          <a:latin typeface="Arial" charset="0"/>
                        </a:rPr>
                        <a:t>DeptNo</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smtClean="0">
                          <a:ln>
                            <a:noFill/>
                          </a:ln>
                          <a:solidFill>
                            <a:schemeClr val="tx1"/>
                          </a:solidFill>
                          <a:effectLst/>
                          <a:latin typeface="Arial" charset="0"/>
                        </a:rPr>
                        <a:t>DName</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406">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smtClean="0">
                          <a:ln>
                            <a:noFill/>
                          </a:ln>
                          <a:solidFill>
                            <a:schemeClr val="tx1"/>
                          </a:solidFill>
                          <a:effectLst/>
                          <a:latin typeface="Arial" charset="0"/>
                        </a:rPr>
                        <a:t>D1</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smtClean="0">
                          <a:ln>
                            <a:noFill/>
                          </a:ln>
                          <a:solidFill>
                            <a:schemeClr val="tx1"/>
                          </a:solidFill>
                          <a:effectLst/>
                          <a:latin typeface="Arial" charset="0"/>
                        </a:rPr>
                        <a:t>IVS</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66">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smtClean="0">
                          <a:ln>
                            <a:noFill/>
                          </a:ln>
                          <a:solidFill>
                            <a:schemeClr val="tx1"/>
                          </a:solidFill>
                          <a:effectLst/>
                          <a:latin typeface="Arial" charset="0"/>
                        </a:rPr>
                        <a:t>D2</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smtClean="0">
                          <a:ln>
                            <a:noFill/>
                          </a:ln>
                          <a:solidFill>
                            <a:schemeClr val="tx1"/>
                          </a:solidFill>
                          <a:effectLst/>
                          <a:latin typeface="Arial" charset="0"/>
                        </a:rPr>
                        <a:t>ENR</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45102" name="Group 46"/>
          <p:cNvGraphicFramePr>
            <a:graphicFrameLocks noGrp="1"/>
          </p:cNvGraphicFramePr>
          <p:nvPr>
            <p:ph sz="quarter" idx="4294967295"/>
          </p:nvPr>
        </p:nvGraphicFramePr>
        <p:xfrm>
          <a:off x="5827714" y="3403600"/>
          <a:ext cx="4041775" cy="1924050"/>
        </p:xfrm>
        <a:graphic>
          <a:graphicData uri="http://schemas.openxmlformats.org/drawingml/2006/table">
            <a:tbl>
              <a:tblPr/>
              <a:tblGrid>
                <a:gridCol w="1311275">
                  <a:extLst>
                    <a:ext uri="{9D8B030D-6E8A-4147-A177-3AD203B41FA5}">
                      <a16:colId xmlns:a16="http://schemas.microsoft.com/office/drawing/2014/main" val="20000"/>
                    </a:ext>
                  </a:extLst>
                </a:gridCol>
                <a:gridCol w="1382712">
                  <a:extLst>
                    <a:ext uri="{9D8B030D-6E8A-4147-A177-3AD203B41FA5}">
                      <a16:colId xmlns:a16="http://schemas.microsoft.com/office/drawing/2014/main" val="20001"/>
                    </a:ext>
                  </a:extLst>
                </a:gridCol>
                <a:gridCol w="1347788">
                  <a:extLst>
                    <a:ext uri="{9D8B030D-6E8A-4147-A177-3AD203B41FA5}">
                      <a16:colId xmlns:a16="http://schemas.microsoft.com/office/drawing/2014/main" val="20002"/>
                    </a:ext>
                  </a:extLst>
                </a:gridCol>
              </a:tblGrid>
              <a:tr h="385763">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smtClean="0">
                          <a:ln>
                            <a:noFill/>
                          </a:ln>
                          <a:solidFill>
                            <a:schemeClr val="tx1"/>
                          </a:solidFill>
                          <a:effectLst/>
                          <a:latin typeface="Arial" charset="0"/>
                        </a:rPr>
                        <a:t>EmpNo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smtClean="0">
                          <a:ln>
                            <a:noFill/>
                          </a:ln>
                          <a:solidFill>
                            <a:schemeClr val="tx1"/>
                          </a:solidFill>
                          <a:effectLst/>
                          <a:latin typeface="Arial" charset="0"/>
                        </a:rPr>
                        <a:t>EName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smtClean="0">
                          <a:ln>
                            <a:noFill/>
                          </a:ln>
                          <a:solidFill>
                            <a:schemeClr val="accent2"/>
                          </a:solidFill>
                          <a:effectLst/>
                          <a:latin typeface="Arial" charset="0"/>
                        </a:rPr>
                        <a:t>EDeptNo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4175">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smtClean="0">
                          <a:ln>
                            <a:noFill/>
                          </a:ln>
                          <a:solidFill>
                            <a:schemeClr val="tx1"/>
                          </a:solidFill>
                          <a:effectLst/>
                          <a:latin typeface="Arial" charset="0"/>
                        </a:rPr>
                        <a:t>1001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smtClean="0">
                          <a:ln>
                            <a:noFill/>
                          </a:ln>
                          <a:solidFill>
                            <a:schemeClr val="tx1"/>
                          </a:solidFill>
                          <a:effectLst/>
                          <a:latin typeface="Arial" charset="0"/>
                        </a:rPr>
                        <a:t>Elsa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smtClean="0">
                          <a:ln>
                            <a:noFill/>
                          </a:ln>
                          <a:solidFill>
                            <a:schemeClr val="accent2"/>
                          </a:solidFill>
                          <a:effectLst/>
                          <a:latin typeface="Arial" charset="0"/>
                        </a:rPr>
                        <a:t>D1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5763">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smtClean="0">
                          <a:ln>
                            <a:noFill/>
                          </a:ln>
                          <a:solidFill>
                            <a:schemeClr val="tx1"/>
                          </a:solidFill>
                          <a:effectLst/>
                          <a:latin typeface="Arial" charset="0"/>
                        </a:rPr>
                        <a:t>1002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smtClean="0">
                          <a:ln>
                            <a:noFill/>
                          </a:ln>
                          <a:solidFill>
                            <a:schemeClr val="tx1"/>
                          </a:solidFill>
                          <a:effectLst/>
                          <a:latin typeface="Arial" charset="0"/>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smtClean="0">
                          <a:ln>
                            <a:noFill/>
                          </a:ln>
                          <a:solidFill>
                            <a:schemeClr val="accent2"/>
                          </a:solidFill>
                          <a:effectLst/>
                          <a:latin typeface="Arial" charset="0"/>
                        </a:rPr>
                        <a:t>D2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4175">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smtClean="0">
                          <a:ln>
                            <a:noFill/>
                          </a:ln>
                          <a:solidFill>
                            <a:schemeClr val="tx1"/>
                          </a:solidFill>
                          <a:effectLst/>
                          <a:latin typeface="Arial" charset="0"/>
                        </a:rPr>
                        <a:t>1003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smtClean="0">
                          <a:ln>
                            <a:noFill/>
                          </a:ln>
                          <a:solidFill>
                            <a:schemeClr val="tx1"/>
                          </a:solidFill>
                          <a:effectLst/>
                          <a:latin typeface="Arial" charset="0"/>
                        </a:rPr>
                        <a:t>Maria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smtClean="0">
                          <a:ln>
                            <a:noFill/>
                          </a:ln>
                          <a:solidFill>
                            <a:schemeClr val="accent2"/>
                          </a:solidFill>
                          <a:effectLst/>
                          <a:latin typeface="Arial" charset="0"/>
                        </a:rPr>
                        <a:t>Null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4175">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smtClean="0">
                          <a:ln>
                            <a:noFill/>
                          </a:ln>
                          <a:solidFill>
                            <a:schemeClr val="tx1"/>
                          </a:solidFill>
                          <a:effectLst/>
                          <a:latin typeface="Arial" charset="0"/>
                        </a:rPr>
                        <a:t>1004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smtClean="0">
                          <a:ln>
                            <a:noFill/>
                          </a:ln>
                          <a:solidFill>
                            <a:schemeClr val="tx1"/>
                          </a:solidFill>
                          <a:effectLst/>
                          <a:latin typeface="Arial" charset="0"/>
                        </a:rPr>
                        <a:t>Maida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smtClean="0">
                          <a:ln>
                            <a:noFill/>
                          </a:ln>
                          <a:solidFill>
                            <a:schemeClr val="accent2"/>
                          </a:solidFill>
                          <a:effectLst/>
                          <a:latin typeface="Arial" charset="0"/>
                        </a:rPr>
                        <a:t>D1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541016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50211">
                                            <p:txEl>
                                              <p:pRg st="1" end="1"/>
                                            </p:txEl>
                                          </p:spTgt>
                                        </p:tgtEl>
                                        <p:attrNameLst>
                                          <p:attrName>style.visibility</p:attrName>
                                        </p:attrNameLst>
                                      </p:cBhvr>
                                      <p:to>
                                        <p:strVal val="visible"/>
                                      </p:to>
                                    </p:set>
                                    <p:anim calcmode="lin" valueType="num">
                                      <p:cBhvr>
                                        <p:cTn id="7" dur="1000" fill="hold"/>
                                        <p:tgtEl>
                                          <p:spTgt spid="350211">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350211">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50211">
                                            <p:txEl>
                                              <p:pRg st="1" end="1"/>
                                            </p:txEl>
                                          </p:spTgt>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350211">
                                            <p:txEl>
                                              <p:pRg st="2" end="2"/>
                                            </p:txEl>
                                          </p:spTgt>
                                        </p:tgtEl>
                                        <p:attrNameLst>
                                          <p:attrName>style.visibility</p:attrName>
                                        </p:attrNameLst>
                                      </p:cBhvr>
                                      <p:to>
                                        <p:strVal val="visible"/>
                                      </p:to>
                                    </p:set>
                                    <p:anim calcmode="lin" valueType="num">
                                      <p:cBhvr>
                                        <p:cTn id="12" dur="1000" fill="hold"/>
                                        <p:tgtEl>
                                          <p:spTgt spid="350211">
                                            <p:txEl>
                                              <p:pRg st="2" end="2"/>
                                            </p:txEl>
                                          </p:spTgt>
                                        </p:tgtEl>
                                        <p:attrNameLst>
                                          <p:attrName>ppt_x</p:attrName>
                                        </p:attrNameLst>
                                      </p:cBhvr>
                                      <p:tavLst>
                                        <p:tav tm="0">
                                          <p:val>
                                            <p:strVal val="#ppt_x-.2"/>
                                          </p:val>
                                        </p:tav>
                                        <p:tav tm="100000">
                                          <p:val>
                                            <p:strVal val="#ppt_x"/>
                                          </p:val>
                                        </p:tav>
                                      </p:tavLst>
                                    </p:anim>
                                    <p:anim calcmode="lin" valueType="num">
                                      <p:cBhvr>
                                        <p:cTn id="13" dur="1000" fill="hold"/>
                                        <p:tgtEl>
                                          <p:spTgt spid="350211">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50211">
                                            <p:txEl>
                                              <p:pRg st="2" end="2"/>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350211">
                                            <p:txEl>
                                              <p:pRg st="4" end="4"/>
                                            </p:txEl>
                                          </p:spTgt>
                                        </p:tgtEl>
                                        <p:attrNameLst>
                                          <p:attrName>style.visibility</p:attrName>
                                        </p:attrNameLst>
                                      </p:cBhvr>
                                      <p:to>
                                        <p:strVal val="visible"/>
                                      </p:to>
                                    </p:set>
                                    <p:anim calcmode="lin" valueType="num">
                                      <p:cBhvr>
                                        <p:cTn id="19" dur="1000" fill="hold"/>
                                        <p:tgtEl>
                                          <p:spTgt spid="350211">
                                            <p:txEl>
                                              <p:pRg st="4" end="4"/>
                                            </p:txEl>
                                          </p:spTgt>
                                        </p:tgtEl>
                                        <p:attrNameLst>
                                          <p:attrName>ppt_x</p:attrName>
                                        </p:attrNameLst>
                                      </p:cBhvr>
                                      <p:tavLst>
                                        <p:tav tm="0">
                                          <p:val>
                                            <p:strVal val="#ppt_x-.2"/>
                                          </p:val>
                                        </p:tav>
                                        <p:tav tm="100000">
                                          <p:val>
                                            <p:strVal val="#ppt_x"/>
                                          </p:val>
                                        </p:tav>
                                      </p:tavLst>
                                    </p:anim>
                                    <p:anim calcmode="lin" valueType="num">
                                      <p:cBhvr>
                                        <p:cTn id="20" dur="1000" fill="hold"/>
                                        <p:tgtEl>
                                          <p:spTgt spid="350211">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350211">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9" presetClass="entr" presetSubtype="0" fill="hold" grpId="0" nodeType="clickEffect">
                                  <p:stCondLst>
                                    <p:cond delay="0"/>
                                  </p:stCondLst>
                                  <p:childTnLst>
                                    <p:set>
                                      <p:cBhvr>
                                        <p:cTn id="25" dur="1" fill="hold">
                                          <p:stCondLst>
                                            <p:cond delay="0"/>
                                          </p:stCondLst>
                                        </p:cTn>
                                        <p:tgtEl>
                                          <p:spTgt spid="350211">
                                            <p:txEl>
                                              <p:pRg st="5" end="5"/>
                                            </p:txEl>
                                          </p:spTgt>
                                        </p:tgtEl>
                                        <p:attrNameLst>
                                          <p:attrName>style.visibility</p:attrName>
                                        </p:attrNameLst>
                                      </p:cBhvr>
                                      <p:to>
                                        <p:strVal val="visible"/>
                                      </p:to>
                                    </p:set>
                                    <p:anim calcmode="lin" valueType="num">
                                      <p:cBhvr>
                                        <p:cTn id="26" dur="1000" fill="hold"/>
                                        <p:tgtEl>
                                          <p:spTgt spid="350211">
                                            <p:txEl>
                                              <p:pRg st="5" end="5"/>
                                            </p:txEl>
                                          </p:spTgt>
                                        </p:tgtEl>
                                        <p:attrNameLst>
                                          <p:attrName>ppt_x</p:attrName>
                                        </p:attrNameLst>
                                      </p:cBhvr>
                                      <p:tavLst>
                                        <p:tav tm="0">
                                          <p:val>
                                            <p:strVal val="#ppt_x-.2"/>
                                          </p:val>
                                        </p:tav>
                                        <p:tav tm="100000">
                                          <p:val>
                                            <p:strVal val="#ppt_x"/>
                                          </p:val>
                                        </p:tav>
                                      </p:tavLst>
                                    </p:anim>
                                    <p:anim calcmode="lin" valueType="num">
                                      <p:cBhvr>
                                        <p:cTn id="27" dur="1000" fill="hold"/>
                                        <p:tgtEl>
                                          <p:spTgt spid="350211">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28" dur="1000"/>
                                        <p:tgtEl>
                                          <p:spTgt spid="350211">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9" presetClass="entr" presetSubtype="0" fill="hold" grpId="0" nodeType="clickEffect">
                                  <p:stCondLst>
                                    <p:cond delay="0"/>
                                  </p:stCondLst>
                                  <p:childTnLst>
                                    <p:set>
                                      <p:cBhvr>
                                        <p:cTn id="32" dur="1" fill="hold">
                                          <p:stCondLst>
                                            <p:cond delay="0"/>
                                          </p:stCondLst>
                                        </p:cTn>
                                        <p:tgtEl>
                                          <p:spTgt spid="350211">
                                            <p:txEl>
                                              <p:pRg st="11" end="11"/>
                                            </p:txEl>
                                          </p:spTgt>
                                        </p:tgtEl>
                                        <p:attrNameLst>
                                          <p:attrName>style.visibility</p:attrName>
                                        </p:attrNameLst>
                                      </p:cBhvr>
                                      <p:to>
                                        <p:strVal val="visible"/>
                                      </p:to>
                                    </p:set>
                                    <p:anim calcmode="lin" valueType="num">
                                      <p:cBhvr>
                                        <p:cTn id="33" dur="1000" fill="hold"/>
                                        <p:tgtEl>
                                          <p:spTgt spid="350211">
                                            <p:txEl>
                                              <p:pRg st="11" end="11"/>
                                            </p:txEl>
                                          </p:spTgt>
                                        </p:tgtEl>
                                        <p:attrNameLst>
                                          <p:attrName>ppt_x</p:attrName>
                                        </p:attrNameLst>
                                      </p:cBhvr>
                                      <p:tavLst>
                                        <p:tav tm="0">
                                          <p:val>
                                            <p:strVal val="#ppt_x-.2"/>
                                          </p:val>
                                        </p:tav>
                                        <p:tav tm="100000">
                                          <p:val>
                                            <p:strVal val="#ppt_x"/>
                                          </p:val>
                                        </p:tav>
                                      </p:tavLst>
                                    </p:anim>
                                    <p:anim calcmode="lin" valueType="num">
                                      <p:cBhvr>
                                        <p:cTn id="34" dur="1000" fill="hold"/>
                                        <p:tgtEl>
                                          <p:spTgt spid="350211">
                                            <p:txEl>
                                              <p:pRg st="11" end="11"/>
                                            </p:txEl>
                                          </p:spTgt>
                                        </p:tgtEl>
                                        <p:attrNameLst>
                                          <p:attrName>ppt_y</p:attrName>
                                        </p:attrNameLst>
                                      </p:cBhvr>
                                      <p:tavLst>
                                        <p:tav tm="0">
                                          <p:val>
                                            <p:strVal val="#ppt_y"/>
                                          </p:val>
                                        </p:tav>
                                        <p:tav tm="100000">
                                          <p:val>
                                            <p:strVal val="#ppt_y"/>
                                          </p:val>
                                        </p:tav>
                                      </p:tavLst>
                                    </p:anim>
                                    <p:animEffect transition="in" filter="wipe(right)" prLst="gradientSize: 0.1">
                                      <p:cBhvr>
                                        <p:cTn id="35" dur="1000"/>
                                        <p:tgtEl>
                                          <p:spTgt spid="350211">
                                            <p:txEl>
                                              <p:pRg st="11" end="11"/>
                                            </p:txEl>
                                          </p:spTgt>
                                        </p:tgtEl>
                                      </p:cBhvr>
                                    </p:animEffect>
                                  </p:childTnLst>
                                </p:cTn>
                              </p:par>
                              <p:par>
                                <p:cTn id="36" presetID="29" presetClass="entr" presetSubtype="0" fill="hold" grpId="0" nodeType="withEffect">
                                  <p:stCondLst>
                                    <p:cond delay="0"/>
                                  </p:stCondLst>
                                  <p:childTnLst>
                                    <p:set>
                                      <p:cBhvr>
                                        <p:cTn id="37" dur="1" fill="hold">
                                          <p:stCondLst>
                                            <p:cond delay="0"/>
                                          </p:stCondLst>
                                        </p:cTn>
                                        <p:tgtEl>
                                          <p:spTgt spid="350211">
                                            <p:txEl>
                                              <p:pRg st="12" end="12"/>
                                            </p:txEl>
                                          </p:spTgt>
                                        </p:tgtEl>
                                        <p:attrNameLst>
                                          <p:attrName>style.visibility</p:attrName>
                                        </p:attrNameLst>
                                      </p:cBhvr>
                                      <p:to>
                                        <p:strVal val="visible"/>
                                      </p:to>
                                    </p:set>
                                    <p:anim calcmode="lin" valueType="num">
                                      <p:cBhvr>
                                        <p:cTn id="38" dur="1000" fill="hold"/>
                                        <p:tgtEl>
                                          <p:spTgt spid="350211">
                                            <p:txEl>
                                              <p:pRg st="12" end="12"/>
                                            </p:txEl>
                                          </p:spTgt>
                                        </p:tgtEl>
                                        <p:attrNameLst>
                                          <p:attrName>ppt_x</p:attrName>
                                        </p:attrNameLst>
                                      </p:cBhvr>
                                      <p:tavLst>
                                        <p:tav tm="0">
                                          <p:val>
                                            <p:strVal val="#ppt_x-.2"/>
                                          </p:val>
                                        </p:tav>
                                        <p:tav tm="100000">
                                          <p:val>
                                            <p:strVal val="#ppt_x"/>
                                          </p:val>
                                        </p:tav>
                                      </p:tavLst>
                                    </p:anim>
                                    <p:anim calcmode="lin" valueType="num">
                                      <p:cBhvr>
                                        <p:cTn id="39" dur="1000" fill="hold"/>
                                        <p:tgtEl>
                                          <p:spTgt spid="350211">
                                            <p:txEl>
                                              <p:pRg st="12" end="12"/>
                                            </p:txEl>
                                          </p:spTgt>
                                        </p:tgtEl>
                                        <p:attrNameLst>
                                          <p:attrName>ppt_y</p:attrName>
                                        </p:attrNameLst>
                                      </p:cBhvr>
                                      <p:tavLst>
                                        <p:tav tm="0">
                                          <p:val>
                                            <p:strVal val="#ppt_y"/>
                                          </p:val>
                                        </p:tav>
                                        <p:tav tm="100000">
                                          <p:val>
                                            <p:strVal val="#ppt_y"/>
                                          </p:val>
                                        </p:tav>
                                      </p:tavLst>
                                    </p:anim>
                                    <p:animEffect transition="in" filter="wipe(right)" prLst="gradientSize: 0.1">
                                      <p:cBhvr>
                                        <p:cTn id="40" dur="1000"/>
                                        <p:tgtEl>
                                          <p:spTgt spid="350211">
                                            <p:txEl>
                                              <p:pRg st="12" end="12"/>
                                            </p:txEl>
                                          </p:spTgt>
                                        </p:tgtEl>
                                      </p:cBhvr>
                                    </p:animEffect>
                                  </p:childTnLst>
                                </p:cTn>
                              </p:par>
                              <p:par>
                                <p:cTn id="41" presetID="29" presetClass="entr" presetSubtype="0" fill="hold" grpId="0" nodeType="withEffect">
                                  <p:stCondLst>
                                    <p:cond delay="0"/>
                                  </p:stCondLst>
                                  <p:childTnLst>
                                    <p:set>
                                      <p:cBhvr>
                                        <p:cTn id="42" dur="1" fill="hold">
                                          <p:stCondLst>
                                            <p:cond delay="0"/>
                                          </p:stCondLst>
                                        </p:cTn>
                                        <p:tgtEl>
                                          <p:spTgt spid="350211">
                                            <p:txEl>
                                              <p:pRg st="13" end="13"/>
                                            </p:txEl>
                                          </p:spTgt>
                                        </p:tgtEl>
                                        <p:attrNameLst>
                                          <p:attrName>style.visibility</p:attrName>
                                        </p:attrNameLst>
                                      </p:cBhvr>
                                      <p:to>
                                        <p:strVal val="visible"/>
                                      </p:to>
                                    </p:set>
                                    <p:anim calcmode="lin" valueType="num">
                                      <p:cBhvr>
                                        <p:cTn id="43" dur="1000" fill="hold"/>
                                        <p:tgtEl>
                                          <p:spTgt spid="350211">
                                            <p:txEl>
                                              <p:pRg st="13" end="13"/>
                                            </p:txEl>
                                          </p:spTgt>
                                        </p:tgtEl>
                                        <p:attrNameLst>
                                          <p:attrName>ppt_x</p:attrName>
                                        </p:attrNameLst>
                                      </p:cBhvr>
                                      <p:tavLst>
                                        <p:tav tm="0">
                                          <p:val>
                                            <p:strVal val="#ppt_x-.2"/>
                                          </p:val>
                                        </p:tav>
                                        <p:tav tm="100000">
                                          <p:val>
                                            <p:strVal val="#ppt_x"/>
                                          </p:val>
                                        </p:tav>
                                      </p:tavLst>
                                    </p:anim>
                                    <p:anim calcmode="lin" valueType="num">
                                      <p:cBhvr>
                                        <p:cTn id="44" dur="1000" fill="hold"/>
                                        <p:tgtEl>
                                          <p:spTgt spid="350211">
                                            <p:txEl>
                                              <p:pRg st="13" end="13"/>
                                            </p:txEl>
                                          </p:spTgt>
                                        </p:tgtEl>
                                        <p:attrNameLst>
                                          <p:attrName>ppt_y</p:attrName>
                                        </p:attrNameLst>
                                      </p:cBhvr>
                                      <p:tavLst>
                                        <p:tav tm="0">
                                          <p:val>
                                            <p:strVal val="#ppt_y"/>
                                          </p:val>
                                        </p:tav>
                                        <p:tav tm="100000">
                                          <p:val>
                                            <p:strVal val="#ppt_y"/>
                                          </p:val>
                                        </p:tav>
                                      </p:tavLst>
                                    </p:anim>
                                    <p:animEffect transition="in" filter="wipe(right)" prLst="gradientSize: 0.1">
                                      <p:cBhvr>
                                        <p:cTn id="45" dur="1000"/>
                                        <p:tgtEl>
                                          <p:spTgt spid="35021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814511A4-A7AE-4B9E-AC99-F05E6F449905}" type="slidenum">
              <a:rPr lang="en-US">
                <a:solidFill>
                  <a:schemeClr val="bg1"/>
                </a:solidFill>
              </a:rPr>
              <a:pPr/>
              <a:t>15</a:t>
            </a:fld>
            <a:endParaRPr lang="en-US">
              <a:solidFill>
                <a:schemeClr val="bg1"/>
              </a:solidFill>
            </a:endParaRPr>
          </a:p>
        </p:txBody>
      </p:sp>
      <p:sp>
        <p:nvSpPr>
          <p:cNvPr id="9219"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smtClean="0"/>
              <a:t>Foreign Key</a:t>
            </a:r>
          </a:p>
        </p:txBody>
      </p:sp>
      <p:sp>
        <p:nvSpPr>
          <p:cNvPr id="2053" name="Rectangle 3"/>
          <p:cNvSpPr>
            <a:spLocks noGrp="1" noChangeArrowheads="1"/>
          </p:cNvSpPr>
          <p:nvPr>
            <p:ph type="body" idx="4294967295"/>
          </p:nvPr>
        </p:nvSpPr>
        <p:spPr/>
        <p:txBody>
          <a:bodyPr vert="horz" lIns="0" tIns="0" rIns="91440" bIns="45720" rtlCol="0">
            <a:normAutofit/>
          </a:bodyPr>
          <a:lstStyle/>
          <a:p>
            <a:pPr eaLnBrk="1" hangingPunct="1"/>
            <a:r>
              <a:rPr lang="en-US" sz="2400"/>
              <a:t>Foreign key</a:t>
            </a:r>
          </a:p>
          <a:p>
            <a:pPr eaLnBrk="1" hangingPunct="1"/>
            <a:endParaRPr lang="en-US" sz="2400"/>
          </a:p>
          <a:p>
            <a:pPr eaLnBrk="1" hangingPunct="1">
              <a:buFont typeface="Wingdings" panose="05000000000000000000" pitchFamily="2" charset="2"/>
              <a:buNone/>
            </a:pPr>
            <a:endParaRPr lang="en-US" sz="1800"/>
          </a:p>
          <a:p>
            <a:pPr eaLnBrk="1" hangingPunct="1"/>
            <a:r>
              <a:rPr lang="en-US" sz="2400"/>
              <a:t>Points to remember</a:t>
            </a:r>
          </a:p>
          <a:p>
            <a:pPr lvl="1" eaLnBrk="1" hangingPunct="1"/>
            <a:r>
              <a:rPr lang="en-US" smtClean="0"/>
              <a:t>A Foreign Key is a set of attributes of a table, whose values are required to match values of some Candidate Key in the same or another table</a:t>
            </a:r>
          </a:p>
          <a:p>
            <a:pPr lvl="1" eaLnBrk="1" hangingPunct="1"/>
            <a:r>
              <a:rPr lang="en-US" smtClean="0"/>
              <a:t>The constraint that values of a given Foreign Key must match the values of the corresponding Candidate Key is known as Referential constraint</a:t>
            </a:r>
          </a:p>
          <a:p>
            <a:pPr lvl="1" eaLnBrk="1" hangingPunct="1"/>
            <a:r>
              <a:rPr lang="en-US" smtClean="0"/>
              <a:t>A table which has a Foreign Key referring to its own Candidate Key is known as Self-Referencing table</a:t>
            </a:r>
          </a:p>
          <a:p>
            <a:pPr eaLnBrk="1" hangingPunct="1"/>
            <a:endParaRPr lang="en-US" sz="1800"/>
          </a:p>
        </p:txBody>
      </p:sp>
      <p:graphicFrame>
        <p:nvGraphicFramePr>
          <p:cNvPr id="2050" name="Object 4">
            <a:hlinkClick r:id="" action="ppaction://ole?verb=1"/>
          </p:cNvPr>
          <p:cNvGraphicFramePr>
            <a:graphicFrameLocks noChangeAspect="1"/>
          </p:cNvGraphicFramePr>
          <p:nvPr/>
        </p:nvGraphicFramePr>
        <p:xfrm>
          <a:off x="2133600" y="1752600"/>
          <a:ext cx="1524000" cy="914400"/>
        </p:xfrm>
        <a:graphic>
          <a:graphicData uri="http://schemas.openxmlformats.org/presentationml/2006/ole">
            <mc:AlternateContent xmlns:mc="http://schemas.openxmlformats.org/markup-compatibility/2006">
              <mc:Choice xmlns:v="urn:schemas-microsoft-com:vml" Requires="v">
                <p:oleObj spid="_x0000_s2051" name="Worksheet" showAsIcon="1" r:id="rId3" imgW="914400" imgH="714240" progId="Excel.Sheet.8">
                  <p:embed/>
                </p:oleObj>
              </mc:Choice>
              <mc:Fallback>
                <p:oleObj name="Worksheet" showAsIcon="1" r:id="rId3" imgW="914400" imgH="714240"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752600"/>
                        <a:ext cx="15240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110258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subTitle" idx="1"/>
          </p:nvPr>
        </p:nvSpPr>
        <p:spPr>
          <a:xfrm>
            <a:off x="1804988" y="1371600"/>
            <a:ext cx="6400800" cy="685800"/>
          </a:xfrm>
        </p:spPr>
        <p:txBody>
          <a:bodyPr/>
          <a:lstStyle/>
          <a:p>
            <a:pPr eaLnBrk="1" hangingPunct="1">
              <a:defRPr/>
            </a:pPr>
            <a:r>
              <a:rPr lang="en-US" sz="3200" dirty="0">
                <a:solidFill>
                  <a:schemeClr val="bg1"/>
                </a:solidFill>
              </a:rPr>
              <a:t>Database Design Techniques</a:t>
            </a:r>
          </a:p>
        </p:txBody>
      </p:sp>
    </p:spTree>
    <p:extLst>
      <p:ext uri="{BB962C8B-B14F-4D97-AF65-F5344CB8AC3E}">
        <p14:creationId xmlns:p14="http://schemas.microsoft.com/office/powerpoint/2010/main" val="5082465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C6F95F2B-0836-4811-8F29-1A468CD8C023}" type="slidenum">
              <a:rPr lang="en-US">
                <a:solidFill>
                  <a:schemeClr val="bg1"/>
                </a:solidFill>
              </a:rPr>
              <a:pPr/>
              <a:t>17</a:t>
            </a:fld>
            <a:endParaRPr lang="en-US">
              <a:solidFill>
                <a:schemeClr val="bg1"/>
              </a:solidFill>
            </a:endParaRPr>
          </a:p>
        </p:txBody>
      </p:sp>
      <p:sp>
        <p:nvSpPr>
          <p:cNvPr id="46082"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smtClean="0"/>
              <a:t>Database Design Techniques</a:t>
            </a:r>
          </a:p>
        </p:txBody>
      </p:sp>
      <p:sp>
        <p:nvSpPr>
          <p:cNvPr id="35844" name="Rectangle 3"/>
          <p:cNvSpPr>
            <a:spLocks noGrp="1" noChangeArrowheads="1"/>
          </p:cNvSpPr>
          <p:nvPr>
            <p:ph type="body" idx="4294967295"/>
          </p:nvPr>
        </p:nvSpPr>
        <p:spPr>
          <a:xfrm>
            <a:off x="1752600" y="1066801"/>
            <a:ext cx="8686800" cy="4530725"/>
          </a:xfrm>
        </p:spPr>
        <p:txBody>
          <a:bodyPr vert="horz" lIns="0" tIns="0" rIns="91440" bIns="45720" rtlCol="0">
            <a:normAutofit lnSpcReduction="10000"/>
          </a:bodyPr>
          <a:lstStyle/>
          <a:p>
            <a:pPr eaLnBrk="1" hangingPunct="1">
              <a:lnSpc>
                <a:spcPct val="160000"/>
              </a:lnSpc>
              <a:buFont typeface="Wingdings" panose="05000000000000000000" pitchFamily="2" charset="2"/>
              <a:buNone/>
            </a:pPr>
            <a:r>
              <a:rPr lang="en-US" b="1" smtClean="0"/>
              <a:t>Top down Approach</a:t>
            </a:r>
          </a:p>
          <a:p>
            <a:pPr>
              <a:buFont typeface="Wingdings" panose="05000000000000000000" pitchFamily="2" charset="2"/>
              <a:buNone/>
            </a:pPr>
            <a:r>
              <a:rPr lang="en-US" sz="1600" b="1"/>
              <a:t>	Top down</a:t>
            </a:r>
            <a:r>
              <a:rPr lang="en-US" sz="1600"/>
              <a:t> starts by defining the data sets and then define the data</a:t>
            </a:r>
          </a:p>
          <a:p>
            <a:pPr>
              <a:buFont typeface="Wingdings" panose="05000000000000000000" pitchFamily="2" charset="2"/>
              <a:buNone/>
            </a:pPr>
            <a:r>
              <a:rPr lang="en-US" sz="1600"/>
              <a:t>	elements within those sets. As a result of this method, you generally</a:t>
            </a:r>
          </a:p>
          <a:p>
            <a:pPr>
              <a:buFont typeface="Wingdings" panose="05000000000000000000" pitchFamily="2" charset="2"/>
              <a:buNone/>
            </a:pPr>
            <a:r>
              <a:rPr lang="en-US" sz="1600"/>
              <a:t>	end up with redundant information in one or more tables. </a:t>
            </a:r>
          </a:p>
          <a:p>
            <a:pPr>
              <a:buFont typeface="Wingdings" panose="05000000000000000000" pitchFamily="2" charset="2"/>
              <a:buNone/>
            </a:pPr>
            <a:endParaRPr lang="en-US" sz="1600"/>
          </a:p>
          <a:p>
            <a:pPr>
              <a:buFont typeface="Wingdings" panose="05000000000000000000" pitchFamily="2" charset="2"/>
              <a:buNone/>
            </a:pPr>
            <a:r>
              <a:rPr lang="en-US" sz="1600"/>
              <a:t>	Some references call this </a:t>
            </a:r>
            <a:r>
              <a:rPr lang="en-US" sz="1600" b="1"/>
              <a:t>Entity - Relationship modeling</a:t>
            </a:r>
            <a:r>
              <a:rPr lang="en-US" sz="1600"/>
              <a:t>.</a:t>
            </a:r>
          </a:p>
          <a:p>
            <a:pPr>
              <a:buFont typeface="Wingdings" panose="05000000000000000000" pitchFamily="2" charset="2"/>
              <a:buNone/>
            </a:pPr>
            <a:endParaRPr lang="en-US" sz="1600"/>
          </a:p>
          <a:p>
            <a:pPr eaLnBrk="1" hangingPunct="1">
              <a:lnSpc>
                <a:spcPct val="160000"/>
              </a:lnSpc>
              <a:buFont typeface="Wingdings" panose="05000000000000000000" pitchFamily="2" charset="2"/>
              <a:buNone/>
            </a:pPr>
            <a:r>
              <a:rPr lang="en-US" b="1" smtClean="0"/>
              <a:t>Bottom Up approach</a:t>
            </a:r>
          </a:p>
          <a:p>
            <a:pPr>
              <a:buFont typeface="Wingdings" panose="05000000000000000000" pitchFamily="2" charset="2"/>
              <a:buNone/>
            </a:pPr>
            <a:r>
              <a:rPr lang="en-US" sz="1600" b="1"/>
              <a:t>	Bottom up</a:t>
            </a:r>
            <a:r>
              <a:rPr lang="en-US" sz="1600"/>
              <a:t> starts by defining the required attributes and then grouping</a:t>
            </a:r>
          </a:p>
          <a:p>
            <a:pPr>
              <a:buFont typeface="Wingdings" panose="05000000000000000000" pitchFamily="2" charset="2"/>
              <a:buNone/>
            </a:pPr>
            <a:r>
              <a:rPr lang="en-US" sz="1600"/>
              <a:t>	them to form the entities. Another term used for this method is</a:t>
            </a:r>
          </a:p>
          <a:p>
            <a:pPr>
              <a:buFont typeface="Wingdings" panose="05000000000000000000" pitchFamily="2" charset="2"/>
              <a:buNone/>
            </a:pPr>
            <a:r>
              <a:rPr lang="en-US" sz="1600"/>
              <a:t>	</a:t>
            </a:r>
            <a:r>
              <a:rPr lang="en-US" sz="1600" b="1"/>
              <a:t>normalization</a:t>
            </a:r>
            <a:r>
              <a:rPr lang="en-US" sz="1600"/>
              <a:t> from functional dependencies.</a:t>
            </a:r>
          </a:p>
          <a:p>
            <a:pPr>
              <a:buFont typeface="Wingdings" panose="05000000000000000000" pitchFamily="2" charset="2"/>
              <a:buNone/>
            </a:pPr>
            <a:endParaRPr lang="en-US"/>
          </a:p>
          <a:p>
            <a:pPr marL="669925" lvl="1" indent="-325438">
              <a:lnSpc>
                <a:spcPct val="160000"/>
              </a:lnSpc>
              <a:buNone/>
            </a:pPr>
            <a:endParaRPr lang="en-US" smtClean="0"/>
          </a:p>
        </p:txBody>
      </p:sp>
    </p:spTree>
    <p:extLst>
      <p:ext uri="{BB962C8B-B14F-4D97-AF65-F5344CB8AC3E}">
        <p14:creationId xmlns:p14="http://schemas.microsoft.com/office/powerpoint/2010/main" val="41089316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defRPr/>
            </a:pPr>
            <a:r>
              <a:rPr lang="en-US" dirty="0" smtClean="0"/>
              <a:t>ER Modeling</a:t>
            </a:r>
            <a:br>
              <a:rPr lang="en-US" dirty="0" smtClean="0"/>
            </a:br>
            <a:r>
              <a:rPr lang="en-US" dirty="0" smtClean="0"/>
              <a:t>		-Top down Approach</a:t>
            </a:r>
            <a:endParaRPr lang="en-US" dirty="0"/>
          </a:p>
        </p:txBody>
      </p:sp>
      <p:sp>
        <p:nvSpPr>
          <p:cNvPr id="2" name="Slide Number Placeholder 1"/>
          <p:cNvSpPr>
            <a:spLocks noGrp="1"/>
          </p:cNvSpPr>
          <p:nvPr>
            <p:ph type="sldNum" sz="quarter" idx="4294967295"/>
          </p:nvPr>
        </p:nvSpPr>
        <p:spPr>
          <a:xfrm>
            <a:off x="1524001" y="6381750"/>
            <a:ext cx="773113" cy="476250"/>
          </a:xfrm>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37C3EF15-68E6-433F-9F20-776324DCD94C}" type="slidenum">
              <a:rPr lang="en-US">
                <a:solidFill>
                  <a:schemeClr val="bg1"/>
                </a:solidFill>
              </a:rPr>
              <a:pPr/>
              <a:t>18</a:t>
            </a:fld>
            <a:endParaRPr lang="en-US">
              <a:solidFill>
                <a:schemeClr val="bg1"/>
              </a:solidFill>
            </a:endParaRPr>
          </a:p>
        </p:txBody>
      </p:sp>
    </p:spTree>
    <p:extLst>
      <p:ext uri="{BB962C8B-B14F-4D97-AF65-F5344CB8AC3E}">
        <p14:creationId xmlns:p14="http://schemas.microsoft.com/office/powerpoint/2010/main" val="28877051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AE1702E2-C4C5-4FAB-8A26-47B22D6CBB3C}" type="slidenum">
              <a:rPr lang="en-US">
                <a:solidFill>
                  <a:schemeClr val="bg1"/>
                </a:solidFill>
              </a:rPr>
              <a:pPr/>
              <a:t>19</a:t>
            </a:fld>
            <a:endParaRPr lang="en-US">
              <a:solidFill>
                <a:schemeClr val="bg1"/>
              </a:solidFill>
            </a:endParaRPr>
          </a:p>
        </p:txBody>
      </p:sp>
      <p:sp>
        <p:nvSpPr>
          <p:cNvPr id="47106"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smtClean="0"/>
              <a:t>ER modeling</a:t>
            </a:r>
          </a:p>
        </p:txBody>
      </p:sp>
      <p:sp>
        <p:nvSpPr>
          <p:cNvPr id="106499" name="Rectangle 3"/>
          <p:cNvSpPr>
            <a:spLocks noGrp="1" noChangeArrowheads="1"/>
          </p:cNvSpPr>
          <p:nvPr>
            <p:ph type="body" idx="4294967295"/>
          </p:nvPr>
        </p:nvSpPr>
        <p:spPr>
          <a:xfrm>
            <a:off x="1676400" y="1066800"/>
            <a:ext cx="8229600" cy="5410200"/>
          </a:xfrm>
        </p:spPr>
        <p:txBody>
          <a:bodyPr vert="horz" lIns="0" tIns="0" rIns="91440" bIns="45720" rtlCol="0">
            <a:normAutofit/>
          </a:bodyPr>
          <a:lstStyle/>
          <a:p>
            <a:pPr eaLnBrk="1" hangingPunct="1"/>
            <a:r>
              <a:rPr lang="en-US" b="1" smtClean="0"/>
              <a:t>ER modeling: </a:t>
            </a:r>
            <a:r>
              <a:rPr lang="en-US" sz="1800"/>
              <a:t>A graphical technique for </a:t>
            </a:r>
            <a:r>
              <a:rPr lang="en-US" sz="1800" i="1"/>
              <a:t>understanding</a:t>
            </a:r>
            <a:r>
              <a:rPr lang="en-US" sz="1800"/>
              <a:t> and organizing the data independent of the actual database implementation.</a:t>
            </a:r>
          </a:p>
          <a:p>
            <a:pPr eaLnBrk="1" hangingPunct="1">
              <a:buFont typeface="Wingdings" panose="05000000000000000000" pitchFamily="2" charset="2"/>
              <a:buNone/>
            </a:pPr>
            <a:endParaRPr lang="en-US" sz="1800"/>
          </a:p>
          <a:p>
            <a:pPr eaLnBrk="1" hangingPunct="1"/>
            <a:r>
              <a:rPr lang="en-US" b="1" smtClean="0"/>
              <a:t>Entity</a:t>
            </a:r>
            <a:r>
              <a:rPr lang="en-US" sz="1800" b="1"/>
              <a:t>:</a:t>
            </a:r>
            <a:r>
              <a:rPr lang="en-US" sz="1800" b="1">
                <a:solidFill>
                  <a:srgbClr val="0000FF"/>
                </a:solidFill>
              </a:rPr>
              <a:t> </a:t>
            </a:r>
            <a:r>
              <a:rPr lang="en-US" sz="1800"/>
              <a:t>Any thing that may have an independent existence and about which we intend to collect data.</a:t>
            </a:r>
          </a:p>
          <a:p>
            <a:pPr eaLnBrk="1" hangingPunct="1">
              <a:buFont typeface="Wingdings" panose="05000000000000000000" pitchFamily="2" charset="2"/>
              <a:buNone/>
            </a:pPr>
            <a:r>
              <a:rPr lang="en-US" sz="1800"/>
              <a:t>	Also known as </a:t>
            </a:r>
            <a:r>
              <a:rPr lang="en-US" sz="1800" b="1"/>
              <a:t>Entity type.</a:t>
            </a:r>
            <a:r>
              <a:rPr lang="en-US" sz="1800" b="1">
                <a:solidFill>
                  <a:srgbClr val="0000FF"/>
                </a:solidFill>
              </a:rPr>
              <a:t> </a:t>
            </a:r>
            <a:r>
              <a:rPr lang="en-US" sz="1800"/>
              <a:t>E.g.: </a:t>
            </a:r>
            <a:r>
              <a:rPr lang="en-US" sz="1800" b="1"/>
              <a:t>Trainee</a:t>
            </a:r>
          </a:p>
          <a:p>
            <a:pPr eaLnBrk="1" hangingPunct="1">
              <a:buFont typeface="Wingdings" panose="05000000000000000000" pitchFamily="2" charset="2"/>
              <a:buNone/>
            </a:pPr>
            <a:endParaRPr lang="en-US" sz="1800" b="1"/>
          </a:p>
          <a:p>
            <a:pPr eaLnBrk="1" hangingPunct="1">
              <a:buFont typeface="Wingdings" panose="05000000000000000000" pitchFamily="2" charset="2"/>
              <a:buNone/>
            </a:pPr>
            <a:endParaRPr lang="en-US" sz="1800" b="1"/>
          </a:p>
          <a:p>
            <a:pPr eaLnBrk="1" hangingPunct="1"/>
            <a:r>
              <a:rPr lang="en-US" sz="1800" b="1"/>
              <a:t>Relationships:</a:t>
            </a:r>
            <a:r>
              <a:rPr lang="en-US" sz="1800" b="1">
                <a:solidFill>
                  <a:srgbClr val="0000FF"/>
                </a:solidFill>
              </a:rPr>
              <a:t> </a:t>
            </a:r>
            <a:r>
              <a:rPr lang="en-US" sz="1800"/>
              <a:t>Associations between entities. E.g.: Trainee belongs to a Batch</a:t>
            </a:r>
          </a:p>
          <a:p>
            <a:pPr eaLnBrk="1" hangingPunct="1">
              <a:buFont typeface="Wingdings" panose="05000000000000000000" pitchFamily="2" charset="2"/>
              <a:buNone/>
            </a:pPr>
            <a:endParaRPr lang="en-US" sz="1800" b="1"/>
          </a:p>
          <a:p>
            <a:pPr eaLnBrk="1" hangingPunct="1"/>
            <a:endParaRPr lang="en-US" sz="1800" b="1"/>
          </a:p>
          <a:p>
            <a:pPr eaLnBrk="1" hangingPunct="1"/>
            <a:endParaRPr lang="en-US" sz="1800" b="1"/>
          </a:p>
          <a:p>
            <a:pPr eaLnBrk="1" hangingPunct="1"/>
            <a:r>
              <a:rPr lang="en-US" sz="1800" b="1"/>
              <a:t>Attributes:</a:t>
            </a:r>
            <a:r>
              <a:rPr lang="en-US" sz="1800" b="1">
                <a:solidFill>
                  <a:srgbClr val="0000FF"/>
                </a:solidFill>
              </a:rPr>
              <a:t> </a:t>
            </a:r>
            <a:r>
              <a:rPr lang="en-US" sz="1800"/>
              <a:t>Properties/characteristics that describe entities.eg: Trainee Name, BatchName, DOB, Address, etc.</a:t>
            </a:r>
          </a:p>
          <a:p>
            <a:pPr eaLnBrk="1" hangingPunct="1"/>
            <a:endParaRPr lang="en-US" sz="1800" b="1">
              <a:solidFill>
                <a:srgbClr val="0000FF"/>
              </a:solidFill>
            </a:endParaRPr>
          </a:p>
          <a:p>
            <a:pPr eaLnBrk="1" hangingPunct="1">
              <a:buFont typeface="Wingdings" panose="05000000000000000000" pitchFamily="2" charset="2"/>
              <a:buNone/>
            </a:pPr>
            <a:endParaRPr lang="en-US" sz="1800" b="1"/>
          </a:p>
          <a:p>
            <a:pPr eaLnBrk="1" hangingPunct="1">
              <a:buFont typeface="Wingdings" panose="05000000000000000000" pitchFamily="2" charset="2"/>
              <a:buNone/>
            </a:pPr>
            <a:endParaRPr lang="en-US" sz="1800"/>
          </a:p>
          <a:p>
            <a:pPr eaLnBrk="1" hangingPunct="1"/>
            <a:endParaRPr lang="en-US" sz="1800"/>
          </a:p>
          <a:p>
            <a:pPr eaLnBrk="1" hangingPunct="1"/>
            <a:endParaRPr lang="en-US" sz="1800" b="1">
              <a:solidFill>
                <a:srgbClr val="0000FF"/>
              </a:solidFill>
            </a:endParaRPr>
          </a:p>
          <a:p>
            <a:pPr marL="669925" lvl="1" indent="-325438"/>
            <a:endParaRPr lang="en-US" smtClean="0"/>
          </a:p>
          <a:p>
            <a:pPr eaLnBrk="1" hangingPunct="1"/>
            <a:endParaRPr lang="en-US" smtClean="0"/>
          </a:p>
        </p:txBody>
      </p:sp>
      <p:pic>
        <p:nvPicPr>
          <p:cNvPr id="5" name="Picture 5"/>
          <p:cNvPicPr>
            <a:picLocks noChangeAspect="1" noChangeArrowheads="1"/>
          </p:cNvPicPr>
          <p:nvPr/>
        </p:nvPicPr>
        <p:blipFill>
          <a:blip r:embed="rId3">
            <a:lum bright="-18000"/>
            <a:extLst>
              <a:ext uri="{28A0092B-C50C-407E-A947-70E740481C1C}">
                <a14:useLocalDpi xmlns:a14="http://schemas.microsoft.com/office/drawing/2010/main" val="0"/>
              </a:ext>
            </a:extLst>
          </a:blip>
          <a:srcRect/>
          <a:stretch>
            <a:fillRect/>
          </a:stretch>
        </p:blipFill>
        <p:spPr bwMode="auto">
          <a:xfrm>
            <a:off x="4267200" y="3124201"/>
            <a:ext cx="2133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Oval Callout 5"/>
          <p:cNvSpPr>
            <a:spLocks noChangeArrowheads="1"/>
          </p:cNvSpPr>
          <p:nvPr/>
        </p:nvSpPr>
        <p:spPr bwMode="auto">
          <a:xfrm>
            <a:off x="6781800" y="2590800"/>
            <a:ext cx="3124200" cy="1066800"/>
          </a:xfrm>
          <a:prstGeom prst="wedgeEllipseCallout">
            <a:avLst>
              <a:gd name="adj1" fmla="val -58000"/>
              <a:gd name="adj2" fmla="val 13519"/>
            </a:avLst>
          </a:prstGeom>
          <a:solidFill>
            <a:srgbClr val="FFFF99"/>
          </a:solidFill>
          <a:ln w="12700" algn="ctr">
            <a:solidFill>
              <a:schemeClr val="tx1"/>
            </a:solidFill>
            <a:round/>
            <a:headEnd/>
            <a:tailEnd/>
          </a:ln>
        </p:spPr>
        <p:txBody>
          <a:bodyPr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a:t>The Entity Type is represented as rectangle in ERModeling</a:t>
            </a:r>
          </a:p>
        </p:txBody>
      </p:sp>
      <p:pic>
        <p:nvPicPr>
          <p:cNvPr id="7" name="Picture 14"/>
          <p:cNvPicPr>
            <a:picLocks noChangeAspect="1" noChangeArrowheads="1"/>
          </p:cNvPicPr>
          <p:nvPr/>
        </p:nvPicPr>
        <p:blipFill>
          <a:blip r:embed="rId4">
            <a:lum bright="-18000"/>
            <a:extLst>
              <a:ext uri="{28A0092B-C50C-407E-A947-70E740481C1C}">
                <a14:useLocalDpi xmlns:a14="http://schemas.microsoft.com/office/drawing/2010/main" val="0"/>
              </a:ext>
            </a:extLst>
          </a:blip>
          <a:srcRect/>
          <a:stretch>
            <a:fillRect/>
          </a:stretch>
        </p:blipFill>
        <p:spPr bwMode="auto">
          <a:xfrm>
            <a:off x="4419600" y="4038600"/>
            <a:ext cx="144780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6" name="Oval Callout 7"/>
          <p:cNvSpPr>
            <a:spLocks noChangeArrowheads="1"/>
          </p:cNvSpPr>
          <p:nvPr/>
        </p:nvSpPr>
        <p:spPr bwMode="auto">
          <a:xfrm>
            <a:off x="7086600" y="4114800"/>
            <a:ext cx="2286000" cy="838200"/>
          </a:xfrm>
          <a:prstGeom prst="wedgeEllipseCallout">
            <a:avLst>
              <a:gd name="adj1" fmla="val -72264"/>
              <a:gd name="adj2" fmla="val -8495"/>
            </a:avLst>
          </a:prstGeom>
          <a:solidFill>
            <a:srgbClr val="FFFF99"/>
          </a:solidFill>
          <a:ln w="12700" algn="ctr">
            <a:solidFill>
              <a:schemeClr val="tx1"/>
            </a:solidFill>
            <a:round/>
            <a:headEnd/>
            <a:tailEnd/>
          </a:ln>
        </p:spPr>
        <p:txBody>
          <a:bodyPr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a:t>The relationship type is represented as diamond in ER Modeling</a:t>
            </a:r>
          </a:p>
        </p:txBody>
      </p:sp>
      <p:pic>
        <p:nvPicPr>
          <p:cNvPr id="9" name="Picture 23"/>
          <p:cNvPicPr>
            <a:picLocks noChangeAspect="1" noChangeArrowheads="1"/>
          </p:cNvPicPr>
          <p:nvPr/>
        </p:nvPicPr>
        <p:blipFill>
          <a:blip r:embed="rId5">
            <a:lum bright="-18000"/>
            <a:extLst>
              <a:ext uri="{28A0092B-C50C-407E-A947-70E740481C1C}">
                <a14:useLocalDpi xmlns:a14="http://schemas.microsoft.com/office/drawing/2010/main" val="0"/>
              </a:ext>
            </a:extLst>
          </a:blip>
          <a:srcRect/>
          <a:stretch>
            <a:fillRect/>
          </a:stretch>
        </p:blipFill>
        <p:spPr bwMode="auto">
          <a:xfrm>
            <a:off x="4267200" y="5791201"/>
            <a:ext cx="20574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8" name="Oval Callout 9"/>
          <p:cNvSpPr>
            <a:spLocks noChangeArrowheads="1"/>
          </p:cNvSpPr>
          <p:nvPr/>
        </p:nvSpPr>
        <p:spPr bwMode="auto">
          <a:xfrm>
            <a:off x="7391400" y="5638800"/>
            <a:ext cx="2286000" cy="838200"/>
          </a:xfrm>
          <a:prstGeom prst="wedgeEllipseCallout">
            <a:avLst>
              <a:gd name="adj1" fmla="val -72264"/>
              <a:gd name="adj2" fmla="val -8495"/>
            </a:avLst>
          </a:prstGeom>
          <a:solidFill>
            <a:srgbClr val="FFFF99"/>
          </a:solidFill>
          <a:ln w="12700" algn="ctr">
            <a:solidFill>
              <a:schemeClr val="tx1"/>
            </a:solidFill>
            <a:round/>
            <a:headEnd/>
            <a:tailEnd/>
          </a:ln>
        </p:spPr>
        <p:txBody>
          <a:bodyPr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a:t>The  attributes are represented as oval in ER Modeling</a:t>
            </a:r>
          </a:p>
        </p:txBody>
      </p:sp>
    </p:spTree>
    <p:extLst>
      <p:ext uri="{BB962C8B-B14F-4D97-AF65-F5344CB8AC3E}">
        <p14:creationId xmlns:p14="http://schemas.microsoft.com/office/powerpoint/2010/main" val="34079779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anim calcmode="lin" valueType="num">
                                      <p:cBhvr>
                                        <p:cTn id="7" dur="1000" fill="hold"/>
                                        <p:tgtEl>
                                          <p:spTgt spid="106499">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06499">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6499">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106499">
                                            <p:txEl>
                                              <p:pRg st="2" end="2"/>
                                            </p:txEl>
                                          </p:spTgt>
                                        </p:tgtEl>
                                        <p:attrNameLst>
                                          <p:attrName>style.visibility</p:attrName>
                                        </p:attrNameLst>
                                      </p:cBhvr>
                                      <p:to>
                                        <p:strVal val="visible"/>
                                      </p:to>
                                    </p:set>
                                    <p:anim calcmode="lin" valueType="num">
                                      <p:cBhvr>
                                        <p:cTn id="14" dur="1000" fill="hold"/>
                                        <p:tgtEl>
                                          <p:spTgt spid="106499">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106499">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06499">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106499">
                                            <p:txEl>
                                              <p:pRg st="3" end="3"/>
                                            </p:txEl>
                                          </p:spTgt>
                                        </p:tgtEl>
                                        <p:attrNameLst>
                                          <p:attrName>style.visibility</p:attrName>
                                        </p:attrNameLst>
                                      </p:cBhvr>
                                      <p:to>
                                        <p:strVal val="visible"/>
                                      </p:to>
                                    </p:set>
                                    <p:anim calcmode="lin" valueType="num">
                                      <p:cBhvr>
                                        <p:cTn id="21" dur="1000" fill="hold"/>
                                        <p:tgtEl>
                                          <p:spTgt spid="106499">
                                            <p:txEl>
                                              <p:pRg st="3" end="3"/>
                                            </p:txEl>
                                          </p:spTgt>
                                        </p:tgtEl>
                                        <p:attrNameLst>
                                          <p:attrName>ppt_x</p:attrName>
                                        </p:attrNameLst>
                                      </p:cBhvr>
                                      <p:tavLst>
                                        <p:tav tm="0">
                                          <p:val>
                                            <p:strVal val="#ppt_x-.2"/>
                                          </p:val>
                                        </p:tav>
                                        <p:tav tm="100000">
                                          <p:val>
                                            <p:strVal val="#ppt_x"/>
                                          </p:val>
                                        </p:tav>
                                      </p:tavLst>
                                    </p:anim>
                                    <p:anim calcmode="lin" valueType="num">
                                      <p:cBhvr>
                                        <p:cTn id="22" dur="1000" fill="hold"/>
                                        <p:tgtEl>
                                          <p:spTgt spid="106499">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06499">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106499">
                                            <p:txEl>
                                              <p:pRg st="6" end="6"/>
                                            </p:txEl>
                                          </p:spTgt>
                                        </p:tgtEl>
                                        <p:attrNameLst>
                                          <p:attrName>style.visibility</p:attrName>
                                        </p:attrNameLst>
                                      </p:cBhvr>
                                      <p:to>
                                        <p:strVal val="visible"/>
                                      </p:to>
                                    </p:set>
                                    <p:anim calcmode="lin" valueType="num">
                                      <p:cBhvr>
                                        <p:cTn id="28" dur="1000" fill="hold"/>
                                        <p:tgtEl>
                                          <p:spTgt spid="106499">
                                            <p:txEl>
                                              <p:pRg st="6" end="6"/>
                                            </p:txEl>
                                          </p:spTgt>
                                        </p:tgtEl>
                                        <p:attrNameLst>
                                          <p:attrName>ppt_x</p:attrName>
                                        </p:attrNameLst>
                                      </p:cBhvr>
                                      <p:tavLst>
                                        <p:tav tm="0">
                                          <p:val>
                                            <p:strVal val="#ppt_x-.2"/>
                                          </p:val>
                                        </p:tav>
                                        <p:tav tm="100000">
                                          <p:val>
                                            <p:strVal val="#ppt_x"/>
                                          </p:val>
                                        </p:tav>
                                      </p:tavLst>
                                    </p:anim>
                                    <p:anim calcmode="lin" valueType="num">
                                      <p:cBhvr>
                                        <p:cTn id="29" dur="1000" fill="hold"/>
                                        <p:tgtEl>
                                          <p:spTgt spid="106499">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06499">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106499">
                                            <p:txEl>
                                              <p:pRg st="10" end="10"/>
                                            </p:txEl>
                                          </p:spTgt>
                                        </p:tgtEl>
                                        <p:attrNameLst>
                                          <p:attrName>style.visibility</p:attrName>
                                        </p:attrNameLst>
                                      </p:cBhvr>
                                      <p:to>
                                        <p:strVal val="visible"/>
                                      </p:to>
                                    </p:set>
                                    <p:anim calcmode="lin" valueType="num">
                                      <p:cBhvr>
                                        <p:cTn id="35" dur="1000" fill="hold"/>
                                        <p:tgtEl>
                                          <p:spTgt spid="106499">
                                            <p:txEl>
                                              <p:pRg st="10" end="10"/>
                                            </p:txEl>
                                          </p:spTgt>
                                        </p:tgtEl>
                                        <p:attrNameLst>
                                          <p:attrName>ppt_x</p:attrName>
                                        </p:attrNameLst>
                                      </p:cBhvr>
                                      <p:tavLst>
                                        <p:tav tm="0">
                                          <p:val>
                                            <p:strVal val="#ppt_x-.2"/>
                                          </p:val>
                                        </p:tav>
                                        <p:tav tm="100000">
                                          <p:val>
                                            <p:strVal val="#ppt_x"/>
                                          </p:val>
                                        </p:tav>
                                      </p:tavLst>
                                    </p:anim>
                                    <p:anim calcmode="lin" valueType="num">
                                      <p:cBhvr>
                                        <p:cTn id="36" dur="1000" fill="hold"/>
                                        <p:tgtEl>
                                          <p:spTgt spid="106499">
                                            <p:txEl>
                                              <p:pRg st="10" end="10"/>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06499">
                                            <p:txEl>
                                              <p:pRg st="10" end="1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499"/>
                                          </p:stCondLst>
                                        </p:cTn>
                                        <p:tgtEl>
                                          <p:spTgt spid="5"/>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499"/>
                                          </p:stCondLst>
                                        </p:cTn>
                                        <p:tgtEl>
                                          <p:spTgt spid="7"/>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C098644B-3F7F-4C99-8DF0-24F90A187AE5}" type="slidenum">
              <a:rPr lang="en-US">
                <a:solidFill>
                  <a:schemeClr val="bg1"/>
                </a:solidFill>
              </a:rPr>
              <a:pPr/>
              <a:t>2</a:t>
            </a:fld>
            <a:endParaRPr lang="en-US">
              <a:solidFill>
                <a:schemeClr val="bg1"/>
              </a:solidFill>
            </a:endParaRPr>
          </a:p>
        </p:txBody>
      </p:sp>
      <p:sp>
        <p:nvSpPr>
          <p:cNvPr id="17410"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smtClean="0"/>
              <a:t>Course Objectives</a:t>
            </a:r>
          </a:p>
        </p:txBody>
      </p:sp>
      <p:sp>
        <p:nvSpPr>
          <p:cNvPr id="20484" name="Rectangle 3"/>
          <p:cNvSpPr>
            <a:spLocks noGrp="1" noChangeArrowheads="1"/>
          </p:cNvSpPr>
          <p:nvPr>
            <p:ph type="body" idx="4294967295"/>
          </p:nvPr>
        </p:nvSpPr>
        <p:spPr>
          <a:xfrm>
            <a:off x="1897064" y="1428750"/>
            <a:ext cx="7767637" cy="4819650"/>
          </a:xfrm>
        </p:spPr>
        <p:txBody>
          <a:bodyPr vert="horz" lIns="0" tIns="0" rIns="91440" bIns="45720" rtlCol="0">
            <a:normAutofit fontScale="77500" lnSpcReduction="20000"/>
          </a:bodyPr>
          <a:lstStyle/>
          <a:p>
            <a:pPr eaLnBrk="1" hangingPunct="1"/>
            <a:endParaRPr lang="en-US" smtClean="0"/>
          </a:p>
          <a:p>
            <a:pPr eaLnBrk="1" hangingPunct="1"/>
            <a:r>
              <a:rPr lang="en-US" smtClean="0"/>
              <a:t>To strengthen the basic RDBMS concepts.</a:t>
            </a:r>
          </a:p>
          <a:p>
            <a:pPr eaLnBrk="1" hangingPunct="1">
              <a:buFont typeface="Wingdings" panose="05000000000000000000" pitchFamily="2" charset="2"/>
              <a:buNone/>
            </a:pPr>
            <a:endParaRPr lang="en-US" smtClean="0"/>
          </a:p>
          <a:p>
            <a:pPr eaLnBrk="1" hangingPunct="1"/>
            <a:r>
              <a:rPr lang="en-US" smtClean="0"/>
              <a:t> ER Modeling – Recap</a:t>
            </a:r>
          </a:p>
          <a:p>
            <a:pPr eaLnBrk="1" hangingPunct="1"/>
            <a:endParaRPr lang="en-US" smtClean="0"/>
          </a:p>
          <a:p>
            <a:pPr eaLnBrk="1" hangingPunct="1"/>
            <a:r>
              <a:rPr lang="en-US" smtClean="0"/>
              <a:t>Normalization -Recap</a:t>
            </a:r>
          </a:p>
          <a:p>
            <a:pPr eaLnBrk="1" hangingPunct="1"/>
            <a:endParaRPr lang="en-US" smtClean="0"/>
          </a:p>
          <a:p>
            <a:pPr eaLnBrk="1" hangingPunct="1"/>
            <a:r>
              <a:rPr lang="en-US" smtClean="0"/>
              <a:t>To strengthen the SQL concept</a:t>
            </a:r>
          </a:p>
          <a:p>
            <a:pPr eaLnBrk="1" hangingPunct="1"/>
            <a:endParaRPr lang="en-US" smtClean="0"/>
          </a:p>
          <a:p>
            <a:pPr eaLnBrk="1" hangingPunct="1"/>
            <a:r>
              <a:rPr lang="en-US" smtClean="0"/>
              <a:t>To strengthen the concept of Joins and Sub query  </a:t>
            </a:r>
          </a:p>
          <a:p>
            <a:pPr eaLnBrk="1" hangingPunct="1">
              <a:buFont typeface="Wingdings" panose="05000000000000000000" pitchFamily="2" charset="2"/>
              <a:buNone/>
            </a:pPr>
            <a:endParaRPr lang="en-US" smtClean="0"/>
          </a:p>
          <a:p>
            <a:pPr eaLnBrk="1" hangingPunct="1">
              <a:buFont typeface="Wingdings" panose="05000000000000000000" pitchFamily="2" charset="2"/>
              <a:buNone/>
            </a:pPr>
            <a:r>
              <a:rPr lang="en-US" b="1" smtClean="0">
                <a:solidFill>
                  <a:srgbClr val="0070C0"/>
                </a:solidFill>
              </a:rPr>
              <a:t> Note: The course has been designed as a refresher course on</a:t>
            </a:r>
          </a:p>
          <a:p>
            <a:pPr eaLnBrk="1" hangingPunct="1">
              <a:buFont typeface="Wingdings" panose="05000000000000000000" pitchFamily="2" charset="2"/>
              <a:buNone/>
            </a:pPr>
            <a:r>
              <a:rPr lang="en-US" b="1" smtClean="0">
                <a:solidFill>
                  <a:srgbClr val="0070C0"/>
                </a:solidFill>
              </a:rPr>
              <a:t> RDBMS Concept.</a:t>
            </a:r>
          </a:p>
        </p:txBody>
      </p:sp>
    </p:spTree>
    <p:extLst>
      <p:ext uri="{BB962C8B-B14F-4D97-AF65-F5344CB8AC3E}">
        <p14:creationId xmlns:p14="http://schemas.microsoft.com/office/powerpoint/2010/main" val="173188353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4C372AD6-267E-408D-B420-5D2C94C07330}" type="slidenum">
              <a:rPr lang="en-US">
                <a:solidFill>
                  <a:schemeClr val="bg1"/>
                </a:solidFill>
              </a:rPr>
              <a:pPr/>
              <a:t>20</a:t>
            </a:fld>
            <a:endParaRPr lang="en-US">
              <a:solidFill>
                <a:schemeClr val="bg1"/>
              </a:solidFill>
            </a:endParaRPr>
          </a:p>
        </p:txBody>
      </p:sp>
      <p:sp>
        <p:nvSpPr>
          <p:cNvPr id="48130"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smtClean="0"/>
              <a:t>Attributes</a:t>
            </a:r>
          </a:p>
        </p:txBody>
      </p:sp>
      <p:sp>
        <p:nvSpPr>
          <p:cNvPr id="38916" name="Rectangle 3"/>
          <p:cNvSpPr>
            <a:spLocks noGrp="1" noChangeArrowheads="1"/>
          </p:cNvSpPr>
          <p:nvPr>
            <p:ph type="body" idx="4294967295"/>
          </p:nvPr>
        </p:nvSpPr>
        <p:spPr>
          <a:xfrm>
            <a:off x="1676400" y="990601"/>
            <a:ext cx="8229600" cy="4881563"/>
          </a:xfrm>
        </p:spPr>
        <p:txBody>
          <a:bodyPr vert="horz" lIns="0" tIns="0" rIns="91440" bIns="45720" rtlCol="0">
            <a:normAutofit lnSpcReduction="10000"/>
          </a:bodyPr>
          <a:lstStyle/>
          <a:p>
            <a:pPr eaLnBrk="1" hangingPunct="1"/>
            <a:r>
              <a:rPr lang="en-US" smtClean="0"/>
              <a:t>The set of possible values for an attribute is called the </a:t>
            </a:r>
            <a:r>
              <a:rPr lang="en-US" sz="2400" b="1"/>
              <a:t>domain</a:t>
            </a:r>
            <a:r>
              <a:rPr lang="en-US" smtClean="0"/>
              <a:t> of the attribute</a:t>
            </a:r>
          </a:p>
          <a:p>
            <a:pPr eaLnBrk="1" hangingPunct="1">
              <a:buFont typeface="Wingdings" panose="05000000000000000000" pitchFamily="2" charset="2"/>
              <a:buNone/>
            </a:pPr>
            <a:r>
              <a:rPr lang="en-US" smtClean="0"/>
              <a:t>	Example: </a:t>
            </a:r>
          </a:p>
          <a:p>
            <a:pPr marL="669925" lvl="1" indent="-325438"/>
            <a:r>
              <a:rPr lang="en-US" smtClean="0"/>
              <a:t>The domain of attribute </a:t>
            </a:r>
            <a:r>
              <a:rPr lang="en-US" b="1" i="1" smtClean="0"/>
              <a:t>marital status</a:t>
            </a:r>
            <a:r>
              <a:rPr lang="en-US" smtClean="0"/>
              <a:t> is having four values: single, married, divorced or widowed.</a:t>
            </a:r>
          </a:p>
          <a:p>
            <a:pPr marL="669925" lvl="1" indent="-325438"/>
            <a:endParaRPr lang="en-US" smtClean="0"/>
          </a:p>
          <a:p>
            <a:pPr marL="669925" lvl="1" indent="-325438"/>
            <a:r>
              <a:rPr lang="en-US" smtClean="0"/>
              <a:t>The domain of the attribute month is having twelve values ranging from January to December.</a:t>
            </a:r>
          </a:p>
          <a:p>
            <a:pPr marL="669925" lvl="1" indent="-325438"/>
            <a:endParaRPr lang="en-US" smtClean="0"/>
          </a:p>
          <a:p>
            <a:pPr eaLnBrk="1" hangingPunct="1"/>
            <a:r>
              <a:rPr lang="en-US" b="1" smtClean="0"/>
              <a:t>Key attribute</a:t>
            </a:r>
            <a:r>
              <a:rPr lang="en-US" i="1" smtClean="0"/>
              <a:t>: </a:t>
            </a:r>
            <a:r>
              <a:rPr lang="en-US" smtClean="0"/>
              <a:t>The attribute (or combination of attributes) that is unique for every entity instance</a:t>
            </a:r>
          </a:p>
          <a:p>
            <a:pPr marL="669925" lvl="1" indent="-325438"/>
            <a:r>
              <a:rPr lang="en-US" smtClean="0"/>
              <a:t>E.g.: the account number of an account, the employee id of an employee etc.</a:t>
            </a:r>
          </a:p>
          <a:p>
            <a:pPr eaLnBrk="1" hangingPunct="1">
              <a:buFont typeface="Wingdings" panose="05000000000000000000" pitchFamily="2" charset="2"/>
              <a:buNone/>
            </a:pPr>
            <a:endParaRPr lang="en-US" b="1" i="1" smtClean="0"/>
          </a:p>
        </p:txBody>
      </p:sp>
      <p:pic>
        <p:nvPicPr>
          <p:cNvPr id="5" name="Picture 32"/>
          <p:cNvPicPr>
            <a:picLocks noChangeAspect="1" noChangeArrowheads="1"/>
          </p:cNvPicPr>
          <p:nvPr/>
        </p:nvPicPr>
        <p:blipFill>
          <a:blip r:embed="rId3">
            <a:lum bright="-18000"/>
            <a:extLst>
              <a:ext uri="{28A0092B-C50C-407E-A947-70E740481C1C}">
                <a14:useLocalDpi xmlns:a14="http://schemas.microsoft.com/office/drawing/2010/main" val="0"/>
              </a:ext>
            </a:extLst>
          </a:blip>
          <a:srcRect/>
          <a:stretch>
            <a:fillRect/>
          </a:stretch>
        </p:blipFill>
        <p:spPr bwMode="auto">
          <a:xfrm>
            <a:off x="4419600" y="5638800"/>
            <a:ext cx="2133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Oval Callout 5"/>
          <p:cNvSpPr>
            <a:spLocks noChangeArrowheads="1"/>
          </p:cNvSpPr>
          <p:nvPr/>
        </p:nvSpPr>
        <p:spPr bwMode="auto">
          <a:xfrm>
            <a:off x="6858000" y="5257800"/>
            <a:ext cx="2209800" cy="762000"/>
          </a:xfrm>
          <a:prstGeom prst="wedgeEllipseCallout">
            <a:avLst>
              <a:gd name="adj1" fmla="val -60898"/>
              <a:gd name="adj2" fmla="val 18690"/>
            </a:avLst>
          </a:prstGeom>
          <a:solidFill>
            <a:srgbClr val="FFFF99"/>
          </a:solidFill>
          <a:ln w="12700" algn="ctr">
            <a:solidFill>
              <a:schemeClr val="tx1"/>
            </a:solidFill>
            <a:round/>
            <a:headEnd/>
            <a:tailEnd/>
          </a:ln>
        </p:spPr>
        <p:txBody>
          <a:bodyPr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a:t>Name of the key attributes are underlined</a:t>
            </a:r>
          </a:p>
        </p:txBody>
      </p:sp>
    </p:spTree>
    <p:extLst>
      <p:ext uri="{BB962C8B-B14F-4D97-AF65-F5344CB8AC3E}">
        <p14:creationId xmlns:p14="http://schemas.microsoft.com/office/powerpoint/2010/main" val="6255795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8E7A6401-3076-4D57-8733-23CA47F20BB5}" type="slidenum">
              <a:rPr lang="en-US">
                <a:solidFill>
                  <a:schemeClr val="bg1"/>
                </a:solidFill>
              </a:rPr>
              <a:pPr/>
              <a:t>21</a:t>
            </a:fld>
            <a:endParaRPr lang="en-US">
              <a:solidFill>
                <a:schemeClr val="bg1"/>
              </a:solidFill>
            </a:endParaRPr>
          </a:p>
        </p:txBody>
      </p:sp>
      <p:sp>
        <p:nvSpPr>
          <p:cNvPr id="48130"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dirty="0" smtClean="0"/>
              <a:t>Attribute Type</a:t>
            </a:r>
          </a:p>
        </p:txBody>
      </p:sp>
      <p:graphicFrame>
        <p:nvGraphicFramePr>
          <p:cNvPr id="4098" name="Object 2"/>
          <p:cNvGraphicFramePr>
            <a:graphicFrameLocks noChangeAspect="1"/>
          </p:cNvGraphicFramePr>
          <p:nvPr/>
        </p:nvGraphicFramePr>
        <p:xfrm>
          <a:off x="5143500" y="2476500"/>
          <a:ext cx="1905000" cy="1905000"/>
        </p:xfrm>
        <a:graphic>
          <a:graphicData uri="http://schemas.openxmlformats.org/presentationml/2006/ole">
            <mc:AlternateContent xmlns:mc="http://schemas.openxmlformats.org/markup-compatibility/2006">
              <mc:Choice xmlns:v="urn:schemas-microsoft-com:vml" Requires="v">
                <p:oleObj spid="_x0000_s4099" name="Bitmap Image" r:id="rId4" imgW="1905266" imgH="1905266" progId="Paint.Picture">
                  <p:embed/>
                </p:oleObj>
              </mc:Choice>
              <mc:Fallback>
                <p:oleObj name="Bitmap Image" r:id="rId4" imgW="1905266" imgH="1905266"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3500" y="2476500"/>
                        <a:ext cx="1905000"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Table 7"/>
          <p:cNvGraphicFramePr>
            <a:graphicFrameLocks noGrp="1"/>
          </p:cNvGraphicFramePr>
          <p:nvPr/>
        </p:nvGraphicFramePr>
        <p:xfrm>
          <a:off x="1676400" y="990600"/>
          <a:ext cx="8839200" cy="5219700"/>
        </p:xfrm>
        <a:graphic>
          <a:graphicData uri="http://schemas.openxmlformats.org/drawingml/2006/table">
            <a:tbl>
              <a:tblPr/>
              <a:tblGrid>
                <a:gridCol w="2743201">
                  <a:extLst>
                    <a:ext uri="{9D8B030D-6E8A-4147-A177-3AD203B41FA5}">
                      <a16:colId xmlns:a16="http://schemas.microsoft.com/office/drawing/2014/main" val="20000"/>
                    </a:ext>
                  </a:extLst>
                </a:gridCol>
                <a:gridCol w="3560765">
                  <a:extLst>
                    <a:ext uri="{9D8B030D-6E8A-4147-A177-3AD203B41FA5}">
                      <a16:colId xmlns:a16="http://schemas.microsoft.com/office/drawing/2014/main" val="20001"/>
                    </a:ext>
                  </a:extLst>
                </a:gridCol>
                <a:gridCol w="2535235">
                  <a:extLst>
                    <a:ext uri="{9D8B030D-6E8A-4147-A177-3AD203B41FA5}">
                      <a16:colId xmlns:a16="http://schemas.microsoft.com/office/drawing/2014/main" val="20002"/>
                    </a:ext>
                  </a:extLst>
                </a:gridCol>
              </a:tblGrid>
              <a:tr h="500781">
                <a:tc>
                  <a:txBody>
                    <a:bodyPr/>
                    <a:lstStyle/>
                    <a:p>
                      <a:pPr algn="l" fontAlgn="b"/>
                      <a:r>
                        <a:rPr lang="en-US" sz="2400" b="1" i="0" u="none" strike="noStrike" dirty="0" smtClean="0">
                          <a:solidFill>
                            <a:srgbClr val="000000"/>
                          </a:solidFill>
                          <a:latin typeface="Calibri"/>
                        </a:rPr>
                        <a:t>  Types </a:t>
                      </a:r>
                      <a:r>
                        <a:rPr lang="en-US" sz="2400" b="1" i="0" u="none" strike="noStrike" dirty="0">
                          <a:solidFill>
                            <a:srgbClr val="000000"/>
                          </a:solidFill>
                          <a:latin typeface="Calibri"/>
                        </a:rPr>
                        <a:t>of Attributes</a:t>
                      </a:r>
                    </a:p>
                  </a:txBody>
                  <a:tcPr marL="4815" marR="4815" marT="481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1" i="0" u="none" strike="noStrike" dirty="0" smtClean="0">
                          <a:solidFill>
                            <a:srgbClr val="000000"/>
                          </a:solidFill>
                          <a:latin typeface="Calibri"/>
                        </a:rPr>
                        <a:t>                 Definition</a:t>
                      </a:r>
                      <a:endParaRPr lang="en-US" sz="2400" b="1" i="0" u="none" strike="noStrike" dirty="0">
                        <a:solidFill>
                          <a:srgbClr val="000000"/>
                        </a:solidFill>
                        <a:latin typeface="Calibri"/>
                      </a:endParaRPr>
                    </a:p>
                  </a:txBody>
                  <a:tcPr marL="4815" marR="4815" marT="48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1" i="0" u="none" strike="noStrike" dirty="0" smtClean="0">
                          <a:solidFill>
                            <a:srgbClr val="000000"/>
                          </a:solidFill>
                          <a:latin typeface="Calibri"/>
                        </a:rPr>
                        <a:t>        Example</a:t>
                      </a:r>
                      <a:endParaRPr lang="en-US" sz="2400" b="1" i="0" u="none" strike="noStrike" dirty="0">
                        <a:solidFill>
                          <a:srgbClr val="000000"/>
                        </a:solidFill>
                        <a:latin typeface="Calibri"/>
                      </a:endParaRPr>
                    </a:p>
                  </a:txBody>
                  <a:tcPr marL="4815" marR="4815" marT="481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81852">
                <a:tc>
                  <a:txBody>
                    <a:bodyPr/>
                    <a:lstStyle/>
                    <a:p>
                      <a:pPr algn="ctr" fontAlgn="t"/>
                      <a:r>
                        <a:rPr lang="en-US" sz="2000" b="1" i="0" u="none" strike="noStrike" dirty="0">
                          <a:solidFill>
                            <a:srgbClr val="000000"/>
                          </a:solidFill>
                          <a:latin typeface="Calibri"/>
                        </a:rPr>
                        <a:t>Simple attribute</a:t>
                      </a:r>
                    </a:p>
                  </a:txBody>
                  <a:tcPr marL="4815" marR="4815" marT="481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000" b="0" i="0" u="none" strike="noStrike" dirty="0">
                          <a:solidFill>
                            <a:srgbClr val="000000"/>
                          </a:solidFill>
                          <a:latin typeface="Calibri"/>
                        </a:rPr>
                        <a:t>Cannot be divided into simpler components </a:t>
                      </a:r>
                    </a:p>
                  </a:txBody>
                  <a:tcPr marL="4815" marR="4815" marT="4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smtClean="0">
                          <a:solidFill>
                            <a:srgbClr val="000000"/>
                          </a:solidFill>
                          <a:latin typeface="Calibri"/>
                        </a:rPr>
                        <a:t>Gender</a:t>
                      </a:r>
                      <a:r>
                        <a:rPr lang="en-US" sz="2000" b="0" i="0" u="none" strike="noStrike" dirty="0" smtClean="0">
                          <a:solidFill>
                            <a:srgbClr val="000000"/>
                          </a:solidFill>
                          <a:latin typeface="Calibri"/>
                        </a:rPr>
                        <a:t> </a:t>
                      </a:r>
                      <a:r>
                        <a:rPr lang="en-US" sz="2000" b="0" i="0" u="none" strike="noStrike" dirty="0">
                          <a:solidFill>
                            <a:srgbClr val="000000"/>
                          </a:solidFill>
                          <a:latin typeface="Calibri"/>
                        </a:rPr>
                        <a:t>of the employee</a:t>
                      </a:r>
                    </a:p>
                  </a:txBody>
                  <a:tcPr marL="4815" marR="4815" marT="481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14471">
                <a:tc>
                  <a:txBody>
                    <a:bodyPr/>
                    <a:lstStyle/>
                    <a:p>
                      <a:pPr algn="ctr" fontAlgn="t"/>
                      <a:r>
                        <a:rPr lang="en-US" sz="2000" b="1" i="0" u="none" strike="noStrike">
                          <a:solidFill>
                            <a:srgbClr val="000000"/>
                          </a:solidFill>
                          <a:latin typeface="Calibri"/>
                        </a:rPr>
                        <a:t>Composite attribute</a:t>
                      </a:r>
                    </a:p>
                  </a:txBody>
                  <a:tcPr marL="4815" marR="4815" marT="481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000" b="0" i="0" u="none" strike="noStrike">
                          <a:solidFill>
                            <a:srgbClr val="000000"/>
                          </a:solidFill>
                          <a:latin typeface="Calibri"/>
                        </a:rPr>
                        <a:t>Can be split into components</a:t>
                      </a:r>
                    </a:p>
                  </a:txBody>
                  <a:tcPr marL="4815" marR="4815" marT="4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000" b="1" i="0" u="none" strike="noStrike">
                          <a:solidFill>
                            <a:srgbClr val="000000"/>
                          </a:solidFill>
                          <a:latin typeface="Calibri"/>
                        </a:rPr>
                        <a:t>Date of joining</a:t>
                      </a:r>
                      <a:r>
                        <a:rPr lang="en-US" sz="2000" b="0" i="0" u="none" strike="noStrike">
                          <a:solidFill>
                            <a:srgbClr val="000000"/>
                          </a:solidFill>
                          <a:latin typeface="Calibri"/>
                        </a:rPr>
                        <a:t> of the employee</a:t>
                      </a:r>
                    </a:p>
                  </a:txBody>
                  <a:tcPr marL="4815" marR="4815" marT="481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91714">
                <a:tc>
                  <a:txBody>
                    <a:bodyPr/>
                    <a:lstStyle/>
                    <a:p>
                      <a:pPr algn="ctr" fontAlgn="t"/>
                      <a:r>
                        <a:rPr lang="en-US" sz="2000" b="1" i="0" u="none" strike="noStrike" dirty="0">
                          <a:solidFill>
                            <a:srgbClr val="000000"/>
                          </a:solidFill>
                          <a:latin typeface="Calibri"/>
                        </a:rPr>
                        <a:t>Single valued</a:t>
                      </a:r>
                      <a:r>
                        <a:rPr lang="en-US" sz="2000" b="1" i="0" u="none" strike="noStrike" dirty="0">
                          <a:solidFill>
                            <a:srgbClr val="000000"/>
                          </a:solidFill>
                          <a:latin typeface="Arial"/>
                        </a:rPr>
                        <a:t> </a:t>
                      </a:r>
                      <a:endParaRPr lang="en-US" sz="2000" b="1" i="0" u="none" strike="noStrike" dirty="0">
                        <a:solidFill>
                          <a:srgbClr val="000000"/>
                        </a:solidFill>
                        <a:latin typeface="Calibri"/>
                      </a:endParaRPr>
                    </a:p>
                  </a:txBody>
                  <a:tcPr marL="4815" marR="4815" marT="481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000" b="0" i="0" u="none" strike="noStrike">
                          <a:solidFill>
                            <a:srgbClr val="000000"/>
                          </a:solidFill>
                          <a:latin typeface="Calibri"/>
                        </a:rPr>
                        <a:t>Can take on only a single value for each entity instance</a:t>
                      </a:r>
                    </a:p>
                  </a:txBody>
                  <a:tcPr marL="4815" marR="4815" marT="4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000" b="1" i="0" u="none" strike="noStrike">
                          <a:solidFill>
                            <a:srgbClr val="000000"/>
                          </a:solidFill>
                          <a:latin typeface="Calibri"/>
                        </a:rPr>
                        <a:t>Age</a:t>
                      </a:r>
                      <a:r>
                        <a:rPr lang="en-US" sz="2000" b="0" i="0" u="none" strike="noStrike">
                          <a:solidFill>
                            <a:srgbClr val="000000"/>
                          </a:solidFill>
                          <a:latin typeface="Calibri"/>
                        </a:rPr>
                        <a:t> of the employee</a:t>
                      </a:r>
                    </a:p>
                  </a:txBody>
                  <a:tcPr marL="4815" marR="4815" marT="481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77906">
                <a:tc>
                  <a:txBody>
                    <a:bodyPr/>
                    <a:lstStyle/>
                    <a:p>
                      <a:pPr algn="ctr" fontAlgn="t"/>
                      <a:r>
                        <a:rPr lang="en-US" sz="2000" b="1" i="0" u="none" strike="noStrike">
                          <a:solidFill>
                            <a:srgbClr val="000000"/>
                          </a:solidFill>
                          <a:latin typeface="Calibri"/>
                        </a:rPr>
                        <a:t>Multi-valued</a:t>
                      </a:r>
                    </a:p>
                  </a:txBody>
                  <a:tcPr marL="4815" marR="4815" marT="481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000" b="0" i="0" u="none" strike="noStrike">
                          <a:solidFill>
                            <a:srgbClr val="000000"/>
                          </a:solidFill>
                          <a:latin typeface="Calibri"/>
                        </a:rPr>
                        <a:t>Can take up many values</a:t>
                      </a:r>
                    </a:p>
                  </a:txBody>
                  <a:tcPr marL="4815" marR="4815" marT="4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000" b="1" i="0" u="none" strike="noStrike">
                          <a:solidFill>
                            <a:srgbClr val="000000"/>
                          </a:solidFill>
                          <a:latin typeface="Calibri"/>
                        </a:rPr>
                        <a:t>Skill set</a:t>
                      </a:r>
                      <a:r>
                        <a:rPr lang="en-US" sz="2000" b="0" i="0" u="none" strike="noStrike">
                          <a:solidFill>
                            <a:srgbClr val="000000"/>
                          </a:solidFill>
                          <a:latin typeface="Calibri"/>
                        </a:rPr>
                        <a:t> of the employee</a:t>
                      </a:r>
                    </a:p>
                  </a:txBody>
                  <a:tcPr marL="4815" marR="4815" marT="481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925326">
                <a:tc>
                  <a:txBody>
                    <a:bodyPr/>
                    <a:lstStyle/>
                    <a:p>
                      <a:pPr algn="ctr" fontAlgn="t"/>
                      <a:r>
                        <a:rPr lang="en-US" sz="2000" b="1" i="0" u="none" strike="noStrike">
                          <a:solidFill>
                            <a:srgbClr val="000000"/>
                          </a:solidFill>
                          <a:latin typeface="Calibri"/>
                        </a:rPr>
                        <a:t>Stored Attribute</a:t>
                      </a:r>
                    </a:p>
                  </a:txBody>
                  <a:tcPr marL="4815" marR="4815" marT="481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000" b="0" i="0" u="none" strike="noStrike">
                          <a:solidFill>
                            <a:srgbClr val="000000"/>
                          </a:solidFill>
                          <a:latin typeface="Calibri"/>
                        </a:rPr>
                        <a:t>Attribute that need to be stored permanently</a:t>
                      </a:r>
                    </a:p>
                  </a:txBody>
                  <a:tcPr marL="4815" marR="4815" marT="4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Clr>
                          <a:srgbClr val="000000"/>
                        </a:buClr>
                        <a:buSzPts val="2000"/>
                        <a:buFont typeface="Calibri"/>
                        <a:buNone/>
                      </a:pPr>
                      <a:r>
                        <a:rPr lang="en-US" sz="2000" b="1" i="0" u="none" strike="noStrike" dirty="0">
                          <a:solidFill>
                            <a:srgbClr val="000000"/>
                          </a:solidFill>
                          <a:latin typeface="Calibri"/>
                        </a:rPr>
                        <a:t>Date of joining</a:t>
                      </a:r>
                      <a:r>
                        <a:rPr lang="en-US" sz="2000" b="0" i="0" u="none" strike="noStrike" dirty="0">
                          <a:solidFill>
                            <a:srgbClr val="000000"/>
                          </a:solidFill>
                          <a:latin typeface="Calibri"/>
                        </a:rPr>
                        <a:t> of the employee</a:t>
                      </a:r>
                    </a:p>
                  </a:txBody>
                  <a:tcPr marL="4815" marR="4815" marT="481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027650">
                <a:tc>
                  <a:txBody>
                    <a:bodyPr/>
                    <a:lstStyle/>
                    <a:p>
                      <a:pPr algn="ctr" fontAlgn="t"/>
                      <a:r>
                        <a:rPr lang="en-US" sz="2000" b="1" i="0" u="none" strike="noStrike">
                          <a:solidFill>
                            <a:srgbClr val="000000"/>
                          </a:solidFill>
                          <a:latin typeface="Calibri"/>
                        </a:rPr>
                        <a:t>Derived Attribute</a:t>
                      </a:r>
                    </a:p>
                  </a:txBody>
                  <a:tcPr marL="4815" marR="4815" marT="481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0" i="0" u="none" strike="noStrike">
                          <a:solidFill>
                            <a:srgbClr val="000000"/>
                          </a:solidFill>
                          <a:latin typeface="Calibri"/>
                        </a:rPr>
                        <a:t>Attribute that can be calculated based on other attributes.</a:t>
                      </a:r>
                    </a:p>
                  </a:txBody>
                  <a:tcPr marL="4815" marR="4815" marT="4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000000"/>
                          </a:solidFill>
                          <a:latin typeface="Calibri"/>
                        </a:rPr>
                        <a:t>Years of service</a:t>
                      </a:r>
                      <a:r>
                        <a:rPr lang="en-US" sz="2000" b="0" i="0" u="none" strike="noStrike" dirty="0">
                          <a:solidFill>
                            <a:srgbClr val="000000"/>
                          </a:solidFill>
                          <a:latin typeface="Calibri"/>
                        </a:rPr>
                        <a:t> of the employee </a:t>
                      </a:r>
                    </a:p>
                  </a:txBody>
                  <a:tcPr marL="4815" marR="4815" marT="481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631112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877BD250-D3AB-45E1-901C-B76A187F3F8B}" type="slidenum">
              <a:rPr lang="en-US">
                <a:solidFill>
                  <a:schemeClr val="bg1"/>
                </a:solidFill>
              </a:rPr>
              <a:pPr/>
              <a:t>22</a:t>
            </a:fld>
            <a:endParaRPr lang="en-US">
              <a:solidFill>
                <a:schemeClr val="bg1"/>
              </a:solidFill>
            </a:endParaRPr>
          </a:p>
        </p:txBody>
      </p:sp>
      <p:sp>
        <p:nvSpPr>
          <p:cNvPr id="52226" name="Rectangle 2"/>
          <p:cNvSpPr>
            <a:spLocks noGrp="1" noChangeArrowheads="1"/>
          </p:cNvSpPr>
          <p:nvPr>
            <p:ph type="title" idx="4294967295"/>
          </p:nvPr>
        </p:nvSpPr>
        <p:spPr>
          <a:xfrm>
            <a:off x="1752600" y="277814"/>
            <a:ext cx="8305800" cy="560387"/>
          </a:xfrm>
        </p:spPr>
        <p:txBody>
          <a:bodyPr vert="horz" lIns="0" tIns="45720" rIns="91440" bIns="45720" rtlCol="0" anchor="ctr">
            <a:normAutofit fontScale="90000"/>
          </a:bodyPr>
          <a:lstStyle/>
          <a:p>
            <a:pPr eaLnBrk="1" hangingPunct="1">
              <a:defRPr/>
            </a:pPr>
            <a:r>
              <a:rPr lang="en-US" dirty="0" smtClean="0"/>
              <a:t>Entity Types</a:t>
            </a:r>
          </a:p>
        </p:txBody>
      </p:sp>
      <p:sp>
        <p:nvSpPr>
          <p:cNvPr id="114691" name="Rectangle 3"/>
          <p:cNvSpPr>
            <a:spLocks noGrp="1" noChangeArrowheads="1"/>
          </p:cNvSpPr>
          <p:nvPr>
            <p:ph type="body" idx="4294967295"/>
          </p:nvPr>
        </p:nvSpPr>
        <p:spPr>
          <a:xfrm>
            <a:off x="1524000" y="1295400"/>
            <a:ext cx="8229600" cy="5270500"/>
          </a:xfrm>
        </p:spPr>
        <p:txBody>
          <a:bodyPr vert="horz" lIns="0" tIns="0" rIns="91440" bIns="45720" rtlCol="0">
            <a:normAutofit/>
          </a:bodyPr>
          <a:lstStyle/>
          <a:p>
            <a:pPr eaLnBrk="1" hangingPunct="1">
              <a:lnSpc>
                <a:spcPct val="90000"/>
              </a:lnSpc>
            </a:pPr>
            <a:r>
              <a:rPr lang="en-US" b="1" smtClean="0"/>
              <a:t>Regular Entity</a:t>
            </a:r>
            <a:r>
              <a:rPr lang="en-US" smtClean="0"/>
              <a:t>: </a:t>
            </a:r>
            <a:r>
              <a:rPr lang="en-US" sz="1800"/>
              <a:t>Entity that has its own key attribute (s).</a:t>
            </a:r>
          </a:p>
          <a:p>
            <a:pPr eaLnBrk="1" hangingPunct="1">
              <a:lnSpc>
                <a:spcPct val="90000"/>
              </a:lnSpc>
              <a:buFont typeface="Wingdings" panose="05000000000000000000" pitchFamily="2" charset="2"/>
              <a:buNone/>
            </a:pPr>
            <a:endParaRPr lang="en-US" sz="1800"/>
          </a:p>
          <a:p>
            <a:pPr eaLnBrk="1" hangingPunct="1">
              <a:lnSpc>
                <a:spcPct val="90000"/>
              </a:lnSpc>
              <a:buFont typeface="Wingdings" panose="05000000000000000000" pitchFamily="2" charset="2"/>
              <a:buNone/>
            </a:pPr>
            <a:r>
              <a:rPr lang="en-US" sz="1800"/>
              <a:t>	E.g.:  Employee, student ,customer, policy holder etc.</a:t>
            </a:r>
          </a:p>
          <a:p>
            <a:pPr eaLnBrk="1" hangingPunct="1">
              <a:lnSpc>
                <a:spcPct val="90000"/>
              </a:lnSpc>
            </a:pPr>
            <a:endParaRPr lang="en-US" sz="1800"/>
          </a:p>
          <a:p>
            <a:pPr eaLnBrk="1" hangingPunct="1">
              <a:lnSpc>
                <a:spcPct val="90000"/>
              </a:lnSpc>
            </a:pPr>
            <a:r>
              <a:rPr lang="en-US" b="1" smtClean="0"/>
              <a:t>Weak entity</a:t>
            </a:r>
            <a:r>
              <a:rPr lang="en-US" smtClean="0"/>
              <a:t>:</a:t>
            </a:r>
            <a:r>
              <a:rPr lang="en-US" sz="1800"/>
              <a:t> Entity that depends on other entity for its existence and doesn’t have key attribute (s) of its own</a:t>
            </a:r>
          </a:p>
          <a:p>
            <a:pPr eaLnBrk="1" hangingPunct="1">
              <a:lnSpc>
                <a:spcPct val="90000"/>
              </a:lnSpc>
              <a:buFont typeface="Wingdings" panose="05000000000000000000" pitchFamily="2" charset="2"/>
              <a:buNone/>
            </a:pPr>
            <a:r>
              <a:rPr lang="en-US" sz="1800"/>
              <a:t>	</a:t>
            </a:r>
          </a:p>
          <a:p>
            <a:pPr eaLnBrk="1" hangingPunct="1">
              <a:lnSpc>
                <a:spcPct val="90000"/>
              </a:lnSpc>
              <a:buFont typeface="Wingdings" panose="05000000000000000000" pitchFamily="2" charset="2"/>
              <a:buNone/>
            </a:pPr>
            <a:r>
              <a:rPr lang="en-US" sz="1800"/>
              <a:t>	E.g. : Dependent of employee</a:t>
            </a:r>
          </a:p>
        </p:txBody>
      </p:sp>
      <p:sp>
        <p:nvSpPr>
          <p:cNvPr id="39941" name="Line 5"/>
          <p:cNvSpPr>
            <a:spLocks noChangeShapeType="1"/>
          </p:cNvSpPr>
          <p:nvPr/>
        </p:nvSpPr>
        <p:spPr bwMode="auto">
          <a:xfrm>
            <a:off x="6934200" y="5651500"/>
            <a:ext cx="6096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39942" name="Rectangle 7"/>
          <p:cNvSpPr>
            <a:spLocks noChangeArrowheads="1"/>
          </p:cNvSpPr>
          <p:nvPr/>
        </p:nvSpPr>
        <p:spPr bwMode="auto">
          <a:xfrm>
            <a:off x="2590800" y="5029200"/>
            <a:ext cx="2044700" cy="1206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39943" name="Rectangle 8"/>
          <p:cNvSpPr>
            <a:spLocks noChangeArrowheads="1"/>
          </p:cNvSpPr>
          <p:nvPr/>
        </p:nvSpPr>
        <p:spPr bwMode="auto">
          <a:xfrm>
            <a:off x="7543800" y="4965700"/>
            <a:ext cx="2044700" cy="1206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39944" name="AutoShape 9"/>
          <p:cNvSpPr>
            <a:spLocks noChangeArrowheads="1"/>
          </p:cNvSpPr>
          <p:nvPr/>
        </p:nvSpPr>
        <p:spPr bwMode="auto">
          <a:xfrm>
            <a:off x="5257800" y="4876800"/>
            <a:ext cx="1663700" cy="1447800"/>
          </a:xfrm>
          <a:prstGeom prst="diamond">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39945" name="Oval 10"/>
          <p:cNvSpPr>
            <a:spLocks noChangeArrowheads="1"/>
          </p:cNvSpPr>
          <p:nvPr/>
        </p:nvSpPr>
        <p:spPr bwMode="auto">
          <a:xfrm>
            <a:off x="2667000" y="3886200"/>
            <a:ext cx="1816100" cy="596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39946" name="Oval 11"/>
          <p:cNvSpPr>
            <a:spLocks noChangeArrowheads="1"/>
          </p:cNvSpPr>
          <p:nvPr/>
        </p:nvSpPr>
        <p:spPr bwMode="auto">
          <a:xfrm>
            <a:off x="6477000" y="3822700"/>
            <a:ext cx="1816100" cy="596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39947" name="Line 12"/>
          <p:cNvSpPr>
            <a:spLocks noChangeShapeType="1"/>
          </p:cNvSpPr>
          <p:nvPr/>
        </p:nvSpPr>
        <p:spPr bwMode="auto">
          <a:xfrm>
            <a:off x="3657600" y="4495800"/>
            <a:ext cx="0" cy="520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48" name="Line 13"/>
          <p:cNvSpPr>
            <a:spLocks noChangeShapeType="1"/>
          </p:cNvSpPr>
          <p:nvPr/>
        </p:nvSpPr>
        <p:spPr bwMode="auto">
          <a:xfrm>
            <a:off x="7772400" y="4356100"/>
            <a:ext cx="679450" cy="596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49" name="Rectangle 14"/>
          <p:cNvSpPr>
            <a:spLocks noChangeArrowheads="1"/>
          </p:cNvSpPr>
          <p:nvPr/>
        </p:nvSpPr>
        <p:spPr bwMode="auto">
          <a:xfrm>
            <a:off x="2657476" y="5319713"/>
            <a:ext cx="155331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spcBef>
                <a:spcPct val="0"/>
              </a:spcBef>
              <a:buClrTx/>
              <a:buSzTx/>
              <a:buFontTx/>
              <a:buNone/>
            </a:pPr>
            <a:r>
              <a:rPr lang="en-US" sz="2400" b="0"/>
              <a:t>Employee</a:t>
            </a:r>
          </a:p>
        </p:txBody>
      </p:sp>
      <p:sp>
        <p:nvSpPr>
          <p:cNvPr id="39950" name="Rectangle 15"/>
          <p:cNvSpPr>
            <a:spLocks noChangeArrowheads="1"/>
          </p:cNvSpPr>
          <p:nvPr/>
        </p:nvSpPr>
        <p:spPr bwMode="auto">
          <a:xfrm>
            <a:off x="3146425" y="3871913"/>
            <a:ext cx="559450"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spcBef>
                <a:spcPct val="0"/>
              </a:spcBef>
              <a:buClrTx/>
              <a:buSzTx/>
              <a:buFontTx/>
              <a:buNone/>
            </a:pPr>
            <a:r>
              <a:rPr lang="en-US" sz="2400" b="0" u="sng"/>
              <a:t>E#</a:t>
            </a:r>
          </a:p>
        </p:txBody>
      </p:sp>
      <p:sp>
        <p:nvSpPr>
          <p:cNvPr id="39951" name="Rectangle 16"/>
          <p:cNvSpPr>
            <a:spLocks noChangeArrowheads="1"/>
          </p:cNvSpPr>
          <p:nvPr/>
        </p:nvSpPr>
        <p:spPr bwMode="auto">
          <a:xfrm>
            <a:off x="5676900" y="5243513"/>
            <a:ext cx="679674"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spcBef>
                <a:spcPct val="0"/>
              </a:spcBef>
              <a:buClrTx/>
              <a:buSzTx/>
              <a:buFontTx/>
              <a:buNone/>
            </a:pPr>
            <a:r>
              <a:rPr lang="en-US" sz="2400" b="0"/>
              <a:t>has</a:t>
            </a:r>
          </a:p>
        </p:txBody>
      </p:sp>
      <p:sp>
        <p:nvSpPr>
          <p:cNvPr id="39952" name="Rectangle 18"/>
          <p:cNvSpPr>
            <a:spLocks noChangeArrowheads="1"/>
          </p:cNvSpPr>
          <p:nvPr/>
        </p:nvSpPr>
        <p:spPr bwMode="auto">
          <a:xfrm>
            <a:off x="7772400" y="5194300"/>
            <a:ext cx="1639874"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spcBef>
                <a:spcPct val="0"/>
              </a:spcBef>
              <a:buClrTx/>
              <a:buSzTx/>
              <a:buFontTx/>
              <a:buNone/>
            </a:pPr>
            <a:r>
              <a:rPr lang="en-US" sz="2400" b="0"/>
              <a:t>dependant</a:t>
            </a:r>
          </a:p>
        </p:txBody>
      </p:sp>
      <p:sp>
        <p:nvSpPr>
          <p:cNvPr id="39953" name="Rectangle 19"/>
          <p:cNvSpPr>
            <a:spLocks noChangeArrowheads="1"/>
          </p:cNvSpPr>
          <p:nvPr/>
        </p:nvSpPr>
        <p:spPr bwMode="auto">
          <a:xfrm>
            <a:off x="7086600" y="3746501"/>
            <a:ext cx="685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spcBef>
                <a:spcPct val="0"/>
              </a:spcBef>
              <a:buClrTx/>
              <a:buSzTx/>
              <a:buFontTx/>
              <a:buNone/>
            </a:pPr>
            <a:r>
              <a:rPr lang="en-US" sz="2400" b="0"/>
              <a:t>Id</a:t>
            </a:r>
          </a:p>
          <a:p>
            <a:pPr>
              <a:spcBef>
                <a:spcPct val="0"/>
              </a:spcBef>
              <a:buClrTx/>
              <a:buSzTx/>
              <a:buFontTx/>
              <a:buNone/>
            </a:pPr>
            <a:r>
              <a:rPr lang="en-US" sz="2400" b="0"/>
              <a:t>----</a:t>
            </a:r>
          </a:p>
        </p:txBody>
      </p:sp>
      <p:sp>
        <p:nvSpPr>
          <p:cNvPr id="39954" name="Rectangle 20"/>
          <p:cNvSpPr>
            <a:spLocks noChangeArrowheads="1"/>
          </p:cNvSpPr>
          <p:nvPr/>
        </p:nvSpPr>
        <p:spPr bwMode="auto">
          <a:xfrm>
            <a:off x="4572001" y="5118100"/>
            <a:ext cx="35426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spcBef>
                <a:spcPct val="0"/>
              </a:spcBef>
              <a:buClrTx/>
              <a:buSzTx/>
              <a:buFontTx/>
              <a:buNone/>
            </a:pPr>
            <a:r>
              <a:rPr lang="en-US" sz="2400" b="0"/>
              <a:t>1</a:t>
            </a:r>
          </a:p>
        </p:txBody>
      </p:sp>
      <p:sp>
        <p:nvSpPr>
          <p:cNvPr id="39955" name="Oval 22"/>
          <p:cNvSpPr>
            <a:spLocks noChangeArrowheads="1"/>
          </p:cNvSpPr>
          <p:nvPr/>
        </p:nvSpPr>
        <p:spPr bwMode="auto">
          <a:xfrm>
            <a:off x="8153400" y="3352800"/>
            <a:ext cx="1524000" cy="685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39956" name="Text Box 23"/>
          <p:cNvSpPr txBox="1">
            <a:spLocks noChangeArrowheads="1"/>
          </p:cNvSpPr>
          <p:nvPr/>
        </p:nvSpPr>
        <p:spPr bwMode="auto">
          <a:xfrm>
            <a:off x="8534400" y="3505201"/>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eaLnBrk="1" hangingPunct="1">
              <a:buClrTx/>
              <a:buSzTx/>
              <a:buFontTx/>
              <a:buNone/>
            </a:pPr>
            <a:r>
              <a:rPr lang="en-US" sz="1800" b="0"/>
              <a:t>name</a:t>
            </a:r>
          </a:p>
        </p:txBody>
      </p:sp>
      <p:sp>
        <p:nvSpPr>
          <p:cNvPr id="39957" name="Line 24"/>
          <p:cNvSpPr>
            <a:spLocks noChangeShapeType="1"/>
          </p:cNvSpPr>
          <p:nvPr/>
        </p:nvSpPr>
        <p:spPr bwMode="auto">
          <a:xfrm>
            <a:off x="8686800" y="4038600"/>
            <a:ext cx="304800" cy="927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8" name="Line 5"/>
          <p:cNvSpPr>
            <a:spLocks noChangeShapeType="1"/>
          </p:cNvSpPr>
          <p:nvPr/>
        </p:nvSpPr>
        <p:spPr bwMode="auto">
          <a:xfrm>
            <a:off x="4648200" y="5638800"/>
            <a:ext cx="6096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39959" name="Rectangle 20"/>
          <p:cNvSpPr>
            <a:spLocks noChangeArrowheads="1"/>
          </p:cNvSpPr>
          <p:nvPr/>
        </p:nvSpPr>
        <p:spPr bwMode="auto">
          <a:xfrm>
            <a:off x="7162800" y="5181600"/>
            <a:ext cx="43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spcBef>
                <a:spcPct val="0"/>
              </a:spcBef>
              <a:buClrTx/>
              <a:buSzTx/>
              <a:buFontTx/>
              <a:buNone/>
            </a:pPr>
            <a:r>
              <a:rPr lang="en-US" sz="2400" b="0"/>
              <a:t>M</a:t>
            </a:r>
          </a:p>
        </p:txBody>
      </p:sp>
      <p:sp>
        <p:nvSpPr>
          <p:cNvPr id="39960" name="Line 5"/>
          <p:cNvSpPr>
            <a:spLocks noChangeShapeType="1"/>
          </p:cNvSpPr>
          <p:nvPr/>
        </p:nvSpPr>
        <p:spPr bwMode="auto">
          <a:xfrm>
            <a:off x="6934200" y="5715000"/>
            <a:ext cx="6096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39961" name="AutoShape 9"/>
          <p:cNvSpPr>
            <a:spLocks noChangeArrowheads="1"/>
          </p:cNvSpPr>
          <p:nvPr/>
        </p:nvSpPr>
        <p:spPr bwMode="auto">
          <a:xfrm>
            <a:off x="5105400" y="4724400"/>
            <a:ext cx="1981200" cy="1752600"/>
          </a:xfrm>
          <a:prstGeom prst="diamond">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39962" name="Rectangle 8"/>
          <p:cNvSpPr>
            <a:spLocks noChangeArrowheads="1"/>
          </p:cNvSpPr>
          <p:nvPr/>
        </p:nvSpPr>
        <p:spPr bwMode="auto">
          <a:xfrm>
            <a:off x="7467600" y="4876800"/>
            <a:ext cx="2209800" cy="1371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27" name="Oval Callout 26"/>
          <p:cNvSpPr>
            <a:spLocks noChangeArrowheads="1"/>
          </p:cNvSpPr>
          <p:nvPr/>
        </p:nvSpPr>
        <p:spPr bwMode="auto">
          <a:xfrm>
            <a:off x="4648200" y="3962400"/>
            <a:ext cx="1676400" cy="762000"/>
          </a:xfrm>
          <a:prstGeom prst="wedgeEllipseCallout">
            <a:avLst>
              <a:gd name="adj1" fmla="val -51134"/>
              <a:gd name="adj2" fmla="val 75833"/>
            </a:avLst>
          </a:prstGeom>
          <a:solidFill>
            <a:srgbClr val="FFFF99"/>
          </a:solidFill>
          <a:ln w="12700" algn="ctr">
            <a:solidFill>
              <a:schemeClr val="tx1"/>
            </a:solidFill>
            <a:round/>
            <a:headEnd/>
            <a:tailEnd/>
          </a:ln>
        </p:spPr>
        <p:txBody>
          <a:bodyPr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a:t>Strong entity</a:t>
            </a:r>
          </a:p>
        </p:txBody>
      </p:sp>
      <p:sp>
        <p:nvSpPr>
          <p:cNvPr id="28" name="Oval Callout 27"/>
          <p:cNvSpPr>
            <a:spLocks noChangeArrowheads="1"/>
          </p:cNvSpPr>
          <p:nvPr/>
        </p:nvSpPr>
        <p:spPr bwMode="auto">
          <a:xfrm>
            <a:off x="9220200" y="3886200"/>
            <a:ext cx="1676400" cy="762000"/>
          </a:xfrm>
          <a:prstGeom prst="wedgeEllipseCallout">
            <a:avLst>
              <a:gd name="adj1" fmla="val -20833"/>
              <a:gd name="adj2" fmla="val 62500"/>
            </a:avLst>
          </a:prstGeom>
          <a:solidFill>
            <a:srgbClr val="FFFF99"/>
          </a:solidFill>
          <a:ln w="12700" algn="ctr">
            <a:solidFill>
              <a:schemeClr val="tx1"/>
            </a:solidFill>
            <a:round/>
            <a:headEnd/>
            <a:tailEnd/>
          </a:ln>
        </p:spPr>
        <p:txBody>
          <a:bodyPr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a:t>Weak entity</a:t>
            </a:r>
          </a:p>
        </p:txBody>
      </p:sp>
    </p:spTree>
    <p:extLst>
      <p:ext uri="{BB962C8B-B14F-4D97-AF65-F5344CB8AC3E}">
        <p14:creationId xmlns:p14="http://schemas.microsoft.com/office/powerpoint/2010/main" val="34231673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 calcmode="lin" valueType="num">
                                      <p:cBhvr>
                                        <p:cTn id="7" dur="1000" fill="hold"/>
                                        <p:tgtEl>
                                          <p:spTgt spid="114691">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14691">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4691">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114691">
                                            <p:txEl>
                                              <p:pRg st="2" end="2"/>
                                            </p:txEl>
                                          </p:spTgt>
                                        </p:tgtEl>
                                        <p:attrNameLst>
                                          <p:attrName>style.visibility</p:attrName>
                                        </p:attrNameLst>
                                      </p:cBhvr>
                                      <p:to>
                                        <p:strVal val="visible"/>
                                      </p:to>
                                    </p:set>
                                    <p:anim calcmode="lin" valueType="num">
                                      <p:cBhvr>
                                        <p:cTn id="14" dur="1000" fill="hold"/>
                                        <p:tgtEl>
                                          <p:spTgt spid="114691">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114691">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14691">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114691">
                                            <p:txEl>
                                              <p:pRg st="4" end="4"/>
                                            </p:txEl>
                                          </p:spTgt>
                                        </p:tgtEl>
                                        <p:attrNameLst>
                                          <p:attrName>style.visibility</p:attrName>
                                        </p:attrNameLst>
                                      </p:cBhvr>
                                      <p:to>
                                        <p:strVal val="visible"/>
                                      </p:to>
                                    </p:set>
                                    <p:anim calcmode="lin" valueType="num">
                                      <p:cBhvr>
                                        <p:cTn id="21" dur="1000" fill="hold"/>
                                        <p:tgtEl>
                                          <p:spTgt spid="114691">
                                            <p:txEl>
                                              <p:pRg st="4" end="4"/>
                                            </p:txEl>
                                          </p:spTgt>
                                        </p:tgtEl>
                                        <p:attrNameLst>
                                          <p:attrName>ppt_x</p:attrName>
                                        </p:attrNameLst>
                                      </p:cBhvr>
                                      <p:tavLst>
                                        <p:tav tm="0">
                                          <p:val>
                                            <p:strVal val="#ppt_x-.2"/>
                                          </p:val>
                                        </p:tav>
                                        <p:tav tm="100000">
                                          <p:val>
                                            <p:strVal val="#ppt_x"/>
                                          </p:val>
                                        </p:tav>
                                      </p:tavLst>
                                    </p:anim>
                                    <p:anim calcmode="lin" valueType="num">
                                      <p:cBhvr>
                                        <p:cTn id="22" dur="1000" fill="hold"/>
                                        <p:tgtEl>
                                          <p:spTgt spid="114691">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14691">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114691">
                                            <p:txEl>
                                              <p:pRg st="6" end="6"/>
                                            </p:txEl>
                                          </p:spTgt>
                                        </p:tgtEl>
                                        <p:attrNameLst>
                                          <p:attrName>style.visibility</p:attrName>
                                        </p:attrNameLst>
                                      </p:cBhvr>
                                      <p:to>
                                        <p:strVal val="visible"/>
                                      </p:to>
                                    </p:set>
                                    <p:anim calcmode="lin" valueType="num">
                                      <p:cBhvr>
                                        <p:cTn id="28" dur="1000" fill="hold"/>
                                        <p:tgtEl>
                                          <p:spTgt spid="114691">
                                            <p:txEl>
                                              <p:pRg st="6" end="6"/>
                                            </p:txEl>
                                          </p:spTgt>
                                        </p:tgtEl>
                                        <p:attrNameLst>
                                          <p:attrName>ppt_x</p:attrName>
                                        </p:attrNameLst>
                                      </p:cBhvr>
                                      <p:tavLst>
                                        <p:tav tm="0">
                                          <p:val>
                                            <p:strVal val="#ppt_x-.2"/>
                                          </p:val>
                                        </p:tav>
                                        <p:tav tm="100000">
                                          <p:val>
                                            <p:strVal val="#ppt_x"/>
                                          </p:val>
                                        </p:tav>
                                      </p:tavLst>
                                    </p:anim>
                                    <p:anim calcmode="lin" valueType="num">
                                      <p:cBhvr>
                                        <p:cTn id="29" dur="1000" fill="hold"/>
                                        <p:tgtEl>
                                          <p:spTgt spid="114691">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14691">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blinds(horizontal)">
                                      <p:cBhvr>
                                        <p:cTn id="35" dur="500"/>
                                        <p:tgtEl>
                                          <p:spTgt spid="2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blinds(horizontal)">
                                      <p:cBhvr>
                                        <p:cTn id="4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72F54806-C198-491C-8061-9164FD51C856}" type="slidenum">
              <a:rPr lang="en-US">
                <a:solidFill>
                  <a:schemeClr val="bg1"/>
                </a:solidFill>
              </a:rPr>
              <a:pPr/>
              <a:t>23</a:t>
            </a:fld>
            <a:endParaRPr lang="en-US">
              <a:solidFill>
                <a:schemeClr val="bg1"/>
              </a:solidFill>
            </a:endParaRPr>
          </a:p>
        </p:txBody>
      </p:sp>
      <p:sp>
        <p:nvSpPr>
          <p:cNvPr id="54274"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smtClean="0"/>
              <a:t>Degree of a Relationship</a:t>
            </a:r>
          </a:p>
        </p:txBody>
      </p:sp>
      <p:sp>
        <p:nvSpPr>
          <p:cNvPr id="40964" name="Rectangle 3"/>
          <p:cNvSpPr>
            <a:spLocks noGrp="1" noChangeArrowheads="1"/>
          </p:cNvSpPr>
          <p:nvPr>
            <p:ph type="body" idx="4294967295"/>
          </p:nvPr>
        </p:nvSpPr>
        <p:spPr/>
        <p:txBody>
          <a:bodyPr vert="horz" lIns="0" tIns="0" rIns="91440" bIns="45720" rtlCol="0">
            <a:normAutofit/>
          </a:bodyPr>
          <a:lstStyle/>
          <a:p>
            <a:pPr eaLnBrk="1" hangingPunct="1"/>
            <a:r>
              <a:rPr lang="en-US" b="1" smtClean="0"/>
              <a:t>Degree</a:t>
            </a:r>
            <a:r>
              <a:rPr lang="en-US" smtClean="0"/>
              <a:t>: </a:t>
            </a:r>
            <a:r>
              <a:rPr lang="en-US" sz="1800"/>
              <a:t>the number of entity types involved</a:t>
            </a:r>
          </a:p>
          <a:p>
            <a:pPr marL="1339850" lvl="3" indent="-315913"/>
            <a:r>
              <a:rPr lang="en-US" smtClean="0"/>
              <a:t>One		</a:t>
            </a:r>
            <a:r>
              <a:rPr lang="en-US" i="1" smtClean="0"/>
              <a:t>Unary</a:t>
            </a:r>
            <a:endParaRPr lang="en-US" smtClean="0"/>
          </a:p>
          <a:p>
            <a:pPr marL="1339850" lvl="3" indent="-315913"/>
            <a:r>
              <a:rPr lang="en-US" smtClean="0"/>
              <a:t>Two		</a:t>
            </a:r>
            <a:r>
              <a:rPr lang="en-US" i="1" smtClean="0"/>
              <a:t>Binary</a:t>
            </a:r>
            <a:endParaRPr lang="en-US" smtClean="0"/>
          </a:p>
          <a:p>
            <a:pPr marL="1339850" lvl="3" indent="-315913"/>
            <a:r>
              <a:rPr lang="en-US" smtClean="0"/>
              <a:t>Three	</a:t>
            </a:r>
            <a:r>
              <a:rPr lang="en-US" i="1" smtClean="0"/>
              <a:t>Ternary</a:t>
            </a:r>
          </a:p>
          <a:p>
            <a:pPr marL="1022350" lvl="2" indent="-350838"/>
            <a:endParaRPr lang="en-US" i="1" smtClean="0"/>
          </a:p>
          <a:p>
            <a:pPr marL="1022350" lvl="2" indent="-350838">
              <a:buNone/>
            </a:pPr>
            <a:r>
              <a:rPr lang="en-US" sz="2400" i="1"/>
              <a:t>E.g.: employee </a:t>
            </a:r>
            <a:r>
              <a:rPr lang="en-US" sz="2400" b="1" i="1"/>
              <a:t>manager-of</a:t>
            </a:r>
            <a:r>
              <a:rPr lang="en-US" sz="2400" i="1"/>
              <a:t> employee is unary</a:t>
            </a:r>
          </a:p>
          <a:p>
            <a:pPr marL="1022350" lvl="2" indent="-350838">
              <a:buNone/>
            </a:pPr>
            <a:r>
              <a:rPr lang="en-US" sz="2400" i="1"/>
              <a:t>      employee </a:t>
            </a:r>
            <a:r>
              <a:rPr lang="en-US" sz="2400" b="1" i="1"/>
              <a:t>works-for </a:t>
            </a:r>
            <a:r>
              <a:rPr lang="en-US" sz="2400" i="1"/>
              <a:t>department is binary</a:t>
            </a:r>
          </a:p>
          <a:p>
            <a:pPr marL="1022350" lvl="2" indent="-350838">
              <a:buNone/>
            </a:pPr>
            <a:r>
              <a:rPr lang="en-US" sz="2400" i="1"/>
              <a:t>      customer </a:t>
            </a:r>
            <a:r>
              <a:rPr lang="en-US" sz="2400" b="1" i="1"/>
              <a:t>purchase</a:t>
            </a:r>
            <a:r>
              <a:rPr lang="en-US" sz="2400" i="1"/>
              <a:t> item, shop keeper is a ternary relationship</a:t>
            </a:r>
            <a:endParaRPr lang="en-US" sz="2400"/>
          </a:p>
          <a:p>
            <a:pPr eaLnBrk="1" hangingPunct="1"/>
            <a:endParaRPr lang="en-US" sz="1800"/>
          </a:p>
        </p:txBody>
      </p:sp>
    </p:spTree>
    <p:extLst>
      <p:ext uri="{BB962C8B-B14F-4D97-AF65-F5344CB8AC3E}">
        <p14:creationId xmlns:p14="http://schemas.microsoft.com/office/powerpoint/2010/main" val="8077165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C2548B5C-D07E-4907-9988-10876A703068}" type="slidenum">
              <a:rPr lang="en-US">
                <a:solidFill>
                  <a:schemeClr val="bg1"/>
                </a:solidFill>
              </a:rPr>
              <a:pPr/>
              <a:t>24</a:t>
            </a:fld>
            <a:endParaRPr lang="en-US">
              <a:solidFill>
                <a:schemeClr val="bg1"/>
              </a:solidFill>
            </a:endParaRPr>
          </a:p>
        </p:txBody>
      </p:sp>
      <p:sp>
        <p:nvSpPr>
          <p:cNvPr id="55298"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smtClean="0"/>
              <a:t>Cardinality</a:t>
            </a:r>
          </a:p>
        </p:txBody>
      </p:sp>
      <p:sp>
        <p:nvSpPr>
          <p:cNvPr id="117763" name="Rectangle 3"/>
          <p:cNvSpPr>
            <a:spLocks noGrp="1" noChangeArrowheads="1"/>
          </p:cNvSpPr>
          <p:nvPr>
            <p:ph type="body" idx="4294967295"/>
          </p:nvPr>
        </p:nvSpPr>
        <p:spPr/>
        <p:txBody>
          <a:bodyPr vert="horz" lIns="0" tIns="0" rIns="91440" bIns="45720" rtlCol="0">
            <a:normAutofit/>
          </a:bodyPr>
          <a:lstStyle/>
          <a:p>
            <a:pPr eaLnBrk="1" hangingPunct="1"/>
            <a:r>
              <a:rPr lang="en-US" smtClean="0"/>
              <a:t>Relationships can have different </a:t>
            </a:r>
            <a:r>
              <a:rPr lang="en-US" i="1" smtClean="0"/>
              <a:t>connectivity</a:t>
            </a:r>
            <a:endParaRPr lang="en-US" smtClean="0"/>
          </a:p>
          <a:p>
            <a:pPr marL="669925" lvl="1" indent="-325438"/>
            <a:r>
              <a:rPr lang="en-US" b="1" smtClean="0"/>
              <a:t>one-to-one	</a:t>
            </a:r>
            <a:r>
              <a:rPr lang="en-US" smtClean="0"/>
              <a:t>(1:1)</a:t>
            </a:r>
            <a:endParaRPr lang="en-US" b="1" smtClean="0"/>
          </a:p>
          <a:p>
            <a:pPr marL="669925" lvl="1" indent="-325438"/>
            <a:r>
              <a:rPr lang="en-US" b="1" smtClean="0"/>
              <a:t>one-to-many	</a:t>
            </a:r>
            <a:r>
              <a:rPr lang="en-US" smtClean="0"/>
              <a:t>(1:N)</a:t>
            </a:r>
          </a:p>
          <a:p>
            <a:pPr marL="669925" lvl="1" indent="-325438"/>
            <a:r>
              <a:rPr lang="en-US" b="1" smtClean="0"/>
              <a:t>many-to- One	</a:t>
            </a:r>
            <a:r>
              <a:rPr lang="en-US" smtClean="0"/>
              <a:t>(M:1)</a:t>
            </a:r>
          </a:p>
          <a:p>
            <a:pPr marL="669925" lvl="1" indent="-325438"/>
            <a:r>
              <a:rPr lang="en-US" b="1" smtClean="0"/>
              <a:t>many-to-many</a:t>
            </a:r>
            <a:r>
              <a:rPr lang="en-US" smtClean="0"/>
              <a:t>	(M:N)</a:t>
            </a:r>
          </a:p>
          <a:p>
            <a:pPr marL="669925" lvl="1" indent="-325438"/>
            <a:endParaRPr lang="en-US" smtClean="0"/>
          </a:p>
          <a:p>
            <a:pPr marL="669925" lvl="1" indent="-325438">
              <a:buNone/>
            </a:pPr>
            <a:r>
              <a:rPr lang="en-US" smtClean="0"/>
              <a:t>E.g.:  </a:t>
            </a:r>
          </a:p>
          <a:p>
            <a:pPr marL="669925" lvl="1" indent="-325438">
              <a:buNone/>
            </a:pPr>
            <a:r>
              <a:rPr lang="en-US" smtClean="0"/>
              <a:t> Employee </a:t>
            </a:r>
            <a:r>
              <a:rPr lang="en-US" b="1" smtClean="0"/>
              <a:t>head-of </a:t>
            </a:r>
            <a:r>
              <a:rPr lang="en-US" smtClean="0"/>
              <a:t>department (1:1)</a:t>
            </a:r>
          </a:p>
          <a:p>
            <a:pPr marL="669925" lvl="1" indent="-325438">
              <a:buNone/>
            </a:pPr>
            <a:r>
              <a:rPr lang="en-US" smtClean="0"/>
              <a:t> Lecturer </a:t>
            </a:r>
            <a:r>
              <a:rPr lang="en-US" b="1" smtClean="0"/>
              <a:t>offers</a:t>
            </a:r>
            <a:r>
              <a:rPr lang="en-US" smtClean="0"/>
              <a:t> course (1:N) assuming a course is taught by a single lecturer</a:t>
            </a:r>
          </a:p>
          <a:p>
            <a:pPr marL="669925" lvl="1" indent="-325438">
              <a:buNone/>
            </a:pPr>
            <a:r>
              <a:rPr lang="en-US" smtClean="0"/>
              <a:t> Student </a:t>
            </a:r>
            <a:r>
              <a:rPr lang="en-US" b="1" smtClean="0"/>
              <a:t>enrolls</a:t>
            </a:r>
            <a:r>
              <a:rPr lang="en-US" smtClean="0"/>
              <a:t> course (M:N)</a:t>
            </a:r>
          </a:p>
          <a:p>
            <a:pPr marL="669925" lvl="1" indent="-325438">
              <a:buNone/>
            </a:pPr>
            <a:endParaRPr lang="en-US" smtClean="0"/>
          </a:p>
          <a:p>
            <a:pPr eaLnBrk="1" hangingPunct="1"/>
            <a:endParaRPr lang="en-US" sz="2400" b="1">
              <a:solidFill>
                <a:srgbClr val="0000FF"/>
              </a:solidFill>
            </a:endParaRPr>
          </a:p>
        </p:txBody>
      </p:sp>
    </p:spTree>
    <p:extLst>
      <p:ext uri="{BB962C8B-B14F-4D97-AF65-F5344CB8AC3E}">
        <p14:creationId xmlns:p14="http://schemas.microsoft.com/office/powerpoint/2010/main" val="36364898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17763">
                                            <p:txEl>
                                              <p:pRg st="1" end="1"/>
                                            </p:txEl>
                                          </p:spTgt>
                                        </p:tgtEl>
                                        <p:attrNameLst>
                                          <p:attrName>style.visibility</p:attrName>
                                        </p:attrNameLst>
                                      </p:cBhvr>
                                      <p:to>
                                        <p:strVal val="visible"/>
                                      </p:to>
                                    </p:set>
                                    <p:anim calcmode="lin" valueType="num">
                                      <p:cBhvr>
                                        <p:cTn id="7" dur="1000" fill="hold"/>
                                        <p:tgtEl>
                                          <p:spTgt spid="117763">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11776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7763">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117763">
                                            <p:txEl>
                                              <p:pRg st="2" end="2"/>
                                            </p:txEl>
                                          </p:spTgt>
                                        </p:tgtEl>
                                        <p:attrNameLst>
                                          <p:attrName>style.visibility</p:attrName>
                                        </p:attrNameLst>
                                      </p:cBhvr>
                                      <p:to>
                                        <p:strVal val="visible"/>
                                      </p:to>
                                    </p:set>
                                    <p:anim calcmode="lin" valueType="num">
                                      <p:cBhvr>
                                        <p:cTn id="14" dur="1000" fill="hold"/>
                                        <p:tgtEl>
                                          <p:spTgt spid="117763">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11776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17763">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117763">
                                            <p:txEl>
                                              <p:pRg st="3" end="3"/>
                                            </p:txEl>
                                          </p:spTgt>
                                        </p:tgtEl>
                                        <p:attrNameLst>
                                          <p:attrName>style.visibility</p:attrName>
                                        </p:attrNameLst>
                                      </p:cBhvr>
                                      <p:to>
                                        <p:strVal val="visible"/>
                                      </p:to>
                                    </p:set>
                                    <p:anim calcmode="lin" valueType="num">
                                      <p:cBhvr>
                                        <p:cTn id="21" dur="1000" fill="hold"/>
                                        <p:tgtEl>
                                          <p:spTgt spid="117763">
                                            <p:txEl>
                                              <p:pRg st="3" end="3"/>
                                            </p:txEl>
                                          </p:spTgt>
                                        </p:tgtEl>
                                        <p:attrNameLst>
                                          <p:attrName>ppt_x</p:attrName>
                                        </p:attrNameLst>
                                      </p:cBhvr>
                                      <p:tavLst>
                                        <p:tav tm="0">
                                          <p:val>
                                            <p:strVal val="#ppt_x-.2"/>
                                          </p:val>
                                        </p:tav>
                                        <p:tav tm="100000">
                                          <p:val>
                                            <p:strVal val="#ppt_x"/>
                                          </p:val>
                                        </p:tav>
                                      </p:tavLst>
                                    </p:anim>
                                    <p:anim calcmode="lin" valueType="num">
                                      <p:cBhvr>
                                        <p:cTn id="22" dur="1000" fill="hold"/>
                                        <p:tgtEl>
                                          <p:spTgt spid="11776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17763">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117763">
                                            <p:txEl>
                                              <p:pRg st="4" end="4"/>
                                            </p:txEl>
                                          </p:spTgt>
                                        </p:tgtEl>
                                        <p:attrNameLst>
                                          <p:attrName>style.visibility</p:attrName>
                                        </p:attrNameLst>
                                      </p:cBhvr>
                                      <p:to>
                                        <p:strVal val="visible"/>
                                      </p:to>
                                    </p:set>
                                    <p:anim calcmode="lin" valueType="num">
                                      <p:cBhvr>
                                        <p:cTn id="28" dur="1000" fill="hold"/>
                                        <p:tgtEl>
                                          <p:spTgt spid="117763">
                                            <p:txEl>
                                              <p:pRg st="4" end="4"/>
                                            </p:txEl>
                                          </p:spTgt>
                                        </p:tgtEl>
                                        <p:attrNameLst>
                                          <p:attrName>ppt_x</p:attrName>
                                        </p:attrNameLst>
                                      </p:cBhvr>
                                      <p:tavLst>
                                        <p:tav tm="0">
                                          <p:val>
                                            <p:strVal val="#ppt_x-.2"/>
                                          </p:val>
                                        </p:tav>
                                        <p:tav tm="100000">
                                          <p:val>
                                            <p:strVal val="#ppt_x"/>
                                          </p:val>
                                        </p:tav>
                                      </p:tavLst>
                                    </p:anim>
                                    <p:anim calcmode="lin" valueType="num">
                                      <p:cBhvr>
                                        <p:cTn id="29" dur="1000" fill="hold"/>
                                        <p:tgtEl>
                                          <p:spTgt spid="11776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17763">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117763">
                                            <p:txEl>
                                              <p:pRg st="6" end="6"/>
                                            </p:txEl>
                                          </p:spTgt>
                                        </p:tgtEl>
                                        <p:attrNameLst>
                                          <p:attrName>style.visibility</p:attrName>
                                        </p:attrNameLst>
                                      </p:cBhvr>
                                      <p:to>
                                        <p:strVal val="visible"/>
                                      </p:to>
                                    </p:set>
                                    <p:anim calcmode="lin" valueType="num">
                                      <p:cBhvr>
                                        <p:cTn id="35" dur="1000" fill="hold"/>
                                        <p:tgtEl>
                                          <p:spTgt spid="117763">
                                            <p:txEl>
                                              <p:pRg st="6" end="6"/>
                                            </p:txEl>
                                          </p:spTgt>
                                        </p:tgtEl>
                                        <p:attrNameLst>
                                          <p:attrName>ppt_x</p:attrName>
                                        </p:attrNameLst>
                                      </p:cBhvr>
                                      <p:tavLst>
                                        <p:tav tm="0">
                                          <p:val>
                                            <p:strVal val="#ppt_x-.2"/>
                                          </p:val>
                                        </p:tav>
                                        <p:tav tm="100000">
                                          <p:val>
                                            <p:strVal val="#ppt_x"/>
                                          </p:val>
                                        </p:tav>
                                      </p:tavLst>
                                    </p:anim>
                                    <p:anim calcmode="lin" valueType="num">
                                      <p:cBhvr>
                                        <p:cTn id="36" dur="1000" fill="hold"/>
                                        <p:tgtEl>
                                          <p:spTgt spid="117763">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1776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nodeType="clickEffect">
                                  <p:stCondLst>
                                    <p:cond delay="0"/>
                                  </p:stCondLst>
                                  <p:childTnLst>
                                    <p:set>
                                      <p:cBhvr>
                                        <p:cTn id="41" dur="1" fill="hold">
                                          <p:stCondLst>
                                            <p:cond delay="0"/>
                                          </p:stCondLst>
                                        </p:cTn>
                                        <p:tgtEl>
                                          <p:spTgt spid="117763">
                                            <p:txEl>
                                              <p:pRg st="7" end="7"/>
                                            </p:txEl>
                                          </p:spTgt>
                                        </p:tgtEl>
                                        <p:attrNameLst>
                                          <p:attrName>style.visibility</p:attrName>
                                        </p:attrNameLst>
                                      </p:cBhvr>
                                      <p:to>
                                        <p:strVal val="visible"/>
                                      </p:to>
                                    </p:set>
                                    <p:anim calcmode="lin" valueType="num">
                                      <p:cBhvr>
                                        <p:cTn id="42" dur="1000" fill="hold"/>
                                        <p:tgtEl>
                                          <p:spTgt spid="117763">
                                            <p:txEl>
                                              <p:pRg st="7" end="7"/>
                                            </p:txEl>
                                          </p:spTgt>
                                        </p:tgtEl>
                                        <p:attrNameLst>
                                          <p:attrName>ppt_x</p:attrName>
                                        </p:attrNameLst>
                                      </p:cBhvr>
                                      <p:tavLst>
                                        <p:tav tm="0">
                                          <p:val>
                                            <p:strVal val="#ppt_x-.2"/>
                                          </p:val>
                                        </p:tav>
                                        <p:tav tm="100000">
                                          <p:val>
                                            <p:strVal val="#ppt_x"/>
                                          </p:val>
                                        </p:tav>
                                      </p:tavLst>
                                    </p:anim>
                                    <p:anim calcmode="lin" valueType="num">
                                      <p:cBhvr>
                                        <p:cTn id="43" dur="1000" fill="hold"/>
                                        <p:tgtEl>
                                          <p:spTgt spid="117763">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117763">
                                            <p:txEl>
                                              <p:pRg st="7" end="7"/>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9" presetClass="entr" presetSubtype="0" fill="hold" nodeType="clickEffect">
                                  <p:stCondLst>
                                    <p:cond delay="0"/>
                                  </p:stCondLst>
                                  <p:childTnLst>
                                    <p:set>
                                      <p:cBhvr>
                                        <p:cTn id="48" dur="1" fill="hold">
                                          <p:stCondLst>
                                            <p:cond delay="0"/>
                                          </p:stCondLst>
                                        </p:cTn>
                                        <p:tgtEl>
                                          <p:spTgt spid="117763">
                                            <p:txEl>
                                              <p:pRg st="8" end="8"/>
                                            </p:txEl>
                                          </p:spTgt>
                                        </p:tgtEl>
                                        <p:attrNameLst>
                                          <p:attrName>style.visibility</p:attrName>
                                        </p:attrNameLst>
                                      </p:cBhvr>
                                      <p:to>
                                        <p:strVal val="visible"/>
                                      </p:to>
                                    </p:set>
                                    <p:anim calcmode="lin" valueType="num">
                                      <p:cBhvr>
                                        <p:cTn id="49" dur="1000" fill="hold"/>
                                        <p:tgtEl>
                                          <p:spTgt spid="117763">
                                            <p:txEl>
                                              <p:pRg st="8" end="8"/>
                                            </p:txEl>
                                          </p:spTgt>
                                        </p:tgtEl>
                                        <p:attrNameLst>
                                          <p:attrName>ppt_x</p:attrName>
                                        </p:attrNameLst>
                                      </p:cBhvr>
                                      <p:tavLst>
                                        <p:tav tm="0">
                                          <p:val>
                                            <p:strVal val="#ppt_x-.2"/>
                                          </p:val>
                                        </p:tav>
                                        <p:tav tm="100000">
                                          <p:val>
                                            <p:strVal val="#ppt_x"/>
                                          </p:val>
                                        </p:tav>
                                      </p:tavLst>
                                    </p:anim>
                                    <p:anim calcmode="lin" valueType="num">
                                      <p:cBhvr>
                                        <p:cTn id="50" dur="1000" fill="hold"/>
                                        <p:tgtEl>
                                          <p:spTgt spid="117763">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117763">
                                            <p:txEl>
                                              <p:pRg st="8" end="8"/>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9" presetClass="entr" presetSubtype="0" fill="hold" nodeType="clickEffect">
                                  <p:stCondLst>
                                    <p:cond delay="0"/>
                                  </p:stCondLst>
                                  <p:childTnLst>
                                    <p:set>
                                      <p:cBhvr>
                                        <p:cTn id="55" dur="1" fill="hold">
                                          <p:stCondLst>
                                            <p:cond delay="0"/>
                                          </p:stCondLst>
                                        </p:cTn>
                                        <p:tgtEl>
                                          <p:spTgt spid="117763">
                                            <p:txEl>
                                              <p:pRg st="9" end="9"/>
                                            </p:txEl>
                                          </p:spTgt>
                                        </p:tgtEl>
                                        <p:attrNameLst>
                                          <p:attrName>style.visibility</p:attrName>
                                        </p:attrNameLst>
                                      </p:cBhvr>
                                      <p:to>
                                        <p:strVal val="visible"/>
                                      </p:to>
                                    </p:set>
                                    <p:anim calcmode="lin" valueType="num">
                                      <p:cBhvr>
                                        <p:cTn id="56" dur="1000" fill="hold"/>
                                        <p:tgtEl>
                                          <p:spTgt spid="117763">
                                            <p:txEl>
                                              <p:pRg st="9" end="9"/>
                                            </p:txEl>
                                          </p:spTgt>
                                        </p:tgtEl>
                                        <p:attrNameLst>
                                          <p:attrName>ppt_x</p:attrName>
                                        </p:attrNameLst>
                                      </p:cBhvr>
                                      <p:tavLst>
                                        <p:tav tm="0">
                                          <p:val>
                                            <p:strVal val="#ppt_x-.2"/>
                                          </p:val>
                                        </p:tav>
                                        <p:tav tm="100000">
                                          <p:val>
                                            <p:strVal val="#ppt_x"/>
                                          </p:val>
                                        </p:tav>
                                      </p:tavLst>
                                    </p:anim>
                                    <p:anim calcmode="lin" valueType="num">
                                      <p:cBhvr>
                                        <p:cTn id="57" dur="1000" fill="hold"/>
                                        <p:tgtEl>
                                          <p:spTgt spid="117763">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58" dur="1000"/>
                                        <p:tgtEl>
                                          <p:spTgt spid="1177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7452F7D1-4CAE-4366-B6CF-B3353E205F53}" type="slidenum">
              <a:rPr lang="en-US">
                <a:solidFill>
                  <a:schemeClr val="bg1"/>
                </a:solidFill>
              </a:rPr>
              <a:pPr/>
              <a:t>25</a:t>
            </a:fld>
            <a:endParaRPr lang="en-US">
              <a:solidFill>
                <a:schemeClr val="bg1"/>
              </a:solidFill>
            </a:endParaRPr>
          </a:p>
        </p:txBody>
      </p:sp>
      <p:sp>
        <p:nvSpPr>
          <p:cNvPr id="56322"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smtClean="0"/>
              <a:t>Relationship Participation</a:t>
            </a:r>
          </a:p>
        </p:txBody>
      </p:sp>
      <p:sp>
        <p:nvSpPr>
          <p:cNvPr id="43012" name="Rectangle 3"/>
          <p:cNvSpPr>
            <a:spLocks noGrp="1" noChangeArrowheads="1"/>
          </p:cNvSpPr>
          <p:nvPr>
            <p:ph type="body" idx="4294967295"/>
          </p:nvPr>
        </p:nvSpPr>
        <p:spPr/>
        <p:txBody>
          <a:bodyPr vert="horz" lIns="0" tIns="0" rIns="91440" bIns="45720" rtlCol="0">
            <a:normAutofit/>
          </a:bodyPr>
          <a:lstStyle/>
          <a:p>
            <a:pPr eaLnBrk="1" hangingPunct="1">
              <a:lnSpc>
                <a:spcPct val="90000"/>
              </a:lnSpc>
            </a:pPr>
            <a:r>
              <a:rPr lang="en-US" b="1" smtClean="0"/>
              <a:t>Total</a:t>
            </a:r>
            <a:r>
              <a:rPr lang="en-US" i="1" smtClean="0"/>
              <a:t> </a:t>
            </a:r>
            <a:r>
              <a:rPr lang="en-US" smtClean="0"/>
              <a:t> :</a:t>
            </a:r>
            <a:r>
              <a:rPr lang="en-US" sz="1800"/>
              <a:t> Every entity instance must be connected through the relationship to another instance of the other participating entity types</a:t>
            </a:r>
          </a:p>
          <a:p>
            <a:pPr marL="669925" lvl="1" indent="-325438"/>
            <a:endParaRPr lang="en-US" smtClean="0"/>
          </a:p>
          <a:p>
            <a:pPr eaLnBrk="1" hangingPunct="1">
              <a:lnSpc>
                <a:spcPct val="90000"/>
              </a:lnSpc>
            </a:pPr>
            <a:r>
              <a:rPr lang="en-US" b="1" smtClean="0"/>
              <a:t>Partial</a:t>
            </a:r>
            <a:r>
              <a:rPr lang="en-US" i="1" smtClean="0"/>
              <a:t>:</a:t>
            </a:r>
            <a:r>
              <a:rPr lang="en-US" sz="1800" i="1"/>
              <a:t> </a:t>
            </a:r>
            <a:r>
              <a:rPr lang="en-US" sz="1800"/>
              <a:t>All instances need not participate</a:t>
            </a:r>
          </a:p>
          <a:p>
            <a:pPr marL="669925" lvl="1" indent="-325438"/>
            <a:endParaRPr lang="en-US" smtClean="0"/>
          </a:p>
          <a:p>
            <a:pPr marL="1022350" lvl="2" indent="-350838">
              <a:buNone/>
            </a:pPr>
            <a:r>
              <a:rPr lang="en-US" sz="2400"/>
              <a:t>  	E.g.: Employee </a:t>
            </a:r>
            <a:r>
              <a:rPr lang="en-US" sz="2400" b="1"/>
              <a:t>Head-of</a:t>
            </a:r>
            <a:r>
              <a:rPr lang="en-US" sz="2400"/>
              <a:t> Department</a:t>
            </a:r>
          </a:p>
          <a:p>
            <a:pPr marL="1022350" lvl="2" indent="-350838">
              <a:buNone/>
            </a:pPr>
            <a:r>
              <a:rPr lang="en-US" sz="2400"/>
              <a:t>		Employee: partial</a:t>
            </a:r>
          </a:p>
          <a:p>
            <a:pPr marL="1022350" lvl="2" indent="-350838">
              <a:buNone/>
            </a:pPr>
            <a:r>
              <a:rPr lang="en-US" sz="2400"/>
              <a:t>		Department: total  </a:t>
            </a:r>
          </a:p>
          <a:p>
            <a:pPr eaLnBrk="1" hangingPunct="1">
              <a:lnSpc>
                <a:spcPct val="90000"/>
              </a:lnSpc>
              <a:buFont typeface="Wingdings" panose="05000000000000000000" pitchFamily="2" charset="2"/>
              <a:buNone/>
            </a:pPr>
            <a:endParaRPr lang="en-US" sz="1800"/>
          </a:p>
        </p:txBody>
      </p:sp>
      <p:sp>
        <p:nvSpPr>
          <p:cNvPr id="43013" name="Line 3"/>
          <p:cNvSpPr>
            <a:spLocks noChangeShapeType="1"/>
          </p:cNvSpPr>
          <p:nvPr/>
        </p:nvSpPr>
        <p:spPr bwMode="auto">
          <a:xfrm>
            <a:off x="6934200" y="5041900"/>
            <a:ext cx="1143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4" name="Line 4"/>
          <p:cNvSpPr>
            <a:spLocks noChangeShapeType="1"/>
          </p:cNvSpPr>
          <p:nvPr/>
        </p:nvSpPr>
        <p:spPr bwMode="auto">
          <a:xfrm>
            <a:off x="6934200" y="4965700"/>
            <a:ext cx="1143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5" name="Rectangle 5"/>
          <p:cNvSpPr>
            <a:spLocks noChangeArrowheads="1"/>
          </p:cNvSpPr>
          <p:nvPr/>
        </p:nvSpPr>
        <p:spPr bwMode="auto">
          <a:xfrm>
            <a:off x="2292350" y="4438650"/>
            <a:ext cx="2044700" cy="1054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3016" name="Rectangle 6"/>
          <p:cNvSpPr>
            <a:spLocks noChangeArrowheads="1"/>
          </p:cNvSpPr>
          <p:nvPr/>
        </p:nvSpPr>
        <p:spPr bwMode="auto">
          <a:xfrm>
            <a:off x="8083550" y="4438650"/>
            <a:ext cx="2044700" cy="1054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3017" name="AutoShape 7"/>
          <p:cNvSpPr>
            <a:spLocks noChangeArrowheads="1"/>
          </p:cNvSpPr>
          <p:nvPr/>
        </p:nvSpPr>
        <p:spPr bwMode="auto">
          <a:xfrm>
            <a:off x="5441950" y="4356100"/>
            <a:ext cx="1511300" cy="1206500"/>
          </a:xfrm>
          <a:prstGeom prst="diamond">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3018" name="Line 8"/>
          <p:cNvSpPr>
            <a:spLocks noChangeShapeType="1"/>
          </p:cNvSpPr>
          <p:nvPr/>
        </p:nvSpPr>
        <p:spPr bwMode="auto">
          <a:xfrm>
            <a:off x="4349750" y="4965700"/>
            <a:ext cx="11303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9" name="Rectangle 11"/>
          <p:cNvSpPr>
            <a:spLocks noChangeArrowheads="1"/>
          </p:cNvSpPr>
          <p:nvPr/>
        </p:nvSpPr>
        <p:spPr bwMode="auto">
          <a:xfrm>
            <a:off x="5746751" y="4584700"/>
            <a:ext cx="868829"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spcBef>
                <a:spcPct val="0"/>
              </a:spcBef>
              <a:buClrTx/>
              <a:buSzTx/>
              <a:buFontTx/>
              <a:buNone/>
            </a:pPr>
            <a:r>
              <a:rPr lang="en-US" sz="2400" b="0"/>
              <a:t>head</a:t>
            </a:r>
          </a:p>
          <a:p>
            <a:pPr>
              <a:spcBef>
                <a:spcPct val="0"/>
              </a:spcBef>
              <a:buClrTx/>
              <a:buSzTx/>
              <a:buFontTx/>
              <a:buNone/>
            </a:pPr>
            <a:r>
              <a:rPr lang="en-US" sz="2400" b="0"/>
              <a:t>of</a:t>
            </a:r>
          </a:p>
        </p:txBody>
      </p:sp>
      <p:sp>
        <p:nvSpPr>
          <p:cNvPr id="43020" name="Rectangle 13"/>
          <p:cNvSpPr>
            <a:spLocks noChangeArrowheads="1"/>
          </p:cNvSpPr>
          <p:nvPr/>
        </p:nvSpPr>
        <p:spPr bwMode="auto">
          <a:xfrm>
            <a:off x="7142164" y="4487863"/>
            <a:ext cx="35426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1</a:t>
            </a:r>
          </a:p>
        </p:txBody>
      </p:sp>
      <p:sp>
        <p:nvSpPr>
          <p:cNvPr id="43021" name="Rectangle 9"/>
          <p:cNvSpPr>
            <a:spLocks noChangeArrowheads="1"/>
          </p:cNvSpPr>
          <p:nvPr/>
        </p:nvSpPr>
        <p:spPr bwMode="auto">
          <a:xfrm>
            <a:off x="8208963" y="4727575"/>
            <a:ext cx="17408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department</a:t>
            </a:r>
          </a:p>
        </p:txBody>
      </p:sp>
      <p:sp>
        <p:nvSpPr>
          <p:cNvPr id="43022" name="Rectangle 10"/>
          <p:cNvSpPr>
            <a:spLocks noChangeArrowheads="1"/>
          </p:cNvSpPr>
          <p:nvPr/>
        </p:nvSpPr>
        <p:spPr bwMode="auto">
          <a:xfrm>
            <a:off x="2438401" y="4672013"/>
            <a:ext cx="155331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Employee</a:t>
            </a:r>
          </a:p>
        </p:txBody>
      </p:sp>
      <p:sp>
        <p:nvSpPr>
          <p:cNvPr id="43023" name="Rectangle 12"/>
          <p:cNvSpPr>
            <a:spLocks noChangeArrowheads="1"/>
          </p:cNvSpPr>
          <p:nvPr/>
        </p:nvSpPr>
        <p:spPr bwMode="auto">
          <a:xfrm>
            <a:off x="4627564" y="4498975"/>
            <a:ext cx="35426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1</a:t>
            </a:r>
          </a:p>
        </p:txBody>
      </p:sp>
      <p:sp>
        <p:nvSpPr>
          <p:cNvPr id="16" name="Oval Callout 15"/>
          <p:cNvSpPr>
            <a:spLocks noChangeArrowheads="1"/>
          </p:cNvSpPr>
          <p:nvPr/>
        </p:nvSpPr>
        <p:spPr bwMode="auto">
          <a:xfrm>
            <a:off x="7315200" y="3733800"/>
            <a:ext cx="1905000" cy="381000"/>
          </a:xfrm>
          <a:prstGeom prst="wedgeEllipseCallout">
            <a:avLst>
              <a:gd name="adj1" fmla="val -29977"/>
              <a:gd name="adj2" fmla="val 172977"/>
            </a:avLst>
          </a:prstGeom>
          <a:solidFill>
            <a:srgbClr val="FFFF99"/>
          </a:solidFill>
          <a:ln w="12700" algn="ctr">
            <a:solidFill>
              <a:schemeClr val="tx1"/>
            </a:solidFill>
            <a:round/>
            <a:headEnd/>
            <a:tailEnd/>
          </a:ln>
        </p:spPr>
        <p:txBody>
          <a:bodyPr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a:t>Total Participation</a:t>
            </a:r>
          </a:p>
        </p:txBody>
      </p:sp>
      <p:sp>
        <p:nvSpPr>
          <p:cNvPr id="17" name="Oval Callout 16"/>
          <p:cNvSpPr>
            <a:spLocks noChangeArrowheads="1"/>
          </p:cNvSpPr>
          <p:nvPr/>
        </p:nvSpPr>
        <p:spPr bwMode="auto">
          <a:xfrm>
            <a:off x="3733800" y="3962400"/>
            <a:ext cx="1905000" cy="381000"/>
          </a:xfrm>
          <a:prstGeom prst="wedgeEllipseCallout">
            <a:avLst>
              <a:gd name="adj1" fmla="val -1787"/>
              <a:gd name="adj2" fmla="val 161546"/>
            </a:avLst>
          </a:prstGeom>
          <a:solidFill>
            <a:srgbClr val="FFFF99"/>
          </a:solidFill>
          <a:ln w="12700" algn="ctr">
            <a:solidFill>
              <a:schemeClr val="tx1"/>
            </a:solidFill>
            <a:round/>
            <a:headEnd/>
            <a:tailEnd/>
          </a:ln>
        </p:spPr>
        <p:txBody>
          <a:bodyPr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a:t>Partial Participation</a:t>
            </a:r>
          </a:p>
        </p:txBody>
      </p:sp>
    </p:spTree>
    <p:extLst>
      <p:ext uri="{BB962C8B-B14F-4D97-AF65-F5344CB8AC3E}">
        <p14:creationId xmlns:p14="http://schemas.microsoft.com/office/powerpoint/2010/main" val="808356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517A40E6-F8A9-441A-9A4D-C0D3500BB456}" type="slidenum">
              <a:rPr lang="en-US">
                <a:solidFill>
                  <a:schemeClr val="bg1"/>
                </a:solidFill>
              </a:rPr>
              <a:pPr/>
              <a:t>26</a:t>
            </a:fld>
            <a:endParaRPr lang="en-US">
              <a:solidFill>
                <a:schemeClr val="bg1"/>
              </a:solidFill>
            </a:endParaRPr>
          </a:p>
        </p:txBody>
      </p:sp>
      <p:sp>
        <p:nvSpPr>
          <p:cNvPr id="57346"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smtClean="0"/>
              <a:t>ER Modeling -Notations</a:t>
            </a:r>
          </a:p>
        </p:txBody>
      </p:sp>
      <p:sp>
        <p:nvSpPr>
          <p:cNvPr id="44036" name="Rectangle 4"/>
          <p:cNvSpPr>
            <a:spLocks noChangeArrowheads="1"/>
          </p:cNvSpPr>
          <p:nvPr/>
        </p:nvSpPr>
        <p:spPr bwMode="auto">
          <a:xfrm>
            <a:off x="5783263" y="3398839"/>
            <a:ext cx="184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pic>
        <p:nvPicPr>
          <p:cNvPr id="399365" name="Picture 5"/>
          <p:cNvPicPr>
            <a:picLocks noChangeAspect="1" noChangeArrowheads="1"/>
          </p:cNvPicPr>
          <p:nvPr/>
        </p:nvPicPr>
        <p:blipFill>
          <a:blip r:embed="rId2">
            <a:lum bright="-18000"/>
            <a:extLst>
              <a:ext uri="{28A0092B-C50C-407E-A947-70E740481C1C}">
                <a14:useLocalDpi xmlns:a14="http://schemas.microsoft.com/office/drawing/2010/main" val="0"/>
              </a:ext>
            </a:extLst>
          </a:blip>
          <a:srcRect/>
          <a:stretch>
            <a:fillRect/>
          </a:stretch>
        </p:blipFill>
        <p:spPr bwMode="auto">
          <a:xfrm>
            <a:off x="2057400" y="1219201"/>
            <a:ext cx="2133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7378" name="Group 34"/>
          <p:cNvGraphicFramePr>
            <a:graphicFrameLocks noGrp="1"/>
          </p:cNvGraphicFramePr>
          <p:nvPr/>
        </p:nvGraphicFramePr>
        <p:xfrm>
          <a:off x="4724400" y="1219201"/>
          <a:ext cx="5029200" cy="1736725"/>
        </p:xfrm>
        <a:graphic>
          <a:graphicData uri="http://schemas.openxmlformats.org/drawingml/2006/table">
            <a:tbl>
              <a:tblPr/>
              <a:tblGrid>
                <a:gridCol w="209550">
                  <a:extLst>
                    <a:ext uri="{9D8B030D-6E8A-4147-A177-3AD203B41FA5}">
                      <a16:colId xmlns:a16="http://schemas.microsoft.com/office/drawing/2014/main" val="20000"/>
                    </a:ext>
                  </a:extLst>
                </a:gridCol>
                <a:gridCol w="4819650">
                  <a:extLst>
                    <a:ext uri="{9D8B030D-6E8A-4147-A177-3AD203B41FA5}">
                      <a16:colId xmlns:a16="http://schemas.microsoft.com/office/drawing/2014/main" val="20001"/>
                    </a:ext>
                  </a:extLst>
                </a:gridCol>
              </a:tblGrid>
              <a:tr h="1736725">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endParaRPr kumimoji="0" lang="en-US" sz="1800" b="0" i="0" u="none" strike="noStrike" cap="none" normalizeH="0" baseline="0" smtClean="0">
                        <a:ln>
                          <a:noFill/>
                        </a:ln>
                        <a:solidFill>
                          <a:schemeClr val="tx1"/>
                        </a:solidFill>
                        <a:effectLst/>
                        <a:latin typeface="Arial" charset="0"/>
                      </a:endParaRPr>
                    </a:p>
                  </a:txBody>
                  <a:tcPr marT="45703" marB="45703" anchor="ctr"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 typeface="Symbol" pitchFamily="18" charset="2"/>
                        <a:buNone/>
                        <a:tabLst/>
                      </a:pPr>
                      <a:r>
                        <a:rPr kumimoji="0" lang="en-US" sz="1800" b="0" i="0" u="none" strike="noStrike" cap="none" normalizeH="0" baseline="0" smtClean="0">
                          <a:ln>
                            <a:noFill/>
                          </a:ln>
                          <a:solidFill>
                            <a:srgbClr val="424542"/>
                          </a:solidFill>
                          <a:effectLst/>
                          <a:latin typeface="Trebuchet MS" pitchFamily="34" charset="0"/>
                          <a:cs typeface="Times New Roman" pitchFamily="18" charset="0"/>
                        </a:rPr>
                        <a:t>An Entity is an object or concept about which business user wants to store information.</a:t>
                      </a:r>
                      <a:br>
                        <a:rPr kumimoji="0" lang="en-US" sz="1800" b="0" i="0" u="none" strike="noStrike" cap="none" normalizeH="0" baseline="0" smtClean="0">
                          <a:ln>
                            <a:noFill/>
                          </a:ln>
                          <a:solidFill>
                            <a:srgbClr val="424542"/>
                          </a:solidFill>
                          <a:effectLst/>
                          <a:latin typeface="Trebuchet MS" pitchFamily="34" charset="0"/>
                          <a:cs typeface="Times New Roman" pitchFamily="18" charset="0"/>
                        </a:rPr>
                      </a:br>
                      <a:endParaRPr kumimoji="0" lang="en-US" sz="1800" b="0" i="0" u="none" strike="noStrike" cap="none" normalizeH="0" baseline="0" smtClean="0">
                        <a:ln>
                          <a:noFill/>
                        </a:ln>
                        <a:solidFill>
                          <a:srgbClr val="424542"/>
                        </a:solidFill>
                        <a:effectLst/>
                        <a:latin typeface="Trebuchet MS"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 typeface="Symbol" pitchFamily="18" charset="2"/>
                        <a:buNone/>
                        <a:tabLst/>
                      </a:pPr>
                      <a:r>
                        <a:rPr kumimoji="0" lang="en-US" sz="1800" b="1" i="0" u="none" strike="noStrike" cap="none" normalizeH="0" baseline="0" smtClean="0">
                          <a:ln>
                            <a:noFill/>
                          </a:ln>
                          <a:solidFill>
                            <a:srgbClr val="424542"/>
                          </a:solidFill>
                          <a:effectLst/>
                          <a:latin typeface="Trebuchet MS" pitchFamily="34" charset="0"/>
                          <a:cs typeface="Times New Roman" pitchFamily="18" charset="0"/>
                        </a:rPr>
                        <a:t/>
                      </a:r>
                      <a:br>
                        <a:rPr kumimoji="0" lang="en-US" sz="1800" b="1" i="0" u="none" strike="noStrike" cap="none" normalizeH="0" baseline="0" smtClean="0">
                          <a:ln>
                            <a:noFill/>
                          </a:ln>
                          <a:solidFill>
                            <a:srgbClr val="424542"/>
                          </a:solidFill>
                          <a:effectLst/>
                          <a:latin typeface="Trebuchet MS" pitchFamily="34" charset="0"/>
                          <a:cs typeface="Times New Roman" pitchFamily="18" charset="0"/>
                        </a:rPr>
                      </a:br>
                      <a:endParaRPr kumimoji="0" lang="en-US" sz="1800" b="0" i="0" u="none" strike="noStrike" cap="none" normalizeH="0" baseline="0" smtClean="0">
                        <a:ln>
                          <a:noFill/>
                        </a:ln>
                        <a:solidFill>
                          <a:schemeClr val="tx1"/>
                        </a:solidFill>
                        <a:effectLst/>
                        <a:latin typeface="Arial" charset="0"/>
                      </a:endParaRPr>
                    </a:p>
                  </a:txBody>
                  <a:tcPr marT="45703" marB="45703"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4041" name="Rectangle 13"/>
          <p:cNvSpPr>
            <a:spLocks noChangeArrowheads="1"/>
          </p:cNvSpPr>
          <p:nvPr/>
        </p:nvSpPr>
        <p:spPr bwMode="auto">
          <a:xfrm>
            <a:off x="5775325" y="3535364"/>
            <a:ext cx="184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pic>
        <p:nvPicPr>
          <p:cNvPr id="399374" name="Picture 14"/>
          <p:cNvPicPr>
            <a:picLocks noChangeAspect="1" noChangeArrowheads="1"/>
          </p:cNvPicPr>
          <p:nvPr/>
        </p:nvPicPr>
        <p:blipFill>
          <a:blip r:embed="rId3">
            <a:lum contrast="-30000"/>
            <a:extLst>
              <a:ext uri="{28A0092B-C50C-407E-A947-70E740481C1C}">
                <a14:useLocalDpi xmlns:a14="http://schemas.microsoft.com/office/drawing/2010/main" val="0"/>
              </a:ext>
            </a:extLst>
          </a:blip>
          <a:srcRect/>
          <a:stretch>
            <a:fillRect/>
          </a:stretch>
        </p:blipFill>
        <p:spPr bwMode="auto">
          <a:xfrm>
            <a:off x="2133600" y="2209801"/>
            <a:ext cx="213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7374" name="Group 30"/>
          <p:cNvGraphicFramePr>
            <a:graphicFrameLocks noGrp="1"/>
          </p:cNvGraphicFramePr>
          <p:nvPr/>
        </p:nvGraphicFramePr>
        <p:xfrm>
          <a:off x="4800600" y="2133600"/>
          <a:ext cx="5511800" cy="1189038"/>
        </p:xfrm>
        <a:graphic>
          <a:graphicData uri="http://schemas.openxmlformats.org/drawingml/2006/table">
            <a:tbl>
              <a:tblPr/>
              <a:tblGrid>
                <a:gridCol w="208270">
                  <a:extLst>
                    <a:ext uri="{9D8B030D-6E8A-4147-A177-3AD203B41FA5}">
                      <a16:colId xmlns:a16="http://schemas.microsoft.com/office/drawing/2014/main" val="20000"/>
                    </a:ext>
                  </a:extLst>
                </a:gridCol>
                <a:gridCol w="5303532">
                  <a:extLst>
                    <a:ext uri="{9D8B030D-6E8A-4147-A177-3AD203B41FA5}">
                      <a16:colId xmlns:a16="http://schemas.microsoft.com/office/drawing/2014/main" val="20001"/>
                    </a:ext>
                  </a:extLst>
                </a:gridCol>
              </a:tblGrid>
              <a:tr h="1189038">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endParaRPr kumimoji="0" lang="en-US" sz="1800" b="0" i="0" u="none" strike="noStrike" cap="none" normalizeH="0" baseline="0" smtClean="0">
                        <a:ln>
                          <a:noFill/>
                        </a:ln>
                        <a:solidFill>
                          <a:schemeClr val="tx1"/>
                        </a:solidFill>
                        <a:effectLst/>
                        <a:latin typeface="Arial" charset="0"/>
                      </a:endParaRPr>
                    </a:p>
                  </a:txBody>
                  <a:tcPr marL="91435" marR="91435" marT="45732" marB="45732"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None/>
                        <a:tabLst/>
                      </a:pPr>
                      <a:r>
                        <a:rPr kumimoji="0" lang="en-US" sz="1800" b="0" i="0" u="none" strike="noStrike" cap="none" normalizeH="0" baseline="0" smtClean="0">
                          <a:ln>
                            <a:noFill/>
                          </a:ln>
                          <a:solidFill>
                            <a:srgbClr val="424542"/>
                          </a:solidFill>
                          <a:effectLst/>
                          <a:latin typeface="Trebuchet MS" pitchFamily="34" charset="0"/>
                          <a:cs typeface="Times New Roman" pitchFamily="18" charset="0"/>
                        </a:rPr>
                        <a:t>A weak Entity is dependent on another Entity to exist. Example Order Item depends upon Order Number for its existence. Without Order Number it is impossible to identify Order Item uniquely.</a:t>
                      </a:r>
                      <a:endParaRPr kumimoji="0" lang="en-US" sz="1800" b="0" i="0" u="none" strike="noStrike" cap="none" normalizeH="0" baseline="0" smtClean="0">
                        <a:ln>
                          <a:noFill/>
                        </a:ln>
                        <a:solidFill>
                          <a:schemeClr val="tx1"/>
                        </a:solidFill>
                        <a:effectLst/>
                        <a:latin typeface="Arial" charset="0"/>
                      </a:endParaRPr>
                    </a:p>
                  </a:txBody>
                  <a:tcPr marL="91435" marR="91435" marT="45732" marB="45732"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4046" name="Rectangle 22"/>
          <p:cNvSpPr>
            <a:spLocks noChangeArrowheads="1"/>
          </p:cNvSpPr>
          <p:nvPr/>
        </p:nvSpPr>
        <p:spPr bwMode="auto">
          <a:xfrm>
            <a:off x="5783263" y="3398839"/>
            <a:ext cx="184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pic>
        <p:nvPicPr>
          <p:cNvPr id="399383" name="Picture 23"/>
          <p:cNvPicPr>
            <a:picLocks noChangeAspect="1" noChangeArrowheads="1"/>
          </p:cNvPicPr>
          <p:nvPr/>
        </p:nvPicPr>
        <p:blipFill>
          <a:blip r:embed="rId4">
            <a:lum bright="-18000"/>
            <a:extLst>
              <a:ext uri="{28A0092B-C50C-407E-A947-70E740481C1C}">
                <a14:useLocalDpi xmlns:a14="http://schemas.microsoft.com/office/drawing/2010/main" val="0"/>
              </a:ext>
            </a:extLst>
          </a:blip>
          <a:srcRect/>
          <a:stretch>
            <a:fillRect/>
          </a:stretch>
        </p:blipFill>
        <p:spPr bwMode="auto">
          <a:xfrm>
            <a:off x="2133600" y="3429001"/>
            <a:ext cx="20574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7375" name="Group 31"/>
          <p:cNvGraphicFramePr>
            <a:graphicFrameLocks noGrp="1"/>
          </p:cNvGraphicFramePr>
          <p:nvPr/>
        </p:nvGraphicFramePr>
        <p:xfrm>
          <a:off x="4724400" y="3429000"/>
          <a:ext cx="5486400" cy="1189038"/>
        </p:xfrm>
        <a:graphic>
          <a:graphicData uri="http://schemas.openxmlformats.org/drawingml/2006/table">
            <a:tbl>
              <a:tblPr/>
              <a:tblGrid>
                <a:gridCol w="325438">
                  <a:extLst>
                    <a:ext uri="{9D8B030D-6E8A-4147-A177-3AD203B41FA5}">
                      <a16:colId xmlns:a16="http://schemas.microsoft.com/office/drawing/2014/main" val="20000"/>
                    </a:ext>
                  </a:extLst>
                </a:gridCol>
                <a:gridCol w="5160962">
                  <a:extLst>
                    <a:ext uri="{9D8B030D-6E8A-4147-A177-3AD203B41FA5}">
                      <a16:colId xmlns:a16="http://schemas.microsoft.com/office/drawing/2014/main" val="20001"/>
                    </a:ext>
                  </a:extLst>
                </a:gridCol>
              </a:tblGrid>
              <a:tr h="1189038">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endParaRPr kumimoji="0" lang="en-US" sz="1800" b="0" i="0" u="none" strike="noStrike" cap="none" normalizeH="0" baseline="0" smtClean="0">
                        <a:ln>
                          <a:noFill/>
                        </a:ln>
                        <a:solidFill>
                          <a:schemeClr val="tx1"/>
                        </a:solidFill>
                        <a:effectLst/>
                        <a:latin typeface="Arial" charset="0"/>
                      </a:endParaRPr>
                    </a:p>
                  </a:txBody>
                  <a:tcPr marT="45732" marB="45732"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None/>
                        <a:tabLst/>
                      </a:pPr>
                      <a:r>
                        <a:rPr kumimoji="0" lang="en-US" sz="1800" b="0" i="0" u="none" strike="noStrike" cap="none" normalizeH="0" baseline="0" smtClean="0">
                          <a:ln>
                            <a:noFill/>
                          </a:ln>
                          <a:solidFill>
                            <a:srgbClr val="424542"/>
                          </a:solidFill>
                          <a:effectLst/>
                          <a:latin typeface="Trebuchet MS" pitchFamily="34" charset="0"/>
                          <a:cs typeface="Times New Roman" pitchFamily="18" charset="0"/>
                        </a:rPr>
                        <a:t>Attributes are the properties or characteristics of an Entity </a:t>
                      </a:r>
                      <a:br>
                        <a:rPr kumimoji="0" lang="en-US" sz="1800" b="0" i="0" u="none" strike="noStrike" cap="none" normalizeH="0" baseline="0" smtClean="0">
                          <a:ln>
                            <a:noFill/>
                          </a:ln>
                          <a:solidFill>
                            <a:srgbClr val="424542"/>
                          </a:solidFill>
                          <a:effectLst/>
                          <a:latin typeface="Trebuchet MS" pitchFamily="34" charset="0"/>
                          <a:cs typeface="Times New Roman" pitchFamily="18" charset="0"/>
                        </a:rPr>
                      </a:br>
                      <a:r>
                        <a:rPr kumimoji="0" lang="en-US" sz="1800" b="1" i="0" u="none" strike="noStrike" cap="none" normalizeH="0" baseline="0" smtClean="0">
                          <a:ln>
                            <a:noFill/>
                          </a:ln>
                          <a:solidFill>
                            <a:srgbClr val="424542"/>
                          </a:solidFill>
                          <a:effectLst/>
                          <a:latin typeface="Trebuchet MS" pitchFamily="34" charset="0"/>
                          <a:cs typeface="Times New Roman" pitchFamily="18" charset="0"/>
                        </a:rPr>
                        <a:t/>
                      </a:r>
                      <a:br>
                        <a:rPr kumimoji="0" lang="en-US" sz="1800" b="1" i="0" u="none" strike="noStrike" cap="none" normalizeH="0" baseline="0" smtClean="0">
                          <a:ln>
                            <a:noFill/>
                          </a:ln>
                          <a:solidFill>
                            <a:srgbClr val="424542"/>
                          </a:solidFill>
                          <a:effectLst/>
                          <a:latin typeface="Trebuchet MS" pitchFamily="34" charset="0"/>
                          <a:cs typeface="Times New Roman" pitchFamily="18" charset="0"/>
                        </a:rPr>
                      </a:br>
                      <a:endParaRPr kumimoji="0" lang="en-US" sz="1800" b="0" i="0" u="none" strike="noStrike" cap="none" normalizeH="0" baseline="0" smtClean="0">
                        <a:ln>
                          <a:noFill/>
                        </a:ln>
                        <a:solidFill>
                          <a:schemeClr val="tx1"/>
                        </a:solidFill>
                        <a:effectLst/>
                        <a:latin typeface="Arial" charset="0"/>
                      </a:endParaRPr>
                    </a:p>
                  </a:txBody>
                  <a:tcPr marT="45732" marB="45732"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4051" name="Rectangle 31"/>
          <p:cNvSpPr>
            <a:spLocks noChangeArrowheads="1"/>
          </p:cNvSpPr>
          <p:nvPr/>
        </p:nvSpPr>
        <p:spPr bwMode="auto">
          <a:xfrm>
            <a:off x="5783263" y="3521075"/>
            <a:ext cx="184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pic>
        <p:nvPicPr>
          <p:cNvPr id="399392" name="Picture 32"/>
          <p:cNvPicPr>
            <a:picLocks noChangeAspect="1" noChangeArrowheads="1"/>
          </p:cNvPicPr>
          <p:nvPr/>
        </p:nvPicPr>
        <p:blipFill>
          <a:blip r:embed="rId5">
            <a:lum bright="-18000"/>
            <a:extLst>
              <a:ext uri="{28A0092B-C50C-407E-A947-70E740481C1C}">
                <a14:useLocalDpi xmlns:a14="http://schemas.microsoft.com/office/drawing/2010/main" val="0"/>
              </a:ext>
            </a:extLst>
          </a:blip>
          <a:srcRect/>
          <a:stretch>
            <a:fillRect/>
          </a:stretch>
        </p:blipFill>
        <p:spPr bwMode="auto">
          <a:xfrm>
            <a:off x="2057400" y="4267200"/>
            <a:ext cx="2133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7376" name="Group 32"/>
          <p:cNvGraphicFramePr>
            <a:graphicFrameLocks noGrp="1"/>
          </p:cNvGraphicFramePr>
          <p:nvPr/>
        </p:nvGraphicFramePr>
        <p:xfrm>
          <a:off x="4800600" y="4191001"/>
          <a:ext cx="5638800" cy="639763"/>
        </p:xfrm>
        <a:graphic>
          <a:graphicData uri="http://schemas.openxmlformats.org/drawingml/2006/table">
            <a:tbl>
              <a:tblPr/>
              <a:tblGrid>
                <a:gridCol w="317500">
                  <a:extLst>
                    <a:ext uri="{9D8B030D-6E8A-4147-A177-3AD203B41FA5}">
                      <a16:colId xmlns:a16="http://schemas.microsoft.com/office/drawing/2014/main" val="20000"/>
                    </a:ext>
                  </a:extLst>
                </a:gridCol>
                <a:gridCol w="5321300">
                  <a:extLst>
                    <a:ext uri="{9D8B030D-6E8A-4147-A177-3AD203B41FA5}">
                      <a16:colId xmlns:a16="http://schemas.microsoft.com/office/drawing/2014/main" val="20001"/>
                    </a:ext>
                  </a:extLst>
                </a:gridCol>
              </a:tblGrid>
              <a:tr h="639763">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endParaRPr kumimoji="0" lang="en-US" sz="1800" b="0" i="0" u="none" strike="noStrike" cap="none" normalizeH="0" baseline="0" smtClean="0">
                        <a:ln>
                          <a:noFill/>
                        </a:ln>
                        <a:solidFill>
                          <a:schemeClr val="tx1"/>
                        </a:solidFill>
                        <a:effectLst/>
                        <a:latin typeface="Arial" charset="0"/>
                      </a:endParaRPr>
                    </a:p>
                  </a:txBody>
                  <a:tcPr marT="45697" marB="45697"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None/>
                        <a:tabLst/>
                      </a:pPr>
                      <a:r>
                        <a:rPr kumimoji="0" lang="en-US" sz="1800" b="0" i="0" u="none" strike="noStrike" cap="none" normalizeH="0" baseline="0" smtClean="0">
                          <a:ln>
                            <a:noFill/>
                          </a:ln>
                          <a:solidFill>
                            <a:srgbClr val="424542"/>
                          </a:solidFill>
                          <a:effectLst/>
                          <a:latin typeface="Trebuchet MS" pitchFamily="34" charset="0"/>
                          <a:cs typeface="Times New Roman" pitchFamily="18" charset="0"/>
                        </a:rPr>
                        <a:t>A key attribute is the unique, distinguishing characteristic of the Entity</a:t>
                      </a:r>
                      <a:endParaRPr kumimoji="0" lang="en-US" sz="1800" b="0" i="0" u="none" strike="noStrike" cap="none" normalizeH="0" baseline="0" smtClean="0">
                        <a:ln>
                          <a:noFill/>
                        </a:ln>
                        <a:solidFill>
                          <a:schemeClr val="tx1"/>
                        </a:solidFill>
                        <a:effectLst/>
                        <a:latin typeface="Arial" charset="0"/>
                      </a:endParaRPr>
                    </a:p>
                  </a:txBody>
                  <a:tcPr marT="45697" marB="45697"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4056" name="Rectangle 40"/>
          <p:cNvSpPr>
            <a:spLocks noChangeArrowheads="1"/>
          </p:cNvSpPr>
          <p:nvPr/>
        </p:nvSpPr>
        <p:spPr bwMode="auto">
          <a:xfrm>
            <a:off x="5699125" y="3444875"/>
            <a:ext cx="184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pic>
        <p:nvPicPr>
          <p:cNvPr id="399401" name="Picture 41"/>
          <p:cNvPicPr>
            <a:picLocks noChangeAspect="1" noChangeArrowheads="1"/>
          </p:cNvPicPr>
          <p:nvPr/>
        </p:nvPicPr>
        <p:blipFill>
          <a:blip r:embed="rId6">
            <a:lum bright="-18000"/>
            <a:extLst>
              <a:ext uri="{28A0092B-C50C-407E-A947-70E740481C1C}">
                <a14:useLocalDpi xmlns:a14="http://schemas.microsoft.com/office/drawing/2010/main" val="0"/>
              </a:ext>
            </a:extLst>
          </a:blip>
          <a:srcRect/>
          <a:stretch>
            <a:fillRect/>
          </a:stretch>
        </p:blipFill>
        <p:spPr bwMode="auto">
          <a:xfrm>
            <a:off x="2057400" y="5410201"/>
            <a:ext cx="21336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7377" name="Group 33"/>
          <p:cNvGraphicFramePr>
            <a:graphicFrameLocks noGrp="1"/>
          </p:cNvGraphicFramePr>
          <p:nvPr/>
        </p:nvGraphicFramePr>
        <p:xfrm>
          <a:off x="4953001" y="5181600"/>
          <a:ext cx="5345113" cy="914400"/>
        </p:xfrm>
        <a:graphic>
          <a:graphicData uri="http://schemas.openxmlformats.org/drawingml/2006/table">
            <a:tbl>
              <a:tblPr/>
              <a:tblGrid>
                <a:gridCol w="208270">
                  <a:extLst>
                    <a:ext uri="{9D8B030D-6E8A-4147-A177-3AD203B41FA5}">
                      <a16:colId xmlns:a16="http://schemas.microsoft.com/office/drawing/2014/main" val="20000"/>
                    </a:ext>
                  </a:extLst>
                </a:gridCol>
                <a:gridCol w="5136845">
                  <a:extLst>
                    <a:ext uri="{9D8B030D-6E8A-4147-A177-3AD203B41FA5}">
                      <a16:colId xmlns:a16="http://schemas.microsoft.com/office/drawing/2014/main" val="20001"/>
                    </a:ext>
                  </a:extLst>
                </a:gridCol>
              </a:tblGrid>
              <a:tr h="336550">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endParaRPr kumimoji="0" lang="en-US" sz="1800" b="0" i="0" u="none" strike="noStrike" cap="none" normalizeH="0" baseline="0" smtClean="0">
                        <a:ln>
                          <a:noFill/>
                        </a:ln>
                        <a:solidFill>
                          <a:schemeClr val="tx1"/>
                        </a:solidFill>
                        <a:effectLst/>
                        <a:latin typeface="Arial" charset="0"/>
                      </a:endParaRPr>
                    </a:p>
                  </a:txBody>
                  <a:tcPr marL="91435" marR="91435"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None/>
                        <a:tabLst/>
                      </a:pPr>
                      <a:r>
                        <a:rPr kumimoji="0" lang="en-US" sz="1800" b="0" i="0" u="none" strike="noStrike" cap="none" normalizeH="0" baseline="0" smtClean="0">
                          <a:ln>
                            <a:noFill/>
                          </a:ln>
                          <a:solidFill>
                            <a:srgbClr val="424542"/>
                          </a:solidFill>
                          <a:effectLst/>
                          <a:latin typeface="Trebuchet MS" pitchFamily="34" charset="0"/>
                          <a:cs typeface="Times New Roman" pitchFamily="18" charset="0"/>
                        </a:rPr>
                        <a:t>A multi-valued attribute can have more than one value. For example, an employee Entity can have multiple skill values. </a:t>
                      </a:r>
                      <a:endParaRPr kumimoji="0" lang="en-US" sz="1800" b="0" i="0" u="none" strike="noStrike" cap="none" normalizeH="0" baseline="0" smtClean="0">
                        <a:ln>
                          <a:noFill/>
                        </a:ln>
                        <a:solidFill>
                          <a:schemeClr val="tx1"/>
                        </a:solidFill>
                        <a:effectLst/>
                        <a:latin typeface="Arial" charset="0"/>
                      </a:endParaRPr>
                    </a:p>
                  </a:txBody>
                  <a:tcPr marL="91435" marR="91435"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446178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99365"/>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57378"/>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399374"/>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nodeType="afterEffect">
                                  <p:stCondLst>
                                    <p:cond delay="0"/>
                                  </p:stCondLst>
                                  <p:childTnLst>
                                    <p:set>
                                      <p:cBhvr>
                                        <p:cTn id="16" dur="1" fill="hold">
                                          <p:stCondLst>
                                            <p:cond delay="499"/>
                                          </p:stCondLst>
                                        </p:cTn>
                                        <p:tgtEl>
                                          <p:spTgt spid="5737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399383"/>
                                        </p:tgtEl>
                                        <p:attrNameLst>
                                          <p:attrName>style.visibility</p:attrName>
                                        </p:attrNameLst>
                                      </p:cBhvr>
                                      <p:to>
                                        <p:strVal val="visible"/>
                                      </p:to>
                                    </p:set>
                                  </p:childTnLst>
                                </p:cTn>
                              </p:par>
                            </p:childTnLst>
                          </p:cTn>
                        </p:par>
                        <p:par>
                          <p:cTn id="21" fill="hold" nodeType="afterGroup">
                            <p:stCondLst>
                              <p:cond delay="500"/>
                            </p:stCondLst>
                            <p:childTnLst>
                              <p:par>
                                <p:cTn id="22" presetID="1" presetClass="entr" presetSubtype="0" fill="hold" nodeType="afterEffect">
                                  <p:stCondLst>
                                    <p:cond delay="0"/>
                                  </p:stCondLst>
                                  <p:childTnLst>
                                    <p:set>
                                      <p:cBhvr>
                                        <p:cTn id="23" dur="1" fill="hold">
                                          <p:stCondLst>
                                            <p:cond delay="499"/>
                                          </p:stCondLst>
                                        </p:cTn>
                                        <p:tgtEl>
                                          <p:spTgt spid="57375"/>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499"/>
                                          </p:stCondLst>
                                        </p:cTn>
                                        <p:tgtEl>
                                          <p:spTgt spid="399392"/>
                                        </p:tgtEl>
                                        <p:attrNameLst>
                                          <p:attrName>style.visibility</p:attrName>
                                        </p:attrNameLst>
                                      </p:cBhvr>
                                      <p:to>
                                        <p:strVal val="visible"/>
                                      </p:to>
                                    </p:set>
                                  </p:childTnLst>
                                </p:cTn>
                              </p:par>
                            </p:childTnLst>
                          </p:cTn>
                        </p:par>
                        <p:par>
                          <p:cTn id="28" fill="hold" nodeType="afterGroup">
                            <p:stCondLst>
                              <p:cond delay="500"/>
                            </p:stCondLst>
                            <p:childTnLst>
                              <p:par>
                                <p:cTn id="29" presetID="1" presetClass="entr" presetSubtype="0" fill="hold" nodeType="afterEffect">
                                  <p:stCondLst>
                                    <p:cond delay="0"/>
                                  </p:stCondLst>
                                  <p:childTnLst>
                                    <p:set>
                                      <p:cBhvr>
                                        <p:cTn id="30" dur="1" fill="hold">
                                          <p:stCondLst>
                                            <p:cond delay="499"/>
                                          </p:stCondLst>
                                        </p:cTn>
                                        <p:tgtEl>
                                          <p:spTgt spid="5737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99401"/>
                                        </p:tgtEl>
                                        <p:attrNameLst>
                                          <p:attrName>style.visibility</p:attrName>
                                        </p:attrNameLst>
                                      </p:cBhvr>
                                      <p:to>
                                        <p:strVal val="visible"/>
                                      </p:to>
                                    </p:set>
                                  </p:childTnLst>
                                </p:cTn>
                              </p:par>
                            </p:childTnLst>
                          </p:cTn>
                        </p:par>
                        <p:par>
                          <p:cTn id="35" fill="hold" nodeType="afterGroup">
                            <p:stCondLst>
                              <p:cond delay="500"/>
                            </p:stCondLst>
                            <p:childTnLst>
                              <p:par>
                                <p:cTn id="36" presetID="1" presetClass="entr" presetSubtype="0" fill="hold" nodeType="afterEffect">
                                  <p:stCondLst>
                                    <p:cond delay="0"/>
                                  </p:stCondLst>
                                  <p:childTnLst>
                                    <p:set>
                                      <p:cBhvr>
                                        <p:cTn id="37" dur="1" fill="hold">
                                          <p:stCondLst>
                                            <p:cond delay="499"/>
                                          </p:stCondLst>
                                        </p:cTn>
                                        <p:tgtEl>
                                          <p:spTgt spid="573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338760A9-3FD9-4A08-89D9-B434667FFE0E}" type="slidenum">
              <a:rPr lang="en-US">
                <a:solidFill>
                  <a:schemeClr val="bg1"/>
                </a:solidFill>
              </a:rPr>
              <a:pPr/>
              <a:t>27</a:t>
            </a:fld>
            <a:endParaRPr lang="en-US">
              <a:solidFill>
                <a:schemeClr val="bg1"/>
              </a:solidFill>
            </a:endParaRPr>
          </a:p>
        </p:txBody>
      </p:sp>
      <p:sp>
        <p:nvSpPr>
          <p:cNvPr id="58370"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smtClean="0"/>
              <a:t>ER Modeling -Notations</a:t>
            </a:r>
          </a:p>
        </p:txBody>
      </p:sp>
      <p:sp>
        <p:nvSpPr>
          <p:cNvPr id="45060" name="Rectangle 4"/>
          <p:cNvSpPr>
            <a:spLocks noChangeArrowheads="1"/>
          </p:cNvSpPr>
          <p:nvPr/>
        </p:nvSpPr>
        <p:spPr bwMode="auto">
          <a:xfrm>
            <a:off x="6003925" y="2944814"/>
            <a:ext cx="184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pic>
        <p:nvPicPr>
          <p:cNvPr id="401413" name="Picture 5"/>
          <p:cNvPicPr>
            <a:picLocks noChangeAspect="1" noChangeArrowheads="1"/>
          </p:cNvPicPr>
          <p:nvPr/>
        </p:nvPicPr>
        <p:blipFill>
          <a:blip r:embed="rId2">
            <a:lum bright="-18000"/>
            <a:extLst>
              <a:ext uri="{28A0092B-C50C-407E-A947-70E740481C1C}">
                <a14:useLocalDpi xmlns:a14="http://schemas.microsoft.com/office/drawing/2010/main" val="0"/>
              </a:ext>
            </a:extLst>
          </a:blip>
          <a:srcRect/>
          <a:stretch>
            <a:fillRect/>
          </a:stretch>
        </p:blipFill>
        <p:spPr bwMode="auto">
          <a:xfrm>
            <a:off x="1981200" y="1447801"/>
            <a:ext cx="19050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8387" name="Group 19"/>
          <p:cNvGraphicFramePr>
            <a:graphicFrameLocks noGrp="1"/>
          </p:cNvGraphicFramePr>
          <p:nvPr/>
        </p:nvGraphicFramePr>
        <p:xfrm>
          <a:off x="4038600" y="1447800"/>
          <a:ext cx="6350000" cy="914400"/>
        </p:xfrm>
        <a:graphic>
          <a:graphicData uri="http://schemas.openxmlformats.org/drawingml/2006/table">
            <a:tbl>
              <a:tblPr/>
              <a:tblGrid>
                <a:gridCol w="208270">
                  <a:extLst>
                    <a:ext uri="{9D8B030D-6E8A-4147-A177-3AD203B41FA5}">
                      <a16:colId xmlns:a16="http://schemas.microsoft.com/office/drawing/2014/main" val="20000"/>
                    </a:ext>
                  </a:extLst>
                </a:gridCol>
                <a:gridCol w="6141730">
                  <a:extLst>
                    <a:ext uri="{9D8B030D-6E8A-4147-A177-3AD203B41FA5}">
                      <a16:colId xmlns:a16="http://schemas.microsoft.com/office/drawing/2014/main" val="20001"/>
                    </a:ext>
                  </a:extLst>
                </a:gridCol>
              </a:tblGrid>
              <a:tr h="762000">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endParaRPr kumimoji="0" lang="en-US" sz="1800" b="0" i="0" u="none" strike="noStrike" cap="none" normalizeH="0" baseline="0" smtClean="0">
                        <a:ln>
                          <a:noFill/>
                        </a:ln>
                        <a:solidFill>
                          <a:schemeClr val="tx1"/>
                        </a:solidFill>
                        <a:effectLst/>
                        <a:latin typeface="Arial" charset="0"/>
                      </a:endParaRPr>
                    </a:p>
                  </a:txBody>
                  <a:tcPr marL="91435" marR="91435"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None/>
                        <a:tabLst/>
                      </a:pPr>
                      <a:r>
                        <a:rPr kumimoji="0" lang="en-US" sz="1800" b="0" i="0" u="none" strike="noStrike" cap="none" normalizeH="0" baseline="0" smtClean="0">
                          <a:ln>
                            <a:noFill/>
                          </a:ln>
                          <a:solidFill>
                            <a:srgbClr val="424542"/>
                          </a:solidFill>
                          <a:effectLst/>
                          <a:latin typeface="Trebuchet MS" pitchFamily="34" charset="0"/>
                          <a:cs typeface="Times New Roman" pitchFamily="18" charset="0"/>
                        </a:rPr>
                        <a:t>A derived attribute is based on another attribute. For example, an employee's monthly salary is based on the employee's basic salary and House rent allowance</a:t>
                      </a:r>
                      <a:r>
                        <a:rPr kumimoji="0" lang="en-US" sz="1600" b="0" i="0" u="none" strike="noStrike" cap="none" normalizeH="0" baseline="0" smtClean="0">
                          <a:ln>
                            <a:noFill/>
                          </a:ln>
                          <a:solidFill>
                            <a:srgbClr val="424542"/>
                          </a:solidFill>
                          <a:effectLst/>
                          <a:latin typeface="Trebuchet MS" pitchFamily="34" charset="0"/>
                          <a:cs typeface="Times New Roman" pitchFamily="18" charset="0"/>
                        </a:rPr>
                        <a:t>. </a:t>
                      </a:r>
                      <a:endParaRPr kumimoji="0" lang="en-US" sz="1600" b="0" i="0" u="none" strike="noStrike" cap="none" normalizeH="0" baseline="0" smtClean="0">
                        <a:ln>
                          <a:noFill/>
                        </a:ln>
                        <a:solidFill>
                          <a:schemeClr val="tx1"/>
                        </a:solidFill>
                        <a:effectLst/>
                        <a:latin typeface="Arial" charset="0"/>
                      </a:endParaRPr>
                    </a:p>
                  </a:txBody>
                  <a:tcPr marL="91435" marR="91435"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5065" name="Rectangle 13"/>
          <p:cNvSpPr>
            <a:spLocks noChangeArrowheads="1"/>
          </p:cNvSpPr>
          <p:nvPr/>
        </p:nvSpPr>
        <p:spPr bwMode="auto">
          <a:xfrm>
            <a:off x="6003925" y="2711450"/>
            <a:ext cx="184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pic>
        <p:nvPicPr>
          <p:cNvPr id="401422" name="Picture 14"/>
          <p:cNvPicPr>
            <a:picLocks noChangeAspect="1" noChangeArrowheads="1"/>
          </p:cNvPicPr>
          <p:nvPr/>
        </p:nvPicPr>
        <p:blipFill>
          <a:blip r:embed="rId3">
            <a:lum bright="-18000"/>
            <a:extLst>
              <a:ext uri="{28A0092B-C50C-407E-A947-70E740481C1C}">
                <a14:useLocalDpi xmlns:a14="http://schemas.microsoft.com/office/drawing/2010/main" val="0"/>
              </a:ext>
            </a:extLst>
          </a:blip>
          <a:srcRect/>
          <a:stretch>
            <a:fillRect/>
          </a:stretch>
        </p:blipFill>
        <p:spPr bwMode="auto">
          <a:xfrm>
            <a:off x="2209800" y="2895600"/>
            <a:ext cx="144780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8388" name="Group 20"/>
          <p:cNvGraphicFramePr>
            <a:graphicFrameLocks noGrp="1"/>
          </p:cNvGraphicFramePr>
          <p:nvPr/>
        </p:nvGraphicFramePr>
        <p:xfrm>
          <a:off x="3962400" y="3048001"/>
          <a:ext cx="6096000" cy="1463675"/>
        </p:xfrm>
        <a:graphic>
          <a:graphicData uri="http://schemas.openxmlformats.org/drawingml/2006/table">
            <a:tbl>
              <a:tblPr/>
              <a:tblGrid>
                <a:gridCol w="260350">
                  <a:extLst>
                    <a:ext uri="{9D8B030D-6E8A-4147-A177-3AD203B41FA5}">
                      <a16:colId xmlns:a16="http://schemas.microsoft.com/office/drawing/2014/main" val="20000"/>
                    </a:ext>
                  </a:extLst>
                </a:gridCol>
                <a:gridCol w="5835650">
                  <a:extLst>
                    <a:ext uri="{9D8B030D-6E8A-4147-A177-3AD203B41FA5}">
                      <a16:colId xmlns:a16="http://schemas.microsoft.com/office/drawing/2014/main" val="20001"/>
                    </a:ext>
                  </a:extLst>
                </a:gridCol>
              </a:tblGrid>
              <a:tr h="1463675">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endParaRPr kumimoji="0" lang="en-US" sz="1800" b="0" i="0" u="none" strike="noStrike" cap="none" normalizeH="0" baseline="0" smtClean="0">
                        <a:ln>
                          <a:noFill/>
                        </a:ln>
                        <a:solidFill>
                          <a:schemeClr val="tx1"/>
                        </a:solidFill>
                        <a:effectLst/>
                        <a:latin typeface="Arial" charset="0"/>
                      </a:endParaRPr>
                    </a:p>
                  </a:txBody>
                  <a:tcPr marT="45740" marB="4574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None/>
                        <a:tabLst/>
                      </a:pPr>
                      <a:r>
                        <a:rPr kumimoji="0" lang="en-US" sz="1800" b="0" i="0" u="none" strike="noStrike" cap="none" normalizeH="0" baseline="0" smtClean="0">
                          <a:ln>
                            <a:noFill/>
                          </a:ln>
                          <a:solidFill>
                            <a:srgbClr val="424542"/>
                          </a:solidFill>
                          <a:effectLst/>
                          <a:latin typeface="Trebuchet MS" pitchFamily="34" charset="0"/>
                          <a:cs typeface="Times New Roman" pitchFamily="18" charset="0"/>
                        </a:rPr>
                        <a:t>Relationships illustrate how two entities share information in the database structure.</a:t>
                      </a:r>
                      <a:br>
                        <a:rPr kumimoji="0" lang="en-US" sz="1800" b="0" i="0" u="none" strike="noStrike" cap="none" normalizeH="0" baseline="0" smtClean="0">
                          <a:ln>
                            <a:noFill/>
                          </a:ln>
                          <a:solidFill>
                            <a:srgbClr val="424542"/>
                          </a:solidFill>
                          <a:effectLst/>
                          <a:latin typeface="Trebuchet MS" pitchFamily="34" charset="0"/>
                          <a:cs typeface="Times New Roman" pitchFamily="18" charset="0"/>
                        </a:rPr>
                      </a:br>
                      <a:r>
                        <a:rPr kumimoji="0" lang="en-US" sz="1800" b="1" i="0" u="none" strike="noStrike" cap="none" normalizeH="0" baseline="0" smtClean="0">
                          <a:ln>
                            <a:noFill/>
                          </a:ln>
                          <a:solidFill>
                            <a:srgbClr val="424542"/>
                          </a:solidFill>
                          <a:effectLst/>
                          <a:latin typeface="Trebuchet MS" pitchFamily="34" charset="0"/>
                          <a:cs typeface="Times New Roman" pitchFamily="18" charset="0"/>
                        </a:rPr>
                        <a:t/>
                      </a:r>
                      <a:br>
                        <a:rPr kumimoji="0" lang="en-US" sz="1800" b="1" i="0" u="none" strike="noStrike" cap="none" normalizeH="0" baseline="0" smtClean="0">
                          <a:ln>
                            <a:noFill/>
                          </a:ln>
                          <a:solidFill>
                            <a:srgbClr val="424542"/>
                          </a:solidFill>
                          <a:effectLst/>
                          <a:latin typeface="Trebuchet MS" pitchFamily="34" charset="0"/>
                          <a:cs typeface="Times New Roman" pitchFamily="18" charset="0"/>
                        </a:rPr>
                      </a:br>
                      <a:r>
                        <a:rPr kumimoji="0" lang="en-US" sz="1800" b="1" i="0" u="none" strike="noStrike" cap="none" normalizeH="0" baseline="0" smtClean="0">
                          <a:ln>
                            <a:noFill/>
                          </a:ln>
                          <a:solidFill>
                            <a:srgbClr val="424542"/>
                          </a:solidFill>
                          <a:effectLst/>
                          <a:latin typeface="Trebuchet MS" pitchFamily="34" charset="0"/>
                          <a:cs typeface="Times New Roman" pitchFamily="18" charset="0"/>
                        </a:rPr>
                        <a:t/>
                      </a:r>
                      <a:br>
                        <a:rPr kumimoji="0" lang="en-US" sz="1800" b="1" i="0" u="none" strike="noStrike" cap="none" normalizeH="0" baseline="0" smtClean="0">
                          <a:ln>
                            <a:noFill/>
                          </a:ln>
                          <a:solidFill>
                            <a:srgbClr val="424542"/>
                          </a:solidFill>
                          <a:effectLst/>
                          <a:latin typeface="Trebuchet MS" pitchFamily="34" charset="0"/>
                          <a:cs typeface="Times New Roman" pitchFamily="18" charset="0"/>
                        </a:rPr>
                      </a:br>
                      <a:endParaRPr kumimoji="0" lang="en-US" sz="1800" b="0" i="0" u="none" strike="noStrike" cap="none" normalizeH="0" baseline="0" smtClean="0">
                        <a:ln>
                          <a:noFill/>
                        </a:ln>
                        <a:solidFill>
                          <a:schemeClr val="tx1"/>
                        </a:solidFill>
                        <a:effectLst/>
                        <a:latin typeface="Arial" charset="0"/>
                      </a:endParaRPr>
                    </a:p>
                  </a:txBody>
                  <a:tcPr marT="45740" marB="4574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5070" name="Rectangle 22"/>
          <p:cNvSpPr>
            <a:spLocks noChangeArrowheads="1"/>
          </p:cNvSpPr>
          <p:nvPr/>
        </p:nvSpPr>
        <p:spPr bwMode="auto">
          <a:xfrm>
            <a:off x="6003925" y="2635250"/>
            <a:ext cx="184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pic>
        <p:nvPicPr>
          <p:cNvPr id="401431" name="Picture 23"/>
          <p:cNvPicPr>
            <a:picLocks noChangeAspect="1" noChangeArrowheads="1"/>
          </p:cNvPicPr>
          <p:nvPr/>
        </p:nvPicPr>
        <p:blipFill>
          <a:blip r:embed="rId4">
            <a:lum bright="-18000"/>
            <a:extLst>
              <a:ext uri="{28A0092B-C50C-407E-A947-70E740481C1C}">
                <a14:useLocalDpi xmlns:a14="http://schemas.microsoft.com/office/drawing/2010/main" val="0"/>
              </a:ext>
            </a:extLst>
          </a:blip>
          <a:srcRect/>
          <a:stretch>
            <a:fillRect/>
          </a:stretch>
        </p:blipFill>
        <p:spPr bwMode="auto">
          <a:xfrm>
            <a:off x="2057400" y="4724400"/>
            <a:ext cx="17526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8389" name="Group 21"/>
          <p:cNvGraphicFramePr>
            <a:graphicFrameLocks noGrp="1"/>
          </p:cNvGraphicFramePr>
          <p:nvPr/>
        </p:nvGraphicFramePr>
        <p:xfrm>
          <a:off x="4267200" y="5029201"/>
          <a:ext cx="5791200" cy="639763"/>
        </p:xfrm>
        <a:graphic>
          <a:graphicData uri="http://schemas.openxmlformats.org/drawingml/2006/table">
            <a:tbl>
              <a:tblPr/>
              <a:tblGrid>
                <a:gridCol w="228600">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639763">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endParaRPr kumimoji="0" lang="en-US" sz="1800" b="0" i="0" u="none" strike="noStrike" cap="none" normalizeH="0" baseline="0" smtClean="0">
                        <a:ln>
                          <a:noFill/>
                        </a:ln>
                        <a:solidFill>
                          <a:schemeClr val="tx1"/>
                        </a:solidFill>
                        <a:effectLst/>
                        <a:latin typeface="Arial" charset="0"/>
                      </a:endParaRPr>
                    </a:p>
                  </a:txBody>
                  <a:tcPr marT="45697" marB="45697"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None/>
                        <a:tabLst/>
                      </a:pPr>
                      <a:r>
                        <a:rPr kumimoji="0" lang="en-US" sz="1800" b="0" i="0" u="none" strike="noStrike" cap="none" normalizeH="0" baseline="0" smtClean="0">
                          <a:ln>
                            <a:noFill/>
                          </a:ln>
                          <a:solidFill>
                            <a:srgbClr val="424542"/>
                          </a:solidFill>
                          <a:effectLst/>
                          <a:latin typeface="Trebuchet MS" pitchFamily="34" charset="0"/>
                          <a:cs typeface="Times New Roman" pitchFamily="18" charset="0"/>
                        </a:rPr>
                        <a:t>To connect a weak Entity with others, you should use a weak relationship notation. </a:t>
                      </a:r>
                      <a:endParaRPr kumimoji="0" lang="en-US" sz="1800" b="0" i="0" u="none" strike="noStrike" cap="none" normalizeH="0" baseline="0" smtClean="0">
                        <a:ln>
                          <a:noFill/>
                        </a:ln>
                        <a:solidFill>
                          <a:schemeClr val="tx1"/>
                        </a:solidFill>
                        <a:effectLst/>
                        <a:latin typeface="Arial" charset="0"/>
                      </a:endParaRPr>
                    </a:p>
                  </a:txBody>
                  <a:tcPr marT="45697" marB="45697"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513838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01413"/>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58387"/>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401422"/>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nodeType="afterEffect">
                                  <p:stCondLst>
                                    <p:cond delay="0"/>
                                  </p:stCondLst>
                                  <p:childTnLst>
                                    <p:set>
                                      <p:cBhvr>
                                        <p:cTn id="16" dur="1" fill="hold">
                                          <p:stCondLst>
                                            <p:cond delay="499"/>
                                          </p:stCondLst>
                                        </p:cTn>
                                        <p:tgtEl>
                                          <p:spTgt spid="5838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401431"/>
                                        </p:tgtEl>
                                        <p:attrNameLst>
                                          <p:attrName>style.visibility</p:attrName>
                                        </p:attrNameLst>
                                      </p:cBhvr>
                                      <p:to>
                                        <p:strVal val="visible"/>
                                      </p:to>
                                    </p:set>
                                  </p:childTnLst>
                                </p:cTn>
                              </p:par>
                            </p:childTnLst>
                          </p:cTn>
                        </p:par>
                        <p:par>
                          <p:cTn id="21" fill="hold" nodeType="afterGroup">
                            <p:stCondLst>
                              <p:cond delay="500"/>
                            </p:stCondLst>
                            <p:childTnLst>
                              <p:par>
                                <p:cTn id="22" presetID="1" presetClass="entr" presetSubtype="0" fill="hold" nodeType="afterEffect">
                                  <p:stCondLst>
                                    <p:cond delay="0"/>
                                  </p:stCondLst>
                                  <p:childTnLst>
                                    <p:set>
                                      <p:cBhvr>
                                        <p:cTn id="23" dur="1" fill="hold">
                                          <p:stCondLst>
                                            <p:cond delay="499"/>
                                          </p:stCondLst>
                                        </p:cTn>
                                        <p:tgtEl>
                                          <p:spTgt spid="58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3"/>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F53769C9-901C-4A10-B3E5-9955EB87DF62}" type="slidenum">
              <a:rPr lang="en-US">
                <a:solidFill>
                  <a:schemeClr val="bg1"/>
                </a:solidFill>
              </a:rPr>
              <a:pPr/>
              <a:t>28</a:t>
            </a:fld>
            <a:endParaRPr lang="en-US">
              <a:solidFill>
                <a:schemeClr val="bg1"/>
              </a:solidFill>
            </a:endParaRPr>
          </a:p>
        </p:txBody>
      </p:sp>
      <p:sp>
        <p:nvSpPr>
          <p:cNvPr id="183298" name="Rectangle 2"/>
          <p:cNvSpPr>
            <a:spLocks noGrp="1" noChangeArrowheads="1"/>
          </p:cNvSpPr>
          <p:nvPr>
            <p:ph type="title"/>
          </p:nvPr>
        </p:nvSpPr>
        <p:spPr>
          <a:xfrm>
            <a:off x="1752600" y="369888"/>
            <a:ext cx="8686800" cy="609600"/>
          </a:xfrm>
        </p:spPr>
        <p:txBody>
          <a:bodyPr>
            <a:normAutofit fontScale="90000"/>
          </a:bodyPr>
          <a:lstStyle/>
          <a:p>
            <a:pPr eaLnBrk="1" hangingPunct="1">
              <a:defRPr/>
            </a:pPr>
            <a:r>
              <a:rPr lang="en-US" smtClean="0"/>
              <a:t>ER Modeling -Notations</a:t>
            </a:r>
          </a:p>
        </p:txBody>
      </p:sp>
      <p:sp>
        <p:nvSpPr>
          <p:cNvPr id="46084" name="Rectangle 3"/>
          <p:cNvSpPr>
            <a:spLocks noChangeArrowheads="1"/>
          </p:cNvSpPr>
          <p:nvPr/>
        </p:nvSpPr>
        <p:spPr bwMode="auto">
          <a:xfrm>
            <a:off x="1524001" y="2433252"/>
            <a:ext cx="1847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graphicFrame>
        <p:nvGraphicFramePr>
          <p:cNvPr id="183300" name="Group 4"/>
          <p:cNvGraphicFramePr>
            <a:graphicFrameLocks noGrp="1"/>
          </p:cNvGraphicFramePr>
          <p:nvPr/>
        </p:nvGraphicFramePr>
        <p:xfrm>
          <a:off x="4724400" y="1371600"/>
          <a:ext cx="5969000" cy="2012950"/>
        </p:xfrm>
        <a:graphic>
          <a:graphicData uri="http://schemas.openxmlformats.org/drawingml/2006/table">
            <a:tbl>
              <a:tblPr/>
              <a:tblGrid>
                <a:gridCol w="208270">
                  <a:extLst>
                    <a:ext uri="{9D8B030D-6E8A-4147-A177-3AD203B41FA5}">
                      <a16:colId xmlns:a16="http://schemas.microsoft.com/office/drawing/2014/main" val="20000"/>
                    </a:ext>
                  </a:extLst>
                </a:gridCol>
                <a:gridCol w="5760731">
                  <a:extLst>
                    <a:ext uri="{9D8B030D-6E8A-4147-A177-3AD203B41FA5}">
                      <a16:colId xmlns:a16="http://schemas.microsoft.com/office/drawing/2014/main" val="20001"/>
                    </a:ext>
                  </a:extLst>
                </a:gridCol>
              </a:tblGrid>
              <a:tr h="20129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336699"/>
                          </a:solidFill>
                          <a:effectLst/>
                          <a:latin typeface="Trebuchet MS" pitchFamily="34" charset="0"/>
                          <a:cs typeface="Times New Roman" pitchFamily="18" charset="0"/>
                          <a:hlinkClick r:id="rId3"/>
                        </a:rPr>
                        <a:t/>
                      </a:r>
                      <a:br>
                        <a:rPr kumimoji="0" lang="en-US" sz="1800" b="0" i="0" u="none" strike="noStrike" cap="none" normalizeH="0" baseline="0" smtClean="0">
                          <a:ln>
                            <a:noFill/>
                          </a:ln>
                          <a:solidFill>
                            <a:srgbClr val="336699"/>
                          </a:solidFill>
                          <a:effectLst/>
                          <a:latin typeface="Trebuchet MS" pitchFamily="34" charset="0"/>
                          <a:cs typeface="Times New Roman" pitchFamily="18" charset="0"/>
                          <a:hlinkClick r:id="rId3"/>
                        </a:rPr>
                      </a:br>
                      <a:r>
                        <a:rPr kumimoji="0" lang="en-US" sz="1800" b="0" i="0" u="none" strike="noStrike" cap="none" normalizeH="0" baseline="0" smtClean="0">
                          <a:ln>
                            <a:noFill/>
                          </a:ln>
                          <a:solidFill>
                            <a:srgbClr val="336699"/>
                          </a:solidFill>
                          <a:effectLst/>
                          <a:latin typeface="Trebuchet MS" pitchFamily="34" charset="0"/>
                          <a:cs typeface="Times New Roman" pitchFamily="18" charset="0"/>
                          <a:hlinkClick r:id="rId3"/>
                        </a:rPr>
                        <a:t/>
                      </a:r>
                      <a:br>
                        <a:rPr kumimoji="0" lang="en-US" sz="1800" b="0" i="0" u="none" strike="noStrike" cap="none" normalizeH="0" baseline="0" smtClean="0">
                          <a:ln>
                            <a:noFill/>
                          </a:ln>
                          <a:solidFill>
                            <a:srgbClr val="336699"/>
                          </a:solidFill>
                          <a:effectLst/>
                          <a:latin typeface="Trebuchet MS" pitchFamily="34" charset="0"/>
                          <a:cs typeface="Times New Roman" pitchFamily="18" charset="0"/>
                          <a:hlinkClick r:id="rId3"/>
                        </a:rPr>
                      </a:br>
                      <a:r>
                        <a:rPr kumimoji="0" lang="en-US" sz="1800" b="0" i="0" u="none" strike="noStrike" cap="none" normalizeH="0" baseline="0" smtClean="0">
                          <a:ln>
                            <a:noFill/>
                          </a:ln>
                          <a:solidFill>
                            <a:srgbClr val="424542"/>
                          </a:solidFill>
                          <a:effectLst/>
                          <a:latin typeface="Trebuchet MS"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charset="0"/>
                      </a:endParaRPr>
                    </a:p>
                  </a:txBody>
                  <a:tcPr marL="91435" marR="91435" anchor="ct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424542"/>
                          </a:solidFill>
                          <a:effectLst/>
                          <a:latin typeface="Trebuchet MS" pitchFamily="34" charset="0"/>
                          <a:cs typeface="Times New Roman" pitchFamily="18" charset="0"/>
                        </a:rPr>
                        <a:t>Cardinality specifies how many instances of an Entity relate to one instance of another Entity. M,N both represent  ‘MANY’ and 1 represents  ‘ONE’  Cardinality </a:t>
                      </a:r>
                      <a:br>
                        <a:rPr kumimoji="0" lang="en-US" sz="1800" b="0" i="0" u="none" strike="noStrike" cap="none" normalizeH="0" baseline="0" smtClean="0">
                          <a:ln>
                            <a:noFill/>
                          </a:ln>
                          <a:solidFill>
                            <a:srgbClr val="424542"/>
                          </a:solidFill>
                          <a:effectLst/>
                          <a:latin typeface="Trebuchet MS" pitchFamily="34" charset="0"/>
                          <a:cs typeface="Times New Roman" pitchFamily="18" charset="0"/>
                        </a:rPr>
                      </a:br>
                      <a:r>
                        <a:rPr kumimoji="0" lang="en-US" sz="1800" b="0" i="0" u="none" strike="noStrike" cap="none" normalizeH="0" baseline="0" smtClean="0">
                          <a:ln>
                            <a:noFill/>
                          </a:ln>
                          <a:solidFill>
                            <a:srgbClr val="424542"/>
                          </a:solidFill>
                          <a:effectLst/>
                          <a:latin typeface="Trebuchet MS" pitchFamily="34" charset="0"/>
                          <a:cs typeface="Times New Roman" pitchFamily="18" charset="0"/>
                        </a:rPr>
                        <a:t/>
                      </a:r>
                      <a:br>
                        <a:rPr kumimoji="0" lang="en-US" sz="1800" b="0" i="0" u="none" strike="noStrike" cap="none" normalizeH="0" baseline="0" smtClean="0">
                          <a:ln>
                            <a:noFill/>
                          </a:ln>
                          <a:solidFill>
                            <a:srgbClr val="424542"/>
                          </a:solidFill>
                          <a:effectLst/>
                          <a:latin typeface="Trebuchet MS" pitchFamily="34" charset="0"/>
                          <a:cs typeface="Times New Roman" pitchFamily="18" charset="0"/>
                        </a:rPr>
                      </a:br>
                      <a:r>
                        <a:rPr kumimoji="0" lang="en-US" sz="1800" b="0" i="0" u="none" strike="noStrike" cap="none" normalizeH="0" baseline="0" smtClean="0">
                          <a:ln>
                            <a:noFill/>
                          </a:ln>
                          <a:solidFill>
                            <a:srgbClr val="424542"/>
                          </a:solidFill>
                          <a:effectLst/>
                          <a:latin typeface="Trebuchet MS" pitchFamily="34" charset="0"/>
                          <a:cs typeface="Times New Roman" pitchFamily="18" charset="0"/>
                        </a:rPr>
                        <a:t/>
                      </a:r>
                      <a:br>
                        <a:rPr kumimoji="0" lang="en-US" sz="1800" b="0" i="0" u="none" strike="noStrike" cap="none" normalizeH="0" baseline="0" smtClean="0">
                          <a:ln>
                            <a:noFill/>
                          </a:ln>
                          <a:solidFill>
                            <a:srgbClr val="424542"/>
                          </a:solidFill>
                          <a:effectLst/>
                          <a:latin typeface="Trebuchet MS" pitchFamily="34" charset="0"/>
                          <a:cs typeface="Times New Roman" pitchFamily="18" charset="0"/>
                        </a:rPr>
                      </a:br>
                      <a:endParaRPr kumimoji="0" lang="en-US" sz="1800" b="0" i="0" u="none" strike="noStrike" cap="none" normalizeH="0" baseline="0" smtClean="0">
                        <a:ln>
                          <a:noFill/>
                        </a:ln>
                        <a:solidFill>
                          <a:schemeClr val="tx1"/>
                        </a:solidFill>
                        <a:effectLst/>
                        <a:latin typeface="Arial" charset="0"/>
                      </a:endParaRPr>
                    </a:p>
                  </a:txBody>
                  <a:tcPr marL="91435" marR="91435" anchor="ct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6088" name="Rectangle 11"/>
          <p:cNvSpPr>
            <a:spLocks noChangeArrowheads="1"/>
          </p:cNvSpPr>
          <p:nvPr/>
        </p:nvSpPr>
        <p:spPr bwMode="auto">
          <a:xfrm>
            <a:off x="1524001" y="2680902"/>
            <a:ext cx="1847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pic>
        <p:nvPicPr>
          <p:cNvPr id="183308" name="Picture 12"/>
          <p:cNvPicPr>
            <a:picLocks noChangeAspect="1" noChangeArrowheads="1"/>
          </p:cNvPicPr>
          <p:nvPr/>
        </p:nvPicPr>
        <p:blipFill>
          <a:blip r:embed="rId4">
            <a:lum bright="-30000"/>
            <a:extLst>
              <a:ext uri="{28A0092B-C50C-407E-A947-70E740481C1C}">
                <a14:useLocalDpi xmlns:a14="http://schemas.microsoft.com/office/drawing/2010/main" val="0"/>
              </a:ext>
            </a:extLst>
          </a:blip>
          <a:srcRect/>
          <a:stretch>
            <a:fillRect/>
          </a:stretch>
        </p:blipFill>
        <p:spPr bwMode="auto">
          <a:xfrm>
            <a:off x="2209800" y="4572000"/>
            <a:ext cx="2667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3309" name="Group 13"/>
          <p:cNvGraphicFramePr>
            <a:graphicFrameLocks noGrp="1"/>
          </p:cNvGraphicFramePr>
          <p:nvPr/>
        </p:nvGraphicFramePr>
        <p:xfrm>
          <a:off x="5257800" y="4800600"/>
          <a:ext cx="4927600" cy="914400"/>
        </p:xfrm>
        <a:graphic>
          <a:graphicData uri="http://schemas.openxmlformats.org/drawingml/2006/table">
            <a:tbl>
              <a:tblPr/>
              <a:tblGrid>
                <a:gridCol w="208268">
                  <a:extLst>
                    <a:ext uri="{9D8B030D-6E8A-4147-A177-3AD203B41FA5}">
                      <a16:colId xmlns:a16="http://schemas.microsoft.com/office/drawing/2014/main" val="20000"/>
                    </a:ext>
                  </a:extLst>
                </a:gridCol>
                <a:gridCol w="4719333">
                  <a:extLst>
                    <a:ext uri="{9D8B030D-6E8A-4147-A177-3AD203B41FA5}">
                      <a16:colId xmlns:a16="http://schemas.microsoft.com/office/drawing/2014/main" val="20001"/>
                    </a:ext>
                  </a:extLst>
                </a:gridCol>
              </a:tblGrid>
              <a:tr h="336550">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91434" marR="91434" anchor="ct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424542"/>
                          </a:solidFill>
                          <a:effectLst/>
                          <a:latin typeface="Trebuchet MS" pitchFamily="34" charset="0"/>
                          <a:cs typeface="Times New Roman" pitchFamily="18" charset="0"/>
                        </a:rPr>
                        <a:t>In some cases, entities can be self-linked. For example, employees can supervise other employees</a:t>
                      </a:r>
                      <a:endParaRPr kumimoji="0" lang="en-US" sz="1800" b="0" i="0" u="none" strike="noStrike" cap="none" normalizeH="0" baseline="0" smtClean="0">
                        <a:ln>
                          <a:noFill/>
                        </a:ln>
                        <a:solidFill>
                          <a:schemeClr val="tx1"/>
                        </a:solidFill>
                        <a:effectLst/>
                        <a:latin typeface="Arial" charset="0"/>
                      </a:endParaRPr>
                    </a:p>
                  </a:txBody>
                  <a:tcPr marL="91434" marR="91434" anchor="ct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6093" name="AutoShape 21"/>
          <p:cNvSpPr>
            <a:spLocks noChangeAspect="1" noChangeArrowheads="1" noTextEdit="1"/>
          </p:cNvSpPr>
          <p:nvPr/>
        </p:nvSpPr>
        <p:spPr bwMode="auto">
          <a:xfrm>
            <a:off x="2081213" y="1266825"/>
            <a:ext cx="28194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94" name="Rectangle 22"/>
          <p:cNvSpPr>
            <a:spLocks noChangeArrowheads="1"/>
          </p:cNvSpPr>
          <p:nvPr/>
        </p:nvSpPr>
        <p:spPr bwMode="auto">
          <a:xfrm>
            <a:off x="2090739" y="1276350"/>
            <a:ext cx="714375" cy="5730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6095" name="Rectangle 23"/>
          <p:cNvSpPr>
            <a:spLocks noChangeArrowheads="1"/>
          </p:cNvSpPr>
          <p:nvPr/>
        </p:nvSpPr>
        <p:spPr bwMode="auto">
          <a:xfrm>
            <a:off x="2090739" y="1276350"/>
            <a:ext cx="714375" cy="573088"/>
          </a:xfrm>
          <a:prstGeom prst="rect">
            <a:avLst/>
          </a:prstGeom>
          <a:solidFill>
            <a:srgbClr val="C0C0C0"/>
          </a:solidFill>
          <a:ln w="1651" cap="rnd">
            <a:solidFill>
              <a:srgbClr val="000000"/>
            </a:solidFill>
            <a:round/>
            <a:headEnd/>
            <a:tailEnd/>
          </a:ln>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6096" name="Rectangle 24"/>
          <p:cNvSpPr>
            <a:spLocks noChangeArrowheads="1"/>
          </p:cNvSpPr>
          <p:nvPr/>
        </p:nvSpPr>
        <p:spPr bwMode="auto">
          <a:xfrm>
            <a:off x="2178051" y="1471614"/>
            <a:ext cx="65246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sz="1100">
                <a:solidFill>
                  <a:srgbClr val="000000"/>
                </a:solidFill>
              </a:rPr>
              <a:t>Customer</a:t>
            </a:r>
            <a:endParaRPr lang="en-US"/>
          </a:p>
        </p:txBody>
      </p:sp>
      <p:sp>
        <p:nvSpPr>
          <p:cNvPr id="46097" name="Rectangle 25"/>
          <p:cNvSpPr>
            <a:spLocks noChangeArrowheads="1"/>
          </p:cNvSpPr>
          <p:nvPr/>
        </p:nvSpPr>
        <p:spPr bwMode="auto">
          <a:xfrm>
            <a:off x="2090739" y="3351214"/>
            <a:ext cx="714375" cy="5730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6098" name="Rectangle 26"/>
          <p:cNvSpPr>
            <a:spLocks noChangeArrowheads="1"/>
          </p:cNvSpPr>
          <p:nvPr/>
        </p:nvSpPr>
        <p:spPr bwMode="auto">
          <a:xfrm>
            <a:off x="2090739" y="3351214"/>
            <a:ext cx="714375" cy="573087"/>
          </a:xfrm>
          <a:prstGeom prst="rect">
            <a:avLst/>
          </a:prstGeom>
          <a:solidFill>
            <a:srgbClr val="C0C0C0"/>
          </a:solidFill>
          <a:ln w="1651" cap="rnd">
            <a:solidFill>
              <a:srgbClr val="000000"/>
            </a:solidFill>
            <a:round/>
            <a:headEnd/>
            <a:tailEnd/>
          </a:ln>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6099" name="Rectangle 27"/>
          <p:cNvSpPr>
            <a:spLocks noChangeArrowheads="1"/>
          </p:cNvSpPr>
          <p:nvPr/>
        </p:nvSpPr>
        <p:spPr bwMode="auto">
          <a:xfrm>
            <a:off x="2220914" y="3549651"/>
            <a:ext cx="565861"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sz="1100">
                <a:solidFill>
                  <a:srgbClr val="000000"/>
                </a:solidFill>
              </a:rPr>
              <a:t>Account</a:t>
            </a:r>
            <a:endParaRPr lang="en-US"/>
          </a:p>
        </p:txBody>
      </p:sp>
      <p:sp>
        <p:nvSpPr>
          <p:cNvPr id="46100" name="Rectangle 28"/>
          <p:cNvSpPr>
            <a:spLocks noChangeArrowheads="1"/>
          </p:cNvSpPr>
          <p:nvPr/>
        </p:nvSpPr>
        <p:spPr bwMode="auto">
          <a:xfrm>
            <a:off x="4116388" y="3351214"/>
            <a:ext cx="774700" cy="573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6101" name="Rectangle 29"/>
          <p:cNvSpPr>
            <a:spLocks noChangeArrowheads="1"/>
          </p:cNvSpPr>
          <p:nvPr/>
        </p:nvSpPr>
        <p:spPr bwMode="auto">
          <a:xfrm>
            <a:off x="4116388" y="3351214"/>
            <a:ext cx="774700" cy="573087"/>
          </a:xfrm>
          <a:prstGeom prst="rect">
            <a:avLst/>
          </a:prstGeom>
          <a:solidFill>
            <a:srgbClr val="C0C0C0"/>
          </a:solidFill>
          <a:ln w="1651" cap="rnd">
            <a:solidFill>
              <a:srgbClr val="000000"/>
            </a:solidFill>
            <a:round/>
            <a:headEnd/>
            <a:tailEnd/>
          </a:ln>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6102" name="Rectangle 30"/>
          <p:cNvSpPr>
            <a:spLocks noChangeArrowheads="1"/>
          </p:cNvSpPr>
          <p:nvPr/>
        </p:nvSpPr>
        <p:spPr bwMode="auto">
          <a:xfrm>
            <a:off x="4168776" y="3549651"/>
            <a:ext cx="79216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sz="1100">
                <a:solidFill>
                  <a:srgbClr val="000000"/>
                </a:solidFill>
              </a:rPr>
              <a:t>Transaction</a:t>
            </a:r>
            <a:endParaRPr lang="en-US"/>
          </a:p>
        </p:txBody>
      </p:sp>
      <p:sp>
        <p:nvSpPr>
          <p:cNvPr id="46103" name="Freeform 31"/>
          <p:cNvSpPr>
            <a:spLocks/>
          </p:cNvSpPr>
          <p:nvPr/>
        </p:nvSpPr>
        <p:spPr bwMode="auto">
          <a:xfrm>
            <a:off x="2208214" y="2349500"/>
            <a:ext cx="477837" cy="573088"/>
          </a:xfrm>
          <a:custGeom>
            <a:avLst/>
            <a:gdLst>
              <a:gd name="T0" fmla="*/ 0 w 326"/>
              <a:gd name="T1" fmla="*/ 2147483647 h 361"/>
              <a:gd name="T2" fmla="*/ 2147483647 w 326"/>
              <a:gd name="T3" fmla="*/ 0 h 361"/>
              <a:gd name="T4" fmla="*/ 2147483647 w 326"/>
              <a:gd name="T5" fmla="*/ 2147483647 h 361"/>
              <a:gd name="T6" fmla="*/ 2147483647 w 326"/>
              <a:gd name="T7" fmla="*/ 2147483647 h 361"/>
              <a:gd name="T8" fmla="*/ 0 w 326"/>
              <a:gd name="T9" fmla="*/ 2147483647 h 361"/>
              <a:gd name="T10" fmla="*/ 0 60000 65536"/>
              <a:gd name="T11" fmla="*/ 0 60000 65536"/>
              <a:gd name="T12" fmla="*/ 0 60000 65536"/>
              <a:gd name="T13" fmla="*/ 0 60000 65536"/>
              <a:gd name="T14" fmla="*/ 0 60000 65536"/>
              <a:gd name="T15" fmla="*/ 0 w 326"/>
              <a:gd name="T16" fmla="*/ 0 h 361"/>
              <a:gd name="T17" fmla="*/ 326 w 326"/>
              <a:gd name="T18" fmla="*/ 361 h 361"/>
            </a:gdLst>
            <a:ahLst/>
            <a:cxnLst>
              <a:cxn ang="T10">
                <a:pos x="T0" y="T1"/>
              </a:cxn>
              <a:cxn ang="T11">
                <a:pos x="T2" y="T3"/>
              </a:cxn>
              <a:cxn ang="T12">
                <a:pos x="T4" y="T5"/>
              </a:cxn>
              <a:cxn ang="T13">
                <a:pos x="T6" y="T7"/>
              </a:cxn>
              <a:cxn ang="T14">
                <a:pos x="T8" y="T9"/>
              </a:cxn>
            </a:cxnLst>
            <a:rect l="T15" t="T16" r="T17" b="T18"/>
            <a:pathLst>
              <a:path w="326" h="361">
                <a:moveTo>
                  <a:pt x="0" y="181"/>
                </a:moveTo>
                <a:lnTo>
                  <a:pt x="163" y="0"/>
                </a:lnTo>
                <a:lnTo>
                  <a:pt x="326" y="181"/>
                </a:lnTo>
                <a:lnTo>
                  <a:pt x="163" y="361"/>
                </a:lnTo>
                <a:lnTo>
                  <a:pt x="0" y="181"/>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6104" name="Freeform 32"/>
          <p:cNvSpPr>
            <a:spLocks/>
          </p:cNvSpPr>
          <p:nvPr/>
        </p:nvSpPr>
        <p:spPr bwMode="auto">
          <a:xfrm>
            <a:off x="2208214" y="2349500"/>
            <a:ext cx="477837" cy="573088"/>
          </a:xfrm>
          <a:custGeom>
            <a:avLst/>
            <a:gdLst>
              <a:gd name="T0" fmla="*/ 0 w 326"/>
              <a:gd name="T1" fmla="*/ 2147483647 h 361"/>
              <a:gd name="T2" fmla="*/ 2147483647 w 326"/>
              <a:gd name="T3" fmla="*/ 0 h 361"/>
              <a:gd name="T4" fmla="*/ 2147483647 w 326"/>
              <a:gd name="T5" fmla="*/ 2147483647 h 361"/>
              <a:gd name="T6" fmla="*/ 2147483647 w 326"/>
              <a:gd name="T7" fmla="*/ 2147483647 h 361"/>
              <a:gd name="T8" fmla="*/ 0 w 326"/>
              <a:gd name="T9" fmla="*/ 2147483647 h 361"/>
              <a:gd name="T10" fmla="*/ 0 60000 65536"/>
              <a:gd name="T11" fmla="*/ 0 60000 65536"/>
              <a:gd name="T12" fmla="*/ 0 60000 65536"/>
              <a:gd name="T13" fmla="*/ 0 60000 65536"/>
              <a:gd name="T14" fmla="*/ 0 60000 65536"/>
              <a:gd name="T15" fmla="*/ 0 w 326"/>
              <a:gd name="T16" fmla="*/ 0 h 361"/>
              <a:gd name="T17" fmla="*/ 326 w 326"/>
              <a:gd name="T18" fmla="*/ 361 h 361"/>
            </a:gdLst>
            <a:ahLst/>
            <a:cxnLst>
              <a:cxn ang="T10">
                <a:pos x="T0" y="T1"/>
              </a:cxn>
              <a:cxn ang="T11">
                <a:pos x="T2" y="T3"/>
              </a:cxn>
              <a:cxn ang="T12">
                <a:pos x="T4" y="T5"/>
              </a:cxn>
              <a:cxn ang="T13">
                <a:pos x="T6" y="T7"/>
              </a:cxn>
              <a:cxn ang="T14">
                <a:pos x="T8" y="T9"/>
              </a:cxn>
            </a:cxnLst>
            <a:rect l="T15" t="T16" r="T17" b="T18"/>
            <a:pathLst>
              <a:path w="326" h="361">
                <a:moveTo>
                  <a:pt x="0" y="181"/>
                </a:moveTo>
                <a:lnTo>
                  <a:pt x="163" y="0"/>
                </a:lnTo>
                <a:lnTo>
                  <a:pt x="326" y="181"/>
                </a:lnTo>
                <a:lnTo>
                  <a:pt x="163" y="361"/>
                </a:lnTo>
                <a:lnTo>
                  <a:pt x="0" y="181"/>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6105" name="Freeform 33"/>
          <p:cNvSpPr>
            <a:spLocks/>
          </p:cNvSpPr>
          <p:nvPr/>
        </p:nvSpPr>
        <p:spPr bwMode="auto">
          <a:xfrm>
            <a:off x="3282950" y="3351214"/>
            <a:ext cx="476250" cy="573087"/>
          </a:xfrm>
          <a:custGeom>
            <a:avLst/>
            <a:gdLst>
              <a:gd name="T0" fmla="*/ 0 w 325"/>
              <a:gd name="T1" fmla="*/ 2147483647 h 361"/>
              <a:gd name="T2" fmla="*/ 2147483647 w 325"/>
              <a:gd name="T3" fmla="*/ 0 h 361"/>
              <a:gd name="T4" fmla="*/ 2147483647 w 325"/>
              <a:gd name="T5" fmla="*/ 2147483647 h 361"/>
              <a:gd name="T6" fmla="*/ 2147483647 w 325"/>
              <a:gd name="T7" fmla="*/ 2147483647 h 361"/>
              <a:gd name="T8" fmla="*/ 0 w 325"/>
              <a:gd name="T9" fmla="*/ 2147483647 h 361"/>
              <a:gd name="T10" fmla="*/ 0 60000 65536"/>
              <a:gd name="T11" fmla="*/ 0 60000 65536"/>
              <a:gd name="T12" fmla="*/ 0 60000 65536"/>
              <a:gd name="T13" fmla="*/ 0 60000 65536"/>
              <a:gd name="T14" fmla="*/ 0 60000 65536"/>
              <a:gd name="T15" fmla="*/ 0 w 325"/>
              <a:gd name="T16" fmla="*/ 0 h 361"/>
              <a:gd name="T17" fmla="*/ 325 w 325"/>
              <a:gd name="T18" fmla="*/ 361 h 361"/>
            </a:gdLst>
            <a:ahLst/>
            <a:cxnLst>
              <a:cxn ang="T10">
                <a:pos x="T0" y="T1"/>
              </a:cxn>
              <a:cxn ang="T11">
                <a:pos x="T2" y="T3"/>
              </a:cxn>
              <a:cxn ang="T12">
                <a:pos x="T4" y="T5"/>
              </a:cxn>
              <a:cxn ang="T13">
                <a:pos x="T6" y="T7"/>
              </a:cxn>
              <a:cxn ang="T14">
                <a:pos x="T8" y="T9"/>
              </a:cxn>
            </a:cxnLst>
            <a:rect l="T15" t="T16" r="T17" b="T18"/>
            <a:pathLst>
              <a:path w="325" h="361">
                <a:moveTo>
                  <a:pt x="0" y="181"/>
                </a:moveTo>
                <a:lnTo>
                  <a:pt x="162" y="0"/>
                </a:lnTo>
                <a:lnTo>
                  <a:pt x="325" y="181"/>
                </a:lnTo>
                <a:lnTo>
                  <a:pt x="162" y="361"/>
                </a:lnTo>
                <a:lnTo>
                  <a:pt x="0" y="181"/>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6106" name="Freeform 34"/>
          <p:cNvSpPr>
            <a:spLocks/>
          </p:cNvSpPr>
          <p:nvPr/>
        </p:nvSpPr>
        <p:spPr bwMode="auto">
          <a:xfrm>
            <a:off x="3282950" y="3351214"/>
            <a:ext cx="476250" cy="573087"/>
          </a:xfrm>
          <a:custGeom>
            <a:avLst/>
            <a:gdLst>
              <a:gd name="T0" fmla="*/ 0 w 325"/>
              <a:gd name="T1" fmla="*/ 2147483647 h 361"/>
              <a:gd name="T2" fmla="*/ 2147483647 w 325"/>
              <a:gd name="T3" fmla="*/ 0 h 361"/>
              <a:gd name="T4" fmla="*/ 2147483647 w 325"/>
              <a:gd name="T5" fmla="*/ 2147483647 h 361"/>
              <a:gd name="T6" fmla="*/ 2147483647 w 325"/>
              <a:gd name="T7" fmla="*/ 2147483647 h 361"/>
              <a:gd name="T8" fmla="*/ 0 w 325"/>
              <a:gd name="T9" fmla="*/ 2147483647 h 361"/>
              <a:gd name="T10" fmla="*/ 0 60000 65536"/>
              <a:gd name="T11" fmla="*/ 0 60000 65536"/>
              <a:gd name="T12" fmla="*/ 0 60000 65536"/>
              <a:gd name="T13" fmla="*/ 0 60000 65536"/>
              <a:gd name="T14" fmla="*/ 0 60000 65536"/>
              <a:gd name="T15" fmla="*/ 0 w 325"/>
              <a:gd name="T16" fmla="*/ 0 h 361"/>
              <a:gd name="T17" fmla="*/ 325 w 325"/>
              <a:gd name="T18" fmla="*/ 361 h 361"/>
            </a:gdLst>
            <a:ahLst/>
            <a:cxnLst>
              <a:cxn ang="T10">
                <a:pos x="T0" y="T1"/>
              </a:cxn>
              <a:cxn ang="T11">
                <a:pos x="T2" y="T3"/>
              </a:cxn>
              <a:cxn ang="T12">
                <a:pos x="T4" y="T5"/>
              </a:cxn>
              <a:cxn ang="T13">
                <a:pos x="T6" y="T7"/>
              </a:cxn>
              <a:cxn ang="T14">
                <a:pos x="T8" y="T9"/>
              </a:cxn>
            </a:cxnLst>
            <a:rect l="T15" t="T16" r="T17" b="T18"/>
            <a:pathLst>
              <a:path w="325" h="361">
                <a:moveTo>
                  <a:pt x="0" y="181"/>
                </a:moveTo>
                <a:lnTo>
                  <a:pt x="162" y="0"/>
                </a:lnTo>
                <a:lnTo>
                  <a:pt x="325" y="181"/>
                </a:lnTo>
                <a:lnTo>
                  <a:pt x="162" y="361"/>
                </a:lnTo>
                <a:lnTo>
                  <a:pt x="0" y="181"/>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6107" name="Line 35"/>
          <p:cNvSpPr>
            <a:spLocks noChangeShapeType="1"/>
          </p:cNvSpPr>
          <p:nvPr/>
        </p:nvSpPr>
        <p:spPr bwMode="auto">
          <a:xfrm>
            <a:off x="2447925" y="1849438"/>
            <a:ext cx="0" cy="500062"/>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8" name="Line 36"/>
          <p:cNvSpPr>
            <a:spLocks noChangeShapeType="1"/>
          </p:cNvSpPr>
          <p:nvPr/>
        </p:nvSpPr>
        <p:spPr bwMode="auto">
          <a:xfrm>
            <a:off x="2447925" y="2922589"/>
            <a:ext cx="0" cy="428625"/>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9" name="Line 37"/>
          <p:cNvSpPr>
            <a:spLocks noChangeShapeType="1"/>
          </p:cNvSpPr>
          <p:nvPr/>
        </p:nvSpPr>
        <p:spPr bwMode="auto">
          <a:xfrm>
            <a:off x="2805114" y="3638550"/>
            <a:ext cx="477837" cy="0"/>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0" name="Line 38"/>
          <p:cNvSpPr>
            <a:spLocks noChangeShapeType="1"/>
          </p:cNvSpPr>
          <p:nvPr/>
        </p:nvSpPr>
        <p:spPr bwMode="auto">
          <a:xfrm>
            <a:off x="3759200" y="3638550"/>
            <a:ext cx="357188" cy="0"/>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1" name="Rectangle 39"/>
          <p:cNvSpPr>
            <a:spLocks noChangeArrowheads="1"/>
          </p:cNvSpPr>
          <p:nvPr/>
        </p:nvSpPr>
        <p:spPr bwMode="auto">
          <a:xfrm>
            <a:off x="2682875" y="1971675"/>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b="0"/>
              <a:t>1</a:t>
            </a:r>
          </a:p>
        </p:txBody>
      </p:sp>
      <p:sp>
        <p:nvSpPr>
          <p:cNvPr id="46112" name="Rectangle 40"/>
          <p:cNvSpPr>
            <a:spLocks noChangeArrowheads="1"/>
          </p:cNvSpPr>
          <p:nvPr/>
        </p:nvSpPr>
        <p:spPr bwMode="auto">
          <a:xfrm>
            <a:off x="2586038" y="3055938"/>
            <a:ext cx="1106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b="0"/>
              <a:t>N</a:t>
            </a:r>
          </a:p>
        </p:txBody>
      </p:sp>
      <p:sp>
        <p:nvSpPr>
          <p:cNvPr id="46113" name="Rectangle 41"/>
          <p:cNvSpPr>
            <a:spLocks noChangeArrowheads="1"/>
          </p:cNvSpPr>
          <p:nvPr/>
        </p:nvSpPr>
        <p:spPr bwMode="auto">
          <a:xfrm>
            <a:off x="2995613" y="3400426"/>
            <a:ext cx="7854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sz="1100">
                <a:solidFill>
                  <a:srgbClr val="000000"/>
                </a:solidFill>
              </a:rPr>
              <a:t>1</a:t>
            </a:r>
            <a:endParaRPr lang="en-US"/>
          </a:p>
        </p:txBody>
      </p:sp>
      <p:sp>
        <p:nvSpPr>
          <p:cNvPr id="46114" name="Rectangle 42"/>
          <p:cNvSpPr>
            <a:spLocks noChangeArrowheads="1"/>
          </p:cNvSpPr>
          <p:nvPr/>
        </p:nvSpPr>
        <p:spPr bwMode="auto">
          <a:xfrm>
            <a:off x="3903663" y="3365501"/>
            <a:ext cx="11702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sz="1100">
                <a:solidFill>
                  <a:srgbClr val="000000"/>
                </a:solidFill>
              </a:rPr>
              <a:t>M</a:t>
            </a:r>
            <a:endParaRPr lang="en-US"/>
          </a:p>
        </p:txBody>
      </p:sp>
    </p:spTree>
    <p:extLst>
      <p:ext uri="{BB962C8B-B14F-4D97-AF65-F5344CB8AC3E}">
        <p14:creationId xmlns:p14="http://schemas.microsoft.com/office/powerpoint/2010/main" val="4037929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18330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83308"/>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nodeType="afterEffect">
                                  <p:stCondLst>
                                    <p:cond delay="0"/>
                                  </p:stCondLst>
                                  <p:childTnLst>
                                    <p:set>
                                      <p:cBhvr>
                                        <p:cTn id="13" dur="1" fill="hold">
                                          <p:stCondLst>
                                            <p:cond delay="499"/>
                                          </p:stCondLst>
                                        </p:cTn>
                                        <p:tgtEl>
                                          <p:spTgt spid="1833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2DED30C7-4165-447A-9B55-FDA7A9E3D251}" type="slidenum">
              <a:rPr lang="en-US">
                <a:solidFill>
                  <a:schemeClr val="bg1"/>
                </a:solidFill>
              </a:rPr>
              <a:pPr/>
              <a:t>29</a:t>
            </a:fld>
            <a:endParaRPr lang="en-US">
              <a:solidFill>
                <a:schemeClr val="bg1"/>
              </a:solidFill>
            </a:endParaRPr>
          </a:p>
        </p:txBody>
      </p:sp>
      <p:sp>
        <p:nvSpPr>
          <p:cNvPr id="63490" name="Rectangle 2"/>
          <p:cNvSpPr>
            <a:spLocks noGrp="1" noChangeArrowheads="1"/>
          </p:cNvSpPr>
          <p:nvPr>
            <p:ph type="title" idx="4294967295"/>
          </p:nvPr>
        </p:nvSpPr>
        <p:spPr>
          <a:xfrm>
            <a:off x="1752600" y="228601"/>
            <a:ext cx="8574088" cy="512763"/>
          </a:xfrm>
        </p:spPr>
        <p:txBody>
          <a:bodyPr vert="horz" lIns="0" tIns="45720" rIns="91440" bIns="45720" rtlCol="0" anchor="ctr">
            <a:normAutofit fontScale="90000"/>
          </a:bodyPr>
          <a:lstStyle/>
          <a:p>
            <a:pPr eaLnBrk="1" hangingPunct="1">
              <a:defRPr/>
            </a:pPr>
            <a:r>
              <a:rPr lang="en-US" smtClean="0"/>
              <a:t>Composite attribute</a:t>
            </a:r>
          </a:p>
        </p:txBody>
      </p:sp>
      <p:sp>
        <p:nvSpPr>
          <p:cNvPr id="47108" name="Rectangle 3"/>
          <p:cNvSpPr>
            <a:spLocks noChangeArrowheads="1"/>
          </p:cNvSpPr>
          <p:nvPr/>
        </p:nvSpPr>
        <p:spPr bwMode="auto">
          <a:xfrm>
            <a:off x="4598988" y="4279900"/>
            <a:ext cx="2273300" cy="1282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7109" name="Rectangle 4"/>
          <p:cNvSpPr>
            <a:spLocks noChangeArrowheads="1"/>
          </p:cNvSpPr>
          <p:nvPr/>
        </p:nvSpPr>
        <p:spPr bwMode="auto">
          <a:xfrm>
            <a:off x="5105401" y="4710113"/>
            <a:ext cx="155331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solidFill>
                  <a:srgbClr val="0000FF"/>
                </a:solidFill>
              </a:rPr>
              <a:t>Employee</a:t>
            </a:r>
          </a:p>
        </p:txBody>
      </p:sp>
      <p:sp>
        <p:nvSpPr>
          <p:cNvPr id="47110" name="Oval 5"/>
          <p:cNvSpPr>
            <a:spLocks noChangeArrowheads="1"/>
          </p:cNvSpPr>
          <p:nvPr/>
        </p:nvSpPr>
        <p:spPr bwMode="auto">
          <a:xfrm>
            <a:off x="2617788" y="3136900"/>
            <a:ext cx="1816100" cy="673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7111" name="Oval 6"/>
          <p:cNvSpPr>
            <a:spLocks noChangeArrowheads="1"/>
          </p:cNvSpPr>
          <p:nvPr/>
        </p:nvSpPr>
        <p:spPr bwMode="auto">
          <a:xfrm>
            <a:off x="2160588" y="4432300"/>
            <a:ext cx="1816100" cy="673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7112" name="Oval 7"/>
          <p:cNvSpPr>
            <a:spLocks noChangeArrowheads="1"/>
          </p:cNvSpPr>
          <p:nvPr/>
        </p:nvSpPr>
        <p:spPr bwMode="auto">
          <a:xfrm>
            <a:off x="7646988" y="4356100"/>
            <a:ext cx="2279650" cy="90805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7113" name="Oval 8"/>
          <p:cNvSpPr>
            <a:spLocks noChangeArrowheads="1"/>
          </p:cNvSpPr>
          <p:nvPr/>
        </p:nvSpPr>
        <p:spPr bwMode="auto">
          <a:xfrm>
            <a:off x="4751388" y="2679700"/>
            <a:ext cx="1816100" cy="673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7114" name="Oval 9"/>
          <p:cNvSpPr>
            <a:spLocks noChangeArrowheads="1"/>
          </p:cNvSpPr>
          <p:nvPr/>
        </p:nvSpPr>
        <p:spPr bwMode="auto">
          <a:xfrm>
            <a:off x="7113588" y="3136900"/>
            <a:ext cx="1816100" cy="673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7115" name="Line 10"/>
          <p:cNvSpPr>
            <a:spLocks noChangeShapeType="1"/>
          </p:cNvSpPr>
          <p:nvPr/>
        </p:nvSpPr>
        <p:spPr bwMode="auto">
          <a:xfrm>
            <a:off x="3989388" y="4730750"/>
            <a:ext cx="5969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6" name="Line 11"/>
          <p:cNvSpPr>
            <a:spLocks noChangeShapeType="1"/>
          </p:cNvSpPr>
          <p:nvPr/>
        </p:nvSpPr>
        <p:spPr bwMode="auto">
          <a:xfrm>
            <a:off x="4217988" y="3746500"/>
            <a:ext cx="673100" cy="520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7" name="Line 12"/>
          <p:cNvSpPr>
            <a:spLocks noChangeShapeType="1"/>
          </p:cNvSpPr>
          <p:nvPr/>
        </p:nvSpPr>
        <p:spPr bwMode="auto">
          <a:xfrm>
            <a:off x="5659438" y="3365500"/>
            <a:ext cx="0" cy="901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8" name="Line 13"/>
          <p:cNvSpPr>
            <a:spLocks noChangeShapeType="1"/>
          </p:cNvSpPr>
          <p:nvPr/>
        </p:nvSpPr>
        <p:spPr bwMode="auto">
          <a:xfrm flipH="1">
            <a:off x="6415088" y="3670300"/>
            <a:ext cx="850900" cy="596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9" name="Line 14"/>
          <p:cNvSpPr>
            <a:spLocks noChangeShapeType="1"/>
          </p:cNvSpPr>
          <p:nvPr/>
        </p:nvSpPr>
        <p:spPr bwMode="auto">
          <a:xfrm flipH="1">
            <a:off x="6872288" y="4730750"/>
            <a:ext cx="7747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0" name="Rectangle 15"/>
          <p:cNvSpPr>
            <a:spLocks noChangeArrowheads="1"/>
          </p:cNvSpPr>
          <p:nvPr/>
        </p:nvSpPr>
        <p:spPr bwMode="auto">
          <a:xfrm>
            <a:off x="2722563" y="4557713"/>
            <a:ext cx="559450"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solidFill>
                  <a:srgbClr val="0000FF"/>
                </a:solidFill>
              </a:rPr>
              <a:t>E#</a:t>
            </a:r>
          </a:p>
        </p:txBody>
      </p:sp>
      <p:sp>
        <p:nvSpPr>
          <p:cNvPr id="47121" name="Rectangle 16"/>
          <p:cNvSpPr>
            <a:spLocks noChangeArrowheads="1"/>
          </p:cNvSpPr>
          <p:nvPr/>
        </p:nvSpPr>
        <p:spPr bwMode="auto">
          <a:xfrm>
            <a:off x="2971800" y="3262313"/>
            <a:ext cx="1005084"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solidFill>
                  <a:srgbClr val="0000FF"/>
                </a:solidFill>
              </a:rPr>
              <a:t>Name</a:t>
            </a:r>
          </a:p>
        </p:txBody>
      </p:sp>
      <p:sp>
        <p:nvSpPr>
          <p:cNvPr id="47122" name="Rectangle 17"/>
          <p:cNvSpPr>
            <a:spLocks noChangeArrowheads="1"/>
          </p:cNvSpPr>
          <p:nvPr/>
        </p:nvSpPr>
        <p:spPr bwMode="auto">
          <a:xfrm>
            <a:off x="5181601" y="2805113"/>
            <a:ext cx="849593"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solidFill>
                  <a:srgbClr val="0000FF"/>
                </a:solidFill>
              </a:rPr>
              <a:t>DOB</a:t>
            </a:r>
          </a:p>
        </p:txBody>
      </p:sp>
      <p:sp>
        <p:nvSpPr>
          <p:cNvPr id="47123" name="Rectangle 18"/>
          <p:cNvSpPr>
            <a:spLocks noChangeArrowheads="1"/>
          </p:cNvSpPr>
          <p:nvPr/>
        </p:nvSpPr>
        <p:spPr bwMode="auto">
          <a:xfrm>
            <a:off x="7391401" y="3262313"/>
            <a:ext cx="131286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solidFill>
                  <a:srgbClr val="CC0066"/>
                </a:solidFill>
              </a:rPr>
              <a:t>Address</a:t>
            </a:r>
          </a:p>
        </p:txBody>
      </p:sp>
      <p:sp>
        <p:nvSpPr>
          <p:cNvPr id="47124" name="Rectangle 19"/>
          <p:cNvSpPr>
            <a:spLocks noChangeArrowheads="1"/>
          </p:cNvSpPr>
          <p:nvPr/>
        </p:nvSpPr>
        <p:spPr bwMode="auto">
          <a:xfrm>
            <a:off x="7945439" y="4572000"/>
            <a:ext cx="1793875"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solidFill>
                  <a:srgbClr val="0000FF"/>
                </a:solidFill>
              </a:rPr>
              <a:t>Designation</a:t>
            </a:r>
          </a:p>
        </p:txBody>
      </p:sp>
      <p:sp>
        <p:nvSpPr>
          <p:cNvPr id="47125" name="Oval 20"/>
          <p:cNvSpPr>
            <a:spLocks noChangeArrowheads="1"/>
          </p:cNvSpPr>
          <p:nvPr/>
        </p:nvSpPr>
        <p:spPr bwMode="auto">
          <a:xfrm>
            <a:off x="5791200" y="1281113"/>
            <a:ext cx="1676400" cy="762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7126" name="Oval 21"/>
          <p:cNvSpPr>
            <a:spLocks noChangeArrowheads="1"/>
          </p:cNvSpPr>
          <p:nvPr/>
        </p:nvSpPr>
        <p:spPr bwMode="auto">
          <a:xfrm>
            <a:off x="8077200" y="1433513"/>
            <a:ext cx="2209800" cy="685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7127" name="Line 22"/>
          <p:cNvSpPr>
            <a:spLocks noChangeShapeType="1"/>
          </p:cNvSpPr>
          <p:nvPr/>
        </p:nvSpPr>
        <p:spPr bwMode="auto">
          <a:xfrm>
            <a:off x="6934200" y="2043113"/>
            <a:ext cx="6858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28" name="Line 23"/>
          <p:cNvSpPr>
            <a:spLocks noChangeShapeType="1"/>
          </p:cNvSpPr>
          <p:nvPr/>
        </p:nvSpPr>
        <p:spPr bwMode="auto">
          <a:xfrm flipH="1">
            <a:off x="8305800" y="2119313"/>
            <a:ext cx="4572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29" name="Text Box 24"/>
          <p:cNvSpPr txBox="1">
            <a:spLocks noChangeArrowheads="1"/>
          </p:cNvSpPr>
          <p:nvPr/>
        </p:nvSpPr>
        <p:spPr bwMode="auto">
          <a:xfrm>
            <a:off x="6248400" y="13716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eaLnBrk="1" hangingPunct="1">
              <a:buClrTx/>
              <a:buSzTx/>
              <a:buFontTx/>
              <a:buNone/>
            </a:pPr>
            <a:r>
              <a:rPr lang="en-US" sz="2400" b="0">
                <a:solidFill>
                  <a:srgbClr val="0000FF"/>
                </a:solidFill>
              </a:rPr>
              <a:t>floor</a:t>
            </a:r>
          </a:p>
        </p:txBody>
      </p:sp>
      <p:sp>
        <p:nvSpPr>
          <p:cNvPr id="47130" name="Text Box 25"/>
          <p:cNvSpPr txBox="1">
            <a:spLocks noChangeArrowheads="1"/>
          </p:cNvSpPr>
          <p:nvPr/>
        </p:nvSpPr>
        <p:spPr bwMode="auto">
          <a:xfrm>
            <a:off x="8534400" y="15240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eaLnBrk="1" hangingPunct="1">
              <a:buClrTx/>
              <a:buSzTx/>
              <a:buFontTx/>
              <a:buNone/>
            </a:pPr>
            <a:r>
              <a:rPr lang="en-US" sz="2400" b="0">
                <a:solidFill>
                  <a:srgbClr val="0000FF"/>
                </a:solidFill>
              </a:rPr>
              <a:t>building</a:t>
            </a:r>
          </a:p>
        </p:txBody>
      </p:sp>
    </p:spTree>
    <p:extLst>
      <p:ext uri="{BB962C8B-B14F-4D97-AF65-F5344CB8AC3E}">
        <p14:creationId xmlns:p14="http://schemas.microsoft.com/office/powerpoint/2010/main" val="7518513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875C9838-ED3D-48E2-B946-B754975D209E}" type="slidenum">
              <a:rPr lang="en-US">
                <a:solidFill>
                  <a:schemeClr val="bg1"/>
                </a:solidFill>
              </a:rPr>
              <a:pPr/>
              <a:t>3</a:t>
            </a:fld>
            <a:endParaRPr lang="en-US">
              <a:solidFill>
                <a:schemeClr val="bg1"/>
              </a:solidFill>
            </a:endParaRPr>
          </a:p>
        </p:txBody>
      </p:sp>
      <p:sp>
        <p:nvSpPr>
          <p:cNvPr id="22530"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smtClean="0"/>
              <a:t>Session Plan</a:t>
            </a:r>
          </a:p>
        </p:txBody>
      </p:sp>
      <p:sp>
        <p:nvSpPr>
          <p:cNvPr id="449539" name="Rectangle 3"/>
          <p:cNvSpPr>
            <a:spLocks noGrp="1" noChangeArrowheads="1"/>
          </p:cNvSpPr>
          <p:nvPr>
            <p:ph type="body" idx="4294967295"/>
          </p:nvPr>
        </p:nvSpPr>
        <p:spPr/>
        <p:txBody>
          <a:bodyPr vert="horz" lIns="0" tIns="0" rIns="91440" bIns="45720" rtlCol="0">
            <a:normAutofit/>
          </a:bodyPr>
          <a:lstStyle/>
          <a:p>
            <a:pPr eaLnBrk="1" hangingPunct="1">
              <a:lnSpc>
                <a:spcPct val="90000"/>
              </a:lnSpc>
            </a:pPr>
            <a:r>
              <a:rPr lang="en-US" sz="1800"/>
              <a:t>Traditional File Approach</a:t>
            </a:r>
          </a:p>
          <a:p>
            <a:pPr eaLnBrk="1" hangingPunct="1">
              <a:lnSpc>
                <a:spcPct val="90000"/>
              </a:lnSpc>
            </a:pPr>
            <a:r>
              <a:rPr lang="en-US" sz="1800"/>
              <a:t>Advantages of a DBMS</a:t>
            </a:r>
          </a:p>
          <a:p>
            <a:pPr eaLnBrk="1" hangingPunct="1">
              <a:lnSpc>
                <a:spcPct val="90000"/>
              </a:lnSpc>
            </a:pPr>
            <a:r>
              <a:rPr lang="en-US" sz="1800"/>
              <a:t>Relational Model Basics</a:t>
            </a:r>
          </a:p>
          <a:p>
            <a:pPr eaLnBrk="1" hangingPunct="1">
              <a:lnSpc>
                <a:spcPct val="90000"/>
              </a:lnSpc>
            </a:pPr>
            <a:r>
              <a:rPr lang="en-US" sz="1800"/>
              <a:t>Keys</a:t>
            </a:r>
          </a:p>
          <a:p>
            <a:pPr eaLnBrk="1" hangingPunct="1">
              <a:lnSpc>
                <a:spcPct val="90000"/>
              </a:lnSpc>
            </a:pPr>
            <a:r>
              <a:rPr lang="da-DK" sz="1800"/>
              <a:t>Conceptual  Design</a:t>
            </a:r>
          </a:p>
          <a:p>
            <a:pPr lvl="1" eaLnBrk="1" hangingPunct="1">
              <a:lnSpc>
                <a:spcPct val="90000"/>
              </a:lnSpc>
            </a:pPr>
            <a:r>
              <a:rPr lang="da-DK" sz="1800"/>
              <a:t>ER Modelling</a:t>
            </a:r>
          </a:p>
          <a:p>
            <a:pPr lvl="1" eaLnBrk="1" hangingPunct="1">
              <a:lnSpc>
                <a:spcPct val="90000"/>
              </a:lnSpc>
            </a:pPr>
            <a:r>
              <a:rPr lang="da-DK" sz="1800"/>
              <a:t>ER Modelling Notations</a:t>
            </a:r>
          </a:p>
          <a:p>
            <a:pPr eaLnBrk="1" hangingPunct="1">
              <a:lnSpc>
                <a:spcPct val="90000"/>
              </a:lnSpc>
            </a:pPr>
            <a:r>
              <a:rPr lang="en-US" sz="1800"/>
              <a:t>Normalization</a:t>
            </a:r>
          </a:p>
        </p:txBody>
      </p:sp>
    </p:spTree>
    <p:extLst>
      <p:ext uri="{BB962C8B-B14F-4D97-AF65-F5344CB8AC3E}">
        <p14:creationId xmlns:p14="http://schemas.microsoft.com/office/powerpoint/2010/main" val="3720007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9539">
                                            <p:txEl>
                                              <p:pRg st="0" end="0"/>
                                            </p:txEl>
                                          </p:spTgt>
                                        </p:tgtEl>
                                        <p:attrNameLst>
                                          <p:attrName>style.visibility</p:attrName>
                                        </p:attrNameLst>
                                      </p:cBhvr>
                                      <p:to>
                                        <p:strVal val="visible"/>
                                      </p:to>
                                    </p:set>
                                    <p:animEffect transition="in" filter="blinds(horizontal)">
                                      <p:cBhvr>
                                        <p:cTn id="7" dur="500"/>
                                        <p:tgtEl>
                                          <p:spTgt spid="449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9539">
                                            <p:txEl>
                                              <p:pRg st="1" end="1"/>
                                            </p:txEl>
                                          </p:spTgt>
                                        </p:tgtEl>
                                        <p:attrNameLst>
                                          <p:attrName>style.visibility</p:attrName>
                                        </p:attrNameLst>
                                      </p:cBhvr>
                                      <p:to>
                                        <p:strVal val="visible"/>
                                      </p:to>
                                    </p:set>
                                    <p:animEffect transition="in" filter="blinds(horizontal)">
                                      <p:cBhvr>
                                        <p:cTn id="12" dur="500"/>
                                        <p:tgtEl>
                                          <p:spTgt spid="4495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49539">
                                            <p:txEl>
                                              <p:pRg st="2" end="2"/>
                                            </p:txEl>
                                          </p:spTgt>
                                        </p:tgtEl>
                                        <p:attrNameLst>
                                          <p:attrName>style.visibility</p:attrName>
                                        </p:attrNameLst>
                                      </p:cBhvr>
                                      <p:to>
                                        <p:strVal val="visible"/>
                                      </p:to>
                                    </p:set>
                                    <p:animEffect transition="in" filter="blinds(horizontal)">
                                      <p:cBhvr>
                                        <p:cTn id="17" dur="500"/>
                                        <p:tgtEl>
                                          <p:spTgt spid="4495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49539">
                                            <p:txEl>
                                              <p:pRg st="3" end="3"/>
                                            </p:txEl>
                                          </p:spTgt>
                                        </p:tgtEl>
                                        <p:attrNameLst>
                                          <p:attrName>style.visibility</p:attrName>
                                        </p:attrNameLst>
                                      </p:cBhvr>
                                      <p:to>
                                        <p:strVal val="visible"/>
                                      </p:to>
                                    </p:set>
                                    <p:animEffect transition="in" filter="blinds(horizontal)">
                                      <p:cBhvr>
                                        <p:cTn id="22" dur="500"/>
                                        <p:tgtEl>
                                          <p:spTgt spid="4495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49539">
                                            <p:txEl>
                                              <p:pRg st="4" end="4"/>
                                            </p:txEl>
                                          </p:spTgt>
                                        </p:tgtEl>
                                        <p:attrNameLst>
                                          <p:attrName>style.visibility</p:attrName>
                                        </p:attrNameLst>
                                      </p:cBhvr>
                                      <p:to>
                                        <p:strVal val="visible"/>
                                      </p:to>
                                    </p:set>
                                    <p:animEffect transition="in" filter="blinds(horizontal)">
                                      <p:cBhvr>
                                        <p:cTn id="27" dur="500"/>
                                        <p:tgtEl>
                                          <p:spTgt spid="449539">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449539">
                                            <p:txEl>
                                              <p:pRg st="5" end="5"/>
                                            </p:txEl>
                                          </p:spTgt>
                                        </p:tgtEl>
                                        <p:attrNameLst>
                                          <p:attrName>style.visibility</p:attrName>
                                        </p:attrNameLst>
                                      </p:cBhvr>
                                      <p:to>
                                        <p:strVal val="visible"/>
                                      </p:to>
                                    </p:set>
                                    <p:animEffect transition="in" filter="blinds(horizontal)">
                                      <p:cBhvr>
                                        <p:cTn id="30" dur="500"/>
                                        <p:tgtEl>
                                          <p:spTgt spid="449539">
                                            <p:txEl>
                                              <p:pRg st="5" end="5"/>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449539">
                                            <p:txEl>
                                              <p:pRg st="6" end="6"/>
                                            </p:txEl>
                                          </p:spTgt>
                                        </p:tgtEl>
                                        <p:attrNameLst>
                                          <p:attrName>style.visibility</p:attrName>
                                        </p:attrNameLst>
                                      </p:cBhvr>
                                      <p:to>
                                        <p:strVal val="visible"/>
                                      </p:to>
                                    </p:set>
                                    <p:animEffect transition="in" filter="blinds(horizontal)">
                                      <p:cBhvr>
                                        <p:cTn id="33" dur="500"/>
                                        <p:tgtEl>
                                          <p:spTgt spid="449539">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49539">
                                            <p:txEl>
                                              <p:pRg st="7" end="7"/>
                                            </p:txEl>
                                          </p:spTgt>
                                        </p:tgtEl>
                                        <p:attrNameLst>
                                          <p:attrName>style.visibility</p:attrName>
                                        </p:attrNameLst>
                                      </p:cBhvr>
                                      <p:to>
                                        <p:strVal val="visible"/>
                                      </p:to>
                                    </p:set>
                                    <p:animEffect transition="in" filter="blinds(horizontal)">
                                      <p:cBhvr>
                                        <p:cTn id="38" dur="500"/>
                                        <p:tgtEl>
                                          <p:spTgt spid="4495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29BE48BC-8737-4B23-B7DC-AF4DF891D342}" type="slidenum">
              <a:rPr lang="en-US">
                <a:solidFill>
                  <a:schemeClr val="bg1"/>
                </a:solidFill>
              </a:rPr>
              <a:pPr/>
              <a:t>30</a:t>
            </a:fld>
            <a:endParaRPr lang="en-US">
              <a:solidFill>
                <a:schemeClr val="bg1"/>
              </a:solidFill>
            </a:endParaRPr>
          </a:p>
        </p:txBody>
      </p:sp>
      <p:sp>
        <p:nvSpPr>
          <p:cNvPr id="65538" name="Rectangle 2"/>
          <p:cNvSpPr>
            <a:spLocks noGrp="1" noChangeArrowheads="1"/>
          </p:cNvSpPr>
          <p:nvPr>
            <p:ph type="title" idx="4294967295"/>
          </p:nvPr>
        </p:nvSpPr>
        <p:spPr>
          <a:xfrm>
            <a:off x="1752600" y="239713"/>
            <a:ext cx="8574088" cy="512762"/>
          </a:xfrm>
        </p:spPr>
        <p:txBody>
          <a:bodyPr vert="horz" lIns="0" tIns="45720" rIns="91440" bIns="45720" rtlCol="0" anchor="ctr">
            <a:normAutofit fontScale="90000"/>
          </a:bodyPr>
          <a:lstStyle/>
          <a:p>
            <a:pPr eaLnBrk="1" hangingPunct="1">
              <a:defRPr/>
            </a:pPr>
            <a:r>
              <a:rPr lang="en-US" smtClean="0"/>
              <a:t>Unary Relationship</a:t>
            </a:r>
          </a:p>
        </p:txBody>
      </p:sp>
      <p:sp>
        <p:nvSpPr>
          <p:cNvPr id="48132" name="Rectangle 3"/>
          <p:cNvSpPr>
            <a:spLocks noChangeArrowheads="1"/>
          </p:cNvSpPr>
          <p:nvPr/>
        </p:nvSpPr>
        <p:spPr bwMode="auto">
          <a:xfrm>
            <a:off x="2846388" y="2160588"/>
            <a:ext cx="2197100" cy="1282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8133" name="AutoShape 4"/>
          <p:cNvSpPr>
            <a:spLocks noChangeArrowheads="1"/>
          </p:cNvSpPr>
          <p:nvPr/>
        </p:nvSpPr>
        <p:spPr bwMode="auto">
          <a:xfrm>
            <a:off x="6345238" y="2001838"/>
            <a:ext cx="1968500" cy="1206500"/>
          </a:xfrm>
          <a:prstGeom prst="diamond">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8134" name="Arc 5"/>
          <p:cNvSpPr>
            <a:spLocks/>
          </p:cNvSpPr>
          <p:nvPr/>
        </p:nvSpPr>
        <p:spPr bwMode="auto">
          <a:xfrm rot="1548842">
            <a:off x="5156201" y="2466975"/>
            <a:ext cx="1444625" cy="958850"/>
          </a:xfrm>
          <a:custGeom>
            <a:avLst/>
            <a:gdLst>
              <a:gd name="T0" fmla="*/ 2147483647 w 21600"/>
              <a:gd name="T1" fmla="*/ 0 h 22039"/>
              <a:gd name="T2" fmla="*/ 0 w 21600"/>
              <a:gd name="T3" fmla="*/ 2147483647 h 22039"/>
              <a:gd name="T4" fmla="*/ 0 w 21600"/>
              <a:gd name="T5" fmla="*/ 2147483647 h 22039"/>
              <a:gd name="T6" fmla="*/ 0 60000 65536"/>
              <a:gd name="T7" fmla="*/ 0 60000 65536"/>
              <a:gd name="T8" fmla="*/ 0 60000 65536"/>
              <a:gd name="T9" fmla="*/ 0 w 21600"/>
              <a:gd name="T10" fmla="*/ 0 h 22039"/>
              <a:gd name="T11" fmla="*/ 21600 w 21600"/>
              <a:gd name="T12" fmla="*/ 22039 h 22039"/>
            </a:gdLst>
            <a:ahLst/>
            <a:cxnLst>
              <a:cxn ang="T6">
                <a:pos x="T0" y="T1"/>
              </a:cxn>
              <a:cxn ang="T7">
                <a:pos x="T2" y="T3"/>
              </a:cxn>
              <a:cxn ang="T8">
                <a:pos x="T4" y="T5"/>
              </a:cxn>
            </a:cxnLst>
            <a:rect l="T9" t="T10" r="T11" b="T12"/>
            <a:pathLst>
              <a:path w="21600" h="22039" fill="none" extrusionOk="0">
                <a:moveTo>
                  <a:pt x="21595" y="0"/>
                </a:moveTo>
                <a:cubicBezTo>
                  <a:pt x="21598" y="146"/>
                  <a:pt x="21600" y="292"/>
                  <a:pt x="21600" y="439"/>
                </a:cubicBezTo>
                <a:cubicBezTo>
                  <a:pt x="21600" y="12368"/>
                  <a:pt x="11929" y="22038"/>
                  <a:pt x="0" y="22039"/>
                </a:cubicBezTo>
              </a:path>
              <a:path w="21600" h="22039" stroke="0" extrusionOk="0">
                <a:moveTo>
                  <a:pt x="21595" y="0"/>
                </a:moveTo>
                <a:cubicBezTo>
                  <a:pt x="21598" y="146"/>
                  <a:pt x="21600" y="292"/>
                  <a:pt x="21600" y="439"/>
                </a:cubicBezTo>
                <a:cubicBezTo>
                  <a:pt x="21600" y="12368"/>
                  <a:pt x="11929" y="22038"/>
                  <a:pt x="0" y="22039"/>
                </a:cubicBezTo>
                <a:lnTo>
                  <a:pt x="0" y="439"/>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8135" name="Arc 6"/>
          <p:cNvSpPr>
            <a:spLocks/>
          </p:cNvSpPr>
          <p:nvPr/>
        </p:nvSpPr>
        <p:spPr bwMode="auto">
          <a:xfrm rot="979093">
            <a:off x="3983038" y="1697038"/>
            <a:ext cx="3040062" cy="887412"/>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1"/>
                  <a:pt x="9654" y="14"/>
                  <a:pt x="21573" y="0"/>
                </a:cubicBezTo>
              </a:path>
              <a:path w="21600" h="21600" stroke="0" extrusionOk="0">
                <a:moveTo>
                  <a:pt x="0" y="21600"/>
                </a:moveTo>
                <a:cubicBezTo>
                  <a:pt x="0" y="9681"/>
                  <a:pt x="9654" y="14"/>
                  <a:pt x="21573" y="0"/>
                </a:cubicBezTo>
                <a:lnTo>
                  <a:pt x="21600" y="2160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8136" name="Rectangle 7"/>
          <p:cNvSpPr>
            <a:spLocks noChangeArrowheads="1"/>
          </p:cNvSpPr>
          <p:nvPr/>
        </p:nvSpPr>
        <p:spPr bwMode="auto">
          <a:xfrm>
            <a:off x="3124201" y="2514600"/>
            <a:ext cx="155331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Employee</a:t>
            </a:r>
          </a:p>
        </p:txBody>
      </p:sp>
      <p:sp>
        <p:nvSpPr>
          <p:cNvPr id="48137" name="Rectangle 8"/>
          <p:cNvSpPr>
            <a:spLocks noChangeArrowheads="1"/>
          </p:cNvSpPr>
          <p:nvPr/>
        </p:nvSpPr>
        <p:spPr bwMode="auto">
          <a:xfrm>
            <a:off x="6650039" y="2306638"/>
            <a:ext cx="1450719"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Manages</a:t>
            </a:r>
          </a:p>
        </p:txBody>
      </p:sp>
    </p:spTree>
    <p:extLst>
      <p:ext uri="{BB962C8B-B14F-4D97-AF65-F5344CB8AC3E}">
        <p14:creationId xmlns:p14="http://schemas.microsoft.com/office/powerpoint/2010/main" val="35411968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3B0B40D4-CE1D-4601-9567-63A9B65E176A}" type="slidenum">
              <a:rPr lang="en-US">
                <a:solidFill>
                  <a:schemeClr val="bg1"/>
                </a:solidFill>
              </a:rPr>
              <a:pPr/>
              <a:t>31</a:t>
            </a:fld>
            <a:endParaRPr lang="en-US">
              <a:solidFill>
                <a:schemeClr val="bg1"/>
              </a:solidFill>
            </a:endParaRPr>
          </a:p>
        </p:txBody>
      </p:sp>
      <p:sp>
        <p:nvSpPr>
          <p:cNvPr id="66562" name="Rectangle 2"/>
          <p:cNvSpPr>
            <a:spLocks noGrp="1" noChangeArrowheads="1"/>
          </p:cNvSpPr>
          <p:nvPr>
            <p:ph type="title" idx="4294967295"/>
          </p:nvPr>
        </p:nvSpPr>
        <p:spPr>
          <a:xfrm>
            <a:off x="1752600" y="239713"/>
            <a:ext cx="8574088" cy="512762"/>
          </a:xfrm>
        </p:spPr>
        <p:txBody>
          <a:bodyPr vert="horz" lIns="0" tIns="45720" rIns="91440" bIns="45720" rtlCol="0" anchor="ctr">
            <a:normAutofit fontScale="90000"/>
          </a:bodyPr>
          <a:lstStyle/>
          <a:p>
            <a:pPr eaLnBrk="1" hangingPunct="1">
              <a:defRPr/>
            </a:pPr>
            <a:r>
              <a:rPr lang="en-US" smtClean="0"/>
              <a:t>Role names</a:t>
            </a:r>
          </a:p>
        </p:txBody>
      </p:sp>
      <p:sp>
        <p:nvSpPr>
          <p:cNvPr id="49156" name="Rectangle 3"/>
          <p:cNvSpPr>
            <a:spLocks noGrp="1" noChangeArrowheads="1"/>
          </p:cNvSpPr>
          <p:nvPr>
            <p:ph type="body" idx="4294967295"/>
          </p:nvPr>
        </p:nvSpPr>
        <p:spPr/>
        <p:txBody>
          <a:bodyPr vert="horz" lIns="0" tIns="0" rIns="91440" bIns="45720" rtlCol="0">
            <a:normAutofit/>
          </a:bodyPr>
          <a:lstStyle/>
          <a:p>
            <a:pPr eaLnBrk="1" hangingPunct="1"/>
            <a:r>
              <a:rPr lang="en-US" smtClean="0"/>
              <a:t>Role names may be added to make the meaning more explicit</a:t>
            </a:r>
          </a:p>
          <a:p>
            <a:pPr eaLnBrk="1" hangingPunct="1"/>
            <a:endParaRPr lang="en-US" smtClean="0"/>
          </a:p>
        </p:txBody>
      </p:sp>
      <p:sp>
        <p:nvSpPr>
          <p:cNvPr id="49157" name="Rectangle 4"/>
          <p:cNvSpPr>
            <a:spLocks noChangeArrowheads="1"/>
          </p:cNvSpPr>
          <p:nvPr/>
        </p:nvSpPr>
        <p:spPr bwMode="auto">
          <a:xfrm>
            <a:off x="3124200" y="2819400"/>
            <a:ext cx="2197100" cy="1282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9158" name="AutoShape 5"/>
          <p:cNvSpPr>
            <a:spLocks noChangeArrowheads="1"/>
          </p:cNvSpPr>
          <p:nvPr/>
        </p:nvSpPr>
        <p:spPr bwMode="auto">
          <a:xfrm>
            <a:off x="6623050" y="2660650"/>
            <a:ext cx="1968500" cy="1206500"/>
          </a:xfrm>
          <a:prstGeom prst="diamond">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9159" name="Arc 6"/>
          <p:cNvSpPr>
            <a:spLocks/>
          </p:cNvSpPr>
          <p:nvPr/>
        </p:nvSpPr>
        <p:spPr bwMode="auto">
          <a:xfrm rot="1548842">
            <a:off x="5434014" y="3125788"/>
            <a:ext cx="1444625" cy="958850"/>
          </a:xfrm>
          <a:custGeom>
            <a:avLst/>
            <a:gdLst>
              <a:gd name="T0" fmla="*/ 2147483647 w 21600"/>
              <a:gd name="T1" fmla="*/ 0 h 22039"/>
              <a:gd name="T2" fmla="*/ 0 w 21600"/>
              <a:gd name="T3" fmla="*/ 2147483647 h 22039"/>
              <a:gd name="T4" fmla="*/ 0 w 21600"/>
              <a:gd name="T5" fmla="*/ 2147483647 h 22039"/>
              <a:gd name="T6" fmla="*/ 0 60000 65536"/>
              <a:gd name="T7" fmla="*/ 0 60000 65536"/>
              <a:gd name="T8" fmla="*/ 0 60000 65536"/>
              <a:gd name="T9" fmla="*/ 0 w 21600"/>
              <a:gd name="T10" fmla="*/ 0 h 22039"/>
              <a:gd name="T11" fmla="*/ 21600 w 21600"/>
              <a:gd name="T12" fmla="*/ 22039 h 22039"/>
            </a:gdLst>
            <a:ahLst/>
            <a:cxnLst>
              <a:cxn ang="T6">
                <a:pos x="T0" y="T1"/>
              </a:cxn>
              <a:cxn ang="T7">
                <a:pos x="T2" y="T3"/>
              </a:cxn>
              <a:cxn ang="T8">
                <a:pos x="T4" y="T5"/>
              </a:cxn>
            </a:cxnLst>
            <a:rect l="T9" t="T10" r="T11" b="T12"/>
            <a:pathLst>
              <a:path w="21600" h="22039" fill="none" extrusionOk="0">
                <a:moveTo>
                  <a:pt x="21595" y="0"/>
                </a:moveTo>
                <a:cubicBezTo>
                  <a:pt x="21598" y="146"/>
                  <a:pt x="21600" y="292"/>
                  <a:pt x="21600" y="439"/>
                </a:cubicBezTo>
                <a:cubicBezTo>
                  <a:pt x="21600" y="12368"/>
                  <a:pt x="11929" y="22038"/>
                  <a:pt x="0" y="22039"/>
                </a:cubicBezTo>
              </a:path>
              <a:path w="21600" h="22039" stroke="0" extrusionOk="0">
                <a:moveTo>
                  <a:pt x="21595" y="0"/>
                </a:moveTo>
                <a:cubicBezTo>
                  <a:pt x="21598" y="146"/>
                  <a:pt x="21600" y="292"/>
                  <a:pt x="21600" y="439"/>
                </a:cubicBezTo>
                <a:cubicBezTo>
                  <a:pt x="21600" y="12368"/>
                  <a:pt x="11929" y="22038"/>
                  <a:pt x="0" y="22039"/>
                </a:cubicBezTo>
                <a:lnTo>
                  <a:pt x="0" y="439"/>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9160" name="Arc 7"/>
          <p:cNvSpPr>
            <a:spLocks/>
          </p:cNvSpPr>
          <p:nvPr/>
        </p:nvSpPr>
        <p:spPr bwMode="auto">
          <a:xfrm rot="979093">
            <a:off x="4260851" y="2355851"/>
            <a:ext cx="3040063" cy="887413"/>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1"/>
                  <a:pt x="9654" y="14"/>
                  <a:pt x="21573" y="0"/>
                </a:cubicBezTo>
              </a:path>
              <a:path w="21600" h="21600" stroke="0" extrusionOk="0">
                <a:moveTo>
                  <a:pt x="0" y="21600"/>
                </a:moveTo>
                <a:cubicBezTo>
                  <a:pt x="0" y="9681"/>
                  <a:pt x="9654" y="14"/>
                  <a:pt x="21573" y="0"/>
                </a:cubicBezTo>
                <a:lnTo>
                  <a:pt x="21600" y="2160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9161" name="Rectangle 8"/>
          <p:cNvSpPr>
            <a:spLocks noChangeArrowheads="1"/>
          </p:cNvSpPr>
          <p:nvPr/>
        </p:nvSpPr>
        <p:spPr bwMode="auto">
          <a:xfrm>
            <a:off x="3402014" y="3173413"/>
            <a:ext cx="155331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Employee</a:t>
            </a:r>
          </a:p>
        </p:txBody>
      </p:sp>
      <p:sp>
        <p:nvSpPr>
          <p:cNvPr id="49162" name="Rectangle 9"/>
          <p:cNvSpPr>
            <a:spLocks noChangeArrowheads="1"/>
          </p:cNvSpPr>
          <p:nvPr/>
        </p:nvSpPr>
        <p:spPr bwMode="auto">
          <a:xfrm>
            <a:off x="6927851" y="2965450"/>
            <a:ext cx="1450719"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Manages</a:t>
            </a:r>
          </a:p>
        </p:txBody>
      </p:sp>
      <p:sp>
        <p:nvSpPr>
          <p:cNvPr id="49163" name="Text Box 10"/>
          <p:cNvSpPr txBox="1">
            <a:spLocks noChangeArrowheads="1"/>
          </p:cNvSpPr>
          <p:nvPr/>
        </p:nvSpPr>
        <p:spPr bwMode="auto">
          <a:xfrm>
            <a:off x="6019800" y="4038601"/>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eaLnBrk="1" hangingPunct="1">
              <a:buClrTx/>
              <a:buSzTx/>
              <a:buFontTx/>
              <a:buNone/>
            </a:pPr>
            <a:r>
              <a:rPr lang="en-US" sz="1800" b="0"/>
              <a:t>Manager</a:t>
            </a:r>
          </a:p>
        </p:txBody>
      </p:sp>
      <p:sp>
        <p:nvSpPr>
          <p:cNvPr id="49164" name="Text Box 11"/>
          <p:cNvSpPr txBox="1">
            <a:spLocks noChangeArrowheads="1"/>
          </p:cNvSpPr>
          <p:nvPr/>
        </p:nvSpPr>
        <p:spPr bwMode="auto">
          <a:xfrm>
            <a:off x="5715000" y="1981201"/>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eaLnBrk="1" hangingPunct="1">
              <a:buClrTx/>
              <a:buSzTx/>
              <a:buFontTx/>
              <a:buNone/>
            </a:pPr>
            <a:r>
              <a:rPr lang="en-US" sz="1800" b="0"/>
              <a:t>subordinate</a:t>
            </a:r>
          </a:p>
        </p:txBody>
      </p:sp>
    </p:spTree>
    <p:extLst>
      <p:ext uri="{BB962C8B-B14F-4D97-AF65-F5344CB8AC3E}">
        <p14:creationId xmlns:p14="http://schemas.microsoft.com/office/powerpoint/2010/main" val="42350585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98206C2D-EB33-418B-BBBF-3E9DA5A7BD3D}" type="slidenum">
              <a:rPr lang="en-US">
                <a:solidFill>
                  <a:schemeClr val="bg1"/>
                </a:solidFill>
              </a:rPr>
              <a:pPr/>
              <a:t>32</a:t>
            </a:fld>
            <a:endParaRPr lang="en-US">
              <a:solidFill>
                <a:schemeClr val="bg1"/>
              </a:solidFill>
            </a:endParaRPr>
          </a:p>
        </p:txBody>
      </p:sp>
      <p:sp>
        <p:nvSpPr>
          <p:cNvPr id="68610" name="Rectangle 2"/>
          <p:cNvSpPr>
            <a:spLocks noGrp="1" noChangeArrowheads="1"/>
          </p:cNvSpPr>
          <p:nvPr>
            <p:ph type="title" idx="4294967295"/>
          </p:nvPr>
        </p:nvSpPr>
        <p:spPr>
          <a:xfrm>
            <a:off x="1712914" y="228601"/>
            <a:ext cx="8574087" cy="512763"/>
          </a:xfrm>
        </p:spPr>
        <p:txBody>
          <a:bodyPr vert="horz" lIns="0" tIns="45720" rIns="91440" bIns="45720" rtlCol="0" anchor="ctr">
            <a:normAutofit fontScale="90000"/>
          </a:bodyPr>
          <a:lstStyle/>
          <a:p>
            <a:pPr eaLnBrk="1" hangingPunct="1">
              <a:defRPr/>
            </a:pPr>
            <a:r>
              <a:rPr lang="en-US" smtClean="0"/>
              <a:t>Ternary Relationship</a:t>
            </a:r>
          </a:p>
        </p:txBody>
      </p:sp>
      <p:sp>
        <p:nvSpPr>
          <p:cNvPr id="50180" name="Rectangle 3"/>
          <p:cNvSpPr>
            <a:spLocks noChangeArrowheads="1"/>
          </p:cNvSpPr>
          <p:nvPr/>
        </p:nvSpPr>
        <p:spPr bwMode="auto">
          <a:xfrm>
            <a:off x="2166938" y="3746500"/>
            <a:ext cx="1968500" cy="1130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50181" name="Rectangle 4"/>
          <p:cNvSpPr>
            <a:spLocks noChangeArrowheads="1"/>
          </p:cNvSpPr>
          <p:nvPr/>
        </p:nvSpPr>
        <p:spPr bwMode="auto">
          <a:xfrm>
            <a:off x="7958138" y="3746500"/>
            <a:ext cx="1968500" cy="1130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50182" name="Rectangle 5"/>
          <p:cNvSpPr>
            <a:spLocks noChangeArrowheads="1"/>
          </p:cNvSpPr>
          <p:nvPr/>
        </p:nvSpPr>
        <p:spPr bwMode="auto">
          <a:xfrm>
            <a:off x="5208588" y="1371600"/>
            <a:ext cx="1968500" cy="1130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50183" name="AutoShape 6"/>
          <p:cNvSpPr>
            <a:spLocks noChangeArrowheads="1"/>
          </p:cNvSpPr>
          <p:nvPr/>
        </p:nvSpPr>
        <p:spPr bwMode="auto">
          <a:xfrm>
            <a:off x="5138738" y="3670300"/>
            <a:ext cx="2279650" cy="1358900"/>
          </a:xfrm>
          <a:prstGeom prst="diamond">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50184" name="Line 7"/>
          <p:cNvSpPr>
            <a:spLocks noChangeShapeType="1"/>
          </p:cNvSpPr>
          <p:nvPr/>
        </p:nvSpPr>
        <p:spPr bwMode="auto">
          <a:xfrm>
            <a:off x="6275388" y="2514600"/>
            <a:ext cx="0" cy="1130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85" name="Line 8"/>
          <p:cNvSpPr>
            <a:spLocks noChangeShapeType="1"/>
          </p:cNvSpPr>
          <p:nvPr/>
        </p:nvSpPr>
        <p:spPr bwMode="auto">
          <a:xfrm>
            <a:off x="4148138" y="4349750"/>
            <a:ext cx="9779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86" name="Line 9"/>
          <p:cNvSpPr>
            <a:spLocks noChangeShapeType="1"/>
          </p:cNvSpPr>
          <p:nvPr/>
        </p:nvSpPr>
        <p:spPr bwMode="auto">
          <a:xfrm>
            <a:off x="7418388" y="4349750"/>
            <a:ext cx="5270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87" name="Rectangle 10"/>
          <p:cNvSpPr>
            <a:spLocks noChangeArrowheads="1"/>
          </p:cNvSpPr>
          <p:nvPr/>
        </p:nvSpPr>
        <p:spPr bwMode="auto">
          <a:xfrm>
            <a:off x="2520951" y="4100513"/>
            <a:ext cx="1090043"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Doctor</a:t>
            </a:r>
          </a:p>
        </p:txBody>
      </p:sp>
      <p:sp>
        <p:nvSpPr>
          <p:cNvPr id="50188" name="Rectangle 11"/>
          <p:cNvSpPr>
            <a:spLocks noChangeArrowheads="1"/>
          </p:cNvSpPr>
          <p:nvPr/>
        </p:nvSpPr>
        <p:spPr bwMode="auto">
          <a:xfrm>
            <a:off x="5568950" y="1655763"/>
            <a:ext cx="1417056"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Medicine</a:t>
            </a:r>
          </a:p>
        </p:txBody>
      </p:sp>
      <p:sp>
        <p:nvSpPr>
          <p:cNvPr id="50189" name="Rectangle 12"/>
          <p:cNvSpPr>
            <a:spLocks noChangeArrowheads="1"/>
          </p:cNvSpPr>
          <p:nvPr/>
        </p:nvSpPr>
        <p:spPr bwMode="auto">
          <a:xfrm>
            <a:off x="8159751" y="4100513"/>
            <a:ext cx="1141339"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Patient</a:t>
            </a:r>
          </a:p>
        </p:txBody>
      </p:sp>
      <p:sp>
        <p:nvSpPr>
          <p:cNvPr id="50190" name="Rectangle 13"/>
          <p:cNvSpPr>
            <a:spLocks noChangeArrowheads="1"/>
          </p:cNvSpPr>
          <p:nvPr/>
        </p:nvSpPr>
        <p:spPr bwMode="auto">
          <a:xfrm>
            <a:off x="5437188" y="4121150"/>
            <a:ext cx="180979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Prescription</a:t>
            </a:r>
          </a:p>
        </p:txBody>
      </p:sp>
    </p:spTree>
    <p:extLst>
      <p:ext uri="{BB962C8B-B14F-4D97-AF65-F5344CB8AC3E}">
        <p14:creationId xmlns:p14="http://schemas.microsoft.com/office/powerpoint/2010/main" val="27085239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2CD2BF4C-8C0B-4FD4-9EAC-965CBB859C98}" type="slidenum">
              <a:rPr lang="en-US">
                <a:solidFill>
                  <a:schemeClr val="bg1"/>
                </a:solidFill>
              </a:rPr>
              <a:pPr/>
              <a:t>33</a:t>
            </a:fld>
            <a:endParaRPr lang="en-US">
              <a:solidFill>
                <a:schemeClr val="bg1"/>
              </a:solidFill>
            </a:endParaRPr>
          </a:p>
        </p:txBody>
      </p:sp>
      <p:sp>
        <p:nvSpPr>
          <p:cNvPr id="70658" name="Rectangle 2"/>
          <p:cNvSpPr>
            <a:spLocks noGrp="1" noChangeArrowheads="1"/>
          </p:cNvSpPr>
          <p:nvPr>
            <p:ph type="title" idx="4294967295"/>
          </p:nvPr>
        </p:nvSpPr>
        <p:spPr>
          <a:xfrm>
            <a:off x="1789114" y="239713"/>
            <a:ext cx="8574087" cy="512762"/>
          </a:xfrm>
        </p:spPr>
        <p:txBody>
          <a:bodyPr vert="horz" lIns="0" tIns="45720" rIns="91440" bIns="45720" rtlCol="0" anchor="ctr">
            <a:normAutofit fontScale="90000"/>
          </a:bodyPr>
          <a:lstStyle/>
          <a:p>
            <a:pPr eaLnBrk="1" hangingPunct="1">
              <a:defRPr/>
            </a:pPr>
            <a:r>
              <a:rPr lang="en-US" smtClean="0"/>
              <a:t>Attributes of a Relationship</a:t>
            </a:r>
          </a:p>
        </p:txBody>
      </p:sp>
      <p:sp>
        <p:nvSpPr>
          <p:cNvPr id="51204" name="Rectangle 3"/>
          <p:cNvSpPr>
            <a:spLocks noChangeArrowheads="1"/>
          </p:cNvSpPr>
          <p:nvPr/>
        </p:nvSpPr>
        <p:spPr bwMode="auto">
          <a:xfrm>
            <a:off x="1987550" y="3587750"/>
            <a:ext cx="1968500" cy="1130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51205" name="Rectangle 4"/>
          <p:cNvSpPr>
            <a:spLocks noChangeArrowheads="1"/>
          </p:cNvSpPr>
          <p:nvPr/>
        </p:nvSpPr>
        <p:spPr bwMode="auto">
          <a:xfrm>
            <a:off x="7778750" y="3587750"/>
            <a:ext cx="1968500" cy="1130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51206" name="Rectangle 5"/>
          <p:cNvSpPr>
            <a:spLocks noChangeArrowheads="1"/>
          </p:cNvSpPr>
          <p:nvPr/>
        </p:nvSpPr>
        <p:spPr bwMode="auto">
          <a:xfrm>
            <a:off x="5029200" y="1257300"/>
            <a:ext cx="1968500" cy="1130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51207" name="AutoShape 6"/>
          <p:cNvSpPr>
            <a:spLocks noChangeArrowheads="1"/>
          </p:cNvSpPr>
          <p:nvPr/>
        </p:nvSpPr>
        <p:spPr bwMode="auto">
          <a:xfrm>
            <a:off x="4959350" y="3511550"/>
            <a:ext cx="2279650" cy="1358900"/>
          </a:xfrm>
          <a:prstGeom prst="diamond">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51208" name="Line 7"/>
          <p:cNvSpPr>
            <a:spLocks noChangeShapeType="1"/>
          </p:cNvSpPr>
          <p:nvPr/>
        </p:nvSpPr>
        <p:spPr bwMode="auto">
          <a:xfrm>
            <a:off x="6096000" y="2400300"/>
            <a:ext cx="0" cy="1130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09" name="Line 8"/>
          <p:cNvSpPr>
            <a:spLocks noChangeShapeType="1"/>
          </p:cNvSpPr>
          <p:nvPr/>
        </p:nvSpPr>
        <p:spPr bwMode="auto">
          <a:xfrm>
            <a:off x="3968750" y="4191000"/>
            <a:ext cx="9779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10" name="Line 9"/>
          <p:cNvSpPr>
            <a:spLocks noChangeShapeType="1"/>
          </p:cNvSpPr>
          <p:nvPr/>
        </p:nvSpPr>
        <p:spPr bwMode="auto">
          <a:xfrm>
            <a:off x="7239000" y="4191000"/>
            <a:ext cx="5270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11" name="Rectangle 10"/>
          <p:cNvSpPr>
            <a:spLocks noChangeArrowheads="1"/>
          </p:cNvSpPr>
          <p:nvPr/>
        </p:nvSpPr>
        <p:spPr bwMode="auto">
          <a:xfrm>
            <a:off x="2341564" y="3941763"/>
            <a:ext cx="1090043"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Doctor</a:t>
            </a:r>
          </a:p>
        </p:txBody>
      </p:sp>
      <p:sp>
        <p:nvSpPr>
          <p:cNvPr id="51212" name="Rectangle 11"/>
          <p:cNvSpPr>
            <a:spLocks noChangeArrowheads="1"/>
          </p:cNvSpPr>
          <p:nvPr/>
        </p:nvSpPr>
        <p:spPr bwMode="auto">
          <a:xfrm>
            <a:off x="5389563" y="1541463"/>
            <a:ext cx="1417056"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Medicine</a:t>
            </a:r>
          </a:p>
        </p:txBody>
      </p:sp>
      <p:sp>
        <p:nvSpPr>
          <p:cNvPr id="51213" name="Rectangle 12"/>
          <p:cNvSpPr>
            <a:spLocks noChangeArrowheads="1"/>
          </p:cNvSpPr>
          <p:nvPr/>
        </p:nvSpPr>
        <p:spPr bwMode="auto">
          <a:xfrm>
            <a:off x="7980364" y="3941763"/>
            <a:ext cx="1141339"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Patient</a:t>
            </a:r>
          </a:p>
        </p:txBody>
      </p:sp>
      <p:sp>
        <p:nvSpPr>
          <p:cNvPr id="51214" name="Rectangle 13"/>
          <p:cNvSpPr>
            <a:spLocks noChangeArrowheads="1"/>
          </p:cNvSpPr>
          <p:nvPr/>
        </p:nvSpPr>
        <p:spPr bwMode="auto">
          <a:xfrm>
            <a:off x="5257800" y="3962400"/>
            <a:ext cx="180979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Prescription</a:t>
            </a:r>
          </a:p>
        </p:txBody>
      </p:sp>
      <p:sp>
        <p:nvSpPr>
          <p:cNvPr id="51215" name="Oval 14"/>
          <p:cNvSpPr>
            <a:spLocks noChangeArrowheads="1"/>
          </p:cNvSpPr>
          <p:nvPr/>
        </p:nvSpPr>
        <p:spPr bwMode="auto">
          <a:xfrm>
            <a:off x="4038600" y="3200400"/>
            <a:ext cx="16764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51216" name="Text Box 15"/>
          <p:cNvSpPr txBox="1">
            <a:spLocks noChangeArrowheads="1"/>
          </p:cNvSpPr>
          <p:nvPr/>
        </p:nvSpPr>
        <p:spPr bwMode="auto">
          <a:xfrm>
            <a:off x="4419600" y="3352801"/>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eaLnBrk="1" hangingPunct="1">
              <a:buClrTx/>
              <a:buSzTx/>
              <a:buFontTx/>
              <a:buNone/>
            </a:pPr>
            <a:r>
              <a:rPr lang="en-US" sz="1800" b="0">
                <a:solidFill>
                  <a:srgbClr val="CC0066"/>
                </a:solidFill>
              </a:rPr>
              <a:t>dosage</a:t>
            </a:r>
          </a:p>
        </p:txBody>
      </p:sp>
      <p:sp>
        <p:nvSpPr>
          <p:cNvPr id="51217" name="Line 16"/>
          <p:cNvSpPr>
            <a:spLocks noChangeShapeType="1"/>
          </p:cNvSpPr>
          <p:nvPr/>
        </p:nvSpPr>
        <p:spPr bwMode="auto">
          <a:xfrm>
            <a:off x="4972050" y="3810000"/>
            <a:ext cx="3048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18" name="Oval 17"/>
          <p:cNvSpPr>
            <a:spLocks noChangeArrowheads="1"/>
          </p:cNvSpPr>
          <p:nvPr/>
        </p:nvSpPr>
        <p:spPr bwMode="auto">
          <a:xfrm>
            <a:off x="6477000" y="2438400"/>
            <a:ext cx="2362200" cy="1066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51219" name="Text Box 18"/>
          <p:cNvSpPr txBox="1">
            <a:spLocks noChangeArrowheads="1"/>
          </p:cNvSpPr>
          <p:nvPr/>
        </p:nvSpPr>
        <p:spPr bwMode="auto">
          <a:xfrm>
            <a:off x="6629400" y="2819401"/>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eaLnBrk="1" hangingPunct="1">
              <a:buClrTx/>
              <a:buSzTx/>
              <a:buFontTx/>
              <a:buNone/>
            </a:pPr>
            <a:r>
              <a:rPr lang="en-US" sz="1800" b="0">
                <a:solidFill>
                  <a:srgbClr val="CC0066"/>
                </a:solidFill>
              </a:rPr>
              <a:t>Number of days</a:t>
            </a:r>
          </a:p>
        </p:txBody>
      </p:sp>
      <p:sp>
        <p:nvSpPr>
          <p:cNvPr id="51220" name="Line 19"/>
          <p:cNvSpPr>
            <a:spLocks noChangeShapeType="1"/>
          </p:cNvSpPr>
          <p:nvPr/>
        </p:nvSpPr>
        <p:spPr bwMode="auto">
          <a:xfrm flipV="1">
            <a:off x="6705600" y="3429000"/>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1" name="Text Box 20"/>
          <p:cNvSpPr txBox="1">
            <a:spLocks noChangeArrowheads="1"/>
          </p:cNvSpPr>
          <p:nvPr/>
        </p:nvSpPr>
        <p:spPr bwMode="auto">
          <a:xfrm>
            <a:off x="1676400" y="5715001"/>
            <a:ext cx="815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eaLnBrk="1" hangingPunct="1">
              <a:buClrTx/>
              <a:buSzTx/>
              <a:buFontTx/>
              <a:buNone/>
            </a:pPr>
            <a:endParaRPr lang="en-US" sz="1800" b="0">
              <a:solidFill>
                <a:srgbClr val="6600CC"/>
              </a:solidFill>
            </a:endParaRPr>
          </a:p>
        </p:txBody>
      </p:sp>
    </p:spTree>
    <p:extLst>
      <p:ext uri="{BB962C8B-B14F-4D97-AF65-F5344CB8AC3E}">
        <p14:creationId xmlns:p14="http://schemas.microsoft.com/office/powerpoint/2010/main" val="3038502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708442D4-AD20-4D4A-B2C2-7C6196A1984C}" type="slidenum">
              <a:rPr lang="en-US">
                <a:solidFill>
                  <a:schemeClr val="bg1"/>
                </a:solidFill>
              </a:rPr>
              <a:pPr/>
              <a:t>34</a:t>
            </a:fld>
            <a:endParaRPr lang="en-US">
              <a:solidFill>
                <a:schemeClr val="bg1"/>
              </a:solidFill>
            </a:endParaRPr>
          </a:p>
        </p:txBody>
      </p:sp>
      <p:sp>
        <p:nvSpPr>
          <p:cNvPr id="73730"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dirty="0" smtClean="0"/>
              <a:t>Steps in ER Modeling</a:t>
            </a:r>
            <a:r>
              <a:rPr lang="en-US" sz="2800" dirty="0"/>
              <a:t> </a:t>
            </a:r>
          </a:p>
        </p:txBody>
      </p:sp>
      <p:sp>
        <p:nvSpPr>
          <p:cNvPr id="364547" name="Rectangle 3"/>
          <p:cNvSpPr>
            <a:spLocks noGrp="1" noChangeArrowheads="1"/>
          </p:cNvSpPr>
          <p:nvPr>
            <p:ph type="body" idx="4294967295"/>
          </p:nvPr>
        </p:nvSpPr>
        <p:spPr/>
        <p:txBody>
          <a:bodyPr vert="horz" lIns="0" tIns="0" rIns="91440" bIns="45720" rtlCol="0">
            <a:normAutofit fontScale="85000" lnSpcReduction="20000"/>
          </a:bodyPr>
          <a:lstStyle/>
          <a:p>
            <a:pPr eaLnBrk="1" hangingPunct="1"/>
            <a:r>
              <a:rPr lang="en-US" smtClean="0"/>
              <a:t>Identify the Entities </a:t>
            </a:r>
          </a:p>
          <a:p>
            <a:pPr eaLnBrk="1" hangingPunct="1"/>
            <a:endParaRPr lang="en-US" smtClean="0"/>
          </a:p>
          <a:p>
            <a:pPr eaLnBrk="1" hangingPunct="1"/>
            <a:r>
              <a:rPr lang="en-US" smtClean="0"/>
              <a:t>Find relationships </a:t>
            </a:r>
          </a:p>
          <a:p>
            <a:pPr eaLnBrk="1" hangingPunct="1"/>
            <a:endParaRPr lang="en-US" smtClean="0"/>
          </a:p>
          <a:p>
            <a:pPr eaLnBrk="1" hangingPunct="1"/>
            <a:r>
              <a:rPr lang="en-US" smtClean="0"/>
              <a:t>Identify the  key attributes for every Entity</a:t>
            </a:r>
          </a:p>
          <a:p>
            <a:pPr eaLnBrk="1" hangingPunct="1">
              <a:buFont typeface="Wingdings" panose="05000000000000000000" pitchFamily="2" charset="2"/>
              <a:buNone/>
            </a:pPr>
            <a:endParaRPr lang="en-US" smtClean="0"/>
          </a:p>
          <a:p>
            <a:pPr eaLnBrk="1" hangingPunct="1"/>
            <a:r>
              <a:rPr lang="en-US" smtClean="0"/>
              <a:t>Identify other relevant attributes</a:t>
            </a:r>
          </a:p>
          <a:p>
            <a:pPr eaLnBrk="1" hangingPunct="1"/>
            <a:endParaRPr lang="en-US" smtClean="0"/>
          </a:p>
          <a:p>
            <a:pPr eaLnBrk="1" hangingPunct="1"/>
            <a:r>
              <a:rPr lang="en-US" smtClean="0"/>
              <a:t>Draw complete E-R diagram with all attributes including Primary Key </a:t>
            </a:r>
          </a:p>
          <a:p>
            <a:pPr eaLnBrk="1" hangingPunct="1">
              <a:buFont typeface="Wingdings" panose="05000000000000000000" pitchFamily="2" charset="2"/>
              <a:buNone/>
            </a:pPr>
            <a:endParaRPr lang="en-US" smtClean="0"/>
          </a:p>
          <a:p>
            <a:pPr eaLnBrk="1" hangingPunct="1"/>
            <a:r>
              <a:rPr lang="en-US" smtClean="0"/>
              <a:t>Review your results with your Business users </a:t>
            </a:r>
          </a:p>
          <a:p>
            <a:pPr eaLnBrk="1" hangingPunct="1"/>
            <a:endParaRPr lang="en-US" smtClean="0"/>
          </a:p>
          <a:p>
            <a:pPr eaLnBrk="1" hangingPunct="1">
              <a:buFont typeface="Wingdings" panose="05000000000000000000" pitchFamily="2" charset="2"/>
              <a:buNone/>
            </a:pPr>
            <a:endParaRPr lang="en-US" smtClean="0"/>
          </a:p>
          <a:p>
            <a:pPr eaLnBrk="1" hangingPunct="1">
              <a:buFont typeface="Wingdings" panose="05000000000000000000" pitchFamily="2" charset="2"/>
              <a:buNone/>
            </a:pPr>
            <a:endParaRPr lang="en-US" smtClean="0"/>
          </a:p>
          <a:p>
            <a:pPr eaLnBrk="1" hangingPunct="1">
              <a:buFont typeface="Wingdings" panose="05000000000000000000" pitchFamily="2" charset="2"/>
              <a:buNone/>
            </a:pPr>
            <a:endParaRPr lang="en-US" smtClean="0"/>
          </a:p>
        </p:txBody>
      </p:sp>
    </p:spTree>
    <p:extLst>
      <p:ext uri="{BB962C8B-B14F-4D97-AF65-F5344CB8AC3E}">
        <p14:creationId xmlns:p14="http://schemas.microsoft.com/office/powerpoint/2010/main" val="40594561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anim calcmode="lin" valueType="num">
                                      <p:cBhvr>
                                        <p:cTn id="7" dur="1000" fill="hold"/>
                                        <p:tgtEl>
                                          <p:spTgt spid="364547">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6454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64547">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364547">
                                            <p:txEl>
                                              <p:pRg st="2" end="2"/>
                                            </p:txEl>
                                          </p:spTgt>
                                        </p:tgtEl>
                                        <p:attrNameLst>
                                          <p:attrName>style.visibility</p:attrName>
                                        </p:attrNameLst>
                                      </p:cBhvr>
                                      <p:to>
                                        <p:strVal val="visible"/>
                                      </p:to>
                                    </p:set>
                                    <p:anim calcmode="lin" valueType="num">
                                      <p:cBhvr>
                                        <p:cTn id="14" dur="1000" fill="hold"/>
                                        <p:tgtEl>
                                          <p:spTgt spid="364547">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364547">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64547">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364547">
                                            <p:txEl>
                                              <p:pRg st="4" end="4"/>
                                            </p:txEl>
                                          </p:spTgt>
                                        </p:tgtEl>
                                        <p:attrNameLst>
                                          <p:attrName>style.visibility</p:attrName>
                                        </p:attrNameLst>
                                      </p:cBhvr>
                                      <p:to>
                                        <p:strVal val="visible"/>
                                      </p:to>
                                    </p:set>
                                    <p:anim calcmode="lin" valueType="num">
                                      <p:cBhvr>
                                        <p:cTn id="21" dur="1000" fill="hold"/>
                                        <p:tgtEl>
                                          <p:spTgt spid="364547">
                                            <p:txEl>
                                              <p:pRg st="4" end="4"/>
                                            </p:txEl>
                                          </p:spTgt>
                                        </p:tgtEl>
                                        <p:attrNameLst>
                                          <p:attrName>ppt_x</p:attrName>
                                        </p:attrNameLst>
                                      </p:cBhvr>
                                      <p:tavLst>
                                        <p:tav tm="0">
                                          <p:val>
                                            <p:strVal val="#ppt_x-.2"/>
                                          </p:val>
                                        </p:tav>
                                        <p:tav tm="100000">
                                          <p:val>
                                            <p:strVal val="#ppt_x"/>
                                          </p:val>
                                        </p:tav>
                                      </p:tavLst>
                                    </p:anim>
                                    <p:anim calcmode="lin" valueType="num">
                                      <p:cBhvr>
                                        <p:cTn id="22" dur="1000" fill="hold"/>
                                        <p:tgtEl>
                                          <p:spTgt spid="364547">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64547">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364547">
                                            <p:txEl>
                                              <p:pRg st="6" end="6"/>
                                            </p:txEl>
                                          </p:spTgt>
                                        </p:tgtEl>
                                        <p:attrNameLst>
                                          <p:attrName>style.visibility</p:attrName>
                                        </p:attrNameLst>
                                      </p:cBhvr>
                                      <p:to>
                                        <p:strVal val="visible"/>
                                      </p:to>
                                    </p:set>
                                    <p:anim calcmode="lin" valueType="num">
                                      <p:cBhvr>
                                        <p:cTn id="28" dur="1000" fill="hold"/>
                                        <p:tgtEl>
                                          <p:spTgt spid="364547">
                                            <p:txEl>
                                              <p:pRg st="6" end="6"/>
                                            </p:txEl>
                                          </p:spTgt>
                                        </p:tgtEl>
                                        <p:attrNameLst>
                                          <p:attrName>ppt_x</p:attrName>
                                        </p:attrNameLst>
                                      </p:cBhvr>
                                      <p:tavLst>
                                        <p:tav tm="0">
                                          <p:val>
                                            <p:strVal val="#ppt_x-.2"/>
                                          </p:val>
                                        </p:tav>
                                        <p:tav tm="100000">
                                          <p:val>
                                            <p:strVal val="#ppt_x"/>
                                          </p:val>
                                        </p:tav>
                                      </p:tavLst>
                                    </p:anim>
                                    <p:anim calcmode="lin" valueType="num">
                                      <p:cBhvr>
                                        <p:cTn id="29" dur="1000" fill="hold"/>
                                        <p:tgtEl>
                                          <p:spTgt spid="364547">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64547">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364547">
                                            <p:txEl>
                                              <p:pRg st="8" end="8"/>
                                            </p:txEl>
                                          </p:spTgt>
                                        </p:tgtEl>
                                        <p:attrNameLst>
                                          <p:attrName>style.visibility</p:attrName>
                                        </p:attrNameLst>
                                      </p:cBhvr>
                                      <p:to>
                                        <p:strVal val="visible"/>
                                      </p:to>
                                    </p:set>
                                    <p:anim calcmode="lin" valueType="num">
                                      <p:cBhvr>
                                        <p:cTn id="35" dur="1000" fill="hold"/>
                                        <p:tgtEl>
                                          <p:spTgt spid="364547">
                                            <p:txEl>
                                              <p:pRg st="8" end="8"/>
                                            </p:txEl>
                                          </p:spTgt>
                                        </p:tgtEl>
                                        <p:attrNameLst>
                                          <p:attrName>ppt_x</p:attrName>
                                        </p:attrNameLst>
                                      </p:cBhvr>
                                      <p:tavLst>
                                        <p:tav tm="0">
                                          <p:val>
                                            <p:strVal val="#ppt_x-.2"/>
                                          </p:val>
                                        </p:tav>
                                        <p:tav tm="100000">
                                          <p:val>
                                            <p:strVal val="#ppt_x"/>
                                          </p:val>
                                        </p:tav>
                                      </p:tavLst>
                                    </p:anim>
                                    <p:anim calcmode="lin" valueType="num">
                                      <p:cBhvr>
                                        <p:cTn id="36" dur="1000" fill="hold"/>
                                        <p:tgtEl>
                                          <p:spTgt spid="364547">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64547">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nodeType="clickEffect">
                                  <p:stCondLst>
                                    <p:cond delay="0"/>
                                  </p:stCondLst>
                                  <p:childTnLst>
                                    <p:set>
                                      <p:cBhvr>
                                        <p:cTn id="41" dur="1" fill="hold">
                                          <p:stCondLst>
                                            <p:cond delay="0"/>
                                          </p:stCondLst>
                                        </p:cTn>
                                        <p:tgtEl>
                                          <p:spTgt spid="364547">
                                            <p:txEl>
                                              <p:pRg st="10" end="10"/>
                                            </p:txEl>
                                          </p:spTgt>
                                        </p:tgtEl>
                                        <p:attrNameLst>
                                          <p:attrName>style.visibility</p:attrName>
                                        </p:attrNameLst>
                                      </p:cBhvr>
                                      <p:to>
                                        <p:strVal val="visible"/>
                                      </p:to>
                                    </p:set>
                                    <p:anim calcmode="lin" valueType="num">
                                      <p:cBhvr>
                                        <p:cTn id="42" dur="1000" fill="hold"/>
                                        <p:tgtEl>
                                          <p:spTgt spid="364547">
                                            <p:txEl>
                                              <p:pRg st="10" end="10"/>
                                            </p:txEl>
                                          </p:spTgt>
                                        </p:tgtEl>
                                        <p:attrNameLst>
                                          <p:attrName>ppt_x</p:attrName>
                                        </p:attrNameLst>
                                      </p:cBhvr>
                                      <p:tavLst>
                                        <p:tav tm="0">
                                          <p:val>
                                            <p:strVal val="#ppt_x-.2"/>
                                          </p:val>
                                        </p:tav>
                                        <p:tav tm="100000">
                                          <p:val>
                                            <p:strVal val="#ppt_x"/>
                                          </p:val>
                                        </p:tav>
                                      </p:tavLst>
                                    </p:anim>
                                    <p:anim calcmode="lin" valueType="num">
                                      <p:cBhvr>
                                        <p:cTn id="43" dur="1000" fill="hold"/>
                                        <p:tgtEl>
                                          <p:spTgt spid="364547">
                                            <p:txEl>
                                              <p:pRg st="10" end="10"/>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3645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614B4B85-FE3A-4B1A-81D0-B87D88905FA9}" type="slidenum">
              <a:rPr lang="en-US">
                <a:solidFill>
                  <a:schemeClr val="bg1"/>
                </a:solidFill>
              </a:rPr>
              <a:pPr/>
              <a:t>35</a:t>
            </a:fld>
            <a:endParaRPr lang="en-US">
              <a:solidFill>
                <a:schemeClr val="bg1"/>
              </a:solidFill>
            </a:endParaRPr>
          </a:p>
        </p:txBody>
      </p:sp>
      <p:sp>
        <p:nvSpPr>
          <p:cNvPr id="53251" name="Rectangle 2"/>
          <p:cNvSpPr>
            <a:spLocks noGrp="1" noChangeArrowheads="1"/>
          </p:cNvSpPr>
          <p:nvPr>
            <p:ph type="body" sz="half" idx="4294967295"/>
          </p:nvPr>
        </p:nvSpPr>
        <p:spPr>
          <a:xfrm>
            <a:off x="1676401" y="1187451"/>
            <a:ext cx="7642225" cy="4881563"/>
          </a:xfrm>
        </p:spPr>
        <p:txBody>
          <a:bodyPr vert="horz" lIns="0" tIns="0" rIns="91440" bIns="45720" rtlCol="0">
            <a:normAutofit fontScale="92500" lnSpcReduction="20000"/>
          </a:bodyPr>
          <a:lstStyle/>
          <a:p>
            <a:pPr eaLnBrk="1" hangingPunct="1">
              <a:buFont typeface="Wingdings" panose="05000000000000000000" pitchFamily="2" charset="2"/>
              <a:buNone/>
            </a:pPr>
            <a:r>
              <a:rPr lang="en-US" b="1" smtClean="0"/>
              <a:t>Assumptions : </a:t>
            </a:r>
          </a:p>
          <a:p>
            <a:pPr eaLnBrk="1" hangingPunct="1">
              <a:buFont typeface="Wingdings" panose="05000000000000000000" pitchFamily="2" charset="2"/>
              <a:buNone/>
            </a:pPr>
            <a:endParaRPr lang="en-US" smtClean="0"/>
          </a:p>
          <a:p>
            <a:pPr eaLnBrk="1" hangingPunct="1"/>
            <a:r>
              <a:rPr lang="en-US" smtClean="0"/>
              <a:t>A college contains many departments </a:t>
            </a:r>
          </a:p>
          <a:p>
            <a:pPr eaLnBrk="1" hangingPunct="1"/>
            <a:r>
              <a:rPr lang="en-US" smtClean="0"/>
              <a:t>Each department can offer any number of courses </a:t>
            </a:r>
          </a:p>
          <a:p>
            <a:pPr eaLnBrk="1" hangingPunct="1"/>
            <a:r>
              <a:rPr lang="en-US" smtClean="0"/>
              <a:t>Many instructors can work in a department </a:t>
            </a:r>
          </a:p>
          <a:p>
            <a:pPr eaLnBrk="1" hangingPunct="1"/>
            <a:r>
              <a:rPr lang="en-US" smtClean="0"/>
              <a:t>An instructor can work only in one department </a:t>
            </a:r>
          </a:p>
          <a:p>
            <a:pPr eaLnBrk="1" hangingPunct="1"/>
            <a:r>
              <a:rPr lang="en-US" smtClean="0"/>
              <a:t>For each department there is a Head </a:t>
            </a:r>
          </a:p>
          <a:p>
            <a:pPr eaLnBrk="1" hangingPunct="1"/>
            <a:r>
              <a:rPr lang="en-US" smtClean="0"/>
              <a:t>An instructor can be head of only one department </a:t>
            </a:r>
          </a:p>
          <a:p>
            <a:pPr eaLnBrk="1" hangingPunct="1"/>
            <a:r>
              <a:rPr lang="en-US" smtClean="0"/>
              <a:t>Each instructor can take any number of courses </a:t>
            </a:r>
          </a:p>
          <a:p>
            <a:pPr eaLnBrk="1" hangingPunct="1"/>
            <a:r>
              <a:rPr lang="en-US" smtClean="0"/>
              <a:t>A course can be taken by only one instructor</a:t>
            </a:r>
          </a:p>
          <a:p>
            <a:pPr eaLnBrk="1" hangingPunct="1"/>
            <a:r>
              <a:rPr lang="en-US" smtClean="0"/>
              <a:t>A student can enroll for any number of courses </a:t>
            </a:r>
          </a:p>
          <a:p>
            <a:pPr eaLnBrk="1" hangingPunct="1"/>
            <a:r>
              <a:rPr lang="en-US" smtClean="0"/>
              <a:t>Each course can have any number of students </a:t>
            </a:r>
          </a:p>
          <a:p>
            <a:pPr eaLnBrk="1" hangingPunct="1">
              <a:buFont typeface="Wingdings" panose="05000000000000000000" pitchFamily="2" charset="2"/>
              <a:buNone/>
            </a:pPr>
            <a:endParaRPr lang="en-US" smtClean="0"/>
          </a:p>
          <a:p>
            <a:pPr eaLnBrk="1" hangingPunct="1"/>
            <a:endParaRPr lang="en-US" sz="1800"/>
          </a:p>
          <a:p>
            <a:pPr eaLnBrk="1" hangingPunct="1">
              <a:buFont typeface="Wingdings" panose="05000000000000000000" pitchFamily="2" charset="2"/>
              <a:buNone/>
            </a:pPr>
            <a:endParaRPr lang="en-US" sz="1600"/>
          </a:p>
        </p:txBody>
      </p:sp>
      <p:sp>
        <p:nvSpPr>
          <p:cNvPr id="72707" name="Rectangle 3"/>
          <p:cNvSpPr>
            <a:spLocks noGrp="1" noChangeArrowheads="1"/>
          </p:cNvSpPr>
          <p:nvPr>
            <p:ph type="title" idx="4294967295"/>
          </p:nvPr>
        </p:nvSpPr>
        <p:spPr>
          <a:xfrm>
            <a:off x="1676400" y="-82550"/>
            <a:ext cx="8153400" cy="973138"/>
          </a:xfrm>
        </p:spPr>
        <p:txBody>
          <a:bodyPr vert="horz" lIns="0" tIns="45720" rIns="91440" bIns="45720" rtlCol="0" anchor="ctr">
            <a:normAutofit fontScale="90000"/>
          </a:bodyPr>
          <a:lstStyle/>
          <a:p>
            <a:pPr eaLnBrk="1" hangingPunct="1">
              <a:defRPr/>
            </a:pPr>
            <a:r>
              <a:rPr lang="en-US" dirty="0" smtClean="0"/>
              <a:t>ER Model For a college DB (Self Study)</a:t>
            </a:r>
          </a:p>
        </p:txBody>
      </p:sp>
    </p:spTree>
    <p:extLst>
      <p:ext uri="{BB962C8B-B14F-4D97-AF65-F5344CB8AC3E}">
        <p14:creationId xmlns:p14="http://schemas.microsoft.com/office/powerpoint/2010/main" val="28235499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AD83366F-0768-45D2-AE37-3F3B708DC566}" type="slidenum">
              <a:rPr lang="en-US">
                <a:solidFill>
                  <a:schemeClr val="bg1"/>
                </a:solidFill>
              </a:rPr>
              <a:pPr/>
              <a:t>36</a:t>
            </a:fld>
            <a:endParaRPr lang="en-US">
              <a:solidFill>
                <a:schemeClr val="bg1"/>
              </a:solidFill>
            </a:endParaRPr>
          </a:p>
        </p:txBody>
      </p:sp>
      <p:sp>
        <p:nvSpPr>
          <p:cNvPr id="54275" name="Rectangle 2"/>
          <p:cNvSpPr>
            <a:spLocks noGrp="1" noChangeArrowheads="1"/>
          </p:cNvSpPr>
          <p:nvPr>
            <p:ph type="body" sz="half" idx="4294967295"/>
          </p:nvPr>
        </p:nvSpPr>
        <p:spPr>
          <a:xfrm>
            <a:off x="1749426" y="1187450"/>
            <a:ext cx="8156575" cy="4224338"/>
          </a:xfrm>
        </p:spPr>
        <p:txBody>
          <a:bodyPr vert="horz" lIns="0" tIns="0" rIns="91440" bIns="45720" rtlCol="0">
            <a:normAutofit/>
          </a:bodyPr>
          <a:lstStyle/>
          <a:p>
            <a:pPr eaLnBrk="1" hangingPunct="1">
              <a:lnSpc>
                <a:spcPct val="80000"/>
              </a:lnSpc>
              <a:buFont typeface="Wingdings" panose="05000000000000000000" pitchFamily="2" charset="2"/>
              <a:buNone/>
            </a:pPr>
            <a:r>
              <a:rPr lang="en-US" b="1" smtClean="0"/>
              <a:t>Step 1: Identify the Entities</a:t>
            </a:r>
          </a:p>
          <a:p>
            <a:pPr eaLnBrk="1" hangingPunct="1">
              <a:lnSpc>
                <a:spcPct val="80000"/>
              </a:lnSpc>
              <a:buFont typeface="Wingdings" panose="05000000000000000000" pitchFamily="2" charset="2"/>
              <a:buNone/>
            </a:pPr>
            <a:endParaRPr lang="en-US" b="1" smtClean="0">
              <a:solidFill>
                <a:srgbClr val="0066CC"/>
              </a:solidFill>
            </a:endParaRPr>
          </a:p>
          <a:p>
            <a:pPr eaLnBrk="1" hangingPunct="1">
              <a:lnSpc>
                <a:spcPct val="80000"/>
              </a:lnSpc>
            </a:pPr>
            <a:r>
              <a:rPr lang="en-US" sz="1800"/>
              <a:t>DEPARTMENT </a:t>
            </a:r>
          </a:p>
          <a:p>
            <a:pPr eaLnBrk="1" hangingPunct="1">
              <a:lnSpc>
                <a:spcPct val="80000"/>
              </a:lnSpc>
            </a:pPr>
            <a:endParaRPr lang="en-US" sz="1800"/>
          </a:p>
          <a:p>
            <a:pPr eaLnBrk="1" hangingPunct="1">
              <a:lnSpc>
                <a:spcPct val="80000"/>
              </a:lnSpc>
            </a:pPr>
            <a:r>
              <a:rPr lang="en-US" sz="1800"/>
              <a:t>STUDENT</a:t>
            </a:r>
          </a:p>
          <a:p>
            <a:pPr eaLnBrk="1" hangingPunct="1">
              <a:lnSpc>
                <a:spcPct val="80000"/>
              </a:lnSpc>
            </a:pPr>
            <a:endParaRPr lang="en-US" sz="1800"/>
          </a:p>
          <a:p>
            <a:pPr eaLnBrk="1" hangingPunct="1">
              <a:lnSpc>
                <a:spcPct val="80000"/>
              </a:lnSpc>
            </a:pPr>
            <a:r>
              <a:rPr lang="en-US" sz="1800"/>
              <a:t>COURSE</a:t>
            </a:r>
          </a:p>
          <a:p>
            <a:pPr eaLnBrk="1" hangingPunct="1">
              <a:lnSpc>
                <a:spcPct val="80000"/>
              </a:lnSpc>
            </a:pPr>
            <a:endParaRPr lang="en-US" sz="1800"/>
          </a:p>
          <a:p>
            <a:pPr eaLnBrk="1" hangingPunct="1">
              <a:lnSpc>
                <a:spcPct val="80000"/>
              </a:lnSpc>
            </a:pPr>
            <a:r>
              <a:rPr lang="en-US" sz="1800"/>
              <a:t>INSTRUCTOR</a:t>
            </a:r>
          </a:p>
          <a:p>
            <a:pPr marL="762000" lvl="1" indent="-304800">
              <a:lnSpc>
                <a:spcPct val="80000"/>
              </a:lnSpc>
              <a:buNone/>
            </a:pPr>
            <a:endParaRPr lang="en-US" smtClean="0"/>
          </a:p>
        </p:txBody>
      </p:sp>
      <p:sp>
        <p:nvSpPr>
          <p:cNvPr id="54276" name="Rectangle 3"/>
          <p:cNvSpPr>
            <a:spLocks noChangeArrowheads="1"/>
          </p:cNvSpPr>
          <p:nvPr/>
        </p:nvSpPr>
        <p:spPr bwMode="auto">
          <a:xfrm>
            <a:off x="1676400" y="152400"/>
            <a:ext cx="7620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r>
              <a:rPr lang="en-US" sz="3200">
                <a:solidFill>
                  <a:schemeClr val="bg1"/>
                </a:solidFill>
              </a:rPr>
              <a:t>Steps in ER Modeling(Self Study)</a:t>
            </a:r>
          </a:p>
        </p:txBody>
      </p:sp>
    </p:spTree>
    <p:extLst>
      <p:ext uri="{BB962C8B-B14F-4D97-AF65-F5344CB8AC3E}">
        <p14:creationId xmlns:p14="http://schemas.microsoft.com/office/powerpoint/2010/main" val="26989553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BD71A489-0699-45F1-A067-5A0535D840B3}" type="slidenum">
              <a:rPr lang="en-US">
                <a:solidFill>
                  <a:schemeClr val="bg1"/>
                </a:solidFill>
              </a:rPr>
              <a:pPr/>
              <a:t>37</a:t>
            </a:fld>
            <a:endParaRPr lang="en-US">
              <a:solidFill>
                <a:schemeClr val="bg1"/>
              </a:solidFill>
            </a:endParaRPr>
          </a:p>
        </p:txBody>
      </p:sp>
      <p:sp>
        <p:nvSpPr>
          <p:cNvPr id="75778" name="Rectangle 2"/>
          <p:cNvSpPr>
            <a:spLocks noGrp="1" noChangeArrowheads="1"/>
          </p:cNvSpPr>
          <p:nvPr>
            <p:ph type="title" idx="4294967295"/>
          </p:nvPr>
        </p:nvSpPr>
        <p:spPr/>
        <p:txBody>
          <a:bodyPr vert="horz" lIns="0" tIns="45720" rIns="91440" bIns="45720" rtlCol="0" anchor="ctr">
            <a:normAutofit fontScale="90000"/>
          </a:bodyPr>
          <a:lstStyle/>
          <a:p>
            <a:pPr eaLnBrk="1" hangingPunct="1">
              <a:defRPr/>
            </a:pPr>
            <a:r>
              <a:rPr lang="en-US" dirty="0" smtClean="0"/>
              <a:t/>
            </a:r>
            <a:br>
              <a:rPr lang="en-US" dirty="0" smtClean="0"/>
            </a:br>
            <a:r>
              <a:rPr lang="en-US" dirty="0" smtClean="0"/>
              <a:t>Steps in ER Modeling (Self Study)</a:t>
            </a:r>
            <a:br>
              <a:rPr lang="en-US" dirty="0" smtClean="0"/>
            </a:br>
            <a:endParaRPr lang="en-US" dirty="0" smtClean="0"/>
          </a:p>
        </p:txBody>
      </p:sp>
      <p:sp>
        <p:nvSpPr>
          <p:cNvPr id="55300" name="Rectangle 3"/>
          <p:cNvSpPr>
            <a:spLocks noGrp="1" noChangeArrowheads="1"/>
          </p:cNvSpPr>
          <p:nvPr>
            <p:ph type="body" idx="4294967295"/>
          </p:nvPr>
        </p:nvSpPr>
        <p:spPr/>
        <p:txBody>
          <a:bodyPr vert="horz" lIns="0" tIns="0" rIns="91440" bIns="45720" rtlCol="0">
            <a:normAutofit fontScale="77500" lnSpcReduction="20000"/>
          </a:bodyPr>
          <a:lstStyle/>
          <a:p>
            <a:pPr algn="just" eaLnBrk="1" hangingPunct="1">
              <a:lnSpc>
                <a:spcPct val="90000"/>
              </a:lnSpc>
              <a:buFont typeface="Wingdings" panose="05000000000000000000" pitchFamily="2" charset="2"/>
              <a:buNone/>
            </a:pPr>
            <a:r>
              <a:rPr lang="en-US" b="1" smtClean="0"/>
              <a:t>Step 2: Find the relationships</a:t>
            </a:r>
          </a:p>
          <a:p>
            <a:pPr algn="just" eaLnBrk="1" hangingPunct="1">
              <a:lnSpc>
                <a:spcPct val="90000"/>
              </a:lnSpc>
              <a:buFont typeface="Wingdings" panose="05000000000000000000" pitchFamily="2" charset="2"/>
              <a:buNone/>
            </a:pPr>
            <a:endParaRPr lang="en-US" b="1" smtClean="0">
              <a:solidFill>
                <a:srgbClr val="0066CC"/>
              </a:solidFill>
            </a:endParaRPr>
          </a:p>
          <a:p>
            <a:pPr eaLnBrk="1" hangingPunct="1">
              <a:lnSpc>
                <a:spcPct val="90000"/>
              </a:lnSpc>
            </a:pPr>
            <a:r>
              <a:rPr lang="en-US" sz="1600"/>
              <a:t>One course is enrolled by multiple students and one student enrolls for multiple courses, hence the   cardinality between course and student  is Many to Many.</a:t>
            </a:r>
          </a:p>
          <a:p>
            <a:pPr eaLnBrk="1" hangingPunct="1">
              <a:lnSpc>
                <a:spcPct val="90000"/>
              </a:lnSpc>
            </a:pPr>
            <a:endParaRPr lang="en-US" sz="1600"/>
          </a:p>
          <a:p>
            <a:pPr eaLnBrk="1" hangingPunct="1">
              <a:lnSpc>
                <a:spcPct val="90000"/>
              </a:lnSpc>
            </a:pPr>
            <a:r>
              <a:rPr lang="en-US" sz="1600"/>
              <a:t>The department offers many courses  and each course belongs to only one department, hence the cardinality between department and course is  One to Many.</a:t>
            </a:r>
          </a:p>
          <a:p>
            <a:pPr eaLnBrk="1" hangingPunct="1">
              <a:lnSpc>
                <a:spcPct val="90000"/>
              </a:lnSpc>
            </a:pPr>
            <a:endParaRPr lang="en-US" sz="1600"/>
          </a:p>
          <a:p>
            <a:pPr eaLnBrk="1" hangingPunct="1">
              <a:lnSpc>
                <a:spcPct val="90000"/>
              </a:lnSpc>
            </a:pPr>
            <a:r>
              <a:rPr lang="en-US" sz="1600"/>
              <a:t>One department has multiple instructors and one instructor belongs to one and only one department , hence the  cardinality between department and instructor is  one  to Many. </a:t>
            </a:r>
          </a:p>
          <a:p>
            <a:pPr eaLnBrk="1" hangingPunct="1">
              <a:lnSpc>
                <a:spcPct val="90000"/>
              </a:lnSpc>
            </a:pPr>
            <a:endParaRPr lang="en-US" sz="1600"/>
          </a:p>
          <a:p>
            <a:pPr eaLnBrk="1" hangingPunct="1">
              <a:lnSpc>
                <a:spcPct val="90000"/>
              </a:lnSpc>
            </a:pPr>
            <a:r>
              <a:rPr lang="en-US" sz="1600"/>
              <a:t>Each department there is a “Head of department” and one instructor is  “Head of  department “,hence the cardinality is one to one .</a:t>
            </a:r>
          </a:p>
          <a:p>
            <a:pPr eaLnBrk="1" hangingPunct="1">
              <a:lnSpc>
                <a:spcPct val="90000"/>
              </a:lnSpc>
              <a:buFont typeface="Wingdings" panose="05000000000000000000" pitchFamily="2" charset="2"/>
              <a:buNone/>
            </a:pPr>
            <a:endParaRPr lang="en-US" sz="1600"/>
          </a:p>
          <a:p>
            <a:pPr eaLnBrk="1" hangingPunct="1">
              <a:lnSpc>
                <a:spcPct val="90000"/>
              </a:lnSpc>
            </a:pPr>
            <a:r>
              <a:rPr lang="en-US" sz="1600"/>
              <a:t>One course is taught by only one instructor, but the instructor teaches many courses, hence the cardinality between course   and instructor is  many  to one.</a:t>
            </a:r>
            <a:endParaRPr lang="en-US" sz="400"/>
          </a:p>
          <a:p>
            <a:pPr algn="just" eaLnBrk="1" hangingPunct="1">
              <a:lnSpc>
                <a:spcPct val="90000"/>
              </a:lnSpc>
              <a:buFont typeface="Wingdings" panose="05000000000000000000" pitchFamily="2" charset="2"/>
              <a:buNone/>
            </a:pPr>
            <a:endParaRPr lang="en-US" sz="400" b="1"/>
          </a:p>
          <a:p>
            <a:pPr algn="just" eaLnBrk="1" hangingPunct="1">
              <a:lnSpc>
                <a:spcPct val="90000"/>
              </a:lnSpc>
              <a:buFont typeface="Wingdings" panose="05000000000000000000" pitchFamily="2" charset="2"/>
              <a:buNone/>
            </a:pPr>
            <a:endParaRPr lang="en-US" sz="400" b="1"/>
          </a:p>
          <a:p>
            <a:pPr algn="just" eaLnBrk="1" hangingPunct="1">
              <a:lnSpc>
                <a:spcPct val="90000"/>
              </a:lnSpc>
              <a:buFont typeface="Wingdings" panose="05000000000000000000" pitchFamily="2" charset="2"/>
              <a:buNone/>
            </a:pPr>
            <a:endParaRPr lang="en-US" sz="400" b="1"/>
          </a:p>
          <a:p>
            <a:pPr algn="just" eaLnBrk="1" hangingPunct="1">
              <a:lnSpc>
                <a:spcPct val="90000"/>
              </a:lnSpc>
              <a:buFont typeface="Wingdings" panose="05000000000000000000" pitchFamily="2" charset="2"/>
              <a:buNone/>
            </a:pPr>
            <a:endParaRPr lang="en-US" sz="400" b="1"/>
          </a:p>
          <a:p>
            <a:pPr algn="just" eaLnBrk="1" hangingPunct="1">
              <a:lnSpc>
                <a:spcPct val="90000"/>
              </a:lnSpc>
              <a:buFont typeface="Wingdings" panose="05000000000000000000" pitchFamily="2" charset="2"/>
              <a:buNone/>
            </a:pPr>
            <a:r>
              <a:rPr lang="en-US" sz="200"/>
              <a:t>	</a:t>
            </a:r>
          </a:p>
          <a:p>
            <a:pPr eaLnBrk="1" hangingPunct="1">
              <a:lnSpc>
                <a:spcPct val="90000"/>
              </a:lnSpc>
            </a:pPr>
            <a:endParaRPr lang="en-US" sz="1600"/>
          </a:p>
        </p:txBody>
      </p:sp>
    </p:spTree>
    <p:extLst>
      <p:ext uri="{BB962C8B-B14F-4D97-AF65-F5344CB8AC3E}">
        <p14:creationId xmlns:p14="http://schemas.microsoft.com/office/powerpoint/2010/main" val="729948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09808B84-8DDA-4CD7-8E44-433FAD46AB7F}" type="slidenum">
              <a:rPr lang="en-US">
                <a:solidFill>
                  <a:schemeClr val="bg1"/>
                </a:solidFill>
              </a:rPr>
              <a:pPr/>
              <a:t>38</a:t>
            </a:fld>
            <a:endParaRPr lang="en-US">
              <a:solidFill>
                <a:schemeClr val="bg1"/>
              </a:solidFill>
            </a:endParaRPr>
          </a:p>
        </p:txBody>
      </p:sp>
      <p:sp>
        <p:nvSpPr>
          <p:cNvPr id="366594" name="Rectangle 2"/>
          <p:cNvSpPr>
            <a:spLocks noGrp="1" noChangeArrowheads="1"/>
          </p:cNvSpPr>
          <p:nvPr>
            <p:ph type="body" idx="4294967295"/>
          </p:nvPr>
        </p:nvSpPr>
        <p:spPr>
          <a:xfrm>
            <a:off x="1828800" y="1143000"/>
            <a:ext cx="8534400" cy="4876800"/>
          </a:xfrm>
        </p:spPr>
        <p:txBody>
          <a:bodyPr vert="horz" lIns="0" tIns="0" rIns="91440" bIns="45720" rtlCol="0">
            <a:normAutofit fontScale="85000" lnSpcReduction="20000"/>
          </a:bodyPr>
          <a:lstStyle/>
          <a:p>
            <a:pPr eaLnBrk="1" hangingPunct="1">
              <a:lnSpc>
                <a:spcPct val="80000"/>
              </a:lnSpc>
              <a:buFont typeface="Wingdings" panose="05000000000000000000" pitchFamily="2" charset="2"/>
              <a:buNone/>
            </a:pPr>
            <a:r>
              <a:rPr lang="en-US" b="1" smtClean="0"/>
              <a:t>Step 3: Identify the key attributes</a:t>
            </a:r>
            <a:r>
              <a:rPr lang="en-US" b="1" smtClean="0">
                <a:solidFill>
                  <a:srgbClr val="0066CC"/>
                </a:solidFill>
              </a:rPr>
              <a:t> </a:t>
            </a:r>
          </a:p>
          <a:p>
            <a:pPr eaLnBrk="1" hangingPunct="1">
              <a:lnSpc>
                <a:spcPct val="80000"/>
              </a:lnSpc>
            </a:pPr>
            <a:endParaRPr lang="en-US" smtClean="0">
              <a:solidFill>
                <a:srgbClr val="0066CC"/>
              </a:solidFill>
            </a:endParaRPr>
          </a:p>
          <a:p>
            <a:pPr eaLnBrk="1" hangingPunct="1">
              <a:lnSpc>
                <a:spcPct val="80000"/>
              </a:lnSpc>
            </a:pPr>
            <a:r>
              <a:rPr lang="en-US" sz="1800"/>
              <a:t> Deptname is the key attribute for the Entity “Department”, as it identifies the    </a:t>
            </a:r>
          </a:p>
          <a:p>
            <a:pPr eaLnBrk="1" hangingPunct="1">
              <a:lnSpc>
                <a:spcPct val="80000"/>
              </a:lnSpc>
              <a:buFont typeface="Wingdings" panose="05000000000000000000" pitchFamily="2" charset="2"/>
              <a:buNone/>
            </a:pPr>
            <a:r>
              <a:rPr lang="en-US" sz="1800"/>
              <a:t>	 Department uniquely.</a:t>
            </a:r>
          </a:p>
          <a:p>
            <a:pPr eaLnBrk="1" hangingPunct="1">
              <a:lnSpc>
                <a:spcPct val="80000"/>
              </a:lnSpc>
            </a:pPr>
            <a:r>
              <a:rPr lang="en-US" sz="1800"/>
              <a:t> Course# (CourseId) is the key attribute for “Course” Entity. </a:t>
            </a:r>
          </a:p>
          <a:p>
            <a:pPr eaLnBrk="1" hangingPunct="1">
              <a:lnSpc>
                <a:spcPct val="80000"/>
              </a:lnSpc>
            </a:pPr>
            <a:r>
              <a:rPr lang="en-US" sz="1800"/>
              <a:t> Student# (Student Number) is the key attribute for “Student” Entity.</a:t>
            </a:r>
          </a:p>
          <a:p>
            <a:pPr eaLnBrk="1" hangingPunct="1">
              <a:lnSpc>
                <a:spcPct val="80000"/>
              </a:lnSpc>
            </a:pPr>
            <a:r>
              <a:rPr lang="en-US" sz="1800"/>
              <a:t> Instructor Name  is the key attribute for “Instructor” Entity. </a:t>
            </a:r>
          </a:p>
          <a:p>
            <a:pPr eaLnBrk="1" hangingPunct="1">
              <a:lnSpc>
                <a:spcPct val="80000"/>
              </a:lnSpc>
              <a:buFont typeface="Wingdings" panose="05000000000000000000" pitchFamily="2" charset="2"/>
              <a:buNone/>
            </a:pPr>
            <a:endParaRPr lang="en-US" sz="1800"/>
          </a:p>
          <a:p>
            <a:pPr eaLnBrk="1" hangingPunct="1">
              <a:lnSpc>
                <a:spcPct val="80000"/>
              </a:lnSpc>
              <a:buFont typeface="Wingdings" panose="05000000000000000000" pitchFamily="2" charset="2"/>
              <a:buNone/>
            </a:pPr>
            <a:r>
              <a:rPr lang="en-US" b="1" smtClean="0"/>
              <a:t>Step 4: Identify other relevant attributes </a:t>
            </a:r>
          </a:p>
          <a:p>
            <a:pPr eaLnBrk="1" hangingPunct="1">
              <a:lnSpc>
                <a:spcPct val="80000"/>
              </a:lnSpc>
              <a:buFont typeface="Wingdings" panose="05000000000000000000" pitchFamily="2" charset="2"/>
              <a:buNone/>
            </a:pPr>
            <a:endParaRPr lang="en-US" b="1" smtClean="0"/>
          </a:p>
          <a:p>
            <a:pPr eaLnBrk="1" hangingPunct="1">
              <a:lnSpc>
                <a:spcPct val="80000"/>
              </a:lnSpc>
            </a:pPr>
            <a:r>
              <a:rPr lang="en-US" b="1" smtClean="0"/>
              <a:t> </a:t>
            </a:r>
            <a:r>
              <a:rPr lang="en-US" sz="1800"/>
              <a:t>For the department entity, the relevant attribute is location</a:t>
            </a:r>
          </a:p>
          <a:p>
            <a:pPr eaLnBrk="1" hangingPunct="1">
              <a:lnSpc>
                <a:spcPct val="80000"/>
              </a:lnSpc>
            </a:pPr>
            <a:r>
              <a:rPr lang="en-US" sz="1800"/>
              <a:t> For course entity, course name,duration,prerequisite</a:t>
            </a:r>
          </a:p>
          <a:p>
            <a:pPr eaLnBrk="1" hangingPunct="1">
              <a:lnSpc>
                <a:spcPct val="80000"/>
              </a:lnSpc>
            </a:pPr>
            <a:r>
              <a:rPr lang="en-US" sz="1800"/>
              <a:t> For instructor entity, room#, telephone#</a:t>
            </a:r>
          </a:p>
          <a:p>
            <a:pPr eaLnBrk="1" hangingPunct="1">
              <a:lnSpc>
                <a:spcPct val="80000"/>
              </a:lnSpc>
            </a:pPr>
            <a:r>
              <a:rPr lang="en-US" sz="1800"/>
              <a:t> For student entity, student name, date of birth</a:t>
            </a:r>
          </a:p>
          <a:p>
            <a:pPr eaLnBrk="1" hangingPunct="1">
              <a:lnSpc>
                <a:spcPct val="80000"/>
              </a:lnSpc>
              <a:buFont typeface="Wingdings" panose="05000000000000000000" pitchFamily="2" charset="2"/>
              <a:buNone/>
            </a:pPr>
            <a:r>
              <a:rPr lang="en-US" smtClean="0"/>
              <a:t>		</a:t>
            </a:r>
            <a:endParaRPr lang="en-US" b="1" smtClean="0"/>
          </a:p>
          <a:p>
            <a:pPr eaLnBrk="1" hangingPunct="1">
              <a:lnSpc>
                <a:spcPct val="80000"/>
              </a:lnSpc>
              <a:buFont typeface="Wingdings" panose="05000000000000000000" pitchFamily="2" charset="2"/>
              <a:buNone/>
            </a:pPr>
            <a:r>
              <a:rPr lang="en-US" b="1" smtClean="0"/>
              <a:t>				</a:t>
            </a:r>
          </a:p>
          <a:p>
            <a:pPr eaLnBrk="1" hangingPunct="1">
              <a:lnSpc>
                <a:spcPct val="80000"/>
              </a:lnSpc>
              <a:buFont typeface="Wingdings" panose="05000000000000000000" pitchFamily="2" charset="2"/>
              <a:buNone/>
            </a:pPr>
            <a:endParaRPr lang="en-US" smtClean="0"/>
          </a:p>
        </p:txBody>
      </p:sp>
      <p:sp>
        <p:nvSpPr>
          <p:cNvPr id="56324" name="Rectangle 3"/>
          <p:cNvSpPr>
            <a:spLocks noChangeArrowheads="1"/>
          </p:cNvSpPr>
          <p:nvPr/>
        </p:nvSpPr>
        <p:spPr bwMode="auto">
          <a:xfrm>
            <a:off x="1524000" y="228600"/>
            <a:ext cx="7620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r>
              <a:rPr lang="en-US" sz="3200">
                <a:solidFill>
                  <a:schemeClr val="bg1"/>
                </a:solidFill>
              </a:rPr>
              <a:t>Steps in ER Modeling(Self Study)</a:t>
            </a:r>
          </a:p>
        </p:txBody>
      </p:sp>
    </p:spTree>
    <p:extLst>
      <p:ext uri="{BB962C8B-B14F-4D97-AF65-F5344CB8AC3E}">
        <p14:creationId xmlns:p14="http://schemas.microsoft.com/office/powerpoint/2010/main" val="41781024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66594">
                                            <p:txEl>
                                              <p:pRg st="2" end="2"/>
                                            </p:txEl>
                                          </p:spTgt>
                                        </p:tgtEl>
                                        <p:attrNameLst>
                                          <p:attrName>style.visibility</p:attrName>
                                        </p:attrNameLst>
                                      </p:cBhvr>
                                      <p:to>
                                        <p:strVal val="visible"/>
                                      </p:to>
                                    </p:set>
                                    <p:anim calcmode="lin" valueType="num">
                                      <p:cBhvr>
                                        <p:cTn id="7" dur="1000" fill="hold"/>
                                        <p:tgtEl>
                                          <p:spTgt spid="366594">
                                            <p:txEl>
                                              <p:pRg st="2" end="2"/>
                                            </p:txEl>
                                          </p:spTgt>
                                        </p:tgtEl>
                                        <p:attrNameLst>
                                          <p:attrName>ppt_x</p:attrName>
                                        </p:attrNameLst>
                                      </p:cBhvr>
                                      <p:tavLst>
                                        <p:tav tm="0">
                                          <p:val>
                                            <p:strVal val="#ppt_x-.2"/>
                                          </p:val>
                                        </p:tav>
                                        <p:tav tm="100000">
                                          <p:val>
                                            <p:strVal val="#ppt_x"/>
                                          </p:val>
                                        </p:tav>
                                      </p:tavLst>
                                    </p:anim>
                                    <p:anim calcmode="lin" valueType="num">
                                      <p:cBhvr>
                                        <p:cTn id="8" dur="1000" fill="hold"/>
                                        <p:tgtEl>
                                          <p:spTgt spid="366594">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66594">
                                            <p:txEl>
                                              <p:pRg st="2" end="2"/>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366594">
                                            <p:txEl>
                                              <p:pRg st="3" end="3"/>
                                            </p:txEl>
                                          </p:spTgt>
                                        </p:tgtEl>
                                        <p:attrNameLst>
                                          <p:attrName>style.visibility</p:attrName>
                                        </p:attrNameLst>
                                      </p:cBhvr>
                                      <p:to>
                                        <p:strVal val="visible"/>
                                      </p:to>
                                    </p:set>
                                    <p:anim calcmode="lin" valueType="num">
                                      <p:cBhvr>
                                        <p:cTn id="14" dur="1000" fill="hold"/>
                                        <p:tgtEl>
                                          <p:spTgt spid="366594">
                                            <p:txEl>
                                              <p:pRg st="3" end="3"/>
                                            </p:txEl>
                                          </p:spTgt>
                                        </p:tgtEl>
                                        <p:attrNameLst>
                                          <p:attrName>ppt_x</p:attrName>
                                        </p:attrNameLst>
                                      </p:cBhvr>
                                      <p:tavLst>
                                        <p:tav tm="0">
                                          <p:val>
                                            <p:strVal val="#ppt_x-.2"/>
                                          </p:val>
                                        </p:tav>
                                        <p:tav tm="100000">
                                          <p:val>
                                            <p:strVal val="#ppt_x"/>
                                          </p:val>
                                        </p:tav>
                                      </p:tavLst>
                                    </p:anim>
                                    <p:anim calcmode="lin" valueType="num">
                                      <p:cBhvr>
                                        <p:cTn id="15" dur="1000" fill="hold"/>
                                        <p:tgtEl>
                                          <p:spTgt spid="366594">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66594">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366594">
                                            <p:txEl>
                                              <p:pRg st="4" end="4"/>
                                            </p:txEl>
                                          </p:spTgt>
                                        </p:tgtEl>
                                        <p:attrNameLst>
                                          <p:attrName>style.visibility</p:attrName>
                                        </p:attrNameLst>
                                      </p:cBhvr>
                                      <p:to>
                                        <p:strVal val="visible"/>
                                      </p:to>
                                    </p:set>
                                    <p:anim calcmode="lin" valueType="num">
                                      <p:cBhvr>
                                        <p:cTn id="21" dur="1000" fill="hold"/>
                                        <p:tgtEl>
                                          <p:spTgt spid="366594">
                                            <p:txEl>
                                              <p:pRg st="4" end="4"/>
                                            </p:txEl>
                                          </p:spTgt>
                                        </p:tgtEl>
                                        <p:attrNameLst>
                                          <p:attrName>ppt_x</p:attrName>
                                        </p:attrNameLst>
                                      </p:cBhvr>
                                      <p:tavLst>
                                        <p:tav tm="0">
                                          <p:val>
                                            <p:strVal val="#ppt_x-.2"/>
                                          </p:val>
                                        </p:tav>
                                        <p:tav tm="100000">
                                          <p:val>
                                            <p:strVal val="#ppt_x"/>
                                          </p:val>
                                        </p:tav>
                                      </p:tavLst>
                                    </p:anim>
                                    <p:anim calcmode="lin" valueType="num">
                                      <p:cBhvr>
                                        <p:cTn id="22" dur="1000" fill="hold"/>
                                        <p:tgtEl>
                                          <p:spTgt spid="366594">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66594">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366594">
                                            <p:txEl>
                                              <p:pRg st="5" end="5"/>
                                            </p:txEl>
                                          </p:spTgt>
                                        </p:tgtEl>
                                        <p:attrNameLst>
                                          <p:attrName>style.visibility</p:attrName>
                                        </p:attrNameLst>
                                      </p:cBhvr>
                                      <p:to>
                                        <p:strVal val="visible"/>
                                      </p:to>
                                    </p:set>
                                    <p:anim calcmode="lin" valueType="num">
                                      <p:cBhvr>
                                        <p:cTn id="28" dur="1000" fill="hold"/>
                                        <p:tgtEl>
                                          <p:spTgt spid="366594">
                                            <p:txEl>
                                              <p:pRg st="5" end="5"/>
                                            </p:txEl>
                                          </p:spTgt>
                                        </p:tgtEl>
                                        <p:attrNameLst>
                                          <p:attrName>ppt_x</p:attrName>
                                        </p:attrNameLst>
                                      </p:cBhvr>
                                      <p:tavLst>
                                        <p:tav tm="0">
                                          <p:val>
                                            <p:strVal val="#ppt_x-.2"/>
                                          </p:val>
                                        </p:tav>
                                        <p:tav tm="100000">
                                          <p:val>
                                            <p:strVal val="#ppt_x"/>
                                          </p:val>
                                        </p:tav>
                                      </p:tavLst>
                                    </p:anim>
                                    <p:anim calcmode="lin" valueType="num">
                                      <p:cBhvr>
                                        <p:cTn id="29" dur="1000" fill="hold"/>
                                        <p:tgtEl>
                                          <p:spTgt spid="366594">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66594">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366594">
                                            <p:txEl>
                                              <p:pRg st="6" end="6"/>
                                            </p:txEl>
                                          </p:spTgt>
                                        </p:tgtEl>
                                        <p:attrNameLst>
                                          <p:attrName>style.visibility</p:attrName>
                                        </p:attrNameLst>
                                      </p:cBhvr>
                                      <p:to>
                                        <p:strVal val="visible"/>
                                      </p:to>
                                    </p:set>
                                    <p:anim calcmode="lin" valueType="num">
                                      <p:cBhvr>
                                        <p:cTn id="35" dur="1000" fill="hold"/>
                                        <p:tgtEl>
                                          <p:spTgt spid="366594">
                                            <p:txEl>
                                              <p:pRg st="6" end="6"/>
                                            </p:txEl>
                                          </p:spTgt>
                                        </p:tgtEl>
                                        <p:attrNameLst>
                                          <p:attrName>ppt_x</p:attrName>
                                        </p:attrNameLst>
                                      </p:cBhvr>
                                      <p:tavLst>
                                        <p:tav tm="0">
                                          <p:val>
                                            <p:strVal val="#ppt_x-.2"/>
                                          </p:val>
                                        </p:tav>
                                        <p:tav tm="100000">
                                          <p:val>
                                            <p:strVal val="#ppt_x"/>
                                          </p:val>
                                        </p:tav>
                                      </p:tavLst>
                                    </p:anim>
                                    <p:anim calcmode="lin" valueType="num">
                                      <p:cBhvr>
                                        <p:cTn id="36" dur="1000" fill="hold"/>
                                        <p:tgtEl>
                                          <p:spTgt spid="366594">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6659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nodeType="clickEffect">
                                  <p:stCondLst>
                                    <p:cond delay="0"/>
                                  </p:stCondLst>
                                  <p:childTnLst>
                                    <p:set>
                                      <p:cBhvr>
                                        <p:cTn id="41" dur="1" fill="hold">
                                          <p:stCondLst>
                                            <p:cond delay="0"/>
                                          </p:stCondLst>
                                        </p:cTn>
                                        <p:tgtEl>
                                          <p:spTgt spid="366594">
                                            <p:txEl>
                                              <p:pRg st="8" end="8"/>
                                            </p:txEl>
                                          </p:spTgt>
                                        </p:tgtEl>
                                        <p:attrNameLst>
                                          <p:attrName>style.visibility</p:attrName>
                                        </p:attrNameLst>
                                      </p:cBhvr>
                                      <p:to>
                                        <p:strVal val="visible"/>
                                      </p:to>
                                    </p:set>
                                    <p:anim calcmode="lin" valueType="num">
                                      <p:cBhvr>
                                        <p:cTn id="42" dur="1000" fill="hold"/>
                                        <p:tgtEl>
                                          <p:spTgt spid="366594">
                                            <p:txEl>
                                              <p:pRg st="8" end="8"/>
                                            </p:txEl>
                                          </p:spTgt>
                                        </p:tgtEl>
                                        <p:attrNameLst>
                                          <p:attrName>ppt_x</p:attrName>
                                        </p:attrNameLst>
                                      </p:cBhvr>
                                      <p:tavLst>
                                        <p:tav tm="0">
                                          <p:val>
                                            <p:strVal val="#ppt_x-.2"/>
                                          </p:val>
                                        </p:tav>
                                        <p:tav tm="100000">
                                          <p:val>
                                            <p:strVal val="#ppt_x"/>
                                          </p:val>
                                        </p:tav>
                                      </p:tavLst>
                                    </p:anim>
                                    <p:anim calcmode="lin" valueType="num">
                                      <p:cBhvr>
                                        <p:cTn id="43" dur="1000" fill="hold"/>
                                        <p:tgtEl>
                                          <p:spTgt spid="366594">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366594">
                                            <p:txEl>
                                              <p:pRg st="8" end="8"/>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9" presetClass="entr" presetSubtype="0" fill="hold" nodeType="clickEffect">
                                  <p:stCondLst>
                                    <p:cond delay="0"/>
                                  </p:stCondLst>
                                  <p:childTnLst>
                                    <p:set>
                                      <p:cBhvr>
                                        <p:cTn id="48" dur="1" fill="hold">
                                          <p:stCondLst>
                                            <p:cond delay="0"/>
                                          </p:stCondLst>
                                        </p:cTn>
                                        <p:tgtEl>
                                          <p:spTgt spid="366594">
                                            <p:txEl>
                                              <p:pRg st="10" end="10"/>
                                            </p:txEl>
                                          </p:spTgt>
                                        </p:tgtEl>
                                        <p:attrNameLst>
                                          <p:attrName>style.visibility</p:attrName>
                                        </p:attrNameLst>
                                      </p:cBhvr>
                                      <p:to>
                                        <p:strVal val="visible"/>
                                      </p:to>
                                    </p:set>
                                    <p:anim calcmode="lin" valueType="num">
                                      <p:cBhvr>
                                        <p:cTn id="49" dur="1000" fill="hold"/>
                                        <p:tgtEl>
                                          <p:spTgt spid="366594">
                                            <p:txEl>
                                              <p:pRg st="10" end="10"/>
                                            </p:txEl>
                                          </p:spTgt>
                                        </p:tgtEl>
                                        <p:attrNameLst>
                                          <p:attrName>ppt_x</p:attrName>
                                        </p:attrNameLst>
                                      </p:cBhvr>
                                      <p:tavLst>
                                        <p:tav tm="0">
                                          <p:val>
                                            <p:strVal val="#ppt_x-.2"/>
                                          </p:val>
                                        </p:tav>
                                        <p:tav tm="100000">
                                          <p:val>
                                            <p:strVal val="#ppt_x"/>
                                          </p:val>
                                        </p:tav>
                                      </p:tavLst>
                                    </p:anim>
                                    <p:anim calcmode="lin" valueType="num">
                                      <p:cBhvr>
                                        <p:cTn id="50" dur="1000" fill="hold"/>
                                        <p:tgtEl>
                                          <p:spTgt spid="366594">
                                            <p:txEl>
                                              <p:pRg st="10" end="10"/>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366594">
                                            <p:txEl>
                                              <p:pRg st="10" end="10"/>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9" presetClass="entr" presetSubtype="0" fill="hold" nodeType="clickEffect">
                                  <p:stCondLst>
                                    <p:cond delay="0"/>
                                  </p:stCondLst>
                                  <p:childTnLst>
                                    <p:set>
                                      <p:cBhvr>
                                        <p:cTn id="55" dur="1" fill="hold">
                                          <p:stCondLst>
                                            <p:cond delay="0"/>
                                          </p:stCondLst>
                                        </p:cTn>
                                        <p:tgtEl>
                                          <p:spTgt spid="366594">
                                            <p:txEl>
                                              <p:pRg st="11" end="11"/>
                                            </p:txEl>
                                          </p:spTgt>
                                        </p:tgtEl>
                                        <p:attrNameLst>
                                          <p:attrName>style.visibility</p:attrName>
                                        </p:attrNameLst>
                                      </p:cBhvr>
                                      <p:to>
                                        <p:strVal val="visible"/>
                                      </p:to>
                                    </p:set>
                                    <p:anim calcmode="lin" valueType="num">
                                      <p:cBhvr>
                                        <p:cTn id="56" dur="1000" fill="hold"/>
                                        <p:tgtEl>
                                          <p:spTgt spid="366594">
                                            <p:txEl>
                                              <p:pRg st="11" end="11"/>
                                            </p:txEl>
                                          </p:spTgt>
                                        </p:tgtEl>
                                        <p:attrNameLst>
                                          <p:attrName>ppt_x</p:attrName>
                                        </p:attrNameLst>
                                      </p:cBhvr>
                                      <p:tavLst>
                                        <p:tav tm="0">
                                          <p:val>
                                            <p:strVal val="#ppt_x-.2"/>
                                          </p:val>
                                        </p:tav>
                                        <p:tav tm="100000">
                                          <p:val>
                                            <p:strVal val="#ppt_x"/>
                                          </p:val>
                                        </p:tav>
                                      </p:tavLst>
                                    </p:anim>
                                    <p:anim calcmode="lin" valueType="num">
                                      <p:cBhvr>
                                        <p:cTn id="57" dur="1000" fill="hold"/>
                                        <p:tgtEl>
                                          <p:spTgt spid="366594">
                                            <p:txEl>
                                              <p:pRg st="11" end="11"/>
                                            </p:txEl>
                                          </p:spTgt>
                                        </p:tgtEl>
                                        <p:attrNameLst>
                                          <p:attrName>ppt_y</p:attrName>
                                        </p:attrNameLst>
                                      </p:cBhvr>
                                      <p:tavLst>
                                        <p:tav tm="0">
                                          <p:val>
                                            <p:strVal val="#ppt_y"/>
                                          </p:val>
                                        </p:tav>
                                        <p:tav tm="100000">
                                          <p:val>
                                            <p:strVal val="#ppt_y"/>
                                          </p:val>
                                        </p:tav>
                                      </p:tavLst>
                                    </p:anim>
                                    <p:animEffect transition="in" filter="wipe(right)" prLst="gradientSize: 0.1">
                                      <p:cBhvr>
                                        <p:cTn id="58" dur="1000"/>
                                        <p:tgtEl>
                                          <p:spTgt spid="366594">
                                            <p:txEl>
                                              <p:pRg st="11" end="11"/>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9" presetClass="entr" presetSubtype="0" fill="hold" nodeType="clickEffect">
                                  <p:stCondLst>
                                    <p:cond delay="0"/>
                                  </p:stCondLst>
                                  <p:childTnLst>
                                    <p:set>
                                      <p:cBhvr>
                                        <p:cTn id="62" dur="1" fill="hold">
                                          <p:stCondLst>
                                            <p:cond delay="0"/>
                                          </p:stCondLst>
                                        </p:cTn>
                                        <p:tgtEl>
                                          <p:spTgt spid="366594">
                                            <p:txEl>
                                              <p:pRg st="12" end="12"/>
                                            </p:txEl>
                                          </p:spTgt>
                                        </p:tgtEl>
                                        <p:attrNameLst>
                                          <p:attrName>style.visibility</p:attrName>
                                        </p:attrNameLst>
                                      </p:cBhvr>
                                      <p:to>
                                        <p:strVal val="visible"/>
                                      </p:to>
                                    </p:set>
                                    <p:anim calcmode="lin" valueType="num">
                                      <p:cBhvr>
                                        <p:cTn id="63" dur="1000" fill="hold"/>
                                        <p:tgtEl>
                                          <p:spTgt spid="366594">
                                            <p:txEl>
                                              <p:pRg st="12" end="12"/>
                                            </p:txEl>
                                          </p:spTgt>
                                        </p:tgtEl>
                                        <p:attrNameLst>
                                          <p:attrName>ppt_x</p:attrName>
                                        </p:attrNameLst>
                                      </p:cBhvr>
                                      <p:tavLst>
                                        <p:tav tm="0">
                                          <p:val>
                                            <p:strVal val="#ppt_x-.2"/>
                                          </p:val>
                                        </p:tav>
                                        <p:tav tm="100000">
                                          <p:val>
                                            <p:strVal val="#ppt_x"/>
                                          </p:val>
                                        </p:tav>
                                      </p:tavLst>
                                    </p:anim>
                                    <p:anim calcmode="lin" valueType="num">
                                      <p:cBhvr>
                                        <p:cTn id="64" dur="1000" fill="hold"/>
                                        <p:tgtEl>
                                          <p:spTgt spid="366594">
                                            <p:txEl>
                                              <p:pRg st="12" end="12"/>
                                            </p:txEl>
                                          </p:spTgt>
                                        </p:tgtEl>
                                        <p:attrNameLst>
                                          <p:attrName>ppt_y</p:attrName>
                                        </p:attrNameLst>
                                      </p:cBhvr>
                                      <p:tavLst>
                                        <p:tav tm="0">
                                          <p:val>
                                            <p:strVal val="#ppt_y"/>
                                          </p:val>
                                        </p:tav>
                                        <p:tav tm="100000">
                                          <p:val>
                                            <p:strVal val="#ppt_y"/>
                                          </p:val>
                                        </p:tav>
                                      </p:tavLst>
                                    </p:anim>
                                    <p:animEffect transition="in" filter="wipe(right)" prLst="gradientSize: 0.1">
                                      <p:cBhvr>
                                        <p:cTn id="65" dur="1000"/>
                                        <p:tgtEl>
                                          <p:spTgt spid="366594">
                                            <p:txEl>
                                              <p:pRg st="12" end="12"/>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9" presetClass="entr" presetSubtype="0" fill="hold" nodeType="clickEffect">
                                  <p:stCondLst>
                                    <p:cond delay="0"/>
                                  </p:stCondLst>
                                  <p:childTnLst>
                                    <p:set>
                                      <p:cBhvr>
                                        <p:cTn id="69" dur="1" fill="hold">
                                          <p:stCondLst>
                                            <p:cond delay="0"/>
                                          </p:stCondLst>
                                        </p:cTn>
                                        <p:tgtEl>
                                          <p:spTgt spid="366594">
                                            <p:txEl>
                                              <p:pRg st="13" end="13"/>
                                            </p:txEl>
                                          </p:spTgt>
                                        </p:tgtEl>
                                        <p:attrNameLst>
                                          <p:attrName>style.visibility</p:attrName>
                                        </p:attrNameLst>
                                      </p:cBhvr>
                                      <p:to>
                                        <p:strVal val="visible"/>
                                      </p:to>
                                    </p:set>
                                    <p:anim calcmode="lin" valueType="num">
                                      <p:cBhvr>
                                        <p:cTn id="70" dur="1000" fill="hold"/>
                                        <p:tgtEl>
                                          <p:spTgt spid="366594">
                                            <p:txEl>
                                              <p:pRg st="13" end="13"/>
                                            </p:txEl>
                                          </p:spTgt>
                                        </p:tgtEl>
                                        <p:attrNameLst>
                                          <p:attrName>ppt_x</p:attrName>
                                        </p:attrNameLst>
                                      </p:cBhvr>
                                      <p:tavLst>
                                        <p:tav tm="0">
                                          <p:val>
                                            <p:strVal val="#ppt_x-.2"/>
                                          </p:val>
                                        </p:tav>
                                        <p:tav tm="100000">
                                          <p:val>
                                            <p:strVal val="#ppt_x"/>
                                          </p:val>
                                        </p:tav>
                                      </p:tavLst>
                                    </p:anim>
                                    <p:anim calcmode="lin" valueType="num">
                                      <p:cBhvr>
                                        <p:cTn id="71" dur="1000" fill="hold"/>
                                        <p:tgtEl>
                                          <p:spTgt spid="366594">
                                            <p:txEl>
                                              <p:pRg st="13" end="13"/>
                                            </p:txEl>
                                          </p:spTgt>
                                        </p:tgtEl>
                                        <p:attrNameLst>
                                          <p:attrName>ppt_y</p:attrName>
                                        </p:attrNameLst>
                                      </p:cBhvr>
                                      <p:tavLst>
                                        <p:tav tm="0">
                                          <p:val>
                                            <p:strVal val="#ppt_y"/>
                                          </p:val>
                                        </p:tav>
                                        <p:tav tm="100000">
                                          <p:val>
                                            <p:strVal val="#ppt_y"/>
                                          </p:val>
                                        </p:tav>
                                      </p:tavLst>
                                    </p:anim>
                                    <p:animEffect transition="in" filter="wipe(right)" prLst="gradientSize: 0.1">
                                      <p:cBhvr>
                                        <p:cTn id="72" dur="1000"/>
                                        <p:tgtEl>
                                          <p:spTgt spid="366594">
                                            <p:txEl>
                                              <p:pRg st="13" end="13"/>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9" presetClass="entr" presetSubtype="0" fill="hold" nodeType="clickEffect">
                                  <p:stCondLst>
                                    <p:cond delay="0"/>
                                  </p:stCondLst>
                                  <p:childTnLst>
                                    <p:set>
                                      <p:cBhvr>
                                        <p:cTn id="76" dur="1" fill="hold">
                                          <p:stCondLst>
                                            <p:cond delay="0"/>
                                          </p:stCondLst>
                                        </p:cTn>
                                        <p:tgtEl>
                                          <p:spTgt spid="366594">
                                            <p:txEl>
                                              <p:pRg st="14" end="14"/>
                                            </p:txEl>
                                          </p:spTgt>
                                        </p:tgtEl>
                                        <p:attrNameLst>
                                          <p:attrName>style.visibility</p:attrName>
                                        </p:attrNameLst>
                                      </p:cBhvr>
                                      <p:to>
                                        <p:strVal val="visible"/>
                                      </p:to>
                                    </p:set>
                                    <p:anim calcmode="lin" valueType="num">
                                      <p:cBhvr>
                                        <p:cTn id="77" dur="1000" fill="hold"/>
                                        <p:tgtEl>
                                          <p:spTgt spid="366594">
                                            <p:txEl>
                                              <p:pRg st="14" end="14"/>
                                            </p:txEl>
                                          </p:spTgt>
                                        </p:tgtEl>
                                        <p:attrNameLst>
                                          <p:attrName>ppt_x</p:attrName>
                                        </p:attrNameLst>
                                      </p:cBhvr>
                                      <p:tavLst>
                                        <p:tav tm="0">
                                          <p:val>
                                            <p:strVal val="#ppt_x-.2"/>
                                          </p:val>
                                        </p:tav>
                                        <p:tav tm="100000">
                                          <p:val>
                                            <p:strVal val="#ppt_x"/>
                                          </p:val>
                                        </p:tav>
                                      </p:tavLst>
                                    </p:anim>
                                    <p:anim calcmode="lin" valueType="num">
                                      <p:cBhvr>
                                        <p:cTn id="78" dur="1000" fill="hold"/>
                                        <p:tgtEl>
                                          <p:spTgt spid="366594">
                                            <p:txEl>
                                              <p:pRg st="14" end="14"/>
                                            </p:txEl>
                                          </p:spTgt>
                                        </p:tgtEl>
                                        <p:attrNameLst>
                                          <p:attrName>ppt_y</p:attrName>
                                        </p:attrNameLst>
                                      </p:cBhvr>
                                      <p:tavLst>
                                        <p:tav tm="0">
                                          <p:val>
                                            <p:strVal val="#ppt_y"/>
                                          </p:val>
                                        </p:tav>
                                        <p:tav tm="100000">
                                          <p:val>
                                            <p:strVal val="#ppt_y"/>
                                          </p:val>
                                        </p:tav>
                                      </p:tavLst>
                                    </p:anim>
                                    <p:animEffect transition="in" filter="wipe(right)" prLst="gradientSize: 0.1">
                                      <p:cBhvr>
                                        <p:cTn id="79" dur="1000"/>
                                        <p:tgtEl>
                                          <p:spTgt spid="366594">
                                            <p:txEl>
                                              <p:pRg st="14" end="14"/>
                                            </p:txEl>
                                          </p:spTgt>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9" presetClass="entr" presetSubtype="0" fill="hold" nodeType="clickEffect">
                                  <p:stCondLst>
                                    <p:cond delay="0"/>
                                  </p:stCondLst>
                                  <p:childTnLst>
                                    <p:set>
                                      <p:cBhvr>
                                        <p:cTn id="83" dur="1" fill="hold">
                                          <p:stCondLst>
                                            <p:cond delay="0"/>
                                          </p:stCondLst>
                                        </p:cTn>
                                        <p:tgtEl>
                                          <p:spTgt spid="366594">
                                            <p:txEl>
                                              <p:pRg st="15" end="15"/>
                                            </p:txEl>
                                          </p:spTgt>
                                        </p:tgtEl>
                                        <p:attrNameLst>
                                          <p:attrName>style.visibility</p:attrName>
                                        </p:attrNameLst>
                                      </p:cBhvr>
                                      <p:to>
                                        <p:strVal val="visible"/>
                                      </p:to>
                                    </p:set>
                                    <p:anim calcmode="lin" valueType="num">
                                      <p:cBhvr>
                                        <p:cTn id="84" dur="1000" fill="hold"/>
                                        <p:tgtEl>
                                          <p:spTgt spid="366594">
                                            <p:txEl>
                                              <p:pRg st="15" end="15"/>
                                            </p:txEl>
                                          </p:spTgt>
                                        </p:tgtEl>
                                        <p:attrNameLst>
                                          <p:attrName>ppt_x</p:attrName>
                                        </p:attrNameLst>
                                      </p:cBhvr>
                                      <p:tavLst>
                                        <p:tav tm="0">
                                          <p:val>
                                            <p:strVal val="#ppt_x-.2"/>
                                          </p:val>
                                        </p:tav>
                                        <p:tav tm="100000">
                                          <p:val>
                                            <p:strVal val="#ppt_x"/>
                                          </p:val>
                                        </p:tav>
                                      </p:tavLst>
                                    </p:anim>
                                    <p:anim calcmode="lin" valueType="num">
                                      <p:cBhvr>
                                        <p:cTn id="85" dur="1000" fill="hold"/>
                                        <p:tgtEl>
                                          <p:spTgt spid="366594">
                                            <p:txEl>
                                              <p:pRg st="15" end="15"/>
                                            </p:txEl>
                                          </p:spTgt>
                                        </p:tgtEl>
                                        <p:attrNameLst>
                                          <p:attrName>ppt_y</p:attrName>
                                        </p:attrNameLst>
                                      </p:cBhvr>
                                      <p:tavLst>
                                        <p:tav tm="0">
                                          <p:val>
                                            <p:strVal val="#ppt_y"/>
                                          </p:val>
                                        </p:tav>
                                        <p:tav tm="100000">
                                          <p:val>
                                            <p:strVal val="#ppt_y"/>
                                          </p:val>
                                        </p:tav>
                                      </p:tavLst>
                                    </p:anim>
                                    <p:animEffect transition="in" filter="wipe(right)" prLst="gradientSize: 0.1">
                                      <p:cBhvr>
                                        <p:cTn id="86" dur="1000"/>
                                        <p:tgtEl>
                                          <p:spTgt spid="36659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2B6281C9-713D-4A62-B39B-F22E12F03A4A}" type="slidenum">
              <a:rPr lang="en-US">
                <a:solidFill>
                  <a:schemeClr val="bg1"/>
                </a:solidFill>
              </a:rPr>
              <a:pPr/>
              <a:t>39</a:t>
            </a:fld>
            <a:endParaRPr lang="en-US">
              <a:solidFill>
                <a:schemeClr val="bg1"/>
              </a:solidFill>
            </a:endParaRPr>
          </a:p>
        </p:txBody>
      </p:sp>
      <p:sp>
        <p:nvSpPr>
          <p:cNvPr id="5124" name="Rectangle 4"/>
          <p:cNvSpPr>
            <a:spLocks noGrp="1" noChangeArrowheads="1"/>
          </p:cNvSpPr>
          <p:nvPr>
            <p:ph type="body" idx="4294967295"/>
          </p:nvPr>
        </p:nvSpPr>
        <p:spPr>
          <a:xfrm>
            <a:off x="1676400" y="2486025"/>
            <a:ext cx="8229600" cy="3208338"/>
          </a:xfrm>
        </p:spPr>
        <p:txBody>
          <a:bodyPr vert="horz" lIns="0" tIns="0" rIns="91440" bIns="45720" rtlCol="0">
            <a:normAutofit/>
          </a:bodyPr>
          <a:lstStyle/>
          <a:p>
            <a:pPr eaLnBrk="1" hangingPunct="1"/>
            <a:endParaRPr lang="en-US" smtClean="0"/>
          </a:p>
        </p:txBody>
      </p:sp>
      <p:graphicFrame>
        <p:nvGraphicFramePr>
          <p:cNvPr id="5122" name="Object 5">
            <a:hlinkClick r:id="" action="ppaction://ole?verb=1"/>
          </p:cNvPr>
          <p:cNvGraphicFramePr>
            <a:graphicFrameLocks noChangeAspect="1"/>
          </p:cNvGraphicFramePr>
          <p:nvPr/>
        </p:nvGraphicFramePr>
        <p:xfrm>
          <a:off x="4648200" y="3352800"/>
          <a:ext cx="2514600" cy="1576388"/>
        </p:xfrm>
        <a:graphic>
          <a:graphicData uri="http://schemas.openxmlformats.org/presentationml/2006/ole">
            <mc:AlternateContent xmlns:mc="http://schemas.openxmlformats.org/markup-compatibility/2006">
              <mc:Choice xmlns:v="urn:schemas-microsoft-com:vml" Requires="v">
                <p:oleObj spid="_x0000_s5123" name="Document" showAsIcon="1" r:id="rId3" imgW="914400" imgH="714240" progId="Word.Document.8">
                  <p:embed/>
                </p:oleObj>
              </mc:Choice>
              <mc:Fallback>
                <p:oleObj name="Document" showAsIcon="1" r:id="rId3" imgW="914400" imgH="71424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3352800"/>
                        <a:ext cx="2514600" cy="157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5" name="Rectangle 6"/>
          <p:cNvSpPr>
            <a:spLocks noChangeArrowheads="1"/>
          </p:cNvSpPr>
          <p:nvPr/>
        </p:nvSpPr>
        <p:spPr bwMode="auto">
          <a:xfrm>
            <a:off x="1524000" y="228600"/>
            <a:ext cx="7620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r>
              <a:rPr lang="en-US" sz="3200">
                <a:solidFill>
                  <a:schemeClr val="bg1"/>
                </a:solidFill>
              </a:rPr>
              <a:t>Steps in ER Modeling (Self Study)</a:t>
            </a:r>
          </a:p>
        </p:txBody>
      </p:sp>
      <p:sp>
        <p:nvSpPr>
          <p:cNvPr id="5126" name="Rectangle 7"/>
          <p:cNvSpPr>
            <a:spLocks noChangeArrowheads="1"/>
          </p:cNvSpPr>
          <p:nvPr/>
        </p:nvSpPr>
        <p:spPr bwMode="auto">
          <a:xfrm>
            <a:off x="1828800" y="1371601"/>
            <a:ext cx="7696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r>
              <a:rPr lang="en-US" sz="2000"/>
              <a:t>Step 5: Draw the E-R diagram </a:t>
            </a:r>
          </a:p>
        </p:txBody>
      </p:sp>
    </p:spTree>
    <p:extLst>
      <p:ext uri="{BB962C8B-B14F-4D97-AF65-F5344CB8AC3E}">
        <p14:creationId xmlns:p14="http://schemas.microsoft.com/office/powerpoint/2010/main" val="26377640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60B086C3-5649-43BF-B25C-10B3CB30E721}" type="slidenum">
              <a:rPr lang="en-US">
                <a:solidFill>
                  <a:schemeClr val="bg1"/>
                </a:solidFill>
              </a:rPr>
              <a:pPr/>
              <a:t>4</a:t>
            </a:fld>
            <a:endParaRPr lang="en-US">
              <a:solidFill>
                <a:schemeClr val="bg1"/>
              </a:solidFill>
            </a:endParaRPr>
          </a:p>
        </p:txBody>
      </p:sp>
      <p:sp>
        <p:nvSpPr>
          <p:cNvPr id="25602" name="Rectangle 27"/>
          <p:cNvSpPr>
            <a:spLocks noGrp="1" noChangeArrowheads="1"/>
          </p:cNvSpPr>
          <p:nvPr>
            <p:ph type="title" idx="4294967295"/>
          </p:nvPr>
        </p:nvSpPr>
        <p:spPr>
          <a:xfrm>
            <a:off x="1676401" y="239713"/>
            <a:ext cx="8736013" cy="512762"/>
          </a:xfrm>
        </p:spPr>
        <p:txBody>
          <a:bodyPr vert="horz" lIns="0" tIns="45720" rIns="91440" bIns="45720" rtlCol="0" anchor="ctr">
            <a:normAutofit fontScale="90000"/>
          </a:bodyPr>
          <a:lstStyle/>
          <a:p>
            <a:pPr eaLnBrk="1" hangingPunct="1">
              <a:defRPr/>
            </a:pPr>
            <a:r>
              <a:rPr lang="en-US" smtClean="0"/>
              <a:t> Traditional Method of Data Storage</a:t>
            </a:r>
          </a:p>
        </p:txBody>
      </p:sp>
      <p:pic>
        <p:nvPicPr>
          <p:cNvPr id="24580" name="Picture 28"/>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1897063" y="1684338"/>
            <a:ext cx="7715250" cy="3852862"/>
          </a:xfrm>
          <a:noFill/>
        </p:spPr>
      </p:pic>
    </p:spTree>
    <p:extLst>
      <p:ext uri="{BB962C8B-B14F-4D97-AF65-F5344CB8AC3E}">
        <p14:creationId xmlns:p14="http://schemas.microsoft.com/office/powerpoint/2010/main" val="1010756706"/>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4"/>
          <p:cNvSpPr>
            <a:spLocks noChangeArrowheads="1"/>
          </p:cNvSpPr>
          <p:nvPr/>
        </p:nvSpPr>
        <p:spPr bwMode="auto">
          <a:xfrm>
            <a:off x="1735138" y="1524000"/>
            <a:ext cx="7772400" cy="1219200"/>
          </a:xfrm>
          <a:prstGeom prst="rect">
            <a:avLst/>
          </a:prstGeom>
          <a:noFill/>
          <a:ln w="9525">
            <a:noFill/>
            <a:miter lim="800000"/>
            <a:headEnd/>
            <a:tailEnd/>
          </a:ln>
          <a:effectLst>
            <a:outerShdw dist="35921" dir="2700000" algn="ctr" rotWithShape="0">
              <a:schemeClr val="tx1"/>
            </a:outerShdw>
          </a:effectLst>
        </p:spPr>
        <p:txBody>
          <a:bodyPr/>
          <a:lstStyle/>
          <a:p>
            <a:pPr algn="l" eaLnBrk="1" hangingPunct="1">
              <a:spcBef>
                <a:spcPct val="0"/>
              </a:spcBef>
              <a:buClrTx/>
              <a:buSzTx/>
              <a:buFontTx/>
              <a:buNone/>
              <a:defRPr/>
            </a:pPr>
            <a:r>
              <a:rPr lang="en-US" sz="3200" dirty="0">
                <a:solidFill>
                  <a:schemeClr val="bg1"/>
                </a:solidFill>
                <a:latin typeface="Arial" charset="0"/>
              </a:rPr>
              <a:t>Normalization</a:t>
            </a:r>
          </a:p>
          <a:p>
            <a:pPr algn="l" eaLnBrk="1" hangingPunct="1">
              <a:spcBef>
                <a:spcPct val="0"/>
              </a:spcBef>
              <a:buClrTx/>
              <a:buSzTx/>
              <a:buFontTx/>
              <a:buNone/>
              <a:defRPr/>
            </a:pPr>
            <a:r>
              <a:rPr lang="en-US" sz="3200" dirty="0">
                <a:solidFill>
                  <a:schemeClr val="bg1"/>
                </a:solidFill>
                <a:latin typeface="Arial" charset="0"/>
              </a:rPr>
              <a:t>		-Bottom up approach</a:t>
            </a:r>
          </a:p>
        </p:txBody>
      </p:sp>
    </p:spTree>
    <p:extLst>
      <p:ext uri="{BB962C8B-B14F-4D97-AF65-F5344CB8AC3E}">
        <p14:creationId xmlns:p14="http://schemas.microsoft.com/office/powerpoint/2010/main" val="15741517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D66FFD41-787D-4323-9C0E-64AFF9C96ABD}" type="slidenum">
              <a:rPr lang="en-US">
                <a:solidFill>
                  <a:schemeClr val="bg1"/>
                </a:solidFill>
              </a:rPr>
              <a:pPr/>
              <a:t>41</a:t>
            </a:fld>
            <a:endParaRPr lang="en-US">
              <a:solidFill>
                <a:schemeClr val="bg1"/>
              </a:solidFill>
            </a:endParaRPr>
          </a:p>
        </p:txBody>
      </p:sp>
      <p:sp>
        <p:nvSpPr>
          <p:cNvPr id="212994" name="Rectangle 2"/>
          <p:cNvSpPr>
            <a:spLocks noGrp="1" noChangeArrowheads="1"/>
          </p:cNvSpPr>
          <p:nvPr>
            <p:ph type="title" idx="4294967295"/>
          </p:nvPr>
        </p:nvSpPr>
        <p:spPr>
          <a:xfrm>
            <a:off x="1676400" y="-82550"/>
            <a:ext cx="7456488" cy="701675"/>
          </a:xfrm>
        </p:spPr>
        <p:txBody>
          <a:bodyPr vert="horz" lIns="0" tIns="45720" rIns="91440" bIns="45720" rtlCol="0" anchor="ctr">
            <a:normAutofit/>
          </a:bodyPr>
          <a:lstStyle/>
          <a:p>
            <a:pPr eaLnBrk="1" hangingPunct="1">
              <a:defRPr/>
            </a:pPr>
            <a:r>
              <a:rPr lang="en-US" smtClean="0"/>
              <a:t>What is Normalization?</a:t>
            </a:r>
          </a:p>
        </p:txBody>
      </p:sp>
      <p:sp>
        <p:nvSpPr>
          <p:cNvPr id="212995" name="Rectangle 3"/>
          <p:cNvSpPr>
            <a:spLocks noGrp="1" noChangeArrowheads="1"/>
          </p:cNvSpPr>
          <p:nvPr>
            <p:ph type="body" idx="4294967295"/>
          </p:nvPr>
        </p:nvSpPr>
        <p:spPr>
          <a:xfrm>
            <a:off x="1905000" y="914401"/>
            <a:ext cx="8534400" cy="5203825"/>
          </a:xfrm>
        </p:spPr>
        <p:txBody>
          <a:bodyPr vert="horz" lIns="0" tIns="0" rIns="91440" bIns="45720" rtlCol="0">
            <a:normAutofit/>
          </a:bodyPr>
          <a:lstStyle/>
          <a:p>
            <a:pPr eaLnBrk="1" hangingPunct="1">
              <a:lnSpc>
                <a:spcPct val="90000"/>
              </a:lnSpc>
            </a:pPr>
            <a:endParaRPr lang="en-US" smtClean="0"/>
          </a:p>
          <a:p>
            <a:pPr eaLnBrk="1" hangingPunct="1">
              <a:lnSpc>
                <a:spcPct val="90000"/>
              </a:lnSpc>
              <a:buFont typeface="Wingdings" panose="05000000000000000000" pitchFamily="2" charset="2"/>
              <a:buNone/>
            </a:pPr>
            <a:r>
              <a:rPr lang="en-US" smtClean="0"/>
              <a:t>Database design  may have some amount of </a:t>
            </a:r>
          </a:p>
          <a:p>
            <a:pPr lvl="1" eaLnBrk="1" hangingPunct="1">
              <a:lnSpc>
                <a:spcPct val="90000"/>
              </a:lnSpc>
            </a:pPr>
            <a:r>
              <a:rPr lang="en-US" smtClean="0"/>
              <a:t>Inconsistency</a:t>
            </a:r>
          </a:p>
          <a:p>
            <a:pPr lvl="1" eaLnBrk="1" hangingPunct="1">
              <a:lnSpc>
                <a:spcPct val="90000"/>
              </a:lnSpc>
            </a:pPr>
            <a:r>
              <a:rPr lang="en-US" smtClean="0"/>
              <a:t>Uncertainty</a:t>
            </a:r>
          </a:p>
          <a:p>
            <a:pPr lvl="1" eaLnBrk="1" hangingPunct="1">
              <a:lnSpc>
                <a:spcPct val="90000"/>
              </a:lnSpc>
            </a:pPr>
            <a:r>
              <a:rPr lang="en-US" smtClean="0"/>
              <a:t>Redundancy</a:t>
            </a:r>
          </a:p>
          <a:p>
            <a:pPr lvl="1" eaLnBrk="1" hangingPunct="1">
              <a:lnSpc>
                <a:spcPct val="90000"/>
              </a:lnSpc>
              <a:buFont typeface="Wingdings" panose="05000000000000000000" pitchFamily="2" charset="2"/>
              <a:buNone/>
            </a:pPr>
            <a:endParaRPr lang="en-US" smtClean="0"/>
          </a:p>
          <a:p>
            <a:pPr eaLnBrk="1" hangingPunct="1">
              <a:lnSpc>
                <a:spcPct val="90000"/>
              </a:lnSpc>
              <a:buFont typeface="Wingdings" panose="05000000000000000000" pitchFamily="2" charset="2"/>
              <a:buNone/>
            </a:pPr>
            <a:r>
              <a:rPr lang="en-US" smtClean="0"/>
              <a:t>To eliminate these drawbacks some </a:t>
            </a:r>
            <a:r>
              <a:rPr lang="en-US" b="1" smtClean="0">
                <a:solidFill>
                  <a:srgbClr val="A50021"/>
                </a:solidFill>
              </a:rPr>
              <a:t>refinement</a:t>
            </a:r>
            <a:r>
              <a:rPr lang="en-US" smtClean="0"/>
              <a:t> has to be done on the</a:t>
            </a:r>
          </a:p>
          <a:p>
            <a:pPr eaLnBrk="1" hangingPunct="1">
              <a:lnSpc>
                <a:spcPct val="90000"/>
              </a:lnSpc>
              <a:buFont typeface="Wingdings" panose="05000000000000000000" pitchFamily="2" charset="2"/>
              <a:buNone/>
            </a:pPr>
            <a:r>
              <a:rPr lang="en-US" smtClean="0"/>
              <a:t> database. This </a:t>
            </a:r>
            <a:r>
              <a:rPr lang="en-US" b="1" smtClean="0">
                <a:solidFill>
                  <a:srgbClr val="A50021"/>
                </a:solidFill>
              </a:rPr>
              <a:t>Refinement</a:t>
            </a:r>
            <a:r>
              <a:rPr lang="en-US" smtClean="0">
                <a:solidFill>
                  <a:srgbClr val="A50021"/>
                </a:solidFill>
              </a:rPr>
              <a:t> </a:t>
            </a:r>
            <a:r>
              <a:rPr lang="en-US" smtClean="0"/>
              <a:t>process is called </a:t>
            </a:r>
            <a:r>
              <a:rPr lang="en-US" b="1" smtClean="0"/>
              <a:t>Normalization.</a:t>
            </a:r>
          </a:p>
          <a:p>
            <a:pPr eaLnBrk="1" hangingPunct="1">
              <a:lnSpc>
                <a:spcPct val="90000"/>
              </a:lnSpc>
              <a:buFont typeface="Wingdings" panose="05000000000000000000" pitchFamily="2" charset="2"/>
              <a:buNone/>
            </a:pPr>
            <a:endParaRPr lang="en-US" b="1" smtClean="0"/>
          </a:p>
          <a:p>
            <a:pPr lvl="1" eaLnBrk="1" hangingPunct="1">
              <a:lnSpc>
                <a:spcPct val="90000"/>
              </a:lnSpc>
              <a:buFont typeface="Wingdings" panose="05000000000000000000" pitchFamily="2" charset="2"/>
              <a:buNone/>
            </a:pPr>
            <a:endParaRPr lang="en-US" smtClean="0"/>
          </a:p>
        </p:txBody>
      </p:sp>
    </p:spTree>
    <p:extLst>
      <p:ext uri="{BB962C8B-B14F-4D97-AF65-F5344CB8AC3E}">
        <p14:creationId xmlns:p14="http://schemas.microsoft.com/office/powerpoint/2010/main" val="38115158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2994"/>
                                        </p:tgtEl>
                                        <p:attrNameLst>
                                          <p:attrName>style.visibility</p:attrName>
                                        </p:attrNameLst>
                                      </p:cBhvr>
                                      <p:to>
                                        <p:strVal val="visible"/>
                                      </p:to>
                                    </p:set>
                                    <p:anim calcmode="lin" valueType="num">
                                      <p:cBhvr additive="base">
                                        <p:cTn id="7" dur="500" fill="hold"/>
                                        <p:tgtEl>
                                          <p:spTgt spid="212994"/>
                                        </p:tgtEl>
                                        <p:attrNameLst>
                                          <p:attrName>ppt_x</p:attrName>
                                        </p:attrNameLst>
                                      </p:cBhvr>
                                      <p:tavLst>
                                        <p:tav tm="0">
                                          <p:val>
                                            <p:strVal val="#ppt_x"/>
                                          </p:val>
                                        </p:tav>
                                        <p:tav tm="100000">
                                          <p:val>
                                            <p:strVal val="#ppt_x"/>
                                          </p:val>
                                        </p:tav>
                                      </p:tavLst>
                                    </p:anim>
                                    <p:anim calcmode="lin" valueType="num">
                                      <p:cBhvr additive="base">
                                        <p:cTn id="8" dur="500" fill="hold"/>
                                        <p:tgtEl>
                                          <p:spTgt spid="21299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12995">
                                            <p:txEl>
                                              <p:pRg st="1" end="1"/>
                                            </p:txEl>
                                          </p:spTgt>
                                        </p:tgtEl>
                                        <p:attrNameLst>
                                          <p:attrName>style.visibility</p:attrName>
                                        </p:attrNameLst>
                                      </p:cBhvr>
                                      <p:to>
                                        <p:strVal val="visible"/>
                                      </p:to>
                                    </p:set>
                                    <p:anim calcmode="lin" valueType="num">
                                      <p:cBhvr additive="base">
                                        <p:cTn id="13" dur="500" fill="hold"/>
                                        <p:tgtEl>
                                          <p:spTgt spid="2129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29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nodeType="clickEffect">
                                  <p:stCondLst>
                                    <p:cond delay="0"/>
                                  </p:stCondLst>
                                  <p:childTnLst>
                                    <p:set>
                                      <p:cBhvr>
                                        <p:cTn id="18" dur="1" fill="hold">
                                          <p:stCondLst>
                                            <p:cond delay="0"/>
                                          </p:stCondLst>
                                        </p:cTn>
                                        <p:tgtEl>
                                          <p:spTgt spid="212995">
                                            <p:txEl>
                                              <p:pRg st="2" end="2"/>
                                            </p:txEl>
                                          </p:spTgt>
                                        </p:tgtEl>
                                        <p:attrNameLst>
                                          <p:attrName>style.visibility</p:attrName>
                                        </p:attrNameLst>
                                      </p:cBhvr>
                                      <p:to>
                                        <p:strVal val="visible"/>
                                      </p:to>
                                    </p:set>
                                    <p:anim calcmode="lin" valueType="num">
                                      <p:cBhvr>
                                        <p:cTn id="19" dur="1000" fill="hold"/>
                                        <p:tgtEl>
                                          <p:spTgt spid="212995">
                                            <p:txEl>
                                              <p:pRg st="2" end="2"/>
                                            </p:txEl>
                                          </p:spTgt>
                                        </p:tgtEl>
                                        <p:attrNameLst>
                                          <p:attrName>ppt_x</p:attrName>
                                        </p:attrNameLst>
                                      </p:cBhvr>
                                      <p:tavLst>
                                        <p:tav tm="0">
                                          <p:val>
                                            <p:strVal val="#ppt_x-.2"/>
                                          </p:val>
                                        </p:tav>
                                        <p:tav tm="100000">
                                          <p:val>
                                            <p:strVal val="#ppt_x"/>
                                          </p:val>
                                        </p:tav>
                                      </p:tavLst>
                                    </p:anim>
                                    <p:anim calcmode="lin" valueType="num">
                                      <p:cBhvr>
                                        <p:cTn id="20" dur="1000" fill="hold"/>
                                        <p:tgtEl>
                                          <p:spTgt spid="21299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212995">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9" presetClass="entr" presetSubtype="0" fill="hold" nodeType="clickEffect">
                                  <p:stCondLst>
                                    <p:cond delay="0"/>
                                  </p:stCondLst>
                                  <p:childTnLst>
                                    <p:set>
                                      <p:cBhvr>
                                        <p:cTn id="25" dur="1" fill="hold">
                                          <p:stCondLst>
                                            <p:cond delay="0"/>
                                          </p:stCondLst>
                                        </p:cTn>
                                        <p:tgtEl>
                                          <p:spTgt spid="212995">
                                            <p:txEl>
                                              <p:pRg st="3" end="3"/>
                                            </p:txEl>
                                          </p:spTgt>
                                        </p:tgtEl>
                                        <p:attrNameLst>
                                          <p:attrName>style.visibility</p:attrName>
                                        </p:attrNameLst>
                                      </p:cBhvr>
                                      <p:to>
                                        <p:strVal val="visible"/>
                                      </p:to>
                                    </p:set>
                                    <p:anim calcmode="lin" valueType="num">
                                      <p:cBhvr>
                                        <p:cTn id="26" dur="1000" fill="hold"/>
                                        <p:tgtEl>
                                          <p:spTgt spid="212995">
                                            <p:txEl>
                                              <p:pRg st="3" end="3"/>
                                            </p:txEl>
                                          </p:spTgt>
                                        </p:tgtEl>
                                        <p:attrNameLst>
                                          <p:attrName>ppt_x</p:attrName>
                                        </p:attrNameLst>
                                      </p:cBhvr>
                                      <p:tavLst>
                                        <p:tav tm="0">
                                          <p:val>
                                            <p:strVal val="#ppt_x-.2"/>
                                          </p:val>
                                        </p:tav>
                                        <p:tav tm="100000">
                                          <p:val>
                                            <p:strVal val="#ppt_x"/>
                                          </p:val>
                                        </p:tav>
                                      </p:tavLst>
                                    </p:anim>
                                    <p:anim calcmode="lin" valueType="num">
                                      <p:cBhvr>
                                        <p:cTn id="27" dur="1000" fill="hold"/>
                                        <p:tgtEl>
                                          <p:spTgt spid="212995">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8" dur="1000"/>
                                        <p:tgtEl>
                                          <p:spTgt spid="212995">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9" presetClass="entr" presetSubtype="0" fill="hold" nodeType="clickEffect">
                                  <p:stCondLst>
                                    <p:cond delay="0"/>
                                  </p:stCondLst>
                                  <p:childTnLst>
                                    <p:set>
                                      <p:cBhvr>
                                        <p:cTn id="32" dur="1" fill="hold">
                                          <p:stCondLst>
                                            <p:cond delay="0"/>
                                          </p:stCondLst>
                                        </p:cTn>
                                        <p:tgtEl>
                                          <p:spTgt spid="212995">
                                            <p:txEl>
                                              <p:pRg st="4" end="4"/>
                                            </p:txEl>
                                          </p:spTgt>
                                        </p:tgtEl>
                                        <p:attrNameLst>
                                          <p:attrName>style.visibility</p:attrName>
                                        </p:attrNameLst>
                                      </p:cBhvr>
                                      <p:to>
                                        <p:strVal val="visible"/>
                                      </p:to>
                                    </p:set>
                                    <p:anim calcmode="lin" valueType="num">
                                      <p:cBhvr>
                                        <p:cTn id="33" dur="1000" fill="hold"/>
                                        <p:tgtEl>
                                          <p:spTgt spid="212995">
                                            <p:txEl>
                                              <p:pRg st="4" end="4"/>
                                            </p:txEl>
                                          </p:spTgt>
                                        </p:tgtEl>
                                        <p:attrNameLst>
                                          <p:attrName>ppt_x</p:attrName>
                                        </p:attrNameLst>
                                      </p:cBhvr>
                                      <p:tavLst>
                                        <p:tav tm="0">
                                          <p:val>
                                            <p:strVal val="#ppt_x-.2"/>
                                          </p:val>
                                        </p:tav>
                                        <p:tav tm="100000">
                                          <p:val>
                                            <p:strVal val="#ppt_x"/>
                                          </p:val>
                                        </p:tav>
                                      </p:tavLst>
                                    </p:anim>
                                    <p:anim calcmode="lin" valueType="num">
                                      <p:cBhvr>
                                        <p:cTn id="34" dur="1000" fill="hold"/>
                                        <p:tgtEl>
                                          <p:spTgt spid="212995">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5" dur="1000"/>
                                        <p:tgtEl>
                                          <p:spTgt spid="212995">
                                            <p:txEl>
                                              <p:pRg st="4" end="4"/>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9" presetClass="entr" presetSubtype="0" fill="hold" nodeType="clickEffect">
                                  <p:stCondLst>
                                    <p:cond delay="0"/>
                                  </p:stCondLst>
                                  <p:childTnLst>
                                    <p:set>
                                      <p:cBhvr>
                                        <p:cTn id="39" dur="1" fill="hold">
                                          <p:stCondLst>
                                            <p:cond delay="0"/>
                                          </p:stCondLst>
                                        </p:cTn>
                                        <p:tgtEl>
                                          <p:spTgt spid="212995">
                                            <p:txEl>
                                              <p:pRg st="6" end="6"/>
                                            </p:txEl>
                                          </p:spTgt>
                                        </p:tgtEl>
                                        <p:attrNameLst>
                                          <p:attrName>style.visibility</p:attrName>
                                        </p:attrNameLst>
                                      </p:cBhvr>
                                      <p:to>
                                        <p:strVal val="visible"/>
                                      </p:to>
                                    </p:set>
                                    <p:anim calcmode="lin" valueType="num">
                                      <p:cBhvr>
                                        <p:cTn id="40" dur="1000" fill="hold"/>
                                        <p:tgtEl>
                                          <p:spTgt spid="212995">
                                            <p:txEl>
                                              <p:pRg st="6" end="6"/>
                                            </p:txEl>
                                          </p:spTgt>
                                        </p:tgtEl>
                                        <p:attrNameLst>
                                          <p:attrName>ppt_x</p:attrName>
                                        </p:attrNameLst>
                                      </p:cBhvr>
                                      <p:tavLst>
                                        <p:tav tm="0">
                                          <p:val>
                                            <p:strVal val="#ppt_x-.2"/>
                                          </p:val>
                                        </p:tav>
                                        <p:tav tm="100000">
                                          <p:val>
                                            <p:strVal val="#ppt_x"/>
                                          </p:val>
                                        </p:tav>
                                      </p:tavLst>
                                    </p:anim>
                                    <p:anim calcmode="lin" valueType="num">
                                      <p:cBhvr>
                                        <p:cTn id="41" dur="1000" fill="hold"/>
                                        <p:tgtEl>
                                          <p:spTgt spid="212995">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42" dur="1000"/>
                                        <p:tgtEl>
                                          <p:spTgt spid="212995">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9" presetClass="entr" presetSubtype="0" fill="hold" nodeType="clickEffect">
                                  <p:stCondLst>
                                    <p:cond delay="0"/>
                                  </p:stCondLst>
                                  <p:childTnLst>
                                    <p:set>
                                      <p:cBhvr>
                                        <p:cTn id="46" dur="1" fill="hold">
                                          <p:stCondLst>
                                            <p:cond delay="0"/>
                                          </p:stCondLst>
                                        </p:cTn>
                                        <p:tgtEl>
                                          <p:spTgt spid="212995">
                                            <p:txEl>
                                              <p:pRg st="7" end="7"/>
                                            </p:txEl>
                                          </p:spTgt>
                                        </p:tgtEl>
                                        <p:attrNameLst>
                                          <p:attrName>style.visibility</p:attrName>
                                        </p:attrNameLst>
                                      </p:cBhvr>
                                      <p:to>
                                        <p:strVal val="visible"/>
                                      </p:to>
                                    </p:set>
                                    <p:anim calcmode="lin" valueType="num">
                                      <p:cBhvr>
                                        <p:cTn id="47" dur="1000" fill="hold"/>
                                        <p:tgtEl>
                                          <p:spTgt spid="212995">
                                            <p:txEl>
                                              <p:pRg st="7" end="7"/>
                                            </p:txEl>
                                          </p:spTgt>
                                        </p:tgtEl>
                                        <p:attrNameLst>
                                          <p:attrName>ppt_x</p:attrName>
                                        </p:attrNameLst>
                                      </p:cBhvr>
                                      <p:tavLst>
                                        <p:tav tm="0">
                                          <p:val>
                                            <p:strVal val="#ppt_x-.2"/>
                                          </p:val>
                                        </p:tav>
                                        <p:tav tm="100000">
                                          <p:val>
                                            <p:strVal val="#ppt_x"/>
                                          </p:val>
                                        </p:tav>
                                      </p:tavLst>
                                    </p:anim>
                                    <p:anim calcmode="lin" valueType="num">
                                      <p:cBhvr>
                                        <p:cTn id="48" dur="1000" fill="hold"/>
                                        <p:tgtEl>
                                          <p:spTgt spid="212995">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49" dur="1000"/>
                                        <p:tgtEl>
                                          <p:spTgt spid="2129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C97F09E3-DF68-4D2C-BFE9-D82811245543}" type="slidenum">
              <a:rPr lang="en-US">
                <a:solidFill>
                  <a:schemeClr val="bg1"/>
                </a:solidFill>
              </a:rPr>
              <a:pPr/>
              <a:t>42</a:t>
            </a:fld>
            <a:endParaRPr lang="en-US">
              <a:solidFill>
                <a:schemeClr val="bg1"/>
              </a:solidFill>
            </a:endParaRPr>
          </a:p>
        </p:txBody>
      </p:sp>
      <p:sp>
        <p:nvSpPr>
          <p:cNvPr id="212994" name="Rectangle 2"/>
          <p:cNvSpPr>
            <a:spLocks noGrp="1" noChangeArrowheads="1"/>
          </p:cNvSpPr>
          <p:nvPr>
            <p:ph type="title" idx="4294967295"/>
          </p:nvPr>
        </p:nvSpPr>
        <p:spPr>
          <a:xfrm>
            <a:off x="1676400" y="-82550"/>
            <a:ext cx="7456488" cy="920750"/>
          </a:xfrm>
        </p:spPr>
        <p:txBody>
          <a:bodyPr vert="horz" lIns="0" tIns="45720" rIns="91440" bIns="45720" rtlCol="0" anchor="ctr">
            <a:normAutofit/>
          </a:bodyPr>
          <a:lstStyle/>
          <a:p>
            <a:pPr eaLnBrk="1" hangingPunct="1">
              <a:defRPr/>
            </a:pPr>
            <a:r>
              <a:rPr lang="en-US" dirty="0" smtClean="0"/>
              <a:t>Normalization</a:t>
            </a:r>
          </a:p>
        </p:txBody>
      </p:sp>
      <p:sp>
        <p:nvSpPr>
          <p:cNvPr id="212995" name="Rectangle 3"/>
          <p:cNvSpPr>
            <a:spLocks noGrp="1" noChangeArrowheads="1"/>
          </p:cNvSpPr>
          <p:nvPr>
            <p:ph type="body" idx="4294967295"/>
          </p:nvPr>
        </p:nvSpPr>
        <p:spPr>
          <a:xfrm>
            <a:off x="1524000" y="990601"/>
            <a:ext cx="8763000" cy="5203825"/>
          </a:xfrm>
        </p:spPr>
        <p:txBody>
          <a:bodyPr vert="horz" lIns="0" tIns="0" rIns="91440" bIns="45720" rtlCol="0">
            <a:normAutofit/>
          </a:bodyPr>
          <a:lstStyle/>
          <a:p>
            <a:pPr lvl="1" eaLnBrk="1" hangingPunct="1">
              <a:lnSpc>
                <a:spcPct val="90000"/>
              </a:lnSpc>
              <a:buFont typeface="Wingdings" panose="05000000000000000000" pitchFamily="2" charset="2"/>
              <a:buChar char="Ø"/>
            </a:pPr>
            <a:r>
              <a:rPr lang="en-US" smtClean="0"/>
              <a:t> It is Defined as a step-by-step process of decomposing a complex relation into  a simple and stable data structure.</a:t>
            </a:r>
          </a:p>
          <a:p>
            <a:pPr lvl="1" eaLnBrk="1" hangingPunct="1">
              <a:lnSpc>
                <a:spcPct val="90000"/>
              </a:lnSpc>
              <a:buFont typeface="Wingdings" panose="05000000000000000000" pitchFamily="2" charset="2"/>
              <a:buNone/>
            </a:pPr>
            <a:endParaRPr lang="en-US" smtClean="0"/>
          </a:p>
          <a:p>
            <a:pPr lvl="1" eaLnBrk="1" hangingPunct="1">
              <a:lnSpc>
                <a:spcPct val="90000"/>
              </a:lnSpc>
              <a:buFont typeface="Wingdings" panose="05000000000000000000" pitchFamily="2" charset="2"/>
              <a:buChar char="Ø"/>
            </a:pPr>
            <a:r>
              <a:rPr lang="en-US" smtClean="0"/>
              <a:t> It is a formal process that can be followed to achieve a good database design</a:t>
            </a:r>
          </a:p>
          <a:p>
            <a:pPr lvl="1" eaLnBrk="1" hangingPunct="1">
              <a:lnSpc>
                <a:spcPct val="90000"/>
              </a:lnSpc>
              <a:buFont typeface="Wingdings" panose="05000000000000000000" pitchFamily="2" charset="2"/>
              <a:buChar char="Ø"/>
            </a:pPr>
            <a:endParaRPr lang="en-US" smtClean="0"/>
          </a:p>
          <a:p>
            <a:pPr lvl="1" eaLnBrk="1" hangingPunct="1">
              <a:lnSpc>
                <a:spcPct val="90000"/>
              </a:lnSpc>
              <a:buFont typeface="Wingdings" panose="05000000000000000000" pitchFamily="2" charset="2"/>
              <a:buChar char="Ø"/>
            </a:pPr>
            <a:r>
              <a:rPr lang="en-US" smtClean="0"/>
              <a:t> Also used to check that an existing design is of good quality </a:t>
            </a:r>
          </a:p>
          <a:p>
            <a:pPr lvl="1" eaLnBrk="1" hangingPunct="1">
              <a:lnSpc>
                <a:spcPct val="90000"/>
              </a:lnSpc>
              <a:buFont typeface="Wingdings" panose="05000000000000000000" pitchFamily="2" charset="2"/>
              <a:buChar char="Ø"/>
            </a:pPr>
            <a:endParaRPr lang="en-US" smtClean="0"/>
          </a:p>
          <a:p>
            <a:pPr lvl="1" eaLnBrk="1" hangingPunct="1">
              <a:lnSpc>
                <a:spcPct val="90000"/>
              </a:lnSpc>
              <a:buFont typeface="Wingdings" panose="05000000000000000000" pitchFamily="2" charset="2"/>
              <a:buChar char="Ø"/>
            </a:pPr>
            <a:r>
              <a:rPr lang="en-US" smtClean="0"/>
              <a:t> The different stages of normalization are known as “</a:t>
            </a:r>
            <a:r>
              <a:rPr lang="en-US" b="1" smtClean="0"/>
              <a:t>Normal Forms</a:t>
            </a:r>
            <a:r>
              <a:rPr lang="en-US" smtClean="0"/>
              <a:t>”</a:t>
            </a:r>
          </a:p>
          <a:p>
            <a:pPr lvl="1" eaLnBrk="1" hangingPunct="1">
              <a:lnSpc>
                <a:spcPct val="90000"/>
              </a:lnSpc>
              <a:buFont typeface="Wingdings" panose="05000000000000000000" pitchFamily="2" charset="2"/>
              <a:buNone/>
            </a:pPr>
            <a:endParaRPr lang="en-US" smtClean="0"/>
          </a:p>
          <a:p>
            <a:pPr lvl="1" eaLnBrk="1" hangingPunct="1">
              <a:lnSpc>
                <a:spcPct val="90000"/>
              </a:lnSpc>
              <a:buFont typeface="Wingdings" panose="05000000000000000000" pitchFamily="2" charset="2"/>
              <a:buChar char="Ø"/>
            </a:pPr>
            <a:r>
              <a:rPr lang="en-US" smtClean="0"/>
              <a:t> To accomplish normalization we need to understand the concept of </a:t>
            </a:r>
            <a:r>
              <a:rPr lang="en-US" b="1" smtClean="0"/>
              <a:t>Functional  Dependencies</a:t>
            </a:r>
            <a:r>
              <a:rPr lang="en-US" smtClean="0"/>
              <a:t>.</a:t>
            </a:r>
          </a:p>
        </p:txBody>
      </p:sp>
    </p:spTree>
    <p:extLst>
      <p:ext uri="{BB962C8B-B14F-4D97-AF65-F5344CB8AC3E}">
        <p14:creationId xmlns:p14="http://schemas.microsoft.com/office/powerpoint/2010/main" val="13085444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2994"/>
                                        </p:tgtEl>
                                        <p:attrNameLst>
                                          <p:attrName>style.visibility</p:attrName>
                                        </p:attrNameLst>
                                      </p:cBhvr>
                                      <p:to>
                                        <p:strVal val="visible"/>
                                      </p:to>
                                    </p:set>
                                    <p:anim calcmode="lin" valueType="num">
                                      <p:cBhvr additive="base">
                                        <p:cTn id="7" dur="500" fill="hold"/>
                                        <p:tgtEl>
                                          <p:spTgt spid="212994"/>
                                        </p:tgtEl>
                                        <p:attrNameLst>
                                          <p:attrName>ppt_x</p:attrName>
                                        </p:attrNameLst>
                                      </p:cBhvr>
                                      <p:tavLst>
                                        <p:tav tm="0">
                                          <p:val>
                                            <p:strVal val="#ppt_x"/>
                                          </p:val>
                                        </p:tav>
                                        <p:tav tm="100000">
                                          <p:val>
                                            <p:strVal val="#ppt_x"/>
                                          </p:val>
                                        </p:tav>
                                      </p:tavLst>
                                    </p:anim>
                                    <p:anim calcmode="lin" valueType="num">
                                      <p:cBhvr additive="base">
                                        <p:cTn id="8" dur="500" fill="hold"/>
                                        <p:tgtEl>
                                          <p:spTgt spid="21299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9" presetClass="entr" presetSubtype="0" fill="hold" nodeType="clickEffect">
                                  <p:stCondLst>
                                    <p:cond delay="0"/>
                                  </p:stCondLst>
                                  <p:childTnLst>
                                    <p:set>
                                      <p:cBhvr>
                                        <p:cTn id="12" dur="1" fill="hold">
                                          <p:stCondLst>
                                            <p:cond delay="0"/>
                                          </p:stCondLst>
                                        </p:cTn>
                                        <p:tgtEl>
                                          <p:spTgt spid="212995">
                                            <p:txEl>
                                              <p:pRg st="0" end="0"/>
                                            </p:txEl>
                                          </p:spTgt>
                                        </p:tgtEl>
                                        <p:attrNameLst>
                                          <p:attrName>style.visibility</p:attrName>
                                        </p:attrNameLst>
                                      </p:cBhvr>
                                      <p:to>
                                        <p:strVal val="visible"/>
                                      </p:to>
                                    </p:set>
                                    <p:anim calcmode="lin" valueType="num">
                                      <p:cBhvr>
                                        <p:cTn id="13" dur="1000" fill="hold"/>
                                        <p:tgtEl>
                                          <p:spTgt spid="212995">
                                            <p:txEl>
                                              <p:pRg st="0" end="0"/>
                                            </p:txEl>
                                          </p:spTgt>
                                        </p:tgtEl>
                                        <p:attrNameLst>
                                          <p:attrName>ppt_x</p:attrName>
                                        </p:attrNameLst>
                                      </p:cBhvr>
                                      <p:tavLst>
                                        <p:tav tm="0">
                                          <p:val>
                                            <p:strVal val="#ppt_x-.2"/>
                                          </p:val>
                                        </p:tav>
                                        <p:tav tm="100000">
                                          <p:val>
                                            <p:strVal val="#ppt_x"/>
                                          </p:val>
                                        </p:tav>
                                      </p:tavLst>
                                    </p:anim>
                                    <p:anim calcmode="lin" valueType="num">
                                      <p:cBhvr>
                                        <p:cTn id="14" dur="1000" fill="hold"/>
                                        <p:tgtEl>
                                          <p:spTgt spid="21299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5" dur="1000"/>
                                        <p:tgtEl>
                                          <p:spTgt spid="212995">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9" presetClass="entr" presetSubtype="0" fill="hold" nodeType="clickEffect">
                                  <p:stCondLst>
                                    <p:cond delay="0"/>
                                  </p:stCondLst>
                                  <p:childTnLst>
                                    <p:set>
                                      <p:cBhvr>
                                        <p:cTn id="19" dur="1" fill="hold">
                                          <p:stCondLst>
                                            <p:cond delay="0"/>
                                          </p:stCondLst>
                                        </p:cTn>
                                        <p:tgtEl>
                                          <p:spTgt spid="212995">
                                            <p:txEl>
                                              <p:pRg st="2" end="2"/>
                                            </p:txEl>
                                          </p:spTgt>
                                        </p:tgtEl>
                                        <p:attrNameLst>
                                          <p:attrName>style.visibility</p:attrName>
                                        </p:attrNameLst>
                                      </p:cBhvr>
                                      <p:to>
                                        <p:strVal val="visible"/>
                                      </p:to>
                                    </p:set>
                                    <p:anim calcmode="lin" valueType="num">
                                      <p:cBhvr>
                                        <p:cTn id="20" dur="1000" fill="hold"/>
                                        <p:tgtEl>
                                          <p:spTgt spid="212995">
                                            <p:txEl>
                                              <p:pRg st="2" end="2"/>
                                            </p:txEl>
                                          </p:spTgt>
                                        </p:tgtEl>
                                        <p:attrNameLst>
                                          <p:attrName>ppt_x</p:attrName>
                                        </p:attrNameLst>
                                      </p:cBhvr>
                                      <p:tavLst>
                                        <p:tav tm="0">
                                          <p:val>
                                            <p:strVal val="#ppt_x-.2"/>
                                          </p:val>
                                        </p:tav>
                                        <p:tav tm="100000">
                                          <p:val>
                                            <p:strVal val="#ppt_x"/>
                                          </p:val>
                                        </p:tav>
                                      </p:tavLst>
                                    </p:anim>
                                    <p:anim calcmode="lin" valueType="num">
                                      <p:cBhvr>
                                        <p:cTn id="21" dur="1000" fill="hold"/>
                                        <p:tgtEl>
                                          <p:spTgt spid="21299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2" dur="1000"/>
                                        <p:tgtEl>
                                          <p:spTgt spid="21299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9" presetClass="entr" presetSubtype="0" fill="hold" nodeType="clickEffect">
                                  <p:stCondLst>
                                    <p:cond delay="0"/>
                                  </p:stCondLst>
                                  <p:childTnLst>
                                    <p:set>
                                      <p:cBhvr>
                                        <p:cTn id="26" dur="1" fill="hold">
                                          <p:stCondLst>
                                            <p:cond delay="0"/>
                                          </p:stCondLst>
                                        </p:cTn>
                                        <p:tgtEl>
                                          <p:spTgt spid="212995">
                                            <p:txEl>
                                              <p:pRg st="4" end="4"/>
                                            </p:txEl>
                                          </p:spTgt>
                                        </p:tgtEl>
                                        <p:attrNameLst>
                                          <p:attrName>style.visibility</p:attrName>
                                        </p:attrNameLst>
                                      </p:cBhvr>
                                      <p:to>
                                        <p:strVal val="visible"/>
                                      </p:to>
                                    </p:set>
                                    <p:anim calcmode="lin" valueType="num">
                                      <p:cBhvr>
                                        <p:cTn id="27" dur="1000" fill="hold"/>
                                        <p:tgtEl>
                                          <p:spTgt spid="212995">
                                            <p:txEl>
                                              <p:pRg st="4" end="4"/>
                                            </p:txEl>
                                          </p:spTgt>
                                        </p:tgtEl>
                                        <p:attrNameLst>
                                          <p:attrName>ppt_x</p:attrName>
                                        </p:attrNameLst>
                                      </p:cBhvr>
                                      <p:tavLst>
                                        <p:tav tm="0">
                                          <p:val>
                                            <p:strVal val="#ppt_x-.2"/>
                                          </p:val>
                                        </p:tav>
                                        <p:tav tm="100000">
                                          <p:val>
                                            <p:strVal val="#ppt_x"/>
                                          </p:val>
                                        </p:tav>
                                      </p:tavLst>
                                    </p:anim>
                                    <p:anim calcmode="lin" valueType="num">
                                      <p:cBhvr>
                                        <p:cTn id="28" dur="1000" fill="hold"/>
                                        <p:tgtEl>
                                          <p:spTgt spid="212995">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9" dur="1000"/>
                                        <p:tgtEl>
                                          <p:spTgt spid="212995">
                                            <p:txEl>
                                              <p:pRg st="4" end="4"/>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9" presetClass="entr" presetSubtype="0" fill="hold" nodeType="clickEffect">
                                  <p:stCondLst>
                                    <p:cond delay="0"/>
                                  </p:stCondLst>
                                  <p:childTnLst>
                                    <p:set>
                                      <p:cBhvr>
                                        <p:cTn id="33" dur="1" fill="hold">
                                          <p:stCondLst>
                                            <p:cond delay="0"/>
                                          </p:stCondLst>
                                        </p:cTn>
                                        <p:tgtEl>
                                          <p:spTgt spid="212995">
                                            <p:txEl>
                                              <p:pRg st="6" end="6"/>
                                            </p:txEl>
                                          </p:spTgt>
                                        </p:tgtEl>
                                        <p:attrNameLst>
                                          <p:attrName>style.visibility</p:attrName>
                                        </p:attrNameLst>
                                      </p:cBhvr>
                                      <p:to>
                                        <p:strVal val="visible"/>
                                      </p:to>
                                    </p:set>
                                    <p:anim calcmode="lin" valueType="num">
                                      <p:cBhvr>
                                        <p:cTn id="34" dur="1000" fill="hold"/>
                                        <p:tgtEl>
                                          <p:spTgt spid="212995">
                                            <p:txEl>
                                              <p:pRg st="6" end="6"/>
                                            </p:txEl>
                                          </p:spTgt>
                                        </p:tgtEl>
                                        <p:attrNameLst>
                                          <p:attrName>ppt_x</p:attrName>
                                        </p:attrNameLst>
                                      </p:cBhvr>
                                      <p:tavLst>
                                        <p:tav tm="0">
                                          <p:val>
                                            <p:strVal val="#ppt_x-.2"/>
                                          </p:val>
                                        </p:tav>
                                        <p:tav tm="100000">
                                          <p:val>
                                            <p:strVal val="#ppt_x"/>
                                          </p:val>
                                        </p:tav>
                                      </p:tavLst>
                                    </p:anim>
                                    <p:anim calcmode="lin" valueType="num">
                                      <p:cBhvr>
                                        <p:cTn id="35" dur="1000" fill="hold"/>
                                        <p:tgtEl>
                                          <p:spTgt spid="212995">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6" dur="1000"/>
                                        <p:tgtEl>
                                          <p:spTgt spid="212995">
                                            <p:txEl>
                                              <p:pRg st="6" end="6"/>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9" presetClass="entr" presetSubtype="0" fill="hold" nodeType="clickEffect">
                                  <p:stCondLst>
                                    <p:cond delay="0"/>
                                  </p:stCondLst>
                                  <p:childTnLst>
                                    <p:set>
                                      <p:cBhvr>
                                        <p:cTn id="40" dur="1" fill="hold">
                                          <p:stCondLst>
                                            <p:cond delay="0"/>
                                          </p:stCondLst>
                                        </p:cTn>
                                        <p:tgtEl>
                                          <p:spTgt spid="212995">
                                            <p:txEl>
                                              <p:pRg st="8" end="8"/>
                                            </p:txEl>
                                          </p:spTgt>
                                        </p:tgtEl>
                                        <p:attrNameLst>
                                          <p:attrName>style.visibility</p:attrName>
                                        </p:attrNameLst>
                                      </p:cBhvr>
                                      <p:to>
                                        <p:strVal val="visible"/>
                                      </p:to>
                                    </p:set>
                                    <p:anim calcmode="lin" valueType="num">
                                      <p:cBhvr>
                                        <p:cTn id="41" dur="1000" fill="hold"/>
                                        <p:tgtEl>
                                          <p:spTgt spid="212995">
                                            <p:txEl>
                                              <p:pRg st="8" end="8"/>
                                            </p:txEl>
                                          </p:spTgt>
                                        </p:tgtEl>
                                        <p:attrNameLst>
                                          <p:attrName>ppt_x</p:attrName>
                                        </p:attrNameLst>
                                      </p:cBhvr>
                                      <p:tavLst>
                                        <p:tav tm="0">
                                          <p:val>
                                            <p:strVal val="#ppt_x-.2"/>
                                          </p:val>
                                        </p:tav>
                                        <p:tav tm="100000">
                                          <p:val>
                                            <p:strVal val="#ppt_x"/>
                                          </p:val>
                                        </p:tav>
                                      </p:tavLst>
                                    </p:anim>
                                    <p:anim calcmode="lin" valueType="num">
                                      <p:cBhvr>
                                        <p:cTn id="42" dur="1000" fill="hold"/>
                                        <p:tgtEl>
                                          <p:spTgt spid="212995">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43" dur="1000"/>
                                        <p:tgtEl>
                                          <p:spTgt spid="2129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DC037CE0-632E-4230-9775-634BB9FC6D8E}" type="slidenum">
              <a:rPr lang="en-US">
                <a:solidFill>
                  <a:schemeClr val="bg1"/>
                </a:solidFill>
              </a:rPr>
              <a:pPr/>
              <a:t>43</a:t>
            </a:fld>
            <a:endParaRPr lang="en-US">
              <a:solidFill>
                <a:schemeClr val="bg1"/>
              </a:solidFill>
            </a:endParaRPr>
          </a:p>
        </p:txBody>
      </p:sp>
      <p:sp>
        <p:nvSpPr>
          <p:cNvPr id="24578"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smtClean="0"/>
              <a:t>Functional dependency</a:t>
            </a:r>
          </a:p>
        </p:txBody>
      </p:sp>
      <p:sp>
        <p:nvSpPr>
          <p:cNvPr id="60420" name="Rectangle 3"/>
          <p:cNvSpPr>
            <a:spLocks noGrp="1" noChangeArrowheads="1"/>
          </p:cNvSpPr>
          <p:nvPr>
            <p:ph type="body" idx="4294967295"/>
          </p:nvPr>
        </p:nvSpPr>
        <p:spPr>
          <a:xfrm>
            <a:off x="1676400" y="1187451"/>
            <a:ext cx="8008938" cy="4881563"/>
          </a:xfrm>
        </p:spPr>
        <p:txBody>
          <a:bodyPr vert="horz" lIns="0" tIns="0" rIns="91440" bIns="45720" rtlCol="0">
            <a:normAutofit fontScale="92500"/>
          </a:bodyPr>
          <a:lstStyle/>
          <a:p>
            <a:pPr algn="just" eaLnBrk="1" hangingPunct="1">
              <a:lnSpc>
                <a:spcPct val="90000"/>
              </a:lnSpc>
            </a:pPr>
            <a:r>
              <a:rPr lang="en-US" smtClean="0"/>
              <a:t>In a given relation R, X and Y are attributes. Attribute Y is </a:t>
            </a:r>
            <a:r>
              <a:rPr lang="en-US" b="1" smtClean="0"/>
              <a:t>functionally dependent</a:t>
            </a:r>
            <a:r>
              <a:rPr lang="en-US" smtClean="0"/>
              <a:t> on attribute X if each value of X determines </a:t>
            </a:r>
            <a:r>
              <a:rPr lang="en-US" b="1" smtClean="0"/>
              <a:t>EXACTLY ONE</a:t>
            </a:r>
            <a:r>
              <a:rPr lang="en-US" smtClean="0"/>
              <a:t> value of Y, which is represented as X -&gt; Y (X can be composite in nature).</a:t>
            </a:r>
          </a:p>
          <a:p>
            <a:pPr marL="669925" lvl="1" indent="-325438" algn="just">
              <a:buNone/>
            </a:pPr>
            <a:endParaRPr lang="en-US"/>
          </a:p>
          <a:p>
            <a:pPr algn="just" eaLnBrk="1" hangingPunct="1">
              <a:lnSpc>
                <a:spcPct val="90000"/>
              </a:lnSpc>
            </a:pPr>
            <a:r>
              <a:rPr lang="en-US" smtClean="0"/>
              <a:t>We say here “x determines y” </a:t>
            </a:r>
            <a:r>
              <a:rPr lang="en-US" i="1" smtClean="0"/>
              <a:t>or</a:t>
            </a:r>
            <a:r>
              <a:rPr lang="en-US" smtClean="0"/>
              <a:t>  “y is functionally dependent on x”</a:t>
            </a:r>
          </a:p>
          <a:p>
            <a:pPr algn="just" eaLnBrk="1" hangingPunct="1">
              <a:lnSpc>
                <a:spcPct val="90000"/>
              </a:lnSpc>
              <a:buFont typeface="Wingdings" panose="05000000000000000000" pitchFamily="2" charset="2"/>
              <a:buNone/>
            </a:pPr>
            <a:r>
              <a:rPr lang="en-US" smtClean="0"/>
              <a:t>      X</a:t>
            </a:r>
            <a:r>
              <a:rPr lang="en-US" smtClean="0">
                <a:latin typeface="Symbol" panose="05050102010706020507" pitchFamily="18" charset="2"/>
              </a:rPr>
              <a:t></a:t>
            </a:r>
            <a:r>
              <a:rPr lang="en-US" smtClean="0"/>
              <a:t>Y does </a:t>
            </a:r>
            <a:r>
              <a:rPr lang="en-US" u="sng" smtClean="0"/>
              <a:t>not</a:t>
            </a:r>
            <a:r>
              <a:rPr lang="en-US" smtClean="0"/>
              <a:t> imply  Y</a:t>
            </a:r>
            <a:r>
              <a:rPr lang="en-US" smtClean="0">
                <a:latin typeface="Symbol" panose="05050102010706020507" pitchFamily="18" charset="2"/>
              </a:rPr>
              <a:t></a:t>
            </a:r>
            <a:r>
              <a:rPr lang="en-US" smtClean="0"/>
              <a:t>X</a:t>
            </a:r>
          </a:p>
          <a:p>
            <a:pPr algn="just" eaLnBrk="1" hangingPunct="1">
              <a:lnSpc>
                <a:spcPct val="90000"/>
              </a:lnSpc>
            </a:pPr>
            <a:endParaRPr lang="en-US" smtClean="0"/>
          </a:p>
          <a:p>
            <a:pPr algn="just" eaLnBrk="1" hangingPunct="1">
              <a:lnSpc>
                <a:spcPct val="90000"/>
              </a:lnSpc>
            </a:pPr>
            <a:r>
              <a:rPr lang="en-US" smtClean="0"/>
              <a:t>If the value of an attribute “Marks” is known then the value of an attribute “Grade” is determined  since Marks</a:t>
            </a:r>
            <a:r>
              <a:rPr lang="en-US" smtClean="0">
                <a:latin typeface="Symbol" panose="05050102010706020507" pitchFamily="18" charset="2"/>
              </a:rPr>
              <a:t></a:t>
            </a:r>
            <a:r>
              <a:rPr lang="en-US" smtClean="0"/>
              <a:t>Grade</a:t>
            </a:r>
          </a:p>
          <a:p>
            <a:pPr algn="just" eaLnBrk="1" hangingPunct="1">
              <a:lnSpc>
                <a:spcPct val="90000"/>
              </a:lnSpc>
            </a:pPr>
            <a:endParaRPr lang="en-US" smtClean="0"/>
          </a:p>
          <a:p>
            <a:pPr algn="just" eaLnBrk="1" hangingPunct="1">
              <a:lnSpc>
                <a:spcPct val="90000"/>
              </a:lnSpc>
              <a:buFont typeface="Wingdings" panose="05000000000000000000" pitchFamily="2" charset="2"/>
              <a:buNone/>
            </a:pPr>
            <a:endParaRPr lang="en-US" smtClean="0"/>
          </a:p>
        </p:txBody>
      </p:sp>
    </p:spTree>
    <p:extLst>
      <p:ext uri="{BB962C8B-B14F-4D97-AF65-F5344CB8AC3E}">
        <p14:creationId xmlns:p14="http://schemas.microsoft.com/office/powerpoint/2010/main" val="10897125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88320902-522F-4979-AB24-130B0A23FD71}" type="slidenum">
              <a:rPr lang="en-US">
                <a:solidFill>
                  <a:schemeClr val="bg1"/>
                </a:solidFill>
              </a:rPr>
              <a:pPr/>
              <a:t>44</a:t>
            </a:fld>
            <a:endParaRPr lang="en-US">
              <a:solidFill>
                <a:schemeClr val="bg1"/>
              </a:solidFill>
            </a:endParaRPr>
          </a:p>
        </p:txBody>
      </p:sp>
      <p:sp>
        <p:nvSpPr>
          <p:cNvPr id="24578"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smtClean="0"/>
              <a:t>Functional dependency</a:t>
            </a:r>
          </a:p>
        </p:txBody>
      </p:sp>
      <p:sp>
        <p:nvSpPr>
          <p:cNvPr id="331779" name="Rectangle 3"/>
          <p:cNvSpPr>
            <a:spLocks noGrp="1" noChangeArrowheads="1"/>
          </p:cNvSpPr>
          <p:nvPr>
            <p:ph type="body" idx="4294967295"/>
          </p:nvPr>
        </p:nvSpPr>
        <p:spPr>
          <a:xfrm>
            <a:off x="1676400" y="914401"/>
            <a:ext cx="8763000" cy="5154613"/>
          </a:xfrm>
        </p:spPr>
        <p:txBody>
          <a:bodyPr vert="horz" lIns="0" tIns="0" rIns="91440" bIns="45720" rtlCol="0">
            <a:normAutofit/>
          </a:bodyPr>
          <a:lstStyle/>
          <a:p>
            <a:pPr algn="just" eaLnBrk="1" hangingPunct="1">
              <a:lnSpc>
                <a:spcPct val="90000"/>
              </a:lnSpc>
              <a:buFont typeface="Wingdings" panose="05000000000000000000" pitchFamily="2" charset="2"/>
              <a:buNone/>
            </a:pPr>
            <a:r>
              <a:rPr lang="en-US" sz="1800"/>
              <a:t>Types of functional dependencies:</a:t>
            </a:r>
          </a:p>
          <a:p>
            <a:pPr algn="just" eaLnBrk="1" hangingPunct="1">
              <a:lnSpc>
                <a:spcPct val="90000"/>
              </a:lnSpc>
              <a:buFont typeface="Wingdings" panose="05000000000000000000" pitchFamily="2" charset="2"/>
              <a:buNone/>
            </a:pPr>
            <a:endParaRPr lang="en-US" sz="1800"/>
          </a:p>
          <a:p>
            <a:pPr marL="669925" lvl="1" indent="-325438" algn="just"/>
            <a:r>
              <a:rPr lang="en-US" sz="1800"/>
              <a:t>Full Functional dependency</a:t>
            </a:r>
          </a:p>
          <a:p>
            <a:pPr marL="669925" lvl="1" indent="-325438" algn="just"/>
            <a:r>
              <a:rPr lang="en-US" sz="1800"/>
              <a:t>Partial Functional dependency</a:t>
            </a:r>
          </a:p>
          <a:p>
            <a:pPr marL="669925" lvl="1" indent="-325438" algn="just"/>
            <a:r>
              <a:rPr lang="en-US" sz="1800"/>
              <a:t>Transitive dependency</a:t>
            </a:r>
          </a:p>
          <a:p>
            <a:pPr algn="just" eaLnBrk="1" hangingPunct="1">
              <a:lnSpc>
                <a:spcPct val="90000"/>
              </a:lnSpc>
              <a:buFont typeface="Wingdings" panose="05000000000000000000" pitchFamily="2" charset="2"/>
              <a:buNone/>
            </a:pPr>
            <a:endParaRPr lang="en-US" sz="1600"/>
          </a:p>
        </p:txBody>
      </p:sp>
    </p:spTree>
    <p:extLst>
      <p:ext uri="{BB962C8B-B14F-4D97-AF65-F5344CB8AC3E}">
        <p14:creationId xmlns:p14="http://schemas.microsoft.com/office/powerpoint/2010/main" val="27686486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31779">
                                            <p:txEl>
                                              <p:pRg st="2" end="2"/>
                                            </p:txEl>
                                          </p:spTgt>
                                        </p:tgtEl>
                                        <p:attrNameLst>
                                          <p:attrName>style.visibility</p:attrName>
                                        </p:attrNameLst>
                                      </p:cBhvr>
                                      <p:to>
                                        <p:strVal val="visible"/>
                                      </p:to>
                                    </p:set>
                                    <p:anim calcmode="lin" valueType="num">
                                      <p:cBhvr>
                                        <p:cTn id="7" dur="1000" fill="hold"/>
                                        <p:tgtEl>
                                          <p:spTgt spid="331779">
                                            <p:txEl>
                                              <p:pRg st="2" end="2"/>
                                            </p:txEl>
                                          </p:spTgt>
                                        </p:tgtEl>
                                        <p:attrNameLst>
                                          <p:attrName>ppt_x</p:attrName>
                                        </p:attrNameLst>
                                      </p:cBhvr>
                                      <p:tavLst>
                                        <p:tav tm="0">
                                          <p:val>
                                            <p:strVal val="#ppt_x-.2"/>
                                          </p:val>
                                        </p:tav>
                                        <p:tav tm="100000">
                                          <p:val>
                                            <p:strVal val="#ppt_x"/>
                                          </p:val>
                                        </p:tav>
                                      </p:tavLst>
                                    </p:anim>
                                    <p:anim calcmode="lin" valueType="num">
                                      <p:cBhvr>
                                        <p:cTn id="8" dur="1000" fill="hold"/>
                                        <p:tgtEl>
                                          <p:spTgt spid="331779">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31779">
                                            <p:txEl>
                                              <p:pRg st="2" end="2"/>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331779">
                                            <p:txEl>
                                              <p:pRg st="3" end="3"/>
                                            </p:txEl>
                                          </p:spTgt>
                                        </p:tgtEl>
                                        <p:attrNameLst>
                                          <p:attrName>style.visibility</p:attrName>
                                        </p:attrNameLst>
                                      </p:cBhvr>
                                      <p:to>
                                        <p:strVal val="visible"/>
                                      </p:to>
                                    </p:set>
                                    <p:anim calcmode="lin" valueType="num">
                                      <p:cBhvr>
                                        <p:cTn id="14" dur="1000" fill="hold"/>
                                        <p:tgtEl>
                                          <p:spTgt spid="331779">
                                            <p:txEl>
                                              <p:pRg st="3" end="3"/>
                                            </p:txEl>
                                          </p:spTgt>
                                        </p:tgtEl>
                                        <p:attrNameLst>
                                          <p:attrName>ppt_x</p:attrName>
                                        </p:attrNameLst>
                                      </p:cBhvr>
                                      <p:tavLst>
                                        <p:tav tm="0">
                                          <p:val>
                                            <p:strVal val="#ppt_x-.2"/>
                                          </p:val>
                                        </p:tav>
                                        <p:tav tm="100000">
                                          <p:val>
                                            <p:strVal val="#ppt_x"/>
                                          </p:val>
                                        </p:tav>
                                      </p:tavLst>
                                    </p:anim>
                                    <p:anim calcmode="lin" valueType="num">
                                      <p:cBhvr>
                                        <p:cTn id="15" dur="1000" fill="hold"/>
                                        <p:tgtEl>
                                          <p:spTgt spid="331779">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31779">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331779">
                                            <p:txEl>
                                              <p:pRg st="4" end="4"/>
                                            </p:txEl>
                                          </p:spTgt>
                                        </p:tgtEl>
                                        <p:attrNameLst>
                                          <p:attrName>style.visibility</p:attrName>
                                        </p:attrNameLst>
                                      </p:cBhvr>
                                      <p:to>
                                        <p:strVal val="visible"/>
                                      </p:to>
                                    </p:set>
                                    <p:anim calcmode="lin" valueType="num">
                                      <p:cBhvr>
                                        <p:cTn id="21" dur="1000" fill="hold"/>
                                        <p:tgtEl>
                                          <p:spTgt spid="331779">
                                            <p:txEl>
                                              <p:pRg st="4" end="4"/>
                                            </p:txEl>
                                          </p:spTgt>
                                        </p:tgtEl>
                                        <p:attrNameLst>
                                          <p:attrName>ppt_x</p:attrName>
                                        </p:attrNameLst>
                                      </p:cBhvr>
                                      <p:tavLst>
                                        <p:tav tm="0">
                                          <p:val>
                                            <p:strVal val="#ppt_x-.2"/>
                                          </p:val>
                                        </p:tav>
                                        <p:tav tm="100000">
                                          <p:val>
                                            <p:strVal val="#ppt_x"/>
                                          </p:val>
                                        </p:tav>
                                      </p:tavLst>
                                    </p:anim>
                                    <p:anim calcmode="lin" valueType="num">
                                      <p:cBhvr>
                                        <p:cTn id="22" dur="1000" fill="hold"/>
                                        <p:tgtEl>
                                          <p:spTgt spid="331779">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317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C8796CD8-584E-4E20-938E-2CD594146B56}" type="slidenum">
              <a:rPr lang="en-US">
                <a:solidFill>
                  <a:schemeClr val="bg1"/>
                </a:solidFill>
              </a:rPr>
              <a:pPr/>
              <a:t>45</a:t>
            </a:fld>
            <a:endParaRPr lang="en-US">
              <a:solidFill>
                <a:schemeClr val="bg1"/>
              </a:solidFill>
            </a:endParaRPr>
          </a:p>
        </p:txBody>
      </p:sp>
      <p:sp>
        <p:nvSpPr>
          <p:cNvPr id="25602"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smtClean="0"/>
              <a:t>Functional Dependencies</a:t>
            </a:r>
            <a:r>
              <a:rPr lang="en-US" b="0" smtClean="0"/>
              <a:t> </a:t>
            </a:r>
          </a:p>
        </p:txBody>
      </p:sp>
      <p:sp>
        <p:nvSpPr>
          <p:cNvPr id="62468" name="Rectangle 3"/>
          <p:cNvSpPr>
            <a:spLocks noGrp="1" noChangeArrowheads="1"/>
          </p:cNvSpPr>
          <p:nvPr>
            <p:ph type="body" idx="4294967295"/>
          </p:nvPr>
        </p:nvSpPr>
        <p:spPr>
          <a:xfrm>
            <a:off x="1676400" y="1187450"/>
            <a:ext cx="8610600" cy="4679950"/>
          </a:xfrm>
        </p:spPr>
        <p:txBody>
          <a:bodyPr vert="horz" lIns="0" tIns="0" rIns="91440" bIns="45720" rtlCol="0">
            <a:normAutofit fontScale="92500" lnSpcReduction="20000"/>
          </a:bodyPr>
          <a:lstStyle/>
          <a:p>
            <a:pPr eaLnBrk="1" hangingPunct="1">
              <a:buFont typeface="Wingdings" panose="05000000000000000000" pitchFamily="2" charset="2"/>
              <a:buNone/>
            </a:pPr>
            <a:r>
              <a:rPr lang="en-US" smtClean="0"/>
              <a:t>Consider the following Relation </a:t>
            </a:r>
          </a:p>
          <a:p>
            <a:pPr eaLnBrk="1" hangingPunct="1">
              <a:buFont typeface="Wingdings" panose="05000000000000000000" pitchFamily="2" charset="2"/>
              <a:buNone/>
            </a:pPr>
            <a:endParaRPr lang="en-US" smtClean="0"/>
          </a:p>
          <a:p>
            <a:pPr eaLnBrk="1" hangingPunct="1">
              <a:buFont typeface="Wingdings" panose="05000000000000000000" pitchFamily="2" charset="2"/>
              <a:buNone/>
            </a:pPr>
            <a:r>
              <a:rPr lang="en-US" sz="1800" b="1"/>
              <a:t>REPORT (</a:t>
            </a:r>
            <a:r>
              <a:rPr lang="en-US" sz="1800" b="1" u="sng"/>
              <a:t>STUDENT#,COURSE#</a:t>
            </a:r>
            <a:r>
              <a:rPr lang="en-US" sz="1800" b="1"/>
              <a:t>, StudentName, CourseName, Marks, Grade)</a:t>
            </a:r>
          </a:p>
          <a:p>
            <a:pPr eaLnBrk="1" hangingPunct="1">
              <a:buFont typeface="Wingdings" panose="05000000000000000000" pitchFamily="2" charset="2"/>
              <a:buNone/>
            </a:pPr>
            <a:endParaRPr lang="en-US" b="1" smtClean="0"/>
          </a:p>
          <a:p>
            <a:pPr eaLnBrk="1" hangingPunct="1">
              <a:buFont typeface="Wingdings" panose="05000000000000000000" pitchFamily="2" charset="2"/>
              <a:buNone/>
            </a:pPr>
            <a:r>
              <a:rPr lang="en-US" b="1" smtClean="0"/>
              <a:t>Description of the Attributes:</a:t>
            </a:r>
          </a:p>
          <a:p>
            <a:pPr eaLnBrk="1" hangingPunct="1">
              <a:buFont typeface="Wingdings" panose="05000000000000000000" pitchFamily="2" charset="2"/>
              <a:buNone/>
            </a:pPr>
            <a:endParaRPr lang="en-US" b="1" smtClean="0"/>
          </a:p>
          <a:p>
            <a:pPr eaLnBrk="1" hangingPunct="1"/>
            <a:r>
              <a:rPr lang="en-US" smtClean="0"/>
              <a:t>STUDENT# - Student Number</a:t>
            </a:r>
          </a:p>
          <a:p>
            <a:pPr eaLnBrk="1" hangingPunct="1"/>
            <a:r>
              <a:rPr lang="en-US" smtClean="0"/>
              <a:t>COURSE# - Course Number</a:t>
            </a:r>
          </a:p>
          <a:p>
            <a:pPr eaLnBrk="1" hangingPunct="1"/>
            <a:r>
              <a:rPr lang="en-US" smtClean="0"/>
              <a:t>StudentName- Student Name</a:t>
            </a:r>
          </a:p>
          <a:p>
            <a:pPr eaLnBrk="1" hangingPunct="1"/>
            <a:r>
              <a:rPr lang="en-US" smtClean="0"/>
              <a:t>CourseName - Course Name </a:t>
            </a:r>
          </a:p>
          <a:p>
            <a:pPr eaLnBrk="1" hangingPunct="1"/>
            <a:r>
              <a:rPr lang="en-US" smtClean="0"/>
              <a:t>Marks  - Scored in Course COURSE# by Student STUDENT#</a:t>
            </a:r>
          </a:p>
          <a:p>
            <a:pPr eaLnBrk="1" hangingPunct="1"/>
            <a:r>
              <a:rPr lang="en-US" smtClean="0"/>
              <a:t>Grade - obtained by Student STUDENT# in Course COURSE#</a:t>
            </a:r>
          </a:p>
          <a:p>
            <a:pPr eaLnBrk="1" hangingPunct="1">
              <a:buFont typeface="Wingdings" panose="05000000000000000000" pitchFamily="2" charset="2"/>
              <a:buNone/>
            </a:pPr>
            <a:endParaRPr lang="en-US" sz="1800"/>
          </a:p>
        </p:txBody>
      </p:sp>
    </p:spTree>
    <p:extLst>
      <p:ext uri="{BB962C8B-B14F-4D97-AF65-F5344CB8AC3E}">
        <p14:creationId xmlns:p14="http://schemas.microsoft.com/office/powerpoint/2010/main" val="33683784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86B4DDD5-C9EC-4BAE-8138-B6B7268D4F55}" type="slidenum">
              <a:rPr lang="en-US">
                <a:solidFill>
                  <a:schemeClr val="bg1"/>
                </a:solidFill>
              </a:rPr>
              <a:pPr/>
              <a:t>46</a:t>
            </a:fld>
            <a:endParaRPr lang="en-US">
              <a:solidFill>
                <a:schemeClr val="bg1"/>
              </a:solidFill>
            </a:endParaRPr>
          </a:p>
        </p:txBody>
      </p:sp>
      <p:sp>
        <p:nvSpPr>
          <p:cNvPr id="26626" name="Rectangle 2"/>
          <p:cNvSpPr>
            <a:spLocks noGrp="1" noChangeArrowheads="1"/>
          </p:cNvSpPr>
          <p:nvPr>
            <p:ph type="title" idx="4294967295"/>
          </p:nvPr>
        </p:nvSpPr>
        <p:spPr>
          <a:xfrm>
            <a:off x="1627188" y="0"/>
            <a:ext cx="8659812" cy="685800"/>
          </a:xfrm>
        </p:spPr>
        <p:txBody>
          <a:bodyPr vert="horz" lIns="0" tIns="45720" rIns="91440" bIns="45720" rtlCol="0" anchor="ctr">
            <a:normAutofit/>
          </a:bodyPr>
          <a:lstStyle/>
          <a:p>
            <a:pPr eaLnBrk="1" hangingPunct="1">
              <a:defRPr/>
            </a:pPr>
            <a:r>
              <a:rPr lang="en-US" sz="2000" dirty="0"/>
              <a:t>Functional Dependencies-  From the  previous example</a:t>
            </a:r>
          </a:p>
        </p:txBody>
      </p:sp>
      <p:sp>
        <p:nvSpPr>
          <p:cNvPr id="334851" name="Rectangle 3"/>
          <p:cNvSpPr>
            <a:spLocks noGrp="1" noChangeArrowheads="1"/>
          </p:cNvSpPr>
          <p:nvPr>
            <p:ph type="body" idx="4294967295"/>
          </p:nvPr>
        </p:nvSpPr>
        <p:spPr>
          <a:xfrm>
            <a:off x="1752600" y="914400"/>
            <a:ext cx="8610600" cy="5257800"/>
          </a:xfrm>
        </p:spPr>
        <p:txBody>
          <a:bodyPr vert="horz" lIns="0" tIns="0" rIns="91440" bIns="45720" rtlCol="0">
            <a:normAutofit/>
          </a:bodyPr>
          <a:lstStyle/>
          <a:p>
            <a:pPr eaLnBrk="1" hangingPunct="1"/>
            <a:r>
              <a:rPr lang="en-US" sz="1800"/>
              <a:t>For each value of (Student# ,Course#), Marks obtained will be exactly one value. So we observe the following Functional dependency</a:t>
            </a:r>
          </a:p>
          <a:p>
            <a:pPr eaLnBrk="1" hangingPunct="1">
              <a:buFont typeface="Wingdings" panose="05000000000000000000" pitchFamily="2" charset="2"/>
              <a:buNone/>
            </a:pPr>
            <a:r>
              <a:rPr lang="en-US" sz="1800" b="1"/>
              <a:t>		</a:t>
            </a:r>
          </a:p>
          <a:p>
            <a:pPr eaLnBrk="1" hangingPunct="1">
              <a:buFont typeface="Wingdings" panose="05000000000000000000" pitchFamily="2" charset="2"/>
              <a:buNone/>
            </a:pPr>
            <a:r>
              <a:rPr lang="en-US" sz="1800" b="1"/>
              <a:t>		STUDENT# COURSE# </a:t>
            </a:r>
            <a:r>
              <a:rPr lang="en-US" sz="1800" b="1">
                <a:sym typeface="Wingdings" panose="05000000000000000000" pitchFamily="2" charset="2"/>
              </a:rPr>
              <a:t></a:t>
            </a:r>
            <a:r>
              <a:rPr lang="en-US" sz="1800" b="1"/>
              <a:t> Marks</a:t>
            </a:r>
          </a:p>
          <a:p>
            <a:pPr eaLnBrk="1" hangingPunct="1">
              <a:buFont typeface="Wingdings" panose="05000000000000000000" pitchFamily="2" charset="2"/>
              <a:buNone/>
            </a:pPr>
            <a:endParaRPr lang="en-US" sz="1800" b="1"/>
          </a:p>
          <a:p>
            <a:pPr eaLnBrk="1" hangingPunct="1"/>
            <a:endParaRPr lang="en-US" sz="1800" b="1"/>
          </a:p>
          <a:p>
            <a:pPr eaLnBrk="1" hangingPunct="1"/>
            <a:r>
              <a:rPr lang="en-US" sz="1800"/>
              <a:t>For each value of  Course# the name of the course will  be exactly one value. So we observe the following Functional dependency</a:t>
            </a:r>
          </a:p>
          <a:p>
            <a:pPr eaLnBrk="1" hangingPunct="1">
              <a:buFont typeface="Wingdings" panose="05000000000000000000" pitchFamily="2" charset="2"/>
              <a:buNone/>
            </a:pPr>
            <a:r>
              <a:rPr lang="en-US" sz="1800" b="1"/>
              <a:t>		</a:t>
            </a:r>
          </a:p>
          <a:p>
            <a:pPr eaLnBrk="1" hangingPunct="1">
              <a:buFont typeface="Wingdings" panose="05000000000000000000" pitchFamily="2" charset="2"/>
              <a:buNone/>
            </a:pPr>
            <a:r>
              <a:rPr lang="en-US" sz="1800" b="1"/>
              <a:t>		COURSE#  </a:t>
            </a:r>
            <a:r>
              <a:rPr lang="en-US" sz="1800" b="1">
                <a:sym typeface="Wingdings" panose="05000000000000000000" pitchFamily="2" charset="2"/>
              </a:rPr>
              <a:t></a:t>
            </a:r>
            <a:r>
              <a:rPr lang="en-US" sz="1800" b="1"/>
              <a:t> CourseName,</a:t>
            </a:r>
          </a:p>
          <a:p>
            <a:pPr eaLnBrk="1" hangingPunct="1">
              <a:buFont typeface="Wingdings" panose="05000000000000000000" pitchFamily="2" charset="2"/>
              <a:buNone/>
            </a:pPr>
            <a:endParaRPr lang="en-US" sz="1800" b="1"/>
          </a:p>
          <a:p>
            <a:pPr eaLnBrk="1" hangingPunct="1"/>
            <a:r>
              <a:rPr lang="en-US" sz="1800"/>
              <a:t>For each value of  Marks the grade will be exactly one value. So we observe the following functional dependency</a:t>
            </a:r>
          </a:p>
          <a:p>
            <a:pPr eaLnBrk="1" hangingPunct="1">
              <a:buFont typeface="Wingdings" panose="05000000000000000000" pitchFamily="2" charset="2"/>
              <a:buNone/>
            </a:pPr>
            <a:r>
              <a:rPr lang="en-US" sz="1800" b="1"/>
              <a:t>		</a:t>
            </a:r>
          </a:p>
          <a:p>
            <a:pPr eaLnBrk="1" hangingPunct="1">
              <a:buFont typeface="Wingdings" panose="05000000000000000000" pitchFamily="2" charset="2"/>
              <a:buNone/>
            </a:pPr>
            <a:r>
              <a:rPr lang="en-US" sz="1800" b="1"/>
              <a:t>		Marks </a:t>
            </a:r>
            <a:r>
              <a:rPr lang="en-US" sz="1800" b="1">
                <a:sym typeface="Wingdings" panose="05000000000000000000" pitchFamily="2" charset="2"/>
              </a:rPr>
              <a:t></a:t>
            </a:r>
            <a:r>
              <a:rPr lang="en-US" sz="1800" b="1"/>
              <a:t> Grade </a:t>
            </a:r>
          </a:p>
        </p:txBody>
      </p:sp>
    </p:spTree>
    <p:extLst>
      <p:ext uri="{BB962C8B-B14F-4D97-AF65-F5344CB8AC3E}">
        <p14:creationId xmlns:p14="http://schemas.microsoft.com/office/powerpoint/2010/main" val="7751298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34851">
                                            <p:txEl>
                                              <p:pRg st="1" end="1"/>
                                            </p:txEl>
                                          </p:spTgt>
                                        </p:tgtEl>
                                        <p:attrNameLst>
                                          <p:attrName>style.visibility</p:attrName>
                                        </p:attrNameLst>
                                      </p:cBhvr>
                                      <p:to>
                                        <p:strVal val="visible"/>
                                      </p:to>
                                    </p:set>
                                    <p:anim calcmode="lin" valueType="num">
                                      <p:cBhvr>
                                        <p:cTn id="7" dur="1000" fill="hold"/>
                                        <p:tgtEl>
                                          <p:spTgt spid="334851">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334851">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34851">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334851">
                                            <p:txEl>
                                              <p:pRg st="2" end="2"/>
                                            </p:txEl>
                                          </p:spTgt>
                                        </p:tgtEl>
                                        <p:attrNameLst>
                                          <p:attrName>style.visibility</p:attrName>
                                        </p:attrNameLst>
                                      </p:cBhvr>
                                      <p:to>
                                        <p:strVal val="visible"/>
                                      </p:to>
                                    </p:set>
                                    <p:anim calcmode="lin" valueType="num">
                                      <p:cBhvr>
                                        <p:cTn id="14" dur="1000" fill="hold"/>
                                        <p:tgtEl>
                                          <p:spTgt spid="334851">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334851">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34851">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334851">
                                            <p:txEl>
                                              <p:pRg st="5" end="5"/>
                                            </p:txEl>
                                          </p:spTgt>
                                        </p:tgtEl>
                                        <p:attrNameLst>
                                          <p:attrName>style.visibility</p:attrName>
                                        </p:attrNameLst>
                                      </p:cBhvr>
                                      <p:to>
                                        <p:strVal val="visible"/>
                                      </p:to>
                                    </p:set>
                                    <p:anim calcmode="lin" valueType="num">
                                      <p:cBhvr>
                                        <p:cTn id="21" dur="1000" fill="hold"/>
                                        <p:tgtEl>
                                          <p:spTgt spid="334851">
                                            <p:txEl>
                                              <p:pRg st="5" end="5"/>
                                            </p:txEl>
                                          </p:spTgt>
                                        </p:tgtEl>
                                        <p:attrNameLst>
                                          <p:attrName>ppt_x</p:attrName>
                                        </p:attrNameLst>
                                      </p:cBhvr>
                                      <p:tavLst>
                                        <p:tav tm="0">
                                          <p:val>
                                            <p:strVal val="#ppt_x-.2"/>
                                          </p:val>
                                        </p:tav>
                                        <p:tav tm="100000">
                                          <p:val>
                                            <p:strVal val="#ppt_x"/>
                                          </p:val>
                                        </p:tav>
                                      </p:tavLst>
                                    </p:anim>
                                    <p:anim calcmode="lin" valueType="num">
                                      <p:cBhvr>
                                        <p:cTn id="22" dur="1000" fill="hold"/>
                                        <p:tgtEl>
                                          <p:spTgt spid="334851">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34851">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334851">
                                            <p:txEl>
                                              <p:pRg st="0" end="0"/>
                                            </p:txEl>
                                          </p:spTgt>
                                        </p:tgtEl>
                                        <p:attrNameLst>
                                          <p:attrName>style.visibility</p:attrName>
                                        </p:attrNameLst>
                                      </p:cBhvr>
                                      <p:to>
                                        <p:strVal val="visible"/>
                                      </p:to>
                                    </p:set>
                                    <p:anim calcmode="lin" valueType="num">
                                      <p:cBhvr>
                                        <p:cTn id="28" dur="1000" fill="hold"/>
                                        <p:tgtEl>
                                          <p:spTgt spid="334851">
                                            <p:txEl>
                                              <p:pRg st="0" end="0"/>
                                            </p:txEl>
                                          </p:spTgt>
                                        </p:tgtEl>
                                        <p:attrNameLst>
                                          <p:attrName>ppt_x</p:attrName>
                                        </p:attrNameLst>
                                      </p:cBhvr>
                                      <p:tavLst>
                                        <p:tav tm="0">
                                          <p:val>
                                            <p:strVal val="#ppt_x-.2"/>
                                          </p:val>
                                        </p:tav>
                                        <p:tav tm="100000">
                                          <p:val>
                                            <p:strVal val="#ppt_x"/>
                                          </p:val>
                                        </p:tav>
                                      </p:tavLst>
                                    </p:anim>
                                    <p:anim calcmode="lin" valueType="num">
                                      <p:cBhvr>
                                        <p:cTn id="29" dur="1000" fill="hold"/>
                                        <p:tgtEl>
                                          <p:spTgt spid="334851">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34851">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334851">
                                            <p:txEl>
                                              <p:pRg st="6" end="6"/>
                                            </p:txEl>
                                          </p:spTgt>
                                        </p:tgtEl>
                                        <p:attrNameLst>
                                          <p:attrName>style.visibility</p:attrName>
                                        </p:attrNameLst>
                                      </p:cBhvr>
                                      <p:to>
                                        <p:strVal val="visible"/>
                                      </p:to>
                                    </p:set>
                                    <p:anim calcmode="lin" valueType="num">
                                      <p:cBhvr>
                                        <p:cTn id="35" dur="1000" fill="hold"/>
                                        <p:tgtEl>
                                          <p:spTgt spid="334851">
                                            <p:txEl>
                                              <p:pRg st="6" end="6"/>
                                            </p:txEl>
                                          </p:spTgt>
                                        </p:tgtEl>
                                        <p:attrNameLst>
                                          <p:attrName>ppt_x</p:attrName>
                                        </p:attrNameLst>
                                      </p:cBhvr>
                                      <p:tavLst>
                                        <p:tav tm="0">
                                          <p:val>
                                            <p:strVal val="#ppt_x-.2"/>
                                          </p:val>
                                        </p:tav>
                                        <p:tav tm="100000">
                                          <p:val>
                                            <p:strVal val="#ppt_x"/>
                                          </p:val>
                                        </p:tav>
                                      </p:tavLst>
                                    </p:anim>
                                    <p:anim calcmode="lin" valueType="num">
                                      <p:cBhvr>
                                        <p:cTn id="36" dur="1000" fill="hold"/>
                                        <p:tgtEl>
                                          <p:spTgt spid="334851">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3485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nodeType="clickEffect">
                                  <p:stCondLst>
                                    <p:cond delay="0"/>
                                  </p:stCondLst>
                                  <p:childTnLst>
                                    <p:set>
                                      <p:cBhvr>
                                        <p:cTn id="41" dur="1" fill="hold">
                                          <p:stCondLst>
                                            <p:cond delay="0"/>
                                          </p:stCondLst>
                                        </p:cTn>
                                        <p:tgtEl>
                                          <p:spTgt spid="334851">
                                            <p:txEl>
                                              <p:pRg st="7" end="7"/>
                                            </p:txEl>
                                          </p:spTgt>
                                        </p:tgtEl>
                                        <p:attrNameLst>
                                          <p:attrName>style.visibility</p:attrName>
                                        </p:attrNameLst>
                                      </p:cBhvr>
                                      <p:to>
                                        <p:strVal val="visible"/>
                                      </p:to>
                                    </p:set>
                                    <p:anim calcmode="lin" valueType="num">
                                      <p:cBhvr>
                                        <p:cTn id="42" dur="1000" fill="hold"/>
                                        <p:tgtEl>
                                          <p:spTgt spid="334851">
                                            <p:txEl>
                                              <p:pRg st="7" end="7"/>
                                            </p:txEl>
                                          </p:spTgt>
                                        </p:tgtEl>
                                        <p:attrNameLst>
                                          <p:attrName>ppt_x</p:attrName>
                                        </p:attrNameLst>
                                      </p:cBhvr>
                                      <p:tavLst>
                                        <p:tav tm="0">
                                          <p:val>
                                            <p:strVal val="#ppt_x-.2"/>
                                          </p:val>
                                        </p:tav>
                                        <p:tav tm="100000">
                                          <p:val>
                                            <p:strVal val="#ppt_x"/>
                                          </p:val>
                                        </p:tav>
                                      </p:tavLst>
                                    </p:anim>
                                    <p:anim calcmode="lin" valueType="num">
                                      <p:cBhvr>
                                        <p:cTn id="43" dur="1000" fill="hold"/>
                                        <p:tgtEl>
                                          <p:spTgt spid="334851">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334851">
                                            <p:txEl>
                                              <p:pRg st="7" end="7"/>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9" presetClass="entr" presetSubtype="0" fill="hold" nodeType="clickEffect">
                                  <p:stCondLst>
                                    <p:cond delay="0"/>
                                  </p:stCondLst>
                                  <p:childTnLst>
                                    <p:set>
                                      <p:cBhvr>
                                        <p:cTn id="48" dur="1" fill="hold">
                                          <p:stCondLst>
                                            <p:cond delay="0"/>
                                          </p:stCondLst>
                                        </p:cTn>
                                        <p:tgtEl>
                                          <p:spTgt spid="334851">
                                            <p:txEl>
                                              <p:pRg st="9" end="9"/>
                                            </p:txEl>
                                          </p:spTgt>
                                        </p:tgtEl>
                                        <p:attrNameLst>
                                          <p:attrName>style.visibility</p:attrName>
                                        </p:attrNameLst>
                                      </p:cBhvr>
                                      <p:to>
                                        <p:strVal val="visible"/>
                                      </p:to>
                                    </p:set>
                                    <p:anim calcmode="lin" valueType="num">
                                      <p:cBhvr>
                                        <p:cTn id="49" dur="1000" fill="hold"/>
                                        <p:tgtEl>
                                          <p:spTgt spid="334851">
                                            <p:txEl>
                                              <p:pRg st="9" end="9"/>
                                            </p:txEl>
                                          </p:spTgt>
                                        </p:tgtEl>
                                        <p:attrNameLst>
                                          <p:attrName>ppt_x</p:attrName>
                                        </p:attrNameLst>
                                      </p:cBhvr>
                                      <p:tavLst>
                                        <p:tav tm="0">
                                          <p:val>
                                            <p:strVal val="#ppt_x-.2"/>
                                          </p:val>
                                        </p:tav>
                                        <p:tav tm="100000">
                                          <p:val>
                                            <p:strVal val="#ppt_x"/>
                                          </p:val>
                                        </p:tav>
                                      </p:tavLst>
                                    </p:anim>
                                    <p:anim calcmode="lin" valueType="num">
                                      <p:cBhvr>
                                        <p:cTn id="50" dur="1000" fill="hold"/>
                                        <p:tgtEl>
                                          <p:spTgt spid="334851">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334851">
                                            <p:txEl>
                                              <p:pRg st="9" end="9"/>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9" presetClass="entr" presetSubtype="0" fill="hold" nodeType="clickEffect">
                                  <p:stCondLst>
                                    <p:cond delay="0"/>
                                  </p:stCondLst>
                                  <p:childTnLst>
                                    <p:set>
                                      <p:cBhvr>
                                        <p:cTn id="55" dur="1" fill="hold">
                                          <p:stCondLst>
                                            <p:cond delay="0"/>
                                          </p:stCondLst>
                                        </p:cTn>
                                        <p:tgtEl>
                                          <p:spTgt spid="334851">
                                            <p:txEl>
                                              <p:pRg st="10" end="10"/>
                                            </p:txEl>
                                          </p:spTgt>
                                        </p:tgtEl>
                                        <p:attrNameLst>
                                          <p:attrName>style.visibility</p:attrName>
                                        </p:attrNameLst>
                                      </p:cBhvr>
                                      <p:to>
                                        <p:strVal val="visible"/>
                                      </p:to>
                                    </p:set>
                                    <p:anim calcmode="lin" valueType="num">
                                      <p:cBhvr>
                                        <p:cTn id="56" dur="1000" fill="hold"/>
                                        <p:tgtEl>
                                          <p:spTgt spid="334851">
                                            <p:txEl>
                                              <p:pRg st="10" end="10"/>
                                            </p:txEl>
                                          </p:spTgt>
                                        </p:tgtEl>
                                        <p:attrNameLst>
                                          <p:attrName>ppt_x</p:attrName>
                                        </p:attrNameLst>
                                      </p:cBhvr>
                                      <p:tavLst>
                                        <p:tav tm="0">
                                          <p:val>
                                            <p:strVal val="#ppt_x-.2"/>
                                          </p:val>
                                        </p:tav>
                                        <p:tav tm="100000">
                                          <p:val>
                                            <p:strVal val="#ppt_x"/>
                                          </p:val>
                                        </p:tav>
                                      </p:tavLst>
                                    </p:anim>
                                    <p:anim calcmode="lin" valueType="num">
                                      <p:cBhvr>
                                        <p:cTn id="57" dur="1000" fill="hold"/>
                                        <p:tgtEl>
                                          <p:spTgt spid="334851">
                                            <p:txEl>
                                              <p:pRg st="10" end="10"/>
                                            </p:txEl>
                                          </p:spTgt>
                                        </p:tgtEl>
                                        <p:attrNameLst>
                                          <p:attrName>ppt_y</p:attrName>
                                        </p:attrNameLst>
                                      </p:cBhvr>
                                      <p:tavLst>
                                        <p:tav tm="0">
                                          <p:val>
                                            <p:strVal val="#ppt_y"/>
                                          </p:val>
                                        </p:tav>
                                        <p:tav tm="100000">
                                          <p:val>
                                            <p:strVal val="#ppt_y"/>
                                          </p:val>
                                        </p:tav>
                                      </p:tavLst>
                                    </p:anim>
                                    <p:animEffect transition="in" filter="wipe(right)" prLst="gradientSize: 0.1">
                                      <p:cBhvr>
                                        <p:cTn id="58" dur="1000"/>
                                        <p:tgtEl>
                                          <p:spTgt spid="334851">
                                            <p:txEl>
                                              <p:pRg st="10" end="10"/>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9" presetClass="entr" presetSubtype="0" fill="hold" nodeType="clickEffect">
                                  <p:stCondLst>
                                    <p:cond delay="0"/>
                                  </p:stCondLst>
                                  <p:childTnLst>
                                    <p:set>
                                      <p:cBhvr>
                                        <p:cTn id="62" dur="1" fill="hold">
                                          <p:stCondLst>
                                            <p:cond delay="0"/>
                                          </p:stCondLst>
                                        </p:cTn>
                                        <p:tgtEl>
                                          <p:spTgt spid="334851">
                                            <p:txEl>
                                              <p:pRg st="11" end="11"/>
                                            </p:txEl>
                                          </p:spTgt>
                                        </p:tgtEl>
                                        <p:attrNameLst>
                                          <p:attrName>style.visibility</p:attrName>
                                        </p:attrNameLst>
                                      </p:cBhvr>
                                      <p:to>
                                        <p:strVal val="visible"/>
                                      </p:to>
                                    </p:set>
                                    <p:anim calcmode="lin" valueType="num">
                                      <p:cBhvr>
                                        <p:cTn id="63" dur="1000" fill="hold"/>
                                        <p:tgtEl>
                                          <p:spTgt spid="334851">
                                            <p:txEl>
                                              <p:pRg st="11" end="11"/>
                                            </p:txEl>
                                          </p:spTgt>
                                        </p:tgtEl>
                                        <p:attrNameLst>
                                          <p:attrName>ppt_x</p:attrName>
                                        </p:attrNameLst>
                                      </p:cBhvr>
                                      <p:tavLst>
                                        <p:tav tm="0">
                                          <p:val>
                                            <p:strVal val="#ppt_x-.2"/>
                                          </p:val>
                                        </p:tav>
                                        <p:tav tm="100000">
                                          <p:val>
                                            <p:strVal val="#ppt_x"/>
                                          </p:val>
                                        </p:tav>
                                      </p:tavLst>
                                    </p:anim>
                                    <p:anim calcmode="lin" valueType="num">
                                      <p:cBhvr>
                                        <p:cTn id="64" dur="1000" fill="hold"/>
                                        <p:tgtEl>
                                          <p:spTgt spid="334851">
                                            <p:txEl>
                                              <p:pRg st="11" end="11"/>
                                            </p:txEl>
                                          </p:spTgt>
                                        </p:tgtEl>
                                        <p:attrNameLst>
                                          <p:attrName>ppt_y</p:attrName>
                                        </p:attrNameLst>
                                      </p:cBhvr>
                                      <p:tavLst>
                                        <p:tav tm="0">
                                          <p:val>
                                            <p:strVal val="#ppt_y"/>
                                          </p:val>
                                        </p:tav>
                                        <p:tav tm="100000">
                                          <p:val>
                                            <p:strVal val="#ppt_y"/>
                                          </p:val>
                                        </p:tav>
                                      </p:tavLst>
                                    </p:anim>
                                    <p:animEffect transition="in" filter="wipe(right)" prLst="gradientSize: 0.1">
                                      <p:cBhvr>
                                        <p:cTn id="65" dur="1000"/>
                                        <p:tgtEl>
                                          <p:spTgt spid="33485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3EF4494F-57D8-4092-8D9A-C1068CCEFCD8}" type="slidenum">
              <a:rPr lang="en-US">
                <a:solidFill>
                  <a:schemeClr val="bg1"/>
                </a:solidFill>
              </a:rPr>
              <a:pPr/>
              <a:t>47</a:t>
            </a:fld>
            <a:endParaRPr lang="en-US">
              <a:solidFill>
                <a:schemeClr val="bg1"/>
              </a:solidFill>
            </a:endParaRPr>
          </a:p>
        </p:txBody>
      </p:sp>
      <p:sp>
        <p:nvSpPr>
          <p:cNvPr id="28674" name="Rectangle 2"/>
          <p:cNvSpPr>
            <a:spLocks noGrp="1" noChangeArrowheads="1"/>
          </p:cNvSpPr>
          <p:nvPr>
            <p:ph type="title" idx="4294967295"/>
          </p:nvPr>
        </p:nvSpPr>
        <p:spPr>
          <a:xfrm>
            <a:off x="1838325" y="50103"/>
            <a:ext cx="8574088" cy="702373"/>
          </a:xfrm>
        </p:spPr>
        <p:txBody>
          <a:bodyPr vert="horz" lIns="92075" tIns="46038" rIns="92075" bIns="46038" rtlCol="0" anchor="b">
            <a:spAutoFit/>
          </a:bodyPr>
          <a:lstStyle/>
          <a:p>
            <a:pPr eaLnBrk="1" hangingPunct="1">
              <a:defRPr/>
            </a:pPr>
            <a:r>
              <a:rPr lang="en-US" smtClean="0"/>
              <a:t>Full dependencies</a:t>
            </a:r>
          </a:p>
        </p:txBody>
      </p:sp>
      <p:sp>
        <p:nvSpPr>
          <p:cNvPr id="64516" name="Rectangle 3"/>
          <p:cNvSpPr>
            <a:spLocks noChangeArrowheads="1"/>
          </p:cNvSpPr>
          <p:nvPr/>
        </p:nvSpPr>
        <p:spPr bwMode="auto">
          <a:xfrm>
            <a:off x="1752600" y="1143001"/>
            <a:ext cx="8610600" cy="101630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just">
              <a:spcBef>
                <a:spcPct val="0"/>
              </a:spcBef>
              <a:buClrTx/>
              <a:buSzTx/>
              <a:buFontTx/>
              <a:buNone/>
            </a:pPr>
            <a:r>
              <a:rPr lang="en-US" sz="2000" i="1"/>
              <a:t>X and Y are attributes. </a:t>
            </a:r>
          </a:p>
          <a:p>
            <a:pPr algn="just">
              <a:spcBef>
                <a:spcPct val="0"/>
              </a:spcBef>
              <a:buClrTx/>
              <a:buSzTx/>
              <a:buFontTx/>
              <a:buNone/>
            </a:pPr>
            <a:r>
              <a:rPr lang="en-US" sz="2000" i="1"/>
              <a:t>X Functionally determines Y</a:t>
            </a:r>
          </a:p>
          <a:p>
            <a:pPr algn="just">
              <a:spcBef>
                <a:spcPct val="0"/>
              </a:spcBef>
              <a:buClrTx/>
              <a:buSzTx/>
              <a:buFontTx/>
              <a:buNone/>
            </a:pPr>
            <a:r>
              <a:rPr lang="en-US" sz="2000" i="1"/>
              <a:t>Note: Subset of X should not functionally determine Y</a:t>
            </a:r>
          </a:p>
        </p:txBody>
      </p:sp>
      <p:sp>
        <p:nvSpPr>
          <p:cNvPr id="64517" name="Rectangle 4"/>
          <p:cNvSpPr>
            <a:spLocks noChangeArrowheads="1"/>
          </p:cNvSpPr>
          <p:nvPr/>
        </p:nvSpPr>
        <p:spPr bwMode="auto">
          <a:xfrm>
            <a:off x="1752601" y="4191001"/>
            <a:ext cx="85074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endParaRPr lang="en-US" sz="2400" b="0"/>
          </a:p>
        </p:txBody>
      </p:sp>
      <p:pic>
        <p:nvPicPr>
          <p:cNvPr id="64518" name="Picture 5"/>
          <p:cNvPicPr>
            <a:picLocks noGrp="1" noChangeAspect="1" noChangeArrowheads="1"/>
          </p:cNvPicPr>
          <p:nvPr>
            <p:ph idx="4294967295"/>
          </p:nvPr>
        </p:nvPicPr>
        <p:blipFill>
          <a:blip r:embed="rId3">
            <a:lum bright="-18000"/>
            <a:extLst>
              <a:ext uri="{28A0092B-C50C-407E-A947-70E740481C1C}">
                <a14:useLocalDpi xmlns:a14="http://schemas.microsoft.com/office/drawing/2010/main" val="0"/>
              </a:ext>
            </a:extLst>
          </a:blip>
          <a:srcRect/>
          <a:stretch>
            <a:fillRect/>
          </a:stretch>
        </p:blipFill>
        <p:spPr>
          <a:xfrm>
            <a:off x="2778125" y="2633664"/>
            <a:ext cx="6465888" cy="2905125"/>
          </a:xfrm>
          <a:noFill/>
        </p:spPr>
      </p:pic>
    </p:spTree>
    <p:extLst>
      <p:ext uri="{BB962C8B-B14F-4D97-AF65-F5344CB8AC3E}">
        <p14:creationId xmlns:p14="http://schemas.microsoft.com/office/powerpoint/2010/main" val="17205438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EA8B3288-27C2-4BED-9511-786D4BB7B856}" type="slidenum">
              <a:rPr lang="en-US">
                <a:solidFill>
                  <a:schemeClr val="bg1"/>
                </a:solidFill>
              </a:rPr>
              <a:pPr/>
              <a:t>48</a:t>
            </a:fld>
            <a:endParaRPr lang="en-US">
              <a:solidFill>
                <a:schemeClr val="bg1"/>
              </a:solidFill>
            </a:endParaRPr>
          </a:p>
        </p:txBody>
      </p:sp>
      <p:sp>
        <p:nvSpPr>
          <p:cNvPr id="29698" name="Rectangle 2"/>
          <p:cNvSpPr>
            <a:spLocks noGrp="1" noChangeArrowheads="1"/>
          </p:cNvSpPr>
          <p:nvPr>
            <p:ph type="title" idx="4294967295"/>
          </p:nvPr>
        </p:nvSpPr>
        <p:spPr>
          <a:xfrm>
            <a:off x="1838325" y="50103"/>
            <a:ext cx="8574088" cy="702373"/>
          </a:xfrm>
        </p:spPr>
        <p:txBody>
          <a:bodyPr vert="horz" lIns="92075" tIns="46038" rIns="92075" bIns="46038" rtlCol="0" anchor="b">
            <a:spAutoFit/>
          </a:bodyPr>
          <a:lstStyle/>
          <a:p>
            <a:pPr eaLnBrk="1" hangingPunct="1">
              <a:defRPr/>
            </a:pPr>
            <a:r>
              <a:rPr lang="en-US" smtClean="0"/>
              <a:t>Partial dependencies</a:t>
            </a:r>
          </a:p>
        </p:txBody>
      </p:sp>
      <p:sp>
        <p:nvSpPr>
          <p:cNvPr id="65540" name="Rectangle 3"/>
          <p:cNvSpPr>
            <a:spLocks noChangeArrowheads="1"/>
          </p:cNvSpPr>
          <p:nvPr/>
        </p:nvSpPr>
        <p:spPr bwMode="auto">
          <a:xfrm>
            <a:off x="1828801" y="4114800"/>
            <a:ext cx="8507413"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1800" b="0"/>
              <a:t>We  have both the functional dependency valid in our example</a:t>
            </a:r>
          </a:p>
          <a:p>
            <a:pPr algn="l">
              <a:spcBef>
                <a:spcPct val="0"/>
              </a:spcBef>
              <a:buClrTx/>
              <a:buSzTx/>
              <a:buFontTx/>
              <a:buNone/>
            </a:pPr>
            <a:endParaRPr lang="en-US" sz="1800" b="0"/>
          </a:p>
          <a:p>
            <a:pPr algn="l">
              <a:spcBef>
                <a:spcPct val="0"/>
              </a:spcBef>
              <a:buClrTx/>
              <a:buSzTx/>
              <a:buFontTx/>
              <a:buNone/>
            </a:pPr>
            <a:r>
              <a:rPr lang="en-US" sz="1800" b="0"/>
              <a:t>	Student# Course#           CourseName</a:t>
            </a:r>
          </a:p>
          <a:p>
            <a:pPr algn="l">
              <a:spcBef>
                <a:spcPct val="0"/>
              </a:spcBef>
              <a:buClrTx/>
              <a:buSzTx/>
              <a:buFontTx/>
              <a:buNone/>
            </a:pPr>
            <a:r>
              <a:rPr lang="en-US" sz="1800" b="0"/>
              <a:t>	</a:t>
            </a:r>
          </a:p>
          <a:p>
            <a:pPr algn="l">
              <a:spcBef>
                <a:spcPct val="0"/>
              </a:spcBef>
              <a:buClrTx/>
              <a:buSzTx/>
              <a:buFontTx/>
              <a:buNone/>
            </a:pPr>
            <a:r>
              <a:rPr lang="en-US" sz="1800" b="0"/>
              <a:t>                Course#                   CourseName</a:t>
            </a:r>
          </a:p>
          <a:p>
            <a:pPr algn="l">
              <a:spcBef>
                <a:spcPct val="0"/>
              </a:spcBef>
              <a:buClrTx/>
              <a:buSzTx/>
              <a:buFontTx/>
              <a:buNone/>
            </a:pPr>
            <a:endParaRPr lang="en-US" sz="1800" b="0"/>
          </a:p>
          <a:p>
            <a:pPr algn="l">
              <a:spcBef>
                <a:spcPct val="0"/>
              </a:spcBef>
              <a:buClrTx/>
              <a:buSzTx/>
              <a:buFontTx/>
              <a:buNone/>
            </a:pPr>
            <a:r>
              <a:rPr lang="en-US" sz="1800" b="0"/>
              <a:t>So we can say that CourseName is partially dependent on </a:t>
            </a:r>
            <a:r>
              <a:rPr lang="en-US" sz="1800" b="0" u="sng"/>
              <a:t>Student# Course#</a:t>
            </a:r>
            <a:endParaRPr lang="en-US" sz="1800" b="0"/>
          </a:p>
        </p:txBody>
      </p:sp>
      <p:sp>
        <p:nvSpPr>
          <p:cNvPr id="65541" name="Line 4"/>
          <p:cNvSpPr>
            <a:spLocks noChangeShapeType="1"/>
          </p:cNvSpPr>
          <p:nvPr/>
        </p:nvSpPr>
        <p:spPr bwMode="auto">
          <a:xfrm>
            <a:off x="5484814" y="3698875"/>
            <a:ext cx="13430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50800">
                <a:solidFill>
                  <a:srgbClr val="000000"/>
                </a:solidFill>
                <a:round/>
                <a:headEnd type="none" w="sm" len="sm"/>
                <a:tailEnd type="stealth" w="med" len="lg"/>
              </a14:hiddenLine>
            </a:ext>
          </a:extLst>
        </p:spPr>
        <p:txBody>
          <a:bodyPr wrap="none" anchor="ctr"/>
          <a:lstStyle/>
          <a:p>
            <a:endParaRPr lang="en-US"/>
          </a:p>
        </p:txBody>
      </p:sp>
      <p:sp>
        <p:nvSpPr>
          <p:cNvPr id="65542" name="Line 5"/>
          <p:cNvSpPr>
            <a:spLocks noChangeShapeType="1"/>
          </p:cNvSpPr>
          <p:nvPr/>
        </p:nvSpPr>
        <p:spPr bwMode="auto">
          <a:xfrm>
            <a:off x="5494339" y="4537075"/>
            <a:ext cx="13430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50800">
                <a:solidFill>
                  <a:srgbClr val="000000"/>
                </a:solidFill>
                <a:round/>
                <a:headEnd type="none" w="sm" len="sm"/>
                <a:tailEnd type="stealth" w="med" len="lg"/>
              </a14:hiddenLine>
            </a:ext>
          </a:extLst>
        </p:spPr>
        <p:txBody>
          <a:bodyPr wrap="none" anchor="ctr"/>
          <a:lstStyle/>
          <a:p>
            <a:endParaRPr lang="en-US"/>
          </a:p>
        </p:txBody>
      </p:sp>
      <p:sp>
        <p:nvSpPr>
          <p:cNvPr id="65543" name="Line 6"/>
          <p:cNvSpPr>
            <a:spLocks noChangeShapeType="1"/>
          </p:cNvSpPr>
          <p:nvPr/>
        </p:nvSpPr>
        <p:spPr bwMode="auto">
          <a:xfrm>
            <a:off x="5489576" y="5418138"/>
            <a:ext cx="13430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50800">
                <a:solidFill>
                  <a:srgbClr val="000000"/>
                </a:solidFill>
                <a:round/>
                <a:headEnd type="none" w="sm" len="sm"/>
                <a:tailEnd type="stealth" w="med" len="lg"/>
              </a14:hiddenLine>
            </a:ext>
          </a:extLst>
        </p:spPr>
        <p:txBody>
          <a:bodyPr wrap="none" anchor="ctr"/>
          <a:lstStyle/>
          <a:p>
            <a:endParaRPr lang="en-US"/>
          </a:p>
        </p:txBody>
      </p:sp>
      <p:sp>
        <p:nvSpPr>
          <p:cNvPr id="65544" name="Rectangle 7"/>
          <p:cNvSpPr>
            <a:spLocks noChangeArrowheads="1"/>
          </p:cNvSpPr>
          <p:nvPr/>
        </p:nvSpPr>
        <p:spPr bwMode="auto">
          <a:xfrm>
            <a:off x="1752600" y="990600"/>
            <a:ext cx="8610600" cy="9159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just">
              <a:spcBef>
                <a:spcPct val="0"/>
              </a:spcBef>
              <a:buClrTx/>
              <a:buSzTx/>
              <a:buFontTx/>
              <a:buNone/>
            </a:pPr>
            <a:r>
              <a:rPr lang="en-US" sz="1800" i="1"/>
              <a:t>X and Y are attributes. </a:t>
            </a:r>
          </a:p>
          <a:p>
            <a:pPr algn="just">
              <a:spcBef>
                <a:spcPct val="0"/>
              </a:spcBef>
              <a:buClrTx/>
              <a:buSzTx/>
              <a:buFontTx/>
              <a:buNone/>
            </a:pPr>
            <a:r>
              <a:rPr lang="en-US" sz="1800" i="1"/>
              <a:t>Attribute Y is partially dependent on the attribute X only if it is dependent on a sub-set of attribute X.</a:t>
            </a:r>
          </a:p>
        </p:txBody>
      </p:sp>
      <p:pic>
        <p:nvPicPr>
          <p:cNvPr id="6554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1" y="1981201"/>
            <a:ext cx="5076825"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cxnSp>
        <p:nvCxnSpPr>
          <p:cNvPr id="65546" name="Straight Arrow Connector 11"/>
          <p:cNvCxnSpPr>
            <a:cxnSpLocks noChangeShapeType="1"/>
          </p:cNvCxnSpPr>
          <p:nvPr/>
        </p:nvCxnSpPr>
        <p:spPr bwMode="auto">
          <a:xfrm>
            <a:off x="4724400" y="4875214"/>
            <a:ext cx="533400" cy="1587"/>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5547" name="Straight Arrow Connector 12"/>
          <p:cNvCxnSpPr>
            <a:cxnSpLocks noChangeShapeType="1"/>
          </p:cNvCxnSpPr>
          <p:nvPr/>
        </p:nvCxnSpPr>
        <p:spPr bwMode="auto">
          <a:xfrm>
            <a:off x="4114800" y="5408614"/>
            <a:ext cx="533400" cy="1587"/>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3222456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55ABD914-B704-45BB-81ED-257E8307E40A}" type="slidenum">
              <a:rPr lang="en-US">
                <a:solidFill>
                  <a:schemeClr val="bg1"/>
                </a:solidFill>
              </a:rPr>
              <a:pPr/>
              <a:t>49</a:t>
            </a:fld>
            <a:endParaRPr lang="en-US">
              <a:solidFill>
                <a:schemeClr val="bg1"/>
              </a:solidFill>
            </a:endParaRPr>
          </a:p>
        </p:txBody>
      </p:sp>
      <p:sp>
        <p:nvSpPr>
          <p:cNvPr id="30722" name="Rectangle 2"/>
          <p:cNvSpPr>
            <a:spLocks noGrp="1" noChangeArrowheads="1"/>
          </p:cNvSpPr>
          <p:nvPr>
            <p:ph type="title" idx="4294967295"/>
          </p:nvPr>
        </p:nvSpPr>
        <p:spPr>
          <a:xfrm>
            <a:off x="1838325" y="50103"/>
            <a:ext cx="8574088" cy="702373"/>
          </a:xfrm>
        </p:spPr>
        <p:txBody>
          <a:bodyPr vert="horz" lIns="92075" tIns="46038" rIns="92075" bIns="46038" rtlCol="0" anchor="b">
            <a:spAutoFit/>
          </a:bodyPr>
          <a:lstStyle/>
          <a:p>
            <a:pPr eaLnBrk="1" hangingPunct="1">
              <a:defRPr/>
            </a:pPr>
            <a:r>
              <a:rPr lang="en-US" smtClean="0"/>
              <a:t>Transitive dependencies</a:t>
            </a:r>
          </a:p>
        </p:txBody>
      </p:sp>
      <p:sp>
        <p:nvSpPr>
          <p:cNvPr id="66564" name="Rectangle 3"/>
          <p:cNvSpPr>
            <a:spLocks noChangeArrowheads="1"/>
          </p:cNvSpPr>
          <p:nvPr/>
        </p:nvSpPr>
        <p:spPr bwMode="auto">
          <a:xfrm>
            <a:off x="1981201" y="1219201"/>
            <a:ext cx="8005763" cy="11906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just">
              <a:spcBef>
                <a:spcPct val="0"/>
              </a:spcBef>
              <a:buClrTx/>
              <a:buSzTx/>
              <a:buFontTx/>
              <a:buNone/>
            </a:pPr>
            <a:r>
              <a:rPr lang="en-US" sz="1800" i="1"/>
              <a:t>X Y and Z are three attributes. </a:t>
            </a:r>
          </a:p>
          <a:p>
            <a:pPr algn="just">
              <a:spcBef>
                <a:spcPct val="0"/>
              </a:spcBef>
              <a:buClrTx/>
              <a:buSzTx/>
              <a:buFontTx/>
              <a:buNone/>
            </a:pPr>
            <a:r>
              <a:rPr lang="en-US" sz="1800" i="1"/>
              <a:t>X -&gt; Y</a:t>
            </a:r>
          </a:p>
          <a:p>
            <a:pPr algn="just">
              <a:spcBef>
                <a:spcPct val="0"/>
              </a:spcBef>
              <a:buClrTx/>
              <a:buSzTx/>
              <a:buFontTx/>
              <a:buNone/>
            </a:pPr>
            <a:r>
              <a:rPr lang="en-US" sz="1800" i="1"/>
              <a:t>Y-&gt; Z  </a:t>
            </a:r>
          </a:p>
          <a:p>
            <a:pPr algn="just">
              <a:spcBef>
                <a:spcPct val="0"/>
              </a:spcBef>
              <a:buClrTx/>
              <a:buSzTx/>
              <a:buFontTx/>
              <a:buNone/>
            </a:pPr>
            <a:r>
              <a:rPr lang="en-US" sz="1800" i="1"/>
              <a:t>=&gt; X -&gt; Z</a:t>
            </a:r>
          </a:p>
        </p:txBody>
      </p:sp>
      <p:cxnSp>
        <p:nvCxnSpPr>
          <p:cNvPr id="340997" name="AutoShape 5"/>
          <p:cNvCxnSpPr>
            <a:cxnSpLocks noChangeShapeType="1"/>
          </p:cNvCxnSpPr>
          <p:nvPr/>
        </p:nvCxnSpPr>
        <p:spPr bwMode="auto">
          <a:xfrm rot="10800000" flipH="1" flipV="1">
            <a:off x="2136776" y="4170364"/>
            <a:ext cx="7764463" cy="1587"/>
          </a:xfrm>
          <a:prstGeom prst="curvedConnector5">
            <a:avLst>
              <a:gd name="adj1" fmla="val -2944"/>
              <a:gd name="adj2" fmla="val 61500014"/>
              <a:gd name="adj3" fmla="val 102926"/>
            </a:avLst>
          </a:prstGeom>
          <a:noFill/>
          <a:ln w="63500">
            <a:solidFill>
              <a:schemeClr val="tx1"/>
            </a:solidFill>
            <a:round/>
            <a:headEnd/>
            <a:tailEnd type="stealth" w="med" len="med"/>
          </a:ln>
          <a:extLst>
            <a:ext uri="{909E8E84-426E-40DD-AFC4-6F175D3DCCD1}">
              <a14:hiddenFill xmlns:a14="http://schemas.microsoft.com/office/drawing/2010/main">
                <a:noFill/>
              </a14:hiddenFill>
            </a:ext>
          </a:extLst>
        </p:spPr>
      </p:cxnSp>
      <p:pic>
        <p:nvPicPr>
          <p:cNvPr id="6656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1" y="3352800"/>
            <a:ext cx="738187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Tree>
    <p:extLst>
      <p:ext uri="{BB962C8B-B14F-4D97-AF65-F5344CB8AC3E}">
        <p14:creationId xmlns:p14="http://schemas.microsoft.com/office/powerpoint/2010/main" val="34419038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340997"/>
                                        </p:tgtEl>
                                        <p:attrNameLst>
                                          <p:attrName>style.visibility</p:attrName>
                                        </p:attrNameLst>
                                      </p:cBhvr>
                                      <p:to>
                                        <p:strVal val="visible"/>
                                      </p:to>
                                    </p:set>
                                    <p:anim calcmode="lin" valueType="num">
                                      <p:cBhvr>
                                        <p:cTn id="7" dur="500" fill="hold"/>
                                        <p:tgtEl>
                                          <p:spTgt spid="340997"/>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340997"/>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340997"/>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340997"/>
                                        </p:tgtEl>
                                        <p:attrNameLst>
                                          <p:attrName>ppt_y</p:attrName>
                                        </p:attrNameLst>
                                      </p:cBhvr>
                                      <p:tavLst>
                                        <p:tav tm="0">
                                          <p:val>
                                            <p:strVal val="#ppt_y"/>
                                          </p:val>
                                        </p:tav>
                                        <p:tav tm="100000">
                                          <p:val>
                                            <p:strVal val="#ppt_y"/>
                                          </p:val>
                                        </p:tav>
                                      </p:tavLst>
                                    </p:anim>
                                  </p:childTnLst>
                                </p:cTn>
                              </p:par>
                              <p:par>
                                <p:cTn id="11" presetID="35" presetClass="emph" presetSubtype="0" repeatCount="indefinite" fill="hold" nodeType="withEffect">
                                  <p:stCondLst>
                                    <p:cond delay="0"/>
                                  </p:stCondLst>
                                  <p:childTnLst>
                                    <p:anim calcmode="discrete" valueType="str">
                                      <p:cBhvr>
                                        <p:cTn id="12" dur="1000" fill="hold"/>
                                        <p:tgtEl>
                                          <p:spTgt spid="34099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Rectangle 4"/>
          <p:cNvSpPr>
            <a:spLocks noGrp="1" noChangeArrowheads="1"/>
          </p:cNvSpPr>
          <p:nvPr>
            <p:ph type="title"/>
          </p:nvPr>
        </p:nvSpPr>
        <p:spPr/>
        <p:txBody>
          <a:bodyPr vert="horz" lIns="0" tIns="45720" rIns="91440" bIns="45720" rtlCol="0" anchor="ctr">
            <a:normAutofit/>
          </a:bodyPr>
          <a:lstStyle/>
          <a:p>
            <a:pPr>
              <a:defRPr/>
            </a:pPr>
            <a:r>
              <a:rPr lang="en-US" dirty="0" smtClean="0"/>
              <a:t>Database Management System</a:t>
            </a:r>
            <a:endParaRPr lang="en-US" dirty="0"/>
          </a:p>
        </p:txBody>
      </p:sp>
      <p:sp>
        <p:nvSpPr>
          <p:cNvPr id="25603" name="Content Placeholder 6"/>
          <p:cNvSpPr>
            <a:spLocks noGrp="1"/>
          </p:cNvSpPr>
          <p:nvPr>
            <p:ph idx="1"/>
          </p:nvPr>
        </p:nvSpPr>
        <p:spPr/>
        <p:txBody>
          <a:bodyPr/>
          <a:lstStyle/>
          <a:p>
            <a:r>
              <a:rPr lang="en-US" smtClean="0"/>
              <a:t>Collection of interrelated files and set of programs which allows users to access and modify files</a:t>
            </a:r>
          </a:p>
          <a:p>
            <a:pPr>
              <a:buClr>
                <a:schemeClr val="tx1"/>
              </a:buClr>
            </a:pPr>
            <a:endParaRPr lang="en-US" smtClean="0"/>
          </a:p>
          <a:p>
            <a:pPr>
              <a:buClr>
                <a:schemeClr val="tx1"/>
              </a:buClr>
            </a:pPr>
            <a:r>
              <a:rPr lang="en-US" smtClean="0"/>
              <a:t>   Primary Goal is to provide a convenient and efficient way to store, retrieve and modify information</a:t>
            </a:r>
          </a:p>
          <a:p>
            <a:pPr>
              <a:buClr>
                <a:schemeClr val="tx1"/>
              </a:buClr>
            </a:pPr>
            <a:endParaRPr lang="en-US" smtClean="0"/>
          </a:p>
          <a:p>
            <a:pPr>
              <a:buClr>
                <a:schemeClr val="tx1"/>
              </a:buClr>
            </a:pPr>
            <a:r>
              <a:rPr lang="en-US" smtClean="0"/>
              <a:t>   Layer of abstraction between the application programs and the file system</a:t>
            </a:r>
          </a:p>
          <a:p>
            <a:pPr eaLnBrk="1" hangingPunct="1">
              <a:buClrTx/>
            </a:pPr>
            <a:endParaRPr lang="en-US" smtClean="0"/>
          </a:p>
          <a:p>
            <a:endParaRPr lang="en-US" smtClean="0"/>
          </a:p>
        </p:txBody>
      </p:sp>
      <p:sp>
        <p:nvSpPr>
          <p:cNvPr id="6"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817AE994-6947-495E-B22A-AB7448B6B1B7}" type="slidenum">
              <a:rPr lang="en-US">
                <a:solidFill>
                  <a:schemeClr val="bg1"/>
                </a:solidFill>
              </a:rPr>
              <a:pPr/>
              <a:t>5</a:t>
            </a:fld>
            <a:endParaRPr lang="en-US">
              <a:solidFill>
                <a:schemeClr val="bg1"/>
              </a:solidFill>
            </a:endParaRPr>
          </a:p>
        </p:txBody>
      </p:sp>
      <p:sp>
        <p:nvSpPr>
          <p:cNvPr id="8194" name="Rectangle 2"/>
          <p:cNvSpPr>
            <a:spLocks noChangeArrowheads="1"/>
          </p:cNvSpPr>
          <p:nvPr/>
        </p:nvSpPr>
        <p:spPr bwMode="auto">
          <a:xfrm>
            <a:off x="1598614" y="457201"/>
            <a:ext cx="8764587" cy="741229"/>
          </a:xfrm>
          <a:prstGeom prst="rect">
            <a:avLst/>
          </a:prstGeom>
          <a:noFill/>
          <a:ln w="9525">
            <a:noFill/>
            <a:miter lim="800000"/>
            <a:headEnd/>
            <a:tailEnd/>
          </a:ln>
          <a:effectLst/>
        </p:spPr>
        <p:txBody>
          <a:bodyPr lIns="58738" tIns="31750" rIns="58738" bIns="31750">
            <a:spAutoFit/>
          </a:bodyPr>
          <a:lstStyle/>
          <a:p>
            <a:pPr algn="r" defTabSz="595313">
              <a:spcBef>
                <a:spcPct val="0"/>
              </a:spcBef>
              <a:defRPr/>
            </a:pPr>
            <a:r>
              <a:rPr lang="en-US" sz="4400">
                <a:solidFill>
                  <a:schemeClr val="tx2"/>
                </a:solidFill>
                <a:latin typeface="Times New Roman" pitchFamily="18" charset="0"/>
              </a:rPr>
              <a:t>  </a:t>
            </a:r>
            <a:endParaRPr lang="en-US" sz="4000">
              <a:solidFill>
                <a:srgbClr val="FFFFFF"/>
              </a:solidFill>
              <a:effectLst>
                <a:outerShdw blurRad="38100" dist="38100" dir="2700000" algn="tl">
                  <a:srgbClr val="C0C0C0"/>
                </a:outerShdw>
              </a:effectLst>
              <a:latin typeface="Times New Roman" pitchFamily="18" charset="0"/>
            </a:endParaRPr>
          </a:p>
        </p:txBody>
      </p:sp>
    </p:spTree>
    <p:extLst>
      <p:ext uri="{BB962C8B-B14F-4D97-AF65-F5344CB8AC3E}">
        <p14:creationId xmlns:p14="http://schemas.microsoft.com/office/powerpoint/2010/main" val="1392079445"/>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036F7EAA-A195-4984-B7DE-A63615DBBD70}" type="slidenum">
              <a:rPr lang="en-US">
                <a:solidFill>
                  <a:schemeClr val="bg1"/>
                </a:solidFill>
              </a:rPr>
              <a:pPr/>
              <a:t>50</a:t>
            </a:fld>
            <a:endParaRPr lang="en-US">
              <a:solidFill>
                <a:schemeClr val="bg1"/>
              </a:solidFill>
            </a:endParaRPr>
          </a:p>
        </p:txBody>
      </p:sp>
      <p:sp>
        <p:nvSpPr>
          <p:cNvPr id="31746"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dirty="0" smtClean="0"/>
              <a:t>Need for Normalization</a:t>
            </a:r>
            <a:br>
              <a:rPr lang="en-US" dirty="0" smtClean="0"/>
            </a:br>
            <a:endParaRPr lang="en-US" sz="2800" dirty="0"/>
          </a:p>
        </p:txBody>
      </p:sp>
      <p:sp>
        <p:nvSpPr>
          <p:cNvPr id="6150" name="Rectangle 112"/>
          <p:cNvSpPr>
            <a:spLocks noChangeArrowheads="1"/>
          </p:cNvSpPr>
          <p:nvPr/>
        </p:nvSpPr>
        <p:spPr bwMode="auto">
          <a:xfrm>
            <a:off x="1752600" y="1143000"/>
            <a:ext cx="868680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buClr>
                <a:schemeClr val="tx1"/>
              </a:buClr>
              <a:buFontTx/>
              <a:buNone/>
            </a:pPr>
            <a:r>
              <a:rPr lang="en-US" sz="1800" b="0"/>
              <a:t>Lets observe the Online Retail Application Table </a:t>
            </a:r>
          </a:p>
          <a:p>
            <a:pPr algn="l">
              <a:buClr>
                <a:schemeClr val="tx1"/>
              </a:buClr>
              <a:buFontTx/>
              <a:buNone/>
            </a:pPr>
            <a:endParaRPr lang="en-US" sz="1800" b="0"/>
          </a:p>
          <a:p>
            <a:pPr algn="l">
              <a:buClr>
                <a:schemeClr val="tx1"/>
              </a:buClr>
              <a:buFontTx/>
              <a:buNone/>
            </a:pPr>
            <a:endParaRPr lang="en-US" sz="1800" b="0"/>
          </a:p>
          <a:p>
            <a:pPr algn="l">
              <a:buClr>
                <a:schemeClr val="tx1"/>
              </a:buClr>
              <a:buFontTx/>
              <a:buNone/>
            </a:pPr>
            <a:endParaRPr lang="en-US" sz="1800" b="0"/>
          </a:p>
          <a:p>
            <a:pPr algn="l">
              <a:buClr>
                <a:schemeClr val="tx1"/>
              </a:buClr>
              <a:buFontTx/>
              <a:buNone/>
            </a:pPr>
            <a:endParaRPr lang="en-US" sz="1800" b="0"/>
          </a:p>
          <a:p>
            <a:pPr algn="l">
              <a:buClr>
                <a:schemeClr val="tx1"/>
              </a:buClr>
              <a:buFontTx/>
              <a:buNone/>
            </a:pPr>
            <a:endParaRPr lang="en-US" sz="1800" b="0"/>
          </a:p>
          <a:p>
            <a:pPr algn="l">
              <a:buClr>
                <a:schemeClr val="tx1"/>
              </a:buClr>
              <a:buFontTx/>
              <a:buNone/>
            </a:pPr>
            <a:endParaRPr lang="en-US" sz="2000">
              <a:solidFill>
                <a:schemeClr val="accent2"/>
              </a:solidFill>
            </a:endParaRPr>
          </a:p>
          <a:p>
            <a:pPr algn="l">
              <a:buClr>
                <a:schemeClr val="tx1"/>
              </a:buClr>
              <a:buFontTx/>
              <a:buNone/>
            </a:pPr>
            <a:endParaRPr lang="en-US" sz="2000">
              <a:solidFill>
                <a:schemeClr val="accent2"/>
              </a:solidFill>
            </a:endParaRPr>
          </a:p>
          <a:p>
            <a:pPr algn="l">
              <a:buClr>
                <a:schemeClr val="tx1"/>
              </a:buClr>
            </a:pPr>
            <a:endParaRPr lang="en-US" sz="2000" b="0"/>
          </a:p>
          <a:p>
            <a:pPr algn="l">
              <a:buClr>
                <a:schemeClr val="tx1"/>
              </a:buClr>
            </a:pPr>
            <a:r>
              <a:rPr lang="en-US" sz="2000" b="0"/>
              <a:t>Each row of the table Represents the information of a customer who has purchased an item. </a:t>
            </a:r>
          </a:p>
          <a:p>
            <a:pPr algn="l">
              <a:buClr>
                <a:schemeClr val="tx1"/>
              </a:buClr>
              <a:buFontTx/>
              <a:buNone/>
            </a:pPr>
            <a:endParaRPr lang="en-US" sz="2000">
              <a:solidFill>
                <a:schemeClr val="accent2"/>
              </a:solidFill>
            </a:endParaRPr>
          </a:p>
        </p:txBody>
      </p:sp>
      <p:graphicFrame>
        <p:nvGraphicFramePr>
          <p:cNvPr id="6146" name="Object 114"/>
          <p:cNvGraphicFramePr>
            <a:graphicFrameLocks noChangeAspect="1"/>
          </p:cNvGraphicFramePr>
          <p:nvPr/>
        </p:nvGraphicFramePr>
        <p:xfrm>
          <a:off x="5334000" y="2514601"/>
          <a:ext cx="914400" cy="790575"/>
        </p:xfrm>
        <a:graphic>
          <a:graphicData uri="http://schemas.openxmlformats.org/presentationml/2006/ole">
            <mc:AlternateContent xmlns:mc="http://schemas.openxmlformats.org/markup-compatibility/2006">
              <mc:Choice xmlns:v="urn:schemas-microsoft-com:vml" Requires="v">
                <p:oleObj spid="_x0000_s6148" name="Worksheet" showAsIcon="1" r:id="rId3" imgW="914400" imgH="714240" progId="Excel.Sheet.8">
                  <p:embed/>
                </p:oleObj>
              </mc:Choice>
              <mc:Fallback>
                <p:oleObj name="Worksheet" showAsIcon="1" r:id="rId3" imgW="914400" imgH="714240"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2514601"/>
                        <a:ext cx="914400" cy="79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7" name="Object 6"/>
          <p:cNvGraphicFramePr>
            <a:graphicFrameLocks noChangeAspect="1"/>
          </p:cNvGraphicFramePr>
          <p:nvPr/>
        </p:nvGraphicFramePr>
        <p:xfrm>
          <a:off x="5143500" y="2476500"/>
          <a:ext cx="1905000" cy="1905000"/>
        </p:xfrm>
        <a:graphic>
          <a:graphicData uri="http://schemas.openxmlformats.org/presentationml/2006/ole">
            <mc:AlternateContent xmlns:mc="http://schemas.openxmlformats.org/markup-compatibility/2006">
              <mc:Choice xmlns:v="urn:schemas-microsoft-com:vml" Requires="v">
                <p:oleObj spid="_x0000_s6149" name="Bitmap Image" r:id="rId5" imgW="1905266" imgH="1905266" progId="Paint.Picture">
                  <p:embed/>
                </p:oleObj>
              </mc:Choice>
              <mc:Fallback>
                <p:oleObj name="Bitmap Image" r:id="rId5" imgW="1905266" imgH="1905266"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3500" y="2476500"/>
                        <a:ext cx="1905000"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Table 6"/>
          <p:cNvGraphicFramePr>
            <a:graphicFrameLocks noGrp="1"/>
          </p:cNvGraphicFramePr>
          <p:nvPr/>
        </p:nvGraphicFramePr>
        <p:xfrm>
          <a:off x="2133600" y="1905000"/>
          <a:ext cx="7696200" cy="2286000"/>
        </p:xfrm>
        <a:graphic>
          <a:graphicData uri="http://schemas.openxmlformats.org/drawingml/2006/table">
            <a:tbl>
              <a:tblPr/>
              <a:tblGrid>
                <a:gridCol w="3129789">
                  <a:extLst>
                    <a:ext uri="{9D8B030D-6E8A-4147-A177-3AD203B41FA5}">
                      <a16:colId xmlns:a16="http://schemas.microsoft.com/office/drawing/2014/main" val="20000"/>
                    </a:ext>
                  </a:extLst>
                </a:gridCol>
                <a:gridCol w="2736426">
                  <a:extLst>
                    <a:ext uri="{9D8B030D-6E8A-4147-A177-3AD203B41FA5}">
                      <a16:colId xmlns:a16="http://schemas.microsoft.com/office/drawing/2014/main" val="20001"/>
                    </a:ext>
                  </a:extLst>
                </a:gridCol>
                <a:gridCol w="1829985">
                  <a:extLst>
                    <a:ext uri="{9D8B030D-6E8A-4147-A177-3AD203B41FA5}">
                      <a16:colId xmlns:a16="http://schemas.microsoft.com/office/drawing/2014/main" val="20002"/>
                    </a:ext>
                  </a:extLst>
                </a:gridCol>
              </a:tblGrid>
              <a:tr h="481601">
                <a:tc>
                  <a:txBody>
                    <a:bodyPr/>
                    <a:lstStyle/>
                    <a:p>
                      <a:pPr algn="ctr" fontAlgn="b"/>
                      <a:r>
                        <a:rPr lang="en-US" sz="1800" b="1" i="0" u="none" strike="noStrike" dirty="0" err="1">
                          <a:solidFill>
                            <a:schemeClr val="bg1"/>
                          </a:solidFill>
                          <a:latin typeface="Calibri"/>
                        </a:rPr>
                        <a:t>CustomerDetails</a:t>
                      </a:r>
                      <a:endParaRPr lang="en-US" sz="1800" b="1" i="0" u="none" strike="noStrike" dirty="0">
                        <a:solidFill>
                          <a:schemeClr val="bg1"/>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1800" b="1" i="0" u="none" strike="noStrike" dirty="0" err="1">
                          <a:solidFill>
                            <a:schemeClr val="bg1"/>
                          </a:solidFill>
                          <a:latin typeface="Calibri"/>
                        </a:rPr>
                        <a:t>ItemDetails</a:t>
                      </a:r>
                      <a:endParaRPr lang="en-US" sz="1800" b="1" i="0" u="none" strike="noStrike" dirty="0">
                        <a:solidFill>
                          <a:schemeClr val="bg1"/>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1800" b="1" i="0" u="none" strike="noStrike" dirty="0" err="1">
                          <a:solidFill>
                            <a:schemeClr val="bg1"/>
                          </a:solidFill>
                          <a:latin typeface="Calibri"/>
                        </a:rPr>
                        <a:t>PurchaseDetails</a:t>
                      </a:r>
                      <a:endParaRPr lang="en-US" sz="1800" b="1" i="0" u="none" strike="noStrike" dirty="0">
                        <a:solidFill>
                          <a:schemeClr val="bg1"/>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10000"/>
                  </a:ext>
                </a:extLst>
              </a:tr>
              <a:tr h="666653">
                <a:tc>
                  <a:txBody>
                    <a:bodyPr/>
                    <a:lstStyle/>
                    <a:p>
                      <a:pPr algn="ctr" fontAlgn="b"/>
                      <a:r>
                        <a:rPr lang="en-US" sz="1800" b="0" i="0" u="none" strike="noStrike" dirty="0">
                          <a:solidFill>
                            <a:srgbClr val="000000"/>
                          </a:solidFill>
                          <a:latin typeface="Calibri"/>
                        </a:rPr>
                        <a:t>1001  John 1500012351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STN001    Pen          10      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5    50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56145">
                <a:tc>
                  <a:txBody>
                    <a:bodyPr/>
                    <a:lstStyle/>
                    <a:p>
                      <a:pPr algn="ctr" fontAlgn="b"/>
                      <a:r>
                        <a:rPr lang="en-US" sz="1800" b="0" i="0" u="none" strike="noStrike">
                          <a:solidFill>
                            <a:srgbClr val="000000"/>
                          </a:solidFill>
                          <a:latin typeface="Calibri"/>
                        </a:rPr>
                        <a:t>1002  Tom  1200354611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BAK003    Bread      10      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1    10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81601">
                <a:tc>
                  <a:txBody>
                    <a:bodyPr/>
                    <a:lstStyle/>
                    <a:p>
                      <a:pPr algn="ctr" fontAlgn="b"/>
                      <a:r>
                        <a:rPr lang="en-US" sz="1800" b="0" i="0" u="none" strike="noStrike" dirty="0" smtClean="0">
                          <a:solidFill>
                            <a:srgbClr val="000000"/>
                          </a:solidFill>
                          <a:latin typeface="Calibri"/>
                        </a:rPr>
                        <a:t>1003  Maria  </a:t>
                      </a:r>
                      <a:r>
                        <a:rPr lang="en-US" sz="1800" b="0" i="0" u="none" strike="noStrike" dirty="0">
                          <a:solidFill>
                            <a:srgbClr val="000000"/>
                          </a:solidFill>
                          <a:latin typeface="Calibri"/>
                        </a:rPr>
                        <a:t>2134724532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GRO001   </a:t>
                      </a:r>
                      <a:r>
                        <a:rPr lang="en-US" sz="1800" b="0" i="0" u="none" strike="noStrike" dirty="0" smtClean="0">
                          <a:solidFill>
                            <a:srgbClr val="000000"/>
                          </a:solidFill>
                          <a:latin typeface="Calibri"/>
                        </a:rPr>
                        <a:t>Potato    </a:t>
                      </a:r>
                      <a:r>
                        <a:rPr lang="en-US" sz="1800" b="0" i="0" u="none" strike="noStrike" dirty="0">
                          <a:solidFill>
                            <a:srgbClr val="000000"/>
                          </a:solidFill>
                          <a:latin typeface="Calibri"/>
                        </a:rPr>
                        <a:t>20      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1    20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8627754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71661D25-569F-4717-B19A-C531977E26AF}" type="slidenum">
              <a:rPr lang="en-US">
                <a:solidFill>
                  <a:schemeClr val="bg1"/>
                </a:solidFill>
              </a:rPr>
              <a:pPr/>
              <a:t>51</a:t>
            </a:fld>
            <a:endParaRPr lang="en-US">
              <a:solidFill>
                <a:schemeClr val="bg1"/>
              </a:solidFill>
            </a:endParaRPr>
          </a:p>
        </p:txBody>
      </p:sp>
      <p:sp>
        <p:nvSpPr>
          <p:cNvPr id="31746"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dirty="0" smtClean="0"/>
              <a:t>Need for Normalization</a:t>
            </a:r>
            <a:br>
              <a:rPr lang="en-US" dirty="0" smtClean="0"/>
            </a:br>
            <a:endParaRPr lang="en-US" sz="2800" dirty="0"/>
          </a:p>
        </p:txBody>
      </p:sp>
      <p:sp>
        <p:nvSpPr>
          <p:cNvPr id="33905" name="Rectangle 112"/>
          <p:cNvSpPr>
            <a:spLocks noChangeArrowheads="1"/>
          </p:cNvSpPr>
          <p:nvPr/>
        </p:nvSpPr>
        <p:spPr bwMode="auto">
          <a:xfrm>
            <a:off x="1752600" y="914401"/>
            <a:ext cx="86868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buClr>
                <a:schemeClr val="tx1"/>
              </a:buClr>
            </a:pPr>
            <a:r>
              <a:rPr lang="en-US" sz="2000" b="0"/>
              <a:t>In this Scenario</a:t>
            </a:r>
          </a:p>
          <a:p>
            <a:pPr lvl="1" algn="l">
              <a:buClr>
                <a:schemeClr val="tx1"/>
              </a:buClr>
              <a:buFont typeface="Wingdings" panose="05000000000000000000" pitchFamily="2" charset="2"/>
              <a:buChar char="Ø"/>
            </a:pPr>
            <a:r>
              <a:rPr lang="en-US" sz="2000" b="0"/>
              <a:t>	Can we Insert the record of an item which has not been purchased by any customer?</a:t>
            </a:r>
          </a:p>
          <a:p>
            <a:pPr lvl="1" algn="l">
              <a:buClr>
                <a:schemeClr val="tx1"/>
              </a:buClr>
              <a:buFont typeface="Wingdings" panose="05000000000000000000" pitchFamily="2" charset="2"/>
              <a:buChar char="Ø"/>
            </a:pPr>
            <a:endParaRPr lang="en-US" sz="2000" b="0"/>
          </a:p>
          <a:p>
            <a:pPr lvl="1" algn="l">
              <a:buClr>
                <a:schemeClr val="tx1"/>
              </a:buClr>
            </a:pPr>
            <a:endParaRPr lang="en-US" sz="2000" b="0"/>
          </a:p>
          <a:p>
            <a:pPr lvl="1" algn="l">
              <a:buClr>
                <a:schemeClr val="tx1"/>
              </a:buClr>
              <a:buFont typeface="Wingdings" panose="05000000000000000000" pitchFamily="2" charset="2"/>
              <a:buChar char="Ø"/>
            </a:pPr>
            <a:r>
              <a:rPr lang="en-US" sz="2000" b="0"/>
              <a:t>Can we delete the record of item which has been purchased by only one customer?</a:t>
            </a:r>
          </a:p>
          <a:p>
            <a:pPr lvl="1" algn="l">
              <a:buClr>
                <a:schemeClr val="tx1"/>
              </a:buClr>
            </a:pPr>
            <a:endParaRPr lang="en-US" sz="2000" b="0"/>
          </a:p>
          <a:p>
            <a:pPr lvl="1" algn="l">
              <a:buClr>
                <a:schemeClr val="tx1"/>
              </a:buClr>
              <a:buFont typeface="Wingdings" panose="05000000000000000000" pitchFamily="2" charset="2"/>
              <a:buChar char="Ø"/>
            </a:pPr>
            <a:r>
              <a:rPr lang="en-US" sz="2000" b="0"/>
              <a:t>How many rows we need to update if there is a change in description of item?</a:t>
            </a:r>
          </a:p>
          <a:p>
            <a:pPr lvl="1" algn="l">
              <a:buClr>
                <a:schemeClr val="tx1"/>
              </a:buClr>
            </a:pPr>
            <a:endParaRPr lang="en-US" sz="2000" b="0"/>
          </a:p>
          <a:p>
            <a:pPr lvl="1" algn="l">
              <a:buClr>
                <a:schemeClr val="tx1"/>
              </a:buClr>
              <a:buFont typeface="Wingdings" panose="05000000000000000000" pitchFamily="2" charset="2"/>
              <a:buChar char="Ø"/>
            </a:pPr>
            <a:r>
              <a:rPr lang="en-US" sz="2000" b="0"/>
              <a:t>How many times we need to store the description of an item if the same item is purchased many times?</a:t>
            </a:r>
          </a:p>
          <a:p>
            <a:pPr algn="l">
              <a:buClr>
                <a:schemeClr val="tx1"/>
              </a:buClr>
              <a:buFontTx/>
              <a:buNone/>
            </a:pPr>
            <a:endParaRPr lang="en-US" sz="2000">
              <a:solidFill>
                <a:schemeClr val="accent2"/>
              </a:solidFill>
            </a:endParaRPr>
          </a:p>
          <a:p>
            <a:pPr algn="l">
              <a:buClr>
                <a:schemeClr val="tx1"/>
              </a:buClr>
              <a:buFontTx/>
              <a:buNone/>
            </a:pPr>
            <a:endParaRPr lang="en-US" sz="2000">
              <a:solidFill>
                <a:schemeClr val="accent2"/>
              </a:solidFill>
            </a:endParaRPr>
          </a:p>
          <a:p>
            <a:pPr algn="l">
              <a:buClr>
                <a:schemeClr val="tx1"/>
              </a:buClr>
              <a:buFontTx/>
              <a:buNone/>
            </a:pPr>
            <a:r>
              <a:rPr lang="en-US" sz="2000">
                <a:solidFill>
                  <a:schemeClr val="accent2"/>
                </a:solidFill>
              </a:rPr>
              <a:t>So we observe the following in the Un Normalized table:</a:t>
            </a:r>
          </a:p>
          <a:p>
            <a:pPr algn="l">
              <a:buClr>
                <a:schemeClr val="tx1"/>
              </a:buClr>
              <a:buFontTx/>
              <a:buNone/>
            </a:pPr>
            <a:r>
              <a:rPr lang="en-US" sz="2000">
                <a:solidFill>
                  <a:schemeClr val="accent2"/>
                </a:solidFill>
              </a:rPr>
              <a:t>	Insert , Delete, Update Anomaly</a:t>
            </a:r>
          </a:p>
          <a:p>
            <a:pPr algn="l">
              <a:buClr>
                <a:schemeClr val="tx1"/>
              </a:buClr>
              <a:buFontTx/>
              <a:buNone/>
            </a:pPr>
            <a:r>
              <a:rPr lang="en-US" sz="2000">
                <a:solidFill>
                  <a:schemeClr val="accent2"/>
                </a:solidFill>
              </a:rPr>
              <a:t>	Data Duplication</a:t>
            </a:r>
          </a:p>
        </p:txBody>
      </p:sp>
      <p:sp>
        <p:nvSpPr>
          <p:cNvPr id="7" name="Oval Callout 6"/>
          <p:cNvSpPr>
            <a:spLocks noChangeArrowheads="1"/>
          </p:cNvSpPr>
          <p:nvPr/>
        </p:nvSpPr>
        <p:spPr bwMode="auto">
          <a:xfrm>
            <a:off x="6629400" y="1981200"/>
            <a:ext cx="4038600" cy="990600"/>
          </a:xfrm>
          <a:prstGeom prst="wedgeEllipseCallout">
            <a:avLst>
              <a:gd name="adj1" fmla="val -60514"/>
              <a:gd name="adj2" fmla="val -52088"/>
            </a:avLst>
          </a:prstGeom>
          <a:solidFill>
            <a:srgbClr val="FFFF99"/>
          </a:solidFill>
          <a:ln w="12700" algn="ctr">
            <a:solidFill>
              <a:schemeClr val="tx1"/>
            </a:solidFill>
            <a:round/>
            <a:headEnd/>
            <a:tailEnd/>
          </a:ln>
        </p:spPr>
        <p:txBody>
          <a:bodyPr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a:t>The table is not to maintain the record of items but it is to keep the record of  purchase of item by customers</a:t>
            </a:r>
          </a:p>
        </p:txBody>
      </p:sp>
      <p:sp>
        <p:nvSpPr>
          <p:cNvPr id="8" name="Oval Callout 7"/>
          <p:cNvSpPr>
            <a:spLocks noChangeArrowheads="1"/>
          </p:cNvSpPr>
          <p:nvPr/>
        </p:nvSpPr>
        <p:spPr bwMode="auto">
          <a:xfrm>
            <a:off x="7620000" y="3581400"/>
            <a:ext cx="3048000" cy="609600"/>
          </a:xfrm>
          <a:prstGeom prst="wedgeEllipseCallout">
            <a:avLst>
              <a:gd name="adj1" fmla="val -64801"/>
              <a:gd name="adj2" fmla="val -51292"/>
            </a:avLst>
          </a:prstGeom>
          <a:solidFill>
            <a:srgbClr val="FFFF99"/>
          </a:solidFill>
          <a:ln w="12700" algn="ctr">
            <a:solidFill>
              <a:schemeClr val="tx1"/>
            </a:solidFill>
            <a:round/>
            <a:headEnd/>
            <a:tailEnd/>
          </a:ln>
        </p:spPr>
        <p:txBody>
          <a:bodyPr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a:t>There will be information Loss for that item</a:t>
            </a:r>
          </a:p>
        </p:txBody>
      </p:sp>
      <p:sp>
        <p:nvSpPr>
          <p:cNvPr id="9" name="Oval Callout 8"/>
          <p:cNvSpPr>
            <a:spLocks noChangeArrowheads="1"/>
          </p:cNvSpPr>
          <p:nvPr/>
        </p:nvSpPr>
        <p:spPr bwMode="auto">
          <a:xfrm>
            <a:off x="8001000" y="4724400"/>
            <a:ext cx="2667000" cy="838200"/>
          </a:xfrm>
          <a:prstGeom prst="wedgeEllipseCallout">
            <a:avLst>
              <a:gd name="adj1" fmla="val -67532"/>
              <a:gd name="adj2" fmla="val -42829"/>
            </a:avLst>
          </a:prstGeom>
          <a:solidFill>
            <a:srgbClr val="FFFF99"/>
          </a:solidFill>
          <a:ln w="12700" algn="ctr">
            <a:solidFill>
              <a:schemeClr val="tx1"/>
            </a:solidFill>
            <a:round/>
            <a:headEnd/>
            <a:tailEnd/>
          </a:ln>
        </p:spPr>
        <p:txBody>
          <a:bodyPr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a:t>Depends upon the no of times the item has been purchased</a:t>
            </a:r>
          </a:p>
        </p:txBody>
      </p:sp>
      <p:sp>
        <p:nvSpPr>
          <p:cNvPr id="10" name="Oval Callout 9"/>
          <p:cNvSpPr>
            <a:spLocks noChangeArrowheads="1"/>
          </p:cNvSpPr>
          <p:nvPr/>
        </p:nvSpPr>
        <p:spPr bwMode="auto">
          <a:xfrm>
            <a:off x="7086600" y="6096000"/>
            <a:ext cx="3581400" cy="762000"/>
          </a:xfrm>
          <a:prstGeom prst="wedgeEllipseCallout">
            <a:avLst>
              <a:gd name="adj1" fmla="val -44162"/>
              <a:gd name="adj2" fmla="val -51292"/>
            </a:avLst>
          </a:prstGeom>
          <a:solidFill>
            <a:srgbClr val="FFFF99"/>
          </a:solidFill>
          <a:ln w="12700" algn="ctr">
            <a:solidFill>
              <a:schemeClr val="tx1"/>
            </a:solidFill>
            <a:round/>
            <a:headEnd/>
            <a:tailEnd/>
          </a:ln>
        </p:spPr>
        <p:txBody>
          <a:bodyPr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a:t>Depends upon the no of times the item has been purchased</a:t>
            </a:r>
          </a:p>
          <a:p>
            <a:endParaRPr lang="en-US"/>
          </a:p>
        </p:txBody>
      </p:sp>
    </p:spTree>
    <p:extLst>
      <p:ext uri="{BB962C8B-B14F-4D97-AF65-F5344CB8AC3E}">
        <p14:creationId xmlns:p14="http://schemas.microsoft.com/office/powerpoint/2010/main" val="26945233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905">
                                            <p:txEl>
                                              <p:pRg st="1" end="1"/>
                                            </p:txEl>
                                          </p:spTgt>
                                        </p:tgtEl>
                                        <p:attrNameLst>
                                          <p:attrName>style.visibility</p:attrName>
                                        </p:attrNameLst>
                                      </p:cBhvr>
                                      <p:to>
                                        <p:strVal val="visible"/>
                                      </p:to>
                                    </p:set>
                                    <p:animEffect transition="in" filter="blinds(horizontal)">
                                      <p:cBhvr>
                                        <p:cTn id="7" dur="500"/>
                                        <p:tgtEl>
                                          <p:spTgt spid="3390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3905">
                                            <p:txEl>
                                              <p:pRg st="4" end="4"/>
                                            </p:txEl>
                                          </p:spTgt>
                                        </p:tgtEl>
                                        <p:attrNameLst>
                                          <p:attrName>style.visibility</p:attrName>
                                        </p:attrNameLst>
                                      </p:cBhvr>
                                      <p:to>
                                        <p:strVal val="visible"/>
                                      </p:to>
                                    </p:set>
                                    <p:animEffect transition="in" filter="blinds(horizontal)">
                                      <p:cBhvr>
                                        <p:cTn id="17" dur="500"/>
                                        <p:tgtEl>
                                          <p:spTgt spid="3390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3905">
                                            <p:txEl>
                                              <p:pRg st="6" end="6"/>
                                            </p:txEl>
                                          </p:spTgt>
                                        </p:tgtEl>
                                        <p:attrNameLst>
                                          <p:attrName>style.visibility</p:attrName>
                                        </p:attrNameLst>
                                      </p:cBhvr>
                                      <p:to>
                                        <p:strVal val="visible"/>
                                      </p:to>
                                    </p:set>
                                    <p:animEffect transition="in" filter="blinds(horizontal)">
                                      <p:cBhvr>
                                        <p:cTn id="27" dur="500"/>
                                        <p:tgtEl>
                                          <p:spTgt spid="33905">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3905">
                                            <p:txEl>
                                              <p:pRg st="8" end="8"/>
                                            </p:txEl>
                                          </p:spTgt>
                                        </p:tgtEl>
                                        <p:attrNameLst>
                                          <p:attrName>style.visibility</p:attrName>
                                        </p:attrNameLst>
                                      </p:cBhvr>
                                      <p:to>
                                        <p:strVal val="visible"/>
                                      </p:to>
                                    </p:set>
                                    <p:animEffect transition="in" filter="blinds(horizontal)">
                                      <p:cBhvr>
                                        <p:cTn id="37" dur="500"/>
                                        <p:tgtEl>
                                          <p:spTgt spid="33905">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horizontal)">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2E46E3C4-C1D6-4279-A965-29E667DA032C}" type="slidenum">
              <a:rPr lang="en-US">
                <a:solidFill>
                  <a:schemeClr val="bg1"/>
                </a:solidFill>
              </a:rPr>
              <a:pPr/>
              <a:t>52</a:t>
            </a:fld>
            <a:endParaRPr lang="en-US">
              <a:solidFill>
                <a:schemeClr val="bg1"/>
              </a:solidFill>
            </a:endParaRPr>
          </a:p>
        </p:txBody>
      </p:sp>
      <p:sp>
        <p:nvSpPr>
          <p:cNvPr id="31746"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dirty="0" smtClean="0"/>
              <a:t>Need for Normalization</a:t>
            </a:r>
            <a:br>
              <a:rPr lang="en-US" dirty="0" smtClean="0"/>
            </a:br>
            <a:endParaRPr lang="en-US" sz="2800" dirty="0"/>
          </a:p>
        </p:txBody>
      </p:sp>
      <p:sp>
        <p:nvSpPr>
          <p:cNvPr id="68612" name="Rectangle 112"/>
          <p:cNvSpPr>
            <a:spLocks noChangeArrowheads="1"/>
          </p:cNvSpPr>
          <p:nvPr/>
        </p:nvSpPr>
        <p:spPr bwMode="auto">
          <a:xfrm>
            <a:off x="1752600" y="914401"/>
            <a:ext cx="8686800"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buClr>
                <a:schemeClr val="tx1"/>
              </a:buClr>
              <a:buFontTx/>
              <a:buNone/>
            </a:pPr>
            <a:endParaRPr lang="en-US" sz="2000">
              <a:solidFill>
                <a:schemeClr val="accent2"/>
              </a:solidFill>
            </a:endParaRPr>
          </a:p>
          <a:p>
            <a:pPr algn="l">
              <a:buClr>
                <a:schemeClr val="tx1"/>
              </a:buClr>
              <a:buFontTx/>
              <a:buNone/>
            </a:pPr>
            <a:r>
              <a:rPr lang="en-US" sz="2400"/>
              <a:t>So we observe the following in the Un Normalized table:</a:t>
            </a:r>
          </a:p>
          <a:p>
            <a:pPr algn="l">
              <a:buClr>
                <a:schemeClr val="tx1"/>
              </a:buClr>
              <a:buFont typeface="Wingdings" panose="05000000000000000000" pitchFamily="2" charset="2"/>
              <a:buChar char="Ø"/>
            </a:pPr>
            <a:r>
              <a:rPr lang="en-US" sz="2400"/>
              <a:t>	</a:t>
            </a:r>
            <a:r>
              <a:rPr lang="en-US" sz="2400" b="0"/>
              <a:t>Insert , Delete, Update Anomaly</a:t>
            </a:r>
          </a:p>
          <a:p>
            <a:pPr algn="l">
              <a:buClr>
                <a:schemeClr val="tx1"/>
              </a:buClr>
              <a:buFont typeface="Wingdings" panose="05000000000000000000" pitchFamily="2" charset="2"/>
              <a:buChar char="Ø"/>
            </a:pPr>
            <a:r>
              <a:rPr lang="en-US" sz="2400" b="0"/>
              <a:t>	Data Duplication</a:t>
            </a:r>
          </a:p>
        </p:txBody>
      </p:sp>
    </p:spTree>
    <p:extLst>
      <p:ext uri="{BB962C8B-B14F-4D97-AF65-F5344CB8AC3E}">
        <p14:creationId xmlns:p14="http://schemas.microsoft.com/office/powerpoint/2010/main" val="41170559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p:cNvSpPr>
            <a:spLocks noChangeArrowheads="1"/>
          </p:cNvSpPr>
          <p:nvPr/>
        </p:nvSpPr>
        <p:spPr bwMode="auto">
          <a:xfrm>
            <a:off x="1676400" y="1143000"/>
            <a:ext cx="8458200" cy="1447800"/>
          </a:xfrm>
          <a:prstGeom prst="rect">
            <a:avLst/>
          </a:prstGeom>
          <a:solidFill>
            <a:srgbClr val="FFFF99"/>
          </a:solidFill>
          <a:ln>
            <a:noFill/>
          </a:ln>
          <a:extLst>
            <a:ext uri="{91240B29-F687-4F45-9708-019B960494DF}">
              <a14:hiddenLine xmlns:a14="http://schemas.microsoft.com/office/drawing/2010/main" w="12700" algn="ctr">
                <a:solidFill>
                  <a:srgbClr val="000000"/>
                </a:solidFill>
                <a:round/>
                <a:headEnd/>
                <a:tailEnd/>
              </a14:hiddenLine>
            </a:ext>
          </a:extLst>
        </p:spPr>
        <p:txBody>
          <a:bodyPr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7179CD3A-1D96-4BF9-B42A-176083FA29E2}" type="slidenum">
              <a:rPr lang="en-US">
                <a:solidFill>
                  <a:schemeClr val="bg1"/>
                </a:solidFill>
              </a:rPr>
              <a:pPr/>
              <a:t>53</a:t>
            </a:fld>
            <a:endParaRPr lang="en-US">
              <a:solidFill>
                <a:schemeClr val="bg1"/>
              </a:solidFill>
            </a:endParaRPr>
          </a:p>
        </p:txBody>
      </p:sp>
      <p:sp>
        <p:nvSpPr>
          <p:cNvPr id="32770"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smtClean="0"/>
              <a:t>First Normal Form: 1NF</a:t>
            </a:r>
          </a:p>
        </p:txBody>
      </p:sp>
      <p:sp>
        <p:nvSpPr>
          <p:cNvPr id="80899" name="Rectangle 3"/>
          <p:cNvSpPr>
            <a:spLocks noGrp="1" noChangeArrowheads="1"/>
          </p:cNvSpPr>
          <p:nvPr>
            <p:ph type="body" sz="half" idx="4294967295"/>
          </p:nvPr>
        </p:nvSpPr>
        <p:spPr/>
        <p:txBody>
          <a:bodyPr vert="horz" lIns="0" tIns="0" rIns="91440" bIns="45720" rtlCol="0">
            <a:normAutofit/>
          </a:bodyPr>
          <a:lstStyle/>
          <a:p>
            <a:pPr eaLnBrk="1" hangingPunct="1"/>
            <a:r>
              <a:rPr lang="en-US" b="1" smtClean="0"/>
              <a:t>A relation schema is in 1NF : </a:t>
            </a:r>
          </a:p>
          <a:p>
            <a:pPr marL="669925" lvl="1" indent="-325438"/>
            <a:r>
              <a:rPr lang="en-US"/>
              <a:t>if and only if all the attributes of the relation R are atomic in nature. </a:t>
            </a:r>
          </a:p>
          <a:p>
            <a:pPr marL="669925" lvl="1" indent="-325438">
              <a:buNone/>
            </a:pPr>
            <a:endParaRPr lang="en-US"/>
          </a:p>
          <a:p>
            <a:pPr marL="669925" lvl="1" indent="-325438"/>
            <a:r>
              <a:rPr lang="en-US" b="1"/>
              <a:t>Atomic: </a:t>
            </a:r>
            <a:r>
              <a:rPr lang="en-US"/>
              <a:t>the smallest level to which data may be broken down and remain meaningful</a:t>
            </a:r>
          </a:p>
        </p:txBody>
      </p:sp>
    </p:spTree>
    <p:extLst>
      <p:ext uri="{BB962C8B-B14F-4D97-AF65-F5344CB8AC3E}">
        <p14:creationId xmlns:p14="http://schemas.microsoft.com/office/powerpoint/2010/main" val="39414671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80899">
                                            <p:txEl>
                                              <p:pRg st="1" end="1"/>
                                            </p:txEl>
                                          </p:spTgt>
                                        </p:tgtEl>
                                        <p:attrNameLst>
                                          <p:attrName>style.visibility</p:attrName>
                                        </p:attrNameLst>
                                      </p:cBhvr>
                                      <p:to>
                                        <p:strVal val="visible"/>
                                      </p:to>
                                    </p:set>
                                    <p:anim calcmode="lin" valueType="num">
                                      <p:cBhvr>
                                        <p:cTn id="7" dur="1000" fill="hold"/>
                                        <p:tgtEl>
                                          <p:spTgt spid="80899">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80899">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80899">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80899">
                                            <p:txEl>
                                              <p:pRg st="3" end="3"/>
                                            </p:txEl>
                                          </p:spTgt>
                                        </p:tgtEl>
                                        <p:attrNameLst>
                                          <p:attrName>style.visibility</p:attrName>
                                        </p:attrNameLst>
                                      </p:cBhvr>
                                      <p:to>
                                        <p:strVal val="visible"/>
                                      </p:to>
                                    </p:set>
                                    <p:anim calcmode="lin" valueType="num">
                                      <p:cBhvr>
                                        <p:cTn id="14" dur="1000" fill="hold"/>
                                        <p:tgtEl>
                                          <p:spTgt spid="80899">
                                            <p:txEl>
                                              <p:pRg st="3" end="3"/>
                                            </p:txEl>
                                          </p:spTgt>
                                        </p:tgtEl>
                                        <p:attrNameLst>
                                          <p:attrName>ppt_x</p:attrName>
                                        </p:attrNameLst>
                                      </p:cBhvr>
                                      <p:tavLst>
                                        <p:tav tm="0">
                                          <p:val>
                                            <p:strVal val="#ppt_x-.2"/>
                                          </p:val>
                                        </p:tav>
                                        <p:tav tm="100000">
                                          <p:val>
                                            <p:strVal val="#ppt_x"/>
                                          </p:val>
                                        </p:tav>
                                      </p:tavLst>
                                    </p:anim>
                                    <p:anim calcmode="lin" valueType="num">
                                      <p:cBhvr>
                                        <p:cTn id="15" dur="1000" fill="hold"/>
                                        <p:tgtEl>
                                          <p:spTgt spid="80899">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808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32034341-BFEF-4F9B-8768-FB8B582ED8E1}" type="slidenum">
              <a:rPr lang="en-US">
                <a:solidFill>
                  <a:schemeClr val="bg1"/>
                </a:solidFill>
              </a:rPr>
              <a:pPr/>
              <a:t>54</a:t>
            </a:fld>
            <a:endParaRPr lang="en-US">
              <a:solidFill>
                <a:schemeClr val="bg1"/>
              </a:solidFill>
            </a:endParaRPr>
          </a:p>
        </p:txBody>
      </p:sp>
      <p:sp>
        <p:nvSpPr>
          <p:cNvPr id="33794" name="Rectangle 314"/>
          <p:cNvSpPr>
            <a:spLocks noGrp="1" noChangeArrowheads="1"/>
          </p:cNvSpPr>
          <p:nvPr>
            <p:ph type="title" idx="4294967295"/>
          </p:nvPr>
        </p:nvSpPr>
        <p:spPr>
          <a:xfrm>
            <a:off x="1676400" y="-82550"/>
            <a:ext cx="8839200" cy="973138"/>
          </a:xfrm>
        </p:spPr>
        <p:txBody>
          <a:bodyPr vert="horz" lIns="0" tIns="45720" rIns="91440" bIns="45720" rtlCol="0" anchor="ctr">
            <a:normAutofit/>
          </a:bodyPr>
          <a:lstStyle/>
          <a:p>
            <a:pPr eaLnBrk="1" hangingPunct="1">
              <a:defRPr/>
            </a:pPr>
            <a:r>
              <a:rPr lang="en-US" sz="2400" dirty="0">
                <a:ea typeface="Times New Roman" pitchFamily="18" charset="0"/>
                <a:cs typeface="Arial" charset="0"/>
              </a:rPr>
              <a:t>Online Retail Application Tables – 1NF Normalized</a:t>
            </a:r>
          </a:p>
        </p:txBody>
      </p:sp>
      <p:sp>
        <p:nvSpPr>
          <p:cNvPr id="70660" name="TextBox 4"/>
          <p:cNvSpPr txBox="1">
            <a:spLocks noChangeArrowheads="1"/>
          </p:cNvSpPr>
          <p:nvPr/>
        </p:nvSpPr>
        <p:spPr bwMode="auto">
          <a:xfrm>
            <a:off x="2133600" y="1082676"/>
            <a:ext cx="7696200"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r>
              <a:rPr lang="en-US" sz="1800"/>
              <a:t>Observation on Un Normalized Retail Application Table</a:t>
            </a:r>
          </a:p>
          <a:p>
            <a:pPr algn="l"/>
            <a:endParaRPr lang="en-US" sz="1800" b="0"/>
          </a:p>
          <a:p>
            <a:pPr algn="l"/>
            <a:endParaRPr lang="en-US" sz="1800" b="0"/>
          </a:p>
          <a:p>
            <a:pPr algn="l"/>
            <a:endParaRPr lang="en-US" sz="1800" b="0"/>
          </a:p>
          <a:p>
            <a:pPr algn="l"/>
            <a:endParaRPr lang="en-US" sz="1800" b="0"/>
          </a:p>
          <a:p>
            <a:pPr algn="l"/>
            <a:r>
              <a:rPr lang="en-US" sz="1800" b="0"/>
              <a:t>Above observation violates 1NF definition</a:t>
            </a:r>
          </a:p>
          <a:p>
            <a:pPr algn="l"/>
            <a:r>
              <a:rPr lang="en-US" sz="1800" b="0"/>
              <a:t>To bring it to 1NF we need to make the columns atomic</a:t>
            </a:r>
          </a:p>
          <a:p>
            <a:endParaRPr lang="en-US"/>
          </a:p>
          <a:p>
            <a:endParaRPr lang="en-US"/>
          </a:p>
          <a:p>
            <a:endParaRPr lang="en-US"/>
          </a:p>
          <a:p>
            <a:endParaRPr lang="en-US"/>
          </a:p>
          <a:p>
            <a:endParaRPr lang="en-US"/>
          </a:p>
        </p:txBody>
      </p:sp>
      <p:graphicFrame>
        <p:nvGraphicFramePr>
          <p:cNvPr id="7" name="Table 6"/>
          <p:cNvGraphicFramePr>
            <a:graphicFrameLocks noGrp="1"/>
          </p:cNvGraphicFramePr>
          <p:nvPr/>
        </p:nvGraphicFramePr>
        <p:xfrm>
          <a:off x="1828800" y="4038600"/>
          <a:ext cx="8610600" cy="1816100"/>
        </p:xfrm>
        <a:graphic>
          <a:graphicData uri="http://schemas.openxmlformats.org/drawingml/2006/table">
            <a:tbl>
              <a:tblPr/>
              <a:tblGrid>
                <a:gridCol w="1086022">
                  <a:extLst>
                    <a:ext uri="{9D8B030D-6E8A-4147-A177-3AD203B41FA5}">
                      <a16:colId xmlns:a16="http://schemas.microsoft.com/office/drawing/2014/main" val="20000"/>
                    </a:ext>
                  </a:extLst>
                </a:gridCol>
                <a:gridCol w="1396314">
                  <a:extLst>
                    <a:ext uri="{9D8B030D-6E8A-4147-A177-3AD203B41FA5}">
                      <a16:colId xmlns:a16="http://schemas.microsoft.com/office/drawing/2014/main" val="20001"/>
                    </a:ext>
                  </a:extLst>
                </a:gridCol>
                <a:gridCol w="1086022">
                  <a:extLst>
                    <a:ext uri="{9D8B030D-6E8A-4147-A177-3AD203B41FA5}">
                      <a16:colId xmlns:a16="http://schemas.microsoft.com/office/drawing/2014/main" val="20002"/>
                    </a:ext>
                  </a:extLst>
                </a:gridCol>
                <a:gridCol w="775730">
                  <a:extLst>
                    <a:ext uri="{9D8B030D-6E8A-4147-A177-3AD203B41FA5}">
                      <a16:colId xmlns:a16="http://schemas.microsoft.com/office/drawing/2014/main" val="20003"/>
                    </a:ext>
                  </a:extLst>
                </a:gridCol>
                <a:gridCol w="1008449">
                  <a:extLst>
                    <a:ext uri="{9D8B030D-6E8A-4147-A177-3AD203B41FA5}">
                      <a16:colId xmlns:a16="http://schemas.microsoft.com/office/drawing/2014/main" val="20004"/>
                    </a:ext>
                  </a:extLst>
                </a:gridCol>
                <a:gridCol w="1008449">
                  <a:extLst>
                    <a:ext uri="{9D8B030D-6E8A-4147-A177-3AD203B41FA5}">
                      <a16:colId xmlns:a16="http://schemas.microsoft.com/office/drawing/2014/main" val="20005"/>
                    </a:ext>
                  </a:extLst>
                </a:gridCol>
                <a:gridCol w="649414">
                  <a:extLst>
                    <a:ext uri="{9D8B030D-6E8A-4147-A177-3AD203B41FA5}">
                      <a16:colId xmlns:a16="http://schemas.microsoft.com/office/drawing/2014/main" val="20006"/>
                    </a:ext>
                  </a:extLst>
                </a:gridCol>
                <a:gridCol w="824473">
                  <a:extLst>
                    <a:ext uri="{9D8B030D-6E8A-4147-A177-3AD203B41FA5}">
                      <a16:colId xmlns:a16="http://schemas.microsoft.com/office/drawing/2014/main" val="20007"/>
                    </a:ext>
                  </a:extLst>
                </a:gridCol>
                <a:gridCol w="775730">
                  <a:extLst>
                    <a:ext uri="{9D8B030D-6E8A-4147-A177-3AD203B41FA5}">
                      <a16:colId xmlns:a16="http://schemas.microsoft.com/office/drawing/2014/main" val="20008"/>
                    </a:ext>
                  </a:extLst>
                </a:gridCol>
              </a:tblGrid>
              <a:tr h="533253">
                <a:tc>
                  <a:txBody>
                    <a:bodyPr/>
                    <a:lstStyle/>
                    <a:p>
                      <a:pPr algn="ctr" fontAlgn="b"/>
                      <a:r>
                        <a:rPr lang="en-US" sz="1600" b="1" i="0" u="none" strike="noStrike" dirty="0" err="1">
                          <a:solidFill>
                            <a:schemeClr val="bg1"/>
                          </a:solidFill>
                          <a:latin typeface="Calibri"/>
                        </a:rPr>
                        <a:t>CustomerId</a:t>
                      </a:r>
                      <a:endParaRPr lang="en-US" sz="1600" b="1" i="0" u="none" strike="noStrike" dirty="0">
                        <a:solidFill>
                          <a:schemeClr val="bg1"/>
                        </a:solidFill>
                        <a:latin typeface="Calibri"/>
                      </a:endParaRP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1600" b="1" i="0" u="none" strike="noStrike" dirty="0" err="1">
                          <a:solidFill>
                            <a:schemeClr val="bg1"/>
                          </a:solidFill>
                          <a:latin typeface="Calibri"/>
                        </a:rPr>
                        <a:t>CustomerName</a:t>
                      </a:r>
                      <a:endParaRPr lang="en-US" sz="1600" b="1" i="0" u="none" strike="noStrike" dirty="0">
                        <a:solidFill>
                          <a:schemeClr val="bg1"/>
                        </a:solidFill>
                        <a:latin typeface="Calibri"/>
                      </a:endParaRP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1600" b="1" i="0" u="none" strike="noStrike" dirty="0" err="1">
                          <a:solidFill>
                            <a:schemeClr val="bg1"/>
                          </a:solidFill>
                          <a:latin typeface="Calibri"/>
                        </a:rPr>
                        <a:t>Accountno</a:t>
                      </a:r>
                      <a:endParaRPr lang="en-US" sz="1600" b="1" i="0" u="none" strike="noStrike" dirty="0">
                        <a:solidFill>
                          <a:schemeClr val="bg1"/>
                        </a:solidFill>
                        <a:latin typeface="Calibri"/>
                      </a:endParaRP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1600" b="1" i="0" u="none" strike="noStrike" dirty="0" err="1">
                          <a:solidFill>
                            <a:schemeClr val="bg1"/>
                          </a:solidFill>
                          <a:latin typeface="Calibri"/>
                        </a:rPr>
                        <a:t>ItemId</a:t>
                      </a:r>
                      <a:endParaRPr lang="en-US" sz="1600" b="1" i="0" u="none" strike="noStrike" dirty="0">
                        <a:solidFill>
                          <a:schemeClr val="bg1"/>
                        </a:solidFill>
                        <a:latin typeface="Calibri"/>
                      </a:endParaRP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1600" b="1" i="0" u="none" strike="noStrike" dirty="0" err="1">
                          <a:solidFill>
                            <a:schemeClr val="bg1"/>
                          </a:solidFill>
                          <a:latin typeface="Calibri"/>
                        </a:rPr>
                        <a:t>ItemName</a:t>
                      </a:r>
                      <a:endParaRPr lang="en-US" sz="1600" b="1" i="0" u="none" strike="noStrike" dirty="0">
                        <a:solidFill>
                          <a:schemeClr val="bg1"/>
                        </a:solidFill>
                        <a:latin typeface="Calibri"/>
                      </a:endParaRP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1600" b="1" i="0" u="none" strike="noStrike" dirty="0" err="1">
                          <a:solidFill>
                            <a:schemeClr val="bg1"/>
                          </a:solidFill>
                          <a:latin typeface="Calibri"/>
                        </a:rPr>
                        <a:t>UnitPrice</a:t>
                      </a:r>
                      <a:endParaRPr lang="en-US" sz="1600" b="1" i="0" u="none" strike="noStrike" dirty="0">
                        <a:solidFill>
                          <a:schemeClr val="bg1"/>
                        </a:solidFill>
                        <a:latin typeface="Calibri"/>
                      </a:endParaRP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1600" b="1" i="0" u="none" strike="noStrike" dirty="0">
                          <a:solidFill>
                            <a:schemeClr val="bg1"/>
                          </a:solidFill>
                          <a:latin typeface="Calibri"/>
                        </a:rPr>
                        <a:t>Class</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1600" b="1" i="0" u="none" strike="noStrike" dirty="0" err="1">
                          <a:solidFill>
                            <a:schemeClr val="bg1"/>
                          </a:solidFill>
                          <a:latin typeface="Calibri"/>
                        </a:rPr>
                        <a:t>QtyPurchased</a:t>
                      </a:r>
                      <a:endParaRPr lang="en-US" sz="1600" b="1" i="0" u="none" strike="noStrike" dirty="0">
                        <a:solidFill>
                          <a:schemeClr val="bg1"/>
                        </a:solidFill>
                        <a:latin typeface="Calibri"/>
                      </a:endParaRP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1600" b="1" i="0" u="none" strike="noStrike" dirty="0" err="1">
                          <a:solidFill>
                            <a:schemeClr val="bg1"/>
                          </a:solidFill>
                          <a:latin typeface="Calibri"/>
                        </a:rPr>
                        <a:t>NetAmt</a:t>
                      </a:r>
                      <a:endParaRPr lang="en-US" sz="1600" b="1" i="0" u="none" strike="noStrike" dirty="0">
                        <a:solidFill>
                          <a:schemeClr val="bg1"/>
                        </a:solidFill>
                        <a:latin typeface="Calibri"/>
                      </a:endParaRP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10000"/>
                  </a:ext>
                </a:extLst>
              </a:tr>
              <a:tr h="427616">
                <a:tc>
                  <a:txBody>
                    <a:bodyPr/>
                    <a:lstStyle/>
                    <a:p>
                      <a:pPr algn="ctr" fontAlgn="b"/>
                      <a:r>
                        <a:rPr lang="en-US" sz="1600" b="0" i="0" u="none" strike="noStrike">
                          <a:solidFill>
                            <a:srgbClr val="000000"/>
                          </a:solidFill>
                          <a:latin typeface="Calibri"/>
                        </a:rPr>
                        <a:t>1001</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John</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1500012351</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STN001</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Pen</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10</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A</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5</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50</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27616">
                <a:tc>
                  <a:txBody>
                    <a:bodyPr/>
                    <a:lstStyle/>
                    <a:p>
                      <a:pPr algn="ctr" fontAlgn="b"/>
                      <a:r>
                        <a:rPr lang="en-US" sz="1600" b="0" i="0" u="none" strike="noStrike">
                          <a:solidFill>
                            <a:srgbClr val="000000"/>
                          </a:solidFill>
                          <a:latin typeface="Calibri"/>
                        </a:rPr>
                        <a:t>1002</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Tom</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1200354611</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BAK003</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Bread</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10</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A</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1</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10</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27616">
                <a:tc>
                  <a:txBody>
                    <a:bodyPr/>
                    <a:lstStyle/>
                    <a:p>
                      <a:pPr algn="ctr" fontAlgn="b"/>
                      <a:r>
                        <a:rPr lang="en-US" sz="1600" b="0" i="0" u="none" strike="noStrike" dirty="0" smtClean="0">
                          <a:solidFill>
                            <a:srgbClr val="000000"/>
                          </a:solidFill>
                          <a:latin typeface="Calibri"/>
                        </a:rPr>
                        <a:t>1003</a:t>
                      </a:r>
                      <a:endParaRPr lang="en-US" sz="1600" b="0" i="0" u="none" strike="noStrike" dirty="0">
                        <a:solidFill>
                          <a:srgbClr val="000000"/>
                        </a:solidFill>
                        <a:latin typeface="Calibri"/>
                      </a:endParaRP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latin typeface="Calibri"/>
                        </a:rPr>
                        <a:t>Maria</a:t>
                      </a:r>
                      <a:endParaRPr lang="en-US" sz="1600" b="0" i="0" u="none" strike="noStrike" dirty="0">
                        <a:solidFill>
                          <a:srgbClr val="000000"/>
                        </a:solidFill>
                        <a:latin typeface="Calibri"/>
                      </a:endParaRP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2134724532</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GRO001</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latin typeface="Calibri"/>
                        </a:rPr>
                        <a:t>Potato</a:t>
                      </a:r>
                      <a:endParaRPr lang="en-US" sz="1600" b="0" i="0" u="none" strike="noStrike" dirty="0">
                        <a:solidFill>
                          <a:srgbClr val="000000"/>
                        </a:solidFill>
                        <a:latin typeface="Calibri"/>
                      </a:endParaRP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20</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B</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20</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nvGraphicFramePr>
        <p:xfrm>
          <a:off x="2057400" y="1620838"/>
          <a:ext cx="8305800" cy="1350962"/>
        </p:xfrm>
        <a:graphic>
          <a:graphicData uri="http://schemas.openxmlformats.org/drawingml/2006/table">
            <a:tbl>
              <a:tblPr/>
              <a:tblGrid>
                <a:gridCol w="3377693">
                  <a:extLst>
                    <a:ext uri="{9D8B030D-6E8A-4147-A177-3AD203B41FA5}">
                      <a16:colId xmlns:a16="http://schemas.microsoft.com/office/drawing/2014/main" val="20000"/>
                    </a:ext>
                  </a:extLst>
                </a:gridCol>
                <a:gridCol w="2953173">
                  <a:extLst>
                    <a:ext uri="{9D8B030D-6E8A-4147-A177-3AD203B41FA5}">
                      <a16:colId xmlns:a16="http://schemas.microsoft.com/office/drawing/2014/main" val="20001"/>
                    </a:ext>
                  </a:extLst>
                </a:gridCol>
                <a:gridCol w="1974934">
                  <a:extLst>
                    <a:ext uri="{9D8B030D-6E8A-4147-A177-3AD203B41FA5}">
                      <a16:colId xmlns:a16="http://schemas.microsoft.com/office/drawing/2014/main" val="20002"/>
                    </a:ext>
                  </a:extLst>
                </a:gridCol>
              </a:tblGrid>
              <a:tr h="481714">
                <a:tc>
                  <a:txBody>
                    <a:bodyPr/>
                    <a:lstStyle/>
                    <a:p>
                      <a:pPr algn="ctr" fontAlgn="b"/>
                      <a:r>
                        <a:rPr lang="en-US" sz="1800" b="1" i="0" u="none" strike="noStrike" dirty="0" err="1">
                          <a:solidFill>
                            <a:schemeClr val="bg1"/>
                          </a:solidFill>
                          <a:latin typeface="Calibri"/>
                        </a:rPr>
                        <a:t>CustomerDetails</a:t>
                      </a:r>
                      <a:endParaRPr lang="en-US" sz="1800" b="1" i="0" u="none" strike="noStrike" dirty="0">
                        <a:solidFill>
                          <a:schemeClr val="bg1"/>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1800" b="1" i="0" u="none" strike="noStrike" dirty="0" err="1">
                          <a:solidFill>
                            <a:schemeClr val="bg1"/>
                          </a:solidFill>
                          <a:latin typeface="Calibri"/>
                        </a:rPr>
                        <a:t>ItemDetails</a:t>
                      </a:r>
                      <a:endParaRPr lang="en-US" sz="1800" b="1" i="0" u="none" strike="noStrike" dirty="0">
                        <a:solidFill>
                          <a:schemeClr val="bg1"/>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1800" b="1" i="0" u="none" strike="noStrike" dirty="0" err="1">
                          <a:solidFill>
                            <a:schemeClr val="bg1"/>
                          </a:solidFill>
                          <a:latin typeface="Calibri"/>
                        </a:rPr>
                        <a:t>PurchaseDetails</a:t>
                      </a:r>
                      <a:endParaRPr lang="en-US" sz="1800" b="1" i="0" u="none" strike="noStrike" dirty="0">
                        <a:solidFill>
                          <a:schemeClr val="bg1"/>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10000"/>
                  </a:ext>
                </a:extLst>
              </a:tr>
              <a:tr h="283912">
                <a:tc>
                  <a:txBody>
                    <a:bodyPr/>
                    <a:lstStyle/>
                    <a:p>
                      <a:pPr algn="ctr" fontAlgn="b"/>
                      <a:r>
                        <a:rPr lang="en-US" sz="1800" b="0" i="0" u="none" strike="noStrike" dirty="0">
                          <a:solidFill>
                            <a:srgbClr val="000000"/>
                          </a:solidFill>
                          <a:latin typeface="Calibri"/>
                        </a:rPr>
                        <a:t>1001  John 1500012351 </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STN001    Pen          10      A</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5    50</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1425">
                <a:tc>
                  <a:txBody>
                    <a:bodyPr/>
                    <a:lstStyle/>
                    <a:p>
                      <a:pPr algn="ctr" fontAlgn="b"/>
                      <a:r>
                        <a:rPr lang="en-US" sz="1800" b="0" i="0" u="none" strike="noStrike">
                          <a:solidFill>
                            <a:srgbClr val="000000"/>
                          </a:solidFill>
                          <a:latin typeface="Calibri"/>
                        </a:rPr>
                        <a:t>1002  Tom  1200354611   </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BAK003    Bread      10      A</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1    10</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3912">
                <a:tc>
                  <a:txBody>
                    <a:bodyPr/>
                    <a:lstStyle/>
                    <a:p>
                      <a:pPr algn="ctr" fontAlgn="b"/>
                      <a:r>
                        <a:rPr lang="en-US" sz="1800" b="0" i="0" u="none" strike="noStrike" dirty="0" smtClean="0">
                          <a:solidFill>
                            <a:srgbClr val="000000"/>
                          </a:solidFill>
                          <a:latin typeface="Calibri"/>
                        </a:rPr>
                        <a:t>   1003  Maria  </a:t>
                      </a:r>
                      <a:r>
                        <a:rPr lang="en-US" sz="1800" b="0" i="0" u="none" strike="noStrike" dirty="0">
                          <a:solidFill>
                            <a:srgbClr val="000000"/>
                          </a:solidFill>
                          <a:latin typeface="Calibri"/>
                        </a:rPr>
                        <a:t>2134724532  </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GRO001   </a:t>
                      </a:r>
                      <a:r>
                        <a:rPr lang="en-US" sz="1800" b="0" i="0" u="none" strike="noStrike" dirty="0" smtClean="0">
                          <a:solidFill>
                            <a:srgbClr val="000000"/>
                          </a:solidFill>
                          <a:latin typeface="Calibri"/>
                        </a:rPr>
                        <a:t>Potato    </a:t>
                      </a:r>
                      <a:r>
                        <a:rPr lang="en-US" sz="1800" b="0" i="0" u="none" strike="noStrike" dirty="0">
                          <a:solidFill>
                            <a:srgbClr val="000000"/>
                          </a:solidFill>
                          <a:latin typeface="Calibri"/>
                        </a:rPr>
                        <a:t>20      B</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1    20</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6648364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41C01F6F-D60E-46AD-B4BC-95E50D51226C}" type="slidenum">
              <a:rPr lang="en-US">
                <a:solidFill>
                  <a:schemeClr val="bg1"/>
                </a:solidFill>
              </a:rPr>
              <a:pPr/>
              <a:t>55</a:t>
            </a:fld>
            <a:endParaRPr lang="en-US">
              <a:solidFill>
                <a:schemeClr val="bg1"/>
              </a:solidFill>
            </a:endParaRPr>
          </a:p>
        </p:txBody>
      </p:sp>
      <p:sp>
        <p:nvSpPr>
          <p:cNvPr id="35842"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dirty="0" smtClean="0"/>
              <a:t>Second Normal Form: 2NF</a:t>
            </a:r>
          </a:p>
        </p:txBody>
      </p:sp>
      <p:sp>
        <p:nvSpPr>
          <p:cNvPr id="204803" name="Rectangle 3"/>
          <p:cNvSpPr>
            <a:spLocks noGrp="1" noChangeArrowheads="1"/>
          </p:cNvSpPr>
          <p:nvPr>
            <p:ph type="body" idx="4294967295"/>
          </p:nvPr>
        </p:nvSpPr>
        <p:spPr>
          <a:xfrm>
            <a:off x="1828800" y="1219200"/>
            <a:ext cx="8610600" cy="1447800"/>
          </a:xfrm>
          <a:solidFill>
            <a:srgbClr val="FFFF66"/>
          </a:solidFill>
        </p:spPr>
        <p:txBody>
          <a:bodyPr vert="horz" lIns="0" tIns="0" rIns="91440" bIns="45720" rtlCol="0">
            <a:normAutofit fontScale="92500"/>
          </a:bodyPr>
          <a:lstStyle/>
          <a:p>
            <a:pPr eaLnBrk="1" hangingPunct="1"/>
            <a:r>
              <a:rPr lang="en-US" smtClean="0"/>
              <a:t>A Relation is said to be in Second Normal Form if and only if :</a:t>
            </a:r>
          </a:p>
          <a:p>
            <a:pPr marL="669925" lvl="1" indent="-325438"/>
            <a:r>
              <a:rPr lang="en-US" smtClean="0"/>
              <a:t>It is in the First normal form, and </a:t>
            </a:r>
          </a:p>
          <a:p>
            <a:pPr marL="669925" lvl="1" indent="-325438"/>
            <a:r>
              <a:rPr lang="en-US" smtClean="0"/>
              <a:t>No partial dependency exists between non-key attributes and key attributes.</a:t>
            </a:r>
          </a:p>
          <a:p>
            <a:pPr eaLnBrk="1" hangingPunct="1"/>
            <a:endParaRPr lang="en-US" smtClean="0"/>
          </a:p>
        </p:txBody>
      </p:sp>
      <p:sp>
        <p:nvSpPr>
          <p:cNvPr id="204804" name="Rectangle 4"/>
          <p:cNvSpPr>
            <a:spLocks noChangeArrowheads="1"/>
          </p:cNvSpPr>
          <p:nvPr/>
        </p:nvSpPr>
        <p:spPr bwMode="auto">
          <a:xfrm>
            <a:off x="1828800" y="2743200"/>
            <a:ext cx="8153400"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eaLnBrk="1" hangingPunct="1">
              <a:lnSpc>
                <a:spcPct val="90000"/>
              </a:lnSpc>
              <a:spcBef>
                <a:spcPct val="20000"/>
              </a:spcBef>
              <a:buClrTx/>
              <a:buSzTx/>
              <a:buFontTx/>
              <a:buNone/>
            </a:pPr>
            <a:endParaRPr lang="en-US" sz="1800" b="0"/>
          </a:p>
          <a:p>
            <a:pPr algn="l" eaLnBrk="1" hangingPunct="1">
              <a:lnSpc>
                <a:spcPct val="90000"/>
              </a:lnSpc>
              <a:spcBef>
                <a:spcPct val="20000"/>
              </a:spcBef>
              <a:buClrTx/>
              <a:buSzTx/>
              <a:buFontTx/>
              <a:buChar char="•"/>
            </a:pPr>
            <a:r>
              <a:rPr lang="en-US" sz="1800" b="0"/>
              <a:t> An attribute of a relation R that belongs to the candidate key of R is said to be a   </a:t>
            </a:r>
            <a:r>
              <a:rPr lang="en-US" sz="1800">
                <a:solidFill>
                  <a:schemeClr val="accent2"/>
                </a:solidFill>
              </a:rPr>
              <a:t>key attribute</a:t>
            </a:r>
            <a:r>
              <a:rPr lang="en-US" sz="1800" b="0"/>
              <a:t> and that which doesn’t is a </a:t>
            </a:r>
            <a:r>
              <a:rPr lang="en-US" sz="1800">
                <a:solidFill>
                  <a:schemeClr val="accent2"/>
                </a:solidFill>
              </a:rPr>
              <a:t>non-key attribute</a:t>
            </a:r>
          </a:p>
          <a:p>
            <a:pPr algn="l" eaLnBrk="1" hangingPunct="1">
              <a:lnSpc>
                <a:spcPct val="90000"/>
              </a:lnSpc>
              <a:spcBef>
                <a:spcPct val="20000"/>
              </a:spcBef>
              <a:buClrTx/>
              <a:buSzTx/>
              <a:buFontTx/>
              <a:buNone/>
            </a:pPr>
            <a:endParaRPr lang="en-US" sz="1800" b="0"/>
          </a:p>
        </p:txBody>
      </p:sp>
      <p:sp>
        <p:nvSpPr>
          <p:cNvPr id="204805" name="Rectangle 5"/>
          <p:cNvSpPr>
            <a:spLocks noChangeArrowheads="1"/>
          </p:cNvSpPr>
          <p:nvPr/>
        </p:nvSpPr>
        <p:spPr bwMode="auto">
          <a:xfrm>
            <a:off x="1752600" y="4191001"/>
            <a:ext cx="891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sz="1800"/>
              <a:t>To make a table 2NF compliant, we have to remove all the partial  dependencies</a:t>
            </a:r>
          </a:p>
        </p:txBody>
      </p:sp>
    </p:spTree>
    <p:extLst>
      <p:ext uri="{BB962C8B-B14F-4D97-AF65-F5344CB8AC3E}">
        <p14:creationId xmlns:p14="http://schemas.microsoft.com/office/powerpoint/2010/main" val="7384354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04803">
                                            <p:txEl>
                                              <p:pRg st="1" end="1"/>
                                            </p:txEl>
                                          </p:spTgt>
                                        </p:tgtEl>
                                        <p:attrNameLst>
                                          <p:attrName>style.visibility</p:attrName>
                                        </p:attrNameLst>
                                      </p:cBhvr>
                                      <p:to>
                                        <p:strVal val="visible"/>
                                      </p:to>
                                    </p:set>
                                    <p:anim calcmode="lin" valueType="num">
                                      <p:cBhvr>
                                        <p:cTn id="7" dur="1000" fill="hold"/>
                                        <p:tgtEl>
                                          <p:spTgt spid="204803">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20480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04803">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204803">
                                            <p:txEl>
                                              <p:pRg st="2" end="2"/>
                                            </p:txEl>
                                          </p:spTgt>
                                        </p:tgtEl>
                                        <p:attrNameLst>
                                          <p:attrName>style.visibility</p:attrName>
                                        </p:attrNameLst>
                                      </p:cBhvr>
                                      <p:to>
                                        <p:strVal val="visible"/>
                                      </p:to>
                                    </p:set>
                                    <p:anim calcmode="lin" valueType="num">
                                      <p:cBhvr>
                                        <p:cTn id="14" dur="1000" fill="hold"/>
                                        <p:tgtEl>
                                          <p:spTgt spid="204803">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20480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04803">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204804">
                                            <p:txEl>
                                              <p:pRg st="1" end="1"/>
                                            </p:txEl>
                                          </p:spTgt>
                                        </p:tgtEl>
                                        <p:attrNameLst>
                                          <p:attrName>style.visibility</p:attrName>
                                        </p:attrNameLst>
                                      </p:cBhvr>
                                      <p:to>
                                        <p:strVal val="visible"/>
                                      </p:to>
                                    </p:set>
                                    <p:anim calcmode="lin" valueType="num">
                                      <p:cBhvr>
                                        <p:cTn id="21" dur="1000" fill="hold"/>
                                        <p:tgtEl>
                                          <p:spTgt spid="204804">
                                            <p:txEl>
                                              <p:pRg st="1" end="1"/>
                                            </p:txEl>
                                          </p:spTgt>
                                        </p:tgtEl>
                                        <p:attrNameLst>
                                          <p:attrName>ppt_x</p:attrName>
                                        </p:attrNameLst>
                                      </p:cBhvr>
                                      <p:tavLst>
                                        <p:tav tm="0">
                                          <p:val>
                                            <p:strVal val="#ppt_x-.2"/>
                                          </p:val>
                                        </p:tav>
                                        <p:tav tm="100000">
                                          <p:val>
                                            <p:strVal val="#ppt_x"/>
                                          </p:val>
                                        </p:tav>
                                      </p:tavLst>
                                    </p:anim>
                                    <p:anim calcmode="lin" valueType="num">
                                      <p:cBhvr>
                                        <p:cTn id="22" dur="1000" fill="hold"/>
                                        <p:tgtEl>
                                          <p:spTgt spid="204804">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204804">
                                            <p:txEl>
                                              <p:pRg st="1" end="1"/>
                                            </p:txEl>
                                          </p:spTgt>
                                        </p:tgtEl>
                                      </p:cBhvr>
                                    </p:animEffect>
                                  </p:childTnLst>
                                </p:cTn>
                              </p:par>
                            </p:childTnLst>
                          </p:cTn>
                        </p:par>
                        <p:par>
                          <p:cTn id="24" fill="hold" nodeType="afterGroup">
                            <p:stCondLst>
                              <p:cond delay="1000"/>
                            </p:stCondLst>
                            <p:childTnLst>
                              <p:par>
                                <p:cTn id="25" presetID="29" presetClass="entr" presetSubtype="0" fill="hold" grpId="0" nodeType="afterEffect">
                                  <p:stCondLst>
                                    <p:cond delay="0"/>
                                  </p:stCondLst>
                                  <p:childTnLst>
                                    <p:set>
                                      <p:cBhvr>
                                        <p:cTn id="26" dur="1" fill="hold">
                                          <p:stCondLst>
                                            <p:cond delay="0"/>
                                          </p:stCondLst>
                                        </p:cTn>
                                        <p:tgtEl>
                                          <p:spTgt spid="204805"/>
                                        </p:tgtEl>
                                        <p:attrNameLst>
                                          <p:attrName>style.visibility</p:attrName>
                                        </p:attrNameLst>
                                      </p:cBhvr>
                                      <p:to>
                                        <p:strVal val="visible"/>
                                      </p:to>
                                    </p:set>
                                    <p:anim calcmode="lin" valueType="num">
                                      <p:cBhvr>
                                        <p:cTn id="27" dur="1000" fill="hold"/>
                                        <p:tgtEl>
                                          <p:spTgt spid="204805"/>
                                        </p:tgtEl>
                                        <p:attrNameLst>
                                          <p:attrName>ppt_x</p:attrName>
                                        </p:attrNameLst>
                                      </p:cBhvr>
                                      <p:tavLst>
                                        <p:tav tm="0">
                                          <p:val>
                                            <p:strVal val="#ppt_x-.2"/>
                                          </p:val>
                                        </p:tav>
                                        <p:tav tm="100000">
                                          <p:val>
                                            <p:strVal val="#ppt_x"/>
                                          </p:val>
                                        </p:tav>
                                      </p:tavLst>
                                    </p:anim>
                                    <p:anim calcmode="lin" valueType="num">
                                      <p:cBhvr>
                                        <p:cTn id="28" dur="1000" fill="hold"/>
                                        <p:tgtEl>
                                          <p:spTgt spid="204805"/>
                                        </p:tgtEl>
                                        <p:attrNameLst>
                                          <p:attrName>ppt_y</p:attrName>
                                        </p:attrNameLst>
                                      </p:cBhvr>
                                      <p:tavLst>
                                        <p:tav tm="0">
                                          <p:val>
                                            <p:strVal val="#ppt_y"/>
                                          </p:val>
                                        </p:tav>
                                        <p:tav tm="100000">
                                          <p:val>
                                            <p:strVal val="#ppt_y"/>
                                          </p:val>
                                        </p:tav>
                                      </p:tavLst>
                                    </p:anim>
                                    <p:animEffect transition="in" filter="wipe(right)" prLst="gradientSize: 0.1">
                                      <p:cBhvr>
                                        <p:cTn id="29" dur="1000"/>
                                        <p:tgtEl>
                                          <p:spTgt spid="204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325F1BD0-393C-41D7-ACAD-3BB30AB1D9EA}" type="slidenum">
              <a:rPr lang="en-US">
                <a:solidFill>
                  <a:schemeClr val="bg1"/>
                </a:solidFill>
              </a:rPr>
              <a:pPr/>
              <a:t>56</a:t>
            </a:fld>
            <a:endParaRPr lang="en-US">
              <a:solidFill>
                <a:schemeClr val="bg1"/>
              </a:solidFill>
            </a:endParaRPr>
          </a:p>
        </p:txBody>
      </p:sp>
      <p:sp>
        <p:nvSpPr>
          <p:cNvPr id="36866"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dirty="0" smtClean="0"/>
              <a:t>Second Normal Form : Example</a:t>
            </a:r>
          </a:p>
        </p:txBody>
      </p:sp>
      <p:sp>
        <p:nvSpPr>
          <p:cNvPr id="46084" name="Rectangle 3"/>
          <p:cNvSpPr>
            <a:spLocks noGrp="1" noChangeArrowheads="1"/>
          </p:cNvSpPr>
          <p:nvPr>
            <p:ph type="body" idx="4294967295"/>
          </p:nvPr>
        </p:nvSpPr>
        <p:spPr>
          <a:xfrm>
            <a:off x="1752600" y="1143000"/>
            <a:ext cx="8305800" cy="4953000"/>
          </a:xfrm>
        </p:spPr>
        <p:txBody>
          <a:bodyPr vert="horz" lIns="0" tIns="0" rIns="91440" bIns="45720" rtlCol="0">
            <a:normAutofit/>
          </a:bodyPr>
          <a:lstStyle/>
          <a:p>
            <a:pPr eaLnBrk="1" hangingPunct="1">
              <a:spcBef>
                <a:spcPct val="0"/>
              </a:spcBef>
              <a:buClrTx/>
              <a:buFont typeface="Wingdings" panose="05000000000000000000" pitchFamily="2" charset="2"/>
              <a:buNone/>
              <a:defRPr/>
            </a:pPr>
            <a:endParaRPr lang="en-US" sz="1600" b="1" dirty="0">
              <a:ea typeface="Times New Roman" pitchFamily="18" charset="0"/>
              <a:cs typeface="Arial" charset="0"/>
            </a:endParaRPr>
          </a:p>
          <a:p>
            <a:pPr eaLnBrk="1" hangingPunct="1">
              <a:spcBef>
                <a:spcPct val="0"/>
              </a:spcBef>
              <a:buClrTx/>
              <a:buFont typeface="Wingdings" panose="05000000000000000000" pitchFamily="2" charset="2"/>
              <a:buNone/>
              <a:defRPr/>
            </a:pPr>
            <a:r>
              <a:rPr lang="en-US" b="1" dirty="0" smtClean="0">
                <a:solidFill>
                  <a:schemeClr val="accent2">
                    <a:lumMod val="50000"/>
                  </a:schemeClr>
                </a:solidFill>
                <a:ea typeface="Times New Roman" pitchFamily="18" charset="0"/>
                <a:cs typeface="Arial" charset="0"/>
              </a:rPr>
              <a:t>Functional Dependencies of Retail Application Table</a:t>
            </a:r>
          </a:p>
          <a:p>
            <a:pPr eaLnBrk="1" hangingPunct="1">
              <a:spcBef>
                <a:spcPct val="0"/>
              </a:spcBef>
              <a:buClrTx/>
              <a:buFont typeface="Wingdings" panose="05000000000000000000" pitchFamily="2" charset="2"/>
              <a:buNone/>
              <a:defRPr/>
            </a:pPr>
            <a:endParaRPr lang="en-US" sz="1600" b="1" dirty="0">
              <a:ea typeface="Times New Roman" pitchFamily="18" charset="0"/>
              <a:cs typeface="Arial" charset="0"/>
            </a:endParaRPr>
          </a:p>
          <a:p>
            <a:pPr eaLnBrk="1" hangingPunct="1">
              <a:spcBef>
                <a:spcPct val="0"/>
              </a:spcBef>
              <a:buClrTx/>
              <a:buFont typeface="Wingdings" panose="05000000000000000000" pitchFamily="2" charset="2"/>
              <a:buNone/>
              <a:defRPr/>
            </a:pPr>
            <a:r>
              <a:rPr lang="en-US" sz="1600" b="1" dirty="0" err="1">
                <a:ea typeface="Times New Roman" pitchFamily="18" charset="0"/>
                <a:cs typeface="Arial" charset="0"/>
              </a:rPr>
              <a:t>RetailApplicationTable</a:t>
            </a:r>
            <a:r>
              <a:rPr lang="en-US" sz="1600" b="1" dirty="0">
                <a:ea typeface="Times New Roman" pitchFamily="18" charset="0"/>
                <a:cs typeface="Arial" charset="0"/>
              </a:rPr>
              <a:t>( </a:t>
            </a:r>
            <a:r>
              <a:rPr lang="en-US" sz="1600" b="1" u="sng" dirty="0" err="1">
                <a:ea typeface="Times New Roman" pitchFamily="18" charset="0"/>
                <a:cs typeface="Arial" charset="0"/>
              </a:rPr>
              <a:t>CustomerId</a:t>
            </a:r>
            <a:r>
              <a:rPr lang="en-US" sz="1600" b="1" u="sng" dirty="0">
                <a:ea typeface="Times New Roman" pitchFamily="18" charset="0"/>
                <a:cs typeface="Arial" charset="0"/>
              </a:rPr>
              <a:t>, </a:t>
            </a:r>
            <a:r>
              <a:rPr lang="en-US" sz="1600" b="1" u="sng" dirty="0" err="1">
                <a:ea typeface="Times New Roman" pitchFamily="18" charset="0"/>
                <a:cs typeface="Arial" charset="0"/>
              </a:rPr>
              <a:t>ItemId</a:t>
            </a:r>
            <a:r>
              <a:rPr lang="en-US" sz="1600" b="1" u="sng" dirty="0">
                <a:ea typeface="Times New Roman" pitchFamily="18" charset="0"/>
                <a:cs typeface="Arial" charset="0"/>
              </a:rPr>
              <a:t>,</a:t>
            </a:r>
            <a:r>
              <a:rPr lang="en-US" sz="1600" b="1" dirty="0">
                <a:ea typeface="Times New Roman" pitchFamily="18" charset="0"/>
                <a:cs typeface="Arial" charset="0"/>
              </a:rPr>
              <a:t> </a:t>
            </a:r>
            <a:r>
              <a:rPr lang="en-US" sz="1600" dirty="0" err="1">
                <a:ea typeface="Times New Roman" pitchFamily="18" charset="0"/>
                <a:cs typeface="Arial" charset="0"/>
              </a:rPr>
              <a:t>CustomerName</a:t>
            </a:r>
            <a:r>
              <a:rPr lang="en-US" sz="1600" dirty="0">
                <a:ea typeface="Times New Roman" pitchFamily="18" charset="0"/>
                <a:cs typeface="Arial" charset="0"/>
              </a:rPr>
              <a:t>, </a:t>
            </a:r>
            <a:r>
              <a:rPr lang="en-US" sz="1600" dirty="0" err="1">
                <a:ea typeface="Times New Roman" pitchFamily="18" charset="0"/>
                <a:cs typeface="Arial" charset="0"/>
              </a:rPr>
              <a:t>AccountNo,ItemName</a:t>
            </a:r>
            <a:r>
              <a:rPr lang="en-US" sz="1600" dirty="0">
                <a:ea typeface="Times New Roman" pitchFamily="18" charset="0"/>
                <a:cs typeface="Arial" charset="0"/>
              </a:rPr>
              <a:t>, </a:t>
            </a:r>
            <a:r>
              <a:rPr lang="en-US" sz="1600" dirty="0" err="1">
                <a:ea typeface="Times New Roman" pitchFamily="18" charset="0"/>
                <a:cs typeface="Arial" charset="0"/>
              </a:rPr>
              <a:t>UnitPrice</a:t>
            </a:r>
            <a:r>
              <a:rPr lang="en-US" sz="1600" dirty="0">
                <a:ea typeface="Times New Roman" pitchFamily="18" charset="0"/>
                <a:cs typeface="Arial" charset="0"/>
              </a:rPr>
              <a:t>, </a:t>
            </a:r>
            <a:r>
              <a:rPr lang="en-US" sz="1600" dirty="0" err="1">
                <a:ea typeface="Times New Roman" pitchFamily="18" charset="0"/>
                <a:cs typeface="Arial" charset="0"/>
              </a:rPr>
              <a:t>Class,QtyPurchased</a:t>
            </a:r>
            <a:r>
              <a:rPr lang="en-US" sz="1600" dirty="0">
                <a:ea typeface="Times New Roman" pitchFamily="18" charset="0"/>
                <a:cs typeface="Arial" charset="0"/>
              </a:rPr>
              <a:t>, </a:t>
            </a:r>
            <a:r>
              <a:rPr lang="en-US" sz="1600" dirty="0" err="1">
                <a:ea typeface="Times New Roman" pitchFamily="18" charset="0"/>
                <a:cs typeface="Arial" charset="0"/>
              </a:rPr>
              <a:t>NetAmount</a:t>
            </a:r>
            <a:r>
              <a:rPr lang="en-US" sz="1600" dirty="0">
                <a:ea typeface="Times New Roman" pitchFamily="18" charset="0"/>
                <a:cs typeface="Arial" charset="0"/>
              </a:rPr>
              <a:t>)</a:t>
            </a:r>
          </a:p>
          <a:p>
            <a:pPr eaLnBrk="1" hangingPunct="1">
              <a:spcBef>
                <a:spcPct val="0"/>
              </a:spcBef>
              <a:buClrTx/>
              <a:buFont typeface="Wingdings" panose="05000000000000000000" pitchFamily="2" charset="2"/>
              <a:buNone/>
              <a:defRPr/>
            </a:pPr>
            <a:endParaRPr lang="en-US" sz="1600" dirty="0">
              <a:ea typeface="Times New Roman" pitchFamily="18" charset="0"/>
              <a:cs typeface="Arial" charset="0"/>
            </a:endParaRPr>
          </a:p>
          <a:p>
            <a:pPr eaLnBrk="1" hangingPunct="1">
              <a:spcBef>
                <a:spcPct val="0"/>
              </a:spcBef>
              <a:buClrTx/>
              <a:buFont typeface="Wingdings" panose="05000000000000000000" pitchFamily="2" charset="2"/>
              <a:buNone/>
              <a:defRPr/>
            </a:pPr>
            <a:r>
              <a:rPr lang="en-US" sz="1600" dirty="0">
                <a:ea typeface="Times New Roman" pitchFamily="18" charset="0"/>
                <a:cs typeface="Arial" charset="0"/>
              </a:rPr>
              <a:t>		</a:t>
            </a:r>
            <a:r>
              <a:rPr lang="en-US" sz="1800" dirty="0">
                <a:ea typeface="Times New Roman" pitchFamily="18" charset="0"/>
                <a:cs typeface="Arial" charset="0"/>
              </a:rPr>
              <a:t>(</a:t>
            </a:r>
            <a:r>
              <a:rPr lang="en-US" sz="1800" dirty="0" err="1">
                <a:ea typeface="Times New Roman" pitchFamily="18" charset="0"/>
                <a:cs typeface="Arial" charset="0"/>
              </a:rPr>
              <a:t>i</a:t>
            </a:r>
            <a:r>
              <a:rPr lang="en-US" sz="1800" dirty="0">
                <a:ea typeface="Times New Roman" pitchFamily="18" charset="0"/>
                <a:cs typeface="Arial" charset="0"/>
              </a:rPr>
              <a:t>)   </a:t>
            </a:r>
            <a:r>
              <a:rPr lang="en-US" sz="1800" dirty="0" err="1">
                <a:ea typeface="Times New Roman" pitchFamily="18" charset="0"/>
                <a:cs typeface="Arial" charset="0"/>
              </a:rPr>
              <a:t>CustomerId</a:t>
            </a:r>
            <a:r>
              <a:rPr lang="en-US" sz="1800" dirty="0">
                <a:ea typeface="Times New Roman" pitchFamily="18" charset="0"/>
                <a:cs typeface="Arial" charset="0"/>
              </a:rPr>
              <a:t>		</a:t>
            </a:r>
            <a:r>
              <a:rPr lang="en-US" sz="1800" dirty="0">
                <a:ea typeface="Times New Roman" pitchFamily="18" charset="0"/>
                <a:cs typeface="Arial" charset="0"/>
                <a:sym typeface="Wingdings" pitchFamily="2" charset="2"/>
              </a:rPr>
              <a:t> 	</a:t>
            </a:r>
            <a:r>
              <a:rPr lang="en-US" sz="1800" dirty="0" err="1">
                <a:ea typeface="Times New Roman" pitchFamily="18" charset="0"/>
                <a:cs typeface="Arial" charset="0"/>
                <a:sym typeface="Wingdings" pitchFamily="2" charset="2"/>
              </a:rPr>
              <a:t>CustName</a:t>
            </a:r>
            <a:r>
              <a:rPr lang="en-US" sz="1800" dirty="0">
                <a:ea typeface="Times New Roman" pitchFamily="18" charset="0"/>
                <a:cs typeface="Arial" charset="0"/>
                <a:sym typeface="Wingdings" pitchFamily="2" charset="2"/>
              </a:rPr>
              <a:t>, </a:t>
            </a:r>
            <a:r>
              <a:rPr lang="en-US" sz="1800" dirty="0" err="1">
                <a:ea typeface="Times New Roman" pitchFamily="18" charset="0"/>
                <a:cs typeface="Arial" charset="0"/>
                <a:sym typeface="Wingdings" pitchFamily="2" charset="2"/>
              </a:rPr>
              <a:t>AccountNo</a:t>
            </a:r>
            <a:endParaRPr lang="en-US" sz="1800" dirty="0">
              <a:ea typeface="Times New Roman" pitchFamily="18" charset="0"/>
              <a:cs typeface="Arial" charset="0"/>
              <a:sym typeface="Wingdings" pitchFamily="2" charset="2"/>
            </a:endParaRPr>
          </a:p>
          <a:p>
            <a:pPr eaLnBrk="1" hangingPunct="1">
              <a:spcBef>
                <a:spcPct val="0"/>
              </a:spcBef>
              <a:buClrTx/>
              <a:buFont typeface="Wingdings" panose="05000000000000000000" pitchFamily="2" charset="2"/>
              <a:buNone/>
              <a:defRPr/>
            </a:pPr>
            <a:endParaRPr lang="en-US" sz="1800" dirty="0">
              <a:ea typeface="Times New Roman" pitchFamily="18" charset="0"/>
              <a:cs typeface="Arial" charset="0"/>
              <a:sym typeface="Wingdings" pitchFamily="2" charset="2"/>
            </a:endParaRPr>
          </a:p>
          <a:p>
            <a:pPr eaLnBrk="1" hangingPunct="1">
              <a:spcBef>
                <a:spcPct val="0"/>
              </a:spcBef>
              <a:buClrTx/>
              <a:buFont typeface="Wingdings" panose="05000000000000000000" pitchFamily="2" charset="2"/>
              <a:buNone/>
              <a:defRPr/>
            </a:pPr>
            <a:r>
              <a:rPr lang="en-US" sz="1800" dirty="0">
                <a:ea typeface="Times New Roman" pitchFamily="18" charset="0"/>
                <a:cs typeface="Arial" charset="0"/>
                <a:sym typeface="Wingdings" pitchFamily="2" charset="2"/>
              </a:rPr>
              <a:t>		(ii)   </a:t>
            </a:r>
            <a:r>
              <a:rPr lang="en-US" sz="1800" dirty="0" err="1">
                <a:ea typeface="Times New Roman" pitchFamily="18" charset="0"/>
                <a:cs typeface="Arial" charset="0"/>
                <a:sym typeface="Wingdings" pitchFamily="2" charset="2"/>
              </a:rPr>
              <a:t>ItemId</a:t>
            </a:r>
            <a:r>
              <a:rPr lang="en-US" sz="1800" dirty="0">
                <a:ea typeface="Times New Roman" pitchFamily="18" charset="0"/>
                <a:cs typeface="Arial" charset="0"/>
                <a:sym typeface="Wingdings" pitchFamily="2" charset="2"/>
              </a:rPr>
              <a:t> 		 	</a:t>
            </a:r>
            <a:r>
              <a:rPr lang="en-US" sz="1800" dirty="0" err="1">
                <a:ea typeface="Times New Roman" pitchFamily="18" charset="0"/>
                <a:cs typeface="Arial" charset="0"/>
                <a:sym typeface="Wingdings" pitchFamily="2" charset="2"/>
              </a:rPr>
              <a:t>ItemName</a:t>
            </a:r>
            <a:r>
              <a:rPr lang="en-US" sz="1800" dirty="0">
                <a:ea typeface="Times New Roman" pitchFamily="18" charset="0"/>
                <a:cs typeface="Arial" charset="0"/>
                <a:sym typeface="Wingdings" pitchFamily="2" charset="2"/>
              </a:rPr>
              <a:t>, </a:t>
            </a:r>
            <a:r>
              <a:rPr lang="en-US" sz="1800" dirty="0" err="1">
                <a:ea typeface="Times New Roman" pitchFamily="18" charset="0"/>
                <a:cs typeface="Arial" charset="0"/>
                <a:sym typeface="Wingdings" pitchFamily="2" charset="2"/>
              </a:rPr>
              <a:t>UnitPrice</a:t>
            </a:r>
            <a:r>
              <a:rPr lang="en-US" sz="1800" dirty="0">
                <a:ea typeface="Times New Roman" pitchFamily="18" charset="0"/>
                <a:cs typeface="Arial" charset="0"/>
                <a:sym typeface="Wingdings" pitchFamily="2" charset="2"/>
              </a:rPr>
              <a:t>, Class</a:t>
            </a:r>
          </a:p>
          <a:p>
            <a:pPr eaLnBrk="1" hangingPunct="1">
              <a:spcBef>
                <a:spcPct val="0"/>
              </a:spcBef>
              <a:buClrTx/>
              <a:buFont typeface="Wingdings" panose="05000000000000000000" pitchFamily="2" charset="2"/>
              <a:buNone/>
              <a:defRPr/>
            </a:pPr>
            <a:endParaRPr lang="en-US" sz="1800" dirty="0">
              <a:ea typeface="Times New Roman" pitchFamily="18" charset="0"/>
              <a:cs typeface="Arial" charset="0"/>
              <a:sym typeface="Wingdings" pitchFamily="2" charset="2"/>
            </a:endParaRPr>
          </a:p>
          <a:p>
            <a:pPr eaLnBrk="1" hangingPunct="1">
              <a:spcBef>
                <a:spcPct val="0"/>
              </a:spcBef>
              <a:buClrTx/>
              <a:buFont typeface="Wingdings" panose="05000000000000000000" pitchFamily="2" charset="2"/>
              <a:buNone/>
              <a:defRPr/>
            </a:pPr>
            <a:r>
              <a:rPr lang="en-US" sz="1800" dirty="0">
                <a:ea typeface="Times New Roman" pitchFamily="18" charset="0"/>
                <a:cs typeface="Arial" charset="0"/>
                <a:sym typeface="Wingdings" pitchFamily="2" charset="2"/>
              </a:rPr>
              <a:t>		(iii)  </a:t>
            </a:r>
            <a:r>
              <a:rPr lang="en-US" sz="1800" dirty="0" err="1">
                <a:ea typeface="Times New Roman" pitchFamily="18" charset="0"/>
                <a:cs typeface="Arial" charset="0"/>
                <a:sym typeface="Wingdings" pitchFamily="2" charset="2"/>
              </a:rPr>
              <a:t>CustId,ItemId</a:t>
            </a:r>
            <a:r>
              <a:rPr lang="en-US" sz="1800" dirty="0">
                <a:ea typeface="Times New Roman" pitchFamily="18" charset="0"/>
                <a:cs typeface="Arial" charset="0"/>
                <a:sym typeface="Wingdings" pitchFamily="2" charset="2"/>
              </a:rPr>
              <a:t>			</a:t>
            </a:r>
            <a:r>
              <a:rPr lang="en-US" sz="1800" dirty="0" err="1">
                <a:ea typeface="Times New Roman" pitchFamily="18" charset="0"/>
                <a:cs typeface="Arial" charset="0"/>
                <a:sym typeface="Wingdings" pitchFamily="2" charset="2"/>
              </a:rPr>
              <a:t>QtyPurchased</a:t>
            </a:r>
            <a:r>
              <a:rPr lang="en-US" sz="1800" dirty="0">
                <a:ea typeface="Times New Roman" pitchFamily="18" charset="0"/>
                <a:cs typeface="Arial" charset="0"/>
                <a:sym typeface="Wingdings" pitchFamily="2" charset="2"/>
              </a:rPr>
              <a:t>, </a:t>
            </a:r>
            <a:r>
              <a:rPr lang="en-US" sz="1800" dirty="0" err="1">
                <a:ea typeface="Times New Roman" pitchFamily="18" charset="0"/>
                <a:cs typeface="Arial" charset="0"/>
                <a:sym typeface="Wingdings" pitchFamily="2" charset="2"/>
              </a:rPr>
              <a:t>NetPrice</a:t>
            </a:r>
            <a:endParaRPr lang="en-US" sz="1800" dirty="0">
              <a:ea typeface="Times New Roman" pitchFamily="18" charset="0"/>
              <a:cs typeface="Arial" charset="0"/>
              <a:sym typeface="Wingdings" pitchFamily="2" charset="2"/>
            </a:endParaRPr>
          </a:p>
          <a:p>
            <a:pPr eaLnBrk="1" hangingPunct="1">
              <a:spcBef>
                <a:spcPct val="0"/>
              </a:spcBef>
              <a:buClrTx/>
              <a:buFont typeface="Wingdings" panose="05000000000000000000" pitchFamily="2" charset="2"/>
              <a:buNone/>
              <a:defRPr/>
            </a:pPr>
            <a:endParaRPr lang="en-US" sz="1800" dirty="0">
              <a:ea typeface="Times New Roman" pitchFamily="18" charset="0"/>
              <a:cs typeface="Arial" charset="0"/>
              <a:sym typeface="Wingdings" pitchFamily="2" charset="2"/>
            </a:endParaRPr>
          </a:p>
          <a:p>
            <a:pPr eaLnBrk="1" hangingPunct="1">
              <a:spcBef>
                <a:spcPct val="0"/>
              </a:spcBef>
              <a:buClrTx/>
              <a:buFont typeface="Wingdings" panose="05000000000000000000" pitchFamily="2" charset="2"/>
              <a:buNone/>
              <a:defRPr/>
            </a:pPr>
            <a:r>
              <a:rPr lang="en-US" sz="1800" dirty="0">
                <a:ea typeface="Times New Roman" pitchFamily="18" charset="0"/>
                <a:cs typeface="Arial" charset="0"/>
                <a:sym typeface="Wingdings" pitchFamily="2" charset="2"/>
              </a:rPr>
              <a:t>             (iv)   </a:t>
            </a:r>
            <a:r>
              <a:rPr lang="en-US" sz="1800" dirty="0" err="1">
                <a:ea typeface="Times New Roman" pitchFamily="18" charset="0"/>
                <a:cs typeface="Arial" charset="0"/>
                <a:sym typeface="Wingdings" pitchFamily="2" charset="2"/>
              </a:rPr>
              <a:t>UnitPrice</a:t>
            </a:r>
            <a:r>
              <a:rPr lang="en-US" sz="1800" dirty="0">
                <a:ea typeface="Times New Roman" pitchFamily="18" charset="0"/>
                <a:cs typeface="Arial" charset="0"/>
                <a:sym typeface="Wingdings" pitchFamily="2" charset="2"/>
              </a:rPr>
              <a:t>			Class</a:t>
            </a:r>
          </a:p>
          <a:p>
            <a:pPr eaLnBrk="1" hangingPunct="1">
              <a:spcBef>
                <a:spcPct val="0"/>
              </a:spcBef>
              <a:buClrTx/>
              <a:buFont typeface="Wingdings" panose="05000000000000000000" pitchFamily="2" charset="2"/>
              <a:buNone/>
              <a:defRPr/>
            </a:pPr>
            <a:endParaRPr lang="en-US" sz="1800" dirty="0">
              <a:ea typeface="Times New Roman" pitchFamily="18" charset="0"/>
              <a:cs typeface="Arial" charset="0"/>
              <a:sym typeface="Wingdings" pitchFamily="2" charset="2"/>
            </a:endParaRPr>
          </a:p>
          <a:p>
            <a:pPr eaLnBrk="1" hangingPunct="1">
              <a:spcBef>
                <a:spcPct val="0"/>
              </a:spcBef>
              <a:buClrTx/>
              <a:buFont typeface="Wingdings" panose="05000000000000000000" pitchFamily="2" charset="2"/>
              <a:buNone/>
              <a:defRPr/>
            </a:pPr>
            <a:r>
              <a:rPr lang="en-US" sz="1800" dirty="0">
                <a:ea typeface="Times New Roman" pitchFamily="18" charset="0"/>
                <a:cs typeface="Arial" charset="0"/>
                <a:sym typeface="Wingdings" pitchFamily="2" charset="2"/>
              </a:rPr>
              <a:t>		</a:t>
            </a:r>
            <a:endParaRPr lang="en-US" sz="1800" dirty="0">
              <a:ea typeface="Times New Roman" pitchFamily="18" charset="0"/>
              <a:cs typeface="Arial" charset="0"/>
            </a:endParaRPr>
          </a:p>
          <a:p>
            <a:pPr eaLnBrk="1" hangingPunct="1">
              <a:spcBef>
                <a:spcPct val="0"/>
              </a:spcBef>
              <a:buClrTx/>
              <a:buFont typeface="Wingdings" panose="05000000000000000000" pitchFamily="2" charset="2"/>
              <a:buNone/>
              <a:defRPr/>
            </a:pPr>
            <a:endParaRPr lang="en-US" sz="1400" b="1" dirty="0">
              <a:ea typeface="Times New Roman" pitchFamily="18" charset="0"/>
              <a:cs typeface="Arial" charset="0"/>
            </a:endParaRPr>
          </a:p>
          <a:p>
            <a:pPr eaLnBrk="1" hangingPunct="1">
              <a:spcBef>
                <a:spcPct val="0"/>
              </a:spcBef>
              <a:buClrTx/>
              <a:buFont typeface="Wingdings" panose="05000000000000000000" pitchFamily="2" charset="2"/>
              <a:buNone/>
              <a:defRPr/>
            </a:pPr>
            <a:endParaRPr lang="en-US" sz="1400" b="1" dirty="0">
              <a:ea typeface="Times New Roman" pitchFamily="18" charset="0"/>
              <a:cs typeface="Arial" charset="0"/>
            </a:endParaRPr>
          </a:p>
          <a:p>
            <a:pPr eaLnBrk="1" hangingPunct="1">
              <a:spcBef>
                <a:spcPct val="0"/>
              </a:spcBef>
              <a:buClrTx/>
              <a:buFont typeface="Wingdings" panose="05000000000000000000" pitchFamily="2" charset="2"/>
              <a:buNone/>
              <a:defRPr/>
            </a:pPr>
            <a:r>
              <a:rPr lang="en-US" sz="1400" b="1" dirty="0">
                <a:ea typeface="Times New Roman" pitchFamily="18" charset="0"/>
                <a:cs typeface="Arial" charset="0"/>
              </a:rPr>
              <a:t>	</a:t>
            </a:r>
            <a:endParaRPr lang="en-US" sz="1400" b="1" dirty="0">
              <a:solidFill>
                <a:schemeClr val="accent2"/>
              </a:solidFill>
              <a:ea typeface="Times New Roman" pitchFamily="18" charset="0"/>
              <a:cs typeface="Arial" charset="0"/>
            </a:endParaRPr>
          </a:p>
        </p:txBody>
      </p:sp>
    </p:spTree>
    <p:extLst>
      <p:ext uri="{BB962C8B-B14F-4D97-AF65-F5344CB8AC3E}">
        <p14:creationId xmlns:p14="http://schemas.microsoft.com/office/powerpoint/2010/main" val="32953212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51D15D5C-3E8D-43B1-ACA8-87E7B1E4728A}" type="slidenum">
              <a:rPr lang="en-US">
                <a:solidFill>
                  <a:schemeClr val="bg1"/>
                </a:solidFill>
              </a:rPr>
              <a:pPr/>
              <a:t>57</a:t>
            </a:fld>
            <a:endParaRPr lang="en-US">
              <a:solidFill>
                <a:schemeClr val="bg1"/>
              </a:solidFill>
            </a:endParaRPr>
          </a:p>
        </p:txBody>
      </p:sp>
      <p:sp>
        <p:nvSpPr>
          <p:cNvPr id="37890" name="Rectangle 2"/>
          <p:cNvSpPr>
            <a:spLocks noGrp="1" noChangeArrowheads="1"/>
          </p:cNvSpPr>
          <p:nvPr>
            <p:ph type="title" idx="4294967295"/>
          </p:nvPr>
        </p:nvSpPr>
        <p:spPr>
          <a:xfrm>
            <a:off x="1676400" y="-82550"/>
            <a:ext cx="8382000" cy="973138"/>
          </a:xfrm>
        </p:spPr>
        <p:txBody>
          <a:bodyPr vert="horz" lIns="0" tIns="45720" rIns="91440" bIns="45720" rtlCol="0" anchor="ctr">
            <a:normAutofit fontScale="90000"/>
          </a:bodyPr>
          <a:lstStyle/>
          <a:p>
            <a:pPr eaLnBrk="1" hangingPunct="1">
              <a:defRPr/>
            </a:pPr>
            <a:r>
              <a:rPr lang="en-US" dirty="0" smtClean="0"/>
              <a:t>Second Normal Form : Example (Cont..)</a:t>
            </a:r>
          </a:p>
        </p:txBody>
      </p:sp>
      <p:sp>
        <p:nvSpPr>
          <p:cNvPr id="248835" name="Rectangle 3"/>
          <p:cNvSpPr>
            <a:spLocks noGrp="1" noChangeArrowheads="1"/>
          </p:cNvSpPr>
          <p:nvPr>
            <p:ph type="body" idx="4294967295"/>
          </p:nvPr>
        </p:nvSpPr>
        <p:spPr/>
        <p:txBody>
          <a:bodyPr vert="horz" lIns="0" tIns="0" rIns="91440" bIns="45720" rtlCol="0">
            <a:normAutofit/>
          </a:bodyPr>
          <a:lstStyle/>
          <a:p>
            <a:pPr eaLnBrk="1" hangingPunct="1">
              <a:spcBef>
                <a:spcPct val="0"/>
              </a:spcBef>
              <a:buClrTx/>
              <a:buFont typeface="Wingdings" panose="05000000000000000000" pitchFamily="2" charset="2"/>
              <a:buNone/>
            </a:pPr>
            <a:r>
              <a:rPr lang="en-US" sz="2400">
                <a:solidFill>
                  <a:srgbClr val="0070C0"/>
                </a:solidFill>
              </a:rPr>
              <a:t>Key and Non Key Attributes of Retail Application Table</a:t>
            </a:r>
            <a:r>
              <a:rPr lang="en-US" sz="2400" b="1">
                <a:solidFill>
                  <a:srgbClr val="0070C0"/>
                </a:solidFill>
                <a:ea typeface="Times New Roman" panose="02020603050405020304" pitchFamily="18" charset="0"/>
                <a:cs typeface="Arial" panose="020B0604020202020204" pitchFamily="34" charset="0"/>
              </a:rPr>
              <a:t> </a:t>
            </a:r>
          </a:p>
          <a:p>
            <a:pPr eaLnBrk="1" hangingPunct="1">
              <a:spcBef>
                <a:spcPct val="0"/>
              </a:spcBef>
              <a:buClrTx/>
              <a:buFont typeface="Wingdings" panose="05000000000000000000" pitchFamily="2" charset="2"/>
              <a:buNone/>
            </a:pPr>
            <a:endParaRPr lang="en-US" sz="2400" b="1">
              <a:solidFill>
                <a:srgbClr val="0070C0"/>
              </a:solidFill>
              <a:ea typeface="Times New Roman" panose="02020603050405020304" pitchFamily="18" charset="0"/>
              <a:cs typeface="Arial" panose="020B0604020202020204" pitchFamily="34" charset="0"/>
            </a:endParaRPr>
          </a:p>
          <a:p>
            <a:pPr eaLnBrk="1" hangingPunct="1">
              <a:spcBef>
                <a:spcPct val="0"/>
              </a:spcBef>
              <a:buClrTx/>
              <a:buFont typeface="Wingdings" panose="05000000000000000000" pitchFamily="2" charset="2"/>
              <a:buNone/>
            </a:pPr>
            <a:r>
              <a:rPr lang="en-US" sz="2400" b="1">
                <a:ea typeface="Times New Roman" panose="02020603050405020304" pitchFamily="18" charset="0"/>
                <a:cs typeface="Arial" panose="020B0604020202020204" pitchFamily="34" charset="0"/>
              </a:rPr>
              <a:t>{CustomerId, ItemId} is Candidate key </a:t>
            </a:r>
          </a:p>
          <a:p>
            <a:pPr eaLnBrk="1" hangingPunct="1">
              <a:spcBef>
                <a:spcPct val="0"/>
              </a:spcBef>
              <a:buClrTx/>
              <a:buFont typeface="Wingdings" panose="05000000000000000000" pitchFamily="2" charset="2"/>
              <a:buNone/>
            </a:pPr>
            <a:endParaRPr lang="en-US" sz="1800" b="1">
              <a:ea typeface="Times New Roman" panose="02020603050405020304" pitchFamily="18" charset="0"/>
              <a:cs typeface="Arial" panose="020B0604020202020204" pitchFamily="34" charset="0"/>
            </a:endParaRPr>
          </a:p>
          <a:p>
            <a:pPr eaLnBrk="1" hangingPunct="1">
              <a:spcBef>
                <a:spcPct val="0"/>
              </a:spcBef>
              <a:buClrTx/>
              <a:buFont typeface="Wingdings" panose="05000000000000000000" pitchFamily="2" charset="2"/>
              <a:buNone/>
            </a:pPr>
            <a:endParaRPr lang="en-US" sz="1800" b="1">
              <a:ea typeface="Times New Roman" panose="02020603050405020304" pitchFamily="18" charset="0"/>
              <a:cs typeface="Arial" panose="020B0604020202020204" pitchFamily="34" charset="0"/>
            </a:endParaRPr>
          </a:p>
          <a:p>
            <a:pPr eaLnBrk="1" hangingPunct="1">
              <a:spcBef>
                <a:spcPct val="0"/>
              </a:spcBef>
              <a:buClrTx/>
              <a:buFont typeface="Wingdings" panose="05000000000000000000" pitchFamily="2" charset="2"/>
              <a:buNone/>
            </a:pPr>
            <a:r>
              <a:rPr lang="en-US" sz="1800" b="1">
                <a:ea typeface="Times New Roman" panose="02020603050405020304" pitchFamily="18" charset="0"/>
                <a:cs typeface="Arial" panose="020B0604020202020204" pitchFamily="34" charset="0"/>
              </a:rPr>
              <a:t>		Key Attributes:  </a:t>
            </a:r>
            <a:r>
              <a:rPr lang="en-US" sz="1800">
                <a:ea typeface="Times New Roman" panose="02020603050405020304" pitchFamily="18" charset="0"/>
                <a:cs typeface="Arial" panose="020B0604020202020204" pitchFamily="34" charset="0"/>
              </a:rPr>
              <a:t>CustomerId,ItemId</a:t>
            </a:r>
          </a:p>
          <a:p>
            <a:pPr eaLnBrk="1" hangingPunct="1">
              <a:spcBef>
                <a:spcPct val="0"/>
              </a:spcBef>
              <a:buClrTx/>
              <a:buFont typeface="Wingdings" panose="05000000000000000000" pitchFamily="2" charset="2"/>
              <a:buNone/>
            </a:pPr>
            <a:r>
              <a:rPr lang="en-US" sz="1800" b="1">
                <a:ea typeface="Times New Roman" panose="02020603050405020304" pitchFamily="18" charset="0"/>
                <a:cs typeface="Arial" panose="020B0604020202020204" pitchFamily="34" charset="0"/>
              </a:rPr>
              <a:t>		</a:t>
            </a:r>
          </a:p>
          <a:p>
            <a:pPr eaLnBrk="1" hangingPunct="1">
              <a:spcBef>
                <a:spcPct val="0"/>
              </a:spcBef>
              <a:buClrTx/>
              <a:buFont typeface="Wingdings" panose="05000000000000000000" pitchFamily="2" charset="2"/>
              <a:buNone/>
            </a:pPr>
            <a:endParaRPr lang="en-US" sz="1800" b="1">
              <a:ea typeface="Times New Roman" panose="02020603050405020304" pitchFamily="18" charset="0"/>
              <a:cs typeface="Arial" panose="020B0604020202020204" pitchFamily="34" charset="0"/>
            </a:endParaRPr>
          </a:p>
          <a:p>
            <a:pPr eaLnBrk="1" hangingPunct="1">
              <a:spcBef>
                <a:spcPct val="0"/>
              </a:spcBef>
              <a:buClrTx/>
              <a:buFont typeface="Wingdings" panose="05000000000000000000" pitchFamily="2" charset="2"/>
              <a:buNone/>
            </a:pPr>
            <a:r>
              <a:rPr lang="en-US" sz="1800" b="1">
                <a:ea typeface="Times New Roman" panose="02020603050405020304" pitchFamily="18" charset="0"/>
                <a:cs typeface="Arial" panose="020B0604020202020204" pitchFamily="34" charset="0"/>
              </a:rPr>
              <a:t>              Non Key Attribures: </a:t>
            </a:r>
            <a:r>
              <a:rPr lang="en-US" sz="1800">
                <a:ea typeface="Times New Roman" panose="02020603050405020304" pitchFamily="18" charset="0"/>
                <a:cs typeface="Arial" panose="020B0604020202020204" pitchFamily="34" charset="0"/>
              </a:rPr>
              <a:t>CustomerName, </a:t>
            </a:r>
          </a:p>
          <a:p>
            <a:pPr eaLnBrk="1" hangingPunct="1">
              <a:spcBef>
                <a:spcPct val="0"/>
              </a:spcBef>
              <a:buClrTx/>
              <a:buFont typeface="Wingdings" panose="05000000000000000000" pitchFamily="2" charset="2"/>
              <a:buNone/>
            </a:pPr>
            <a:r>
              <a:rPr lang="en-US" sz="1800">
                <a:ea typeface="Times New Roman" panose="02020603050405020304" pitchFamily="18" charset="0"/>
                <a:cs typeface="Arial" panose="020B0604020202020204" pitchFamily="34" charset="0"/>
              </a:rPr>
              <a:t>		               	      AccountNo,</a:t>
            </a:r>
          </a:p>
          <a:p>
            <a:pPr eaLnBrk="1" hangingPunct="1">
              <a:spcBef>
                <a:spcPct val="0"/>
              </a:spcBef>
              <a:buClrTx/>
              <a:buFont typeface="Wingdings" panose="05000000000000000000" pitchFamily="2" charset="2"/>
              <a:buNone/>
            </a:pPr>
            <a:r>
              <a:rPr lang="en-US" sz="1800">
                <a:ea typeface="Times New Roman" panose="02020603050405020304" pitchFamily="18" charset="0"/>
                <a:cs typeface="Arial" panose="020B0604020202020204" pitchFamily="34" charset="0"/>
              </a:rPr>
              <a:t>                                                 ItemName, </a:t>
            </a:r>
          </a:p>
          <a:p>
            <a:pPr eaLnBrk="1" hangingPunct="1">
              <a:spcBef>
                <a:spcPct val="0"/>
              </a:spcBef>
              <a:buClrTx/>
              <a:buFont typeface="Wingdings" panose="05000000000000000000" pitchFamily="2" charset="2"/>
              <a:buNone/>
            </a:pPr>
            <a:r>
              <a:rPr lang="en-US" sz="1800">
                <a:ea typeface="Times New Roman" panose="02020603050405020304" pitchFamily="18" charset="0"/>
                <a:cs typeface="Arial" panose="020B0604020202020204" pitchFamily="34" charset="0"/>
              </a:rPr>
              <a:t>                                                 UnitPrice,</a:t>
            </a:r>
          </a:p>
          <a:p>
            <a:pPr eaLnBrk="1" hangingPunct="1">
              <a:spcBef>
                <a:spcPct val="0"/>
              </a:spcBef>
              <a:buClrTx/>
              <a:buFont typeface="Wingdings" panose="05000000000000000000" pitchFamily="2" charset="2"/>
              <a:buNone/>
            </a:pPr>
            <a:r>
              <a:rPr lang="en-US" sz="1800">
                <a:ea typeface="Times New Roman" panose="02020603050405020304" pitchFamily="18" charset="0"/>
                <a:cs typeface="Arial" panose="020B0604020202020204" pitchFamily="34" charset="0"/>
              </a:rPr>
              <a:t>                                                 Class, </a:t>
            </a:r>
          </a:p>
          <a:p>
            <a:pPr eaLnBrk="1" hangingPunct="1">
              <a:spcBef>
                <a:spcPct val="0"/>
              </a:spcBef>
              <a:buClrTx/>
              <a:buFont typeface="Wingdings" panose="05000000000000000000" pitchFamily="2" charset="2"/>
              <a:buNone/>
            </a:pPr>
            <a:r>
              <a:rPr lang="en-US" sz="1800">
                <a:ea typeface="Times New Roman" panose="02020603050405020304" pitchFamily="18" charset="0"/>
                <a:cs typeface="Arial" panose="020B0604020202020204" pitchFamily="34" charset="0"/>
              </a:rPr>
              <a:t>                                                 QtyPurchased,</a:t>
            </a:r>
          </a:p>
          <a:p>
            <a:pPr eaLnBrk="1" hangingPunct="1">
              <a:spcBef>
                <a:spcPct val="0"/>
              </a:spcBef>
              <a:buClrTx/>
              <a:buFont typeface="Wingdings" panose="05000000000000000000" pitchFamily="2" charset="2"/>
              <a:buNone/>
            </a:pPr>
            <a:r>
              <a:rPr lang="en-US" sz="1800">
                <a:ea typeface="Times New Roman" panose="02020603050405020304" pitchFamily="18" charset="0"/>
                <a:cs typeface="Arial" panose="020B0604020202020204" pitchFamily="34" charset="0"/>
              </a:rPr>
              <a:t>                                                 NetAmount</a:t>
            </a:r>
          </a:p>
          <a:p>
            <a:pPr eaLnBrk="1" hangingPunct="1"/>
            <a:endParaRPr lang="en-US" sz="1800"/>
          </a:p>
        </p:txBody>
      </p:sp>
    </p:spTree>
    <p:extLst>
      <p:ext uri="{BB962C8B-B14F-4D97-AF65-F5344CB8AC3E}">
        <p14:creationId xmlns:p14="http://schemas.microsoft.com/office/powerpoint/2010/main" val="16694269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48835">
                                            <p:txEl>
                                              <p:pRg st="0" end="0"/>
                                            </p:txEl>
                                          </p:spTgt>
                                        </p:tgtEl>
                                        <p:attrNameLst>
                                          <p:attrName>style.visibility</p:attrName>
                                        </p:attrNameLst>
                                      </p:cBhvr>
                                      <p:to>
                                        <p:strVal val="visible"/>
                                      </p:to>
                                    </p:set>
                                    <p:anim calcmode="lin" valueType="num">
                                      <p:cBhvr>
                                        <p:cTn id="7" dur="1000" fill="hold"/>
                                        <p:tgtEl>
                                          <p:spTgt spid="248835">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4883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48835">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248835">
                                            <p:txEl>
                                              <p:pRg st="2" end="2"/>
                                            </p:txEl>
                                          </p:spTgt>
                                        </p:tgtEl>
                                        <p:attrNameLst>
                                          <p:attrName>style.visibility</p:attrName>
                                        </p:attrNameLst>
                                      </p:cBhvr>
                                      <p:to>
                                        <p:strVal val="visible"/>
                                      </p:to>
                                    </p:set>
                                    <p:anim calcmode="lin" valueType="num">
                                      <p:cBhvr>
                                        <p:cTn id="14" dur="1000" fill="hold"/>
                                        <p:tgtEl>
                                          <p:spTgt spid="248835">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24883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48835">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248835">
                                            <p:txEl>
                                              <p:pRg st="5" end="5"/>
                                            </p:txEl>
                                          </p:spTgt>
                                        </p:tgtEl>
                                        <p:attrNameLst>
                                          <p:attrName>style.visibility</p:attrName>
                                        </p:attrNameLst>
                                      </p:cBhvr>
                                      <p:to>
                                        <p:strVal val="visible"/>
                                      </p:to>
                                    </p:set>
                                    <p:anim calcmode="lin" valueType="num">
                                      <p:cBhvr>
                                        <p:cTn id="21" dur="1000" fill="hold"/>
                                        <p:tgtEl>
                                          <p:spTgt spid="248835">
                                            <p:txEl>
                                              <p:pRg st="5" end="5"/>
                                            </p:txEl>
                                          </p:spTgt>
                                        </p:tgtEl>
                                        <p:attrNameLst>
                                          <p:attrName>ppt_x</p:attrName>
                                        </p:attrNameLst>
                                      </p:cBhvr>
                                      <p:tavLst>
                                        <p:tav tm="0">
                                          <p:val>
                                            <p:strVal val="#ppt_x-.2"/>
                                          </p:val>
                                        </p:tav>
                                        <p:tav tm="100000">
                                          <p:val>
                                            <p:strVal val="#ppt_x"/>
                                          </p:val>
                                        </p:tav>
                                      </p:tavLst>
                                    </p:anim>
                                    <p:anim calcmode="lin" valueType="num">
                                      <p:cBhvr>
                                        <p:cTn id="22" dur="1000" fill="hold"/>
                                        <p:tgtEl>
                                          <p:spTgt spid="248835">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248835">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248835">
                                            <p:txEl>
                                              <p:pRg st="6" end="6"/>
                                            </p:txEl>
                                          </p:spTgt>
                                        </p:tgtEl>
                                        <p:attrNameLst>
                                          <p:attrName>style.visibility</p:attrName>
                                        </p:attrNameLst>
                                      </p:cBhvr>
                                      <p:to>
                                        <p:strVal val="visible"/>
                                      </p:to>
                                    </p:set>
                                    <p:anim calcmode="lin" valueType="num">
                                      <p:cBhvr>
                                        <p:cTn id="28" dur="1000" fill="hold"/>
                                        <p:tgtEl>
                                          <p:spTgt spid="248835">
                                            <p:txEl>
                                              <p:pRg st="6" end="6"/>
                                            </p:txEl>
                                          </p:spTgt>
                                        </p:tgtEl>
                                        <p:attrNameLst>
                                          <p:attrName>ppt_x</p:attrName>
                                        </p:attrNameLst>
                                      </p:cBhvr>
                                      <p:tavLst>
                                        <p:tav tm="0">
                                          <p:val>
                                            <p:strVal val="#ppt_x-.2"/>
                                          </p:val>
                                        </p:tav>
                                        <p:tav tm="100000">
                                          <p:val>
                                            <p:strVal val="#ppt_x"/>
                                          </p:val>
                                        </p:tav>
                                      </p:tavLst>
                                    </p:anim>
                                    <p:anim calcmode="lin" valueType="num">
                                      <p:cBhvr>
                                        <p:cTn id="29" dur="1000" fill="hold"/>
                                        <p:tgtEl>
                                          <p:spTgt spid="248835">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248835">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248835">
                                            <p:txEl>
                                              <p:pRg st="8" end="8"/>
                                            </p:txEl>
                                          </p:spTgt>
                                        </p:tgtEl>
                                        <p:attrNameLst>
                                          <p:attrName>style.visibility</p:attrName>
                                        </p:attrNameLst>
                                      </p:cBhvr>
                                      <p:to>
                                        <p:strVal val="visible"/>
                                      </p:to>
                                    </p:set>
                                    <p:anim calcmode="lin" valueType="num">
                                      <p:cBhvr>
                                        <p:cTn id="35" dur="1000" fill="hold"/>
                                        <p:tgtEl>
                                          <p:spTgt spid="248835">
                                            <p:txEl>
                                              <p:pRg st="8" end="8"/>
                                            </p:txEl>
                                          </p:spTgt>
                                        </p:tgtEl>
                                        <p:attrNameLst>
                                          <p:attrName>ppt_x</p:attrName>
                                        </p:attrNameLst>
                                      </p:cBhvr>
                                      <p:tavLst>
                                        <p:tav tm="0">
                                          <p:val>
                                            <p:strVal val="#ppt_x-.2"/>
                                          </p:val>
                                        </p:tav>
                                        <p:tav tm="100000">
                                          <p:val>
                                            <p:strVal val="#ppt_x"/>
                                          </p:val>
                                        </p:tav>
                                      </p:tavLst>
                                    </p:anim>
                                    <p:anim calcmode="lin" valueType="num">
                                      <p:cBhvr>
                                        <p:cTn id="36" dur="1000" fill="hold"/>
                                        <p:tgtEl>
                                          <p:spTgt spid="248835">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248835">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nodeType="clickEffect">
                                  <p:stCondLst>
                                    <p:cond delay="0"/>
                                  </p:stCondLst>
                                  <p:childTnLst>
                                    <p:set>
                                      <p:cBhvr>
                                        <p:cTn id="41" dur="1" fill="hold">
                                          <p:stCondLst>
                                            <p:cond delay="0"/>
                                          </p:stCondLst>
                                        </p:cTn>
                                        <p:tgtEl>
                                          <p:spTgt spid="248835">
                                            <p:txEl>
                                              <p:pRg st="9" end="9"/>
                                            </p:txEl>
                                          </p:spTgt>
                                        </p:tgtEl>
                                        <p:attrNameLst>
                                          <p:attrName>style.visibility</p:attrName>
                                        </p:attrNameLst>
                                      </p:cBhvr>
                                      <p:to>
                                        <p:strVal val="visible"/>
                                      </p:to>
                                    </p:set>
                                    <p:anim calcmode="lin" valueType="num">
                                      <p:cBhvr>
                                        <p:cTn id="42" dur="1000" fill="hold"/>
                                        <p:tgtEl>
                                          <p:spTgt spid="248835">
                                            <p:txEl>
                                              <p:pRg st="9" end="9"/>
                                            </p:txEl>
                                          </p:spTgt>
                                        </p:tgtEl>
                                        <p:attrNameLst>
                                          <p:attrName>ppt_x</p:attrName>
                                        </p:attrNameLst>
                                      </p:cBhvr>
                                      <p:tavLst>
                                        <p:tav tm="0">
                                          <p:val>
                                            <p:strVal val="#ppt_x-.2"/>
                                          </p:val>
                                        </p:tav>
                                        <p:tav tm="100000">
                                          <p:val>
                                            <p:strVal val="#ppt_x"/>
                                          </p:val>
                                        </p:tav>
                                      </p:tavLst>
                                    </p:anim>
                                    <p:anim calcmode="lin" valueType="num">
                                      <p:cBhvr>
                                        <p:cTn id="43" dur="1000" fill="hold"/>
                                        <p:tgtEl>
                                          <p:spTgt spid="248835">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248835">
                                            <p:txEl>
                                              <p:pRg st="9" end="9"/>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9" presetClass="entr" presetSubtype="0" fill="hold" nodeType="clickEffect">
                                  <p:stCondLst>
                                    <p:cond delay="0"/>
                                  </p:stCondLst>
                                  <p:childTnLst>
                                    <p:set>
                                      <p:cBhvr>
                                        <p:cTn id="48" dur="1" fill="hold">
                                          <p:stCondLst>
                                            <p:cond delay="0"/>
                                          </p:stCondLst>
                                        </p:cTn>
                                        <p:tgtEl>
                                          <p:spTgt spid="248835">
                                            <p:txEl>
                                              <p:pRg st="10" end="10"/>
                                            </p:txEl>
                                          </p:spTgt>
                                        </p:tgtEl>
                                        <p:attrNameLst>
                                          <p:attrName>style.visibility</p:attrName>
                                        </p:attrNameLst>
                                      </p:cBhvr>
                                      <p:to>
                                        <p:strVal val="visible"/>
                                      </p:to>
                                    </p:set>
                                    <p:anim calcmode="lin" valueType="num">
                                      <p:cBhvr>
                                        <p:cTn id="49" dur="1000" fill="hold"/>
                                        <p:tgtEl>
                                          <p:spTgt spid="248835">
                                            <p:txEl>
                                              <p:pRg st="10" end="10"/>
                                            </p:txEl>
                                          </p:spTgt>
                                        </p:tgtEl>
                                        <p:attrNameLst>
                                          <p:attrName>ppt_x</p:attrName>
                                        </p:attrNameLst>
                                      </p:cBhvr>
                                      <p:tavLst>
                                        <p:tav tm="0">
                                          <p:val>
                                            <p:strVal val="#ppt_x-.2"/>
                                          </p:val>
                                        </p:tav>
                                        <p:tav tm="100000">
                                          <p:val>
                                            <p:strVal val="#ppt_x"/>
                                          </p:val>
                                        </p:tav>
                                      </p:tavLst>
                                    </p:anim>
                                    <p:anim calcmode="lin" valueType="num">
                                      <p:cBhvr>
                                        <p:cTn id="50" dur="1000" fill="hold"/>
                                        <p:tgtEl>
                                          <p:spTgt spid="248835">
                                            <p:txEl>
                                              <p:pRg st="10" end="10"/>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248835">
                                            <p:txEl>
                                              <p:pRg st="10" end="10"/>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9" presetClass="entr" presetSubtype="0" fill="hold" nodeType="clickEffect">
                                  <p:stCondLst>
                                    <p:cond delay="0"/>
                                  </p:stCondLst>
                                  <p:childTnLst>
                                    <p:set>
                                      <p:cBhvr>
                                        <p:cTn id="55" dur="1" fill="hold">
                                          <p:stCondLst>
                                            <p:cond delay="0"/>
                                          </p:stCondLst>
                                        </p:cTn>
                                        <p:tgtEl>
                                          <p:spTgt spid="248835">
                                            <p:txEl>
                                              <p:pRg st="11" end="11"/>
                                            </p:txEl>
                                          </p:spTgt>
                                        </p:tgtEl>
                                        <p:attrNameLst>
                                          <p:attrName>style.visibility</p:attrName>
                                        </p:attrNameLst>
                                      </p:cBhvr>
                                      <p:to>
                                        <p:strVal val="visible"/>
                                      </p:to>
                                    </p:set>
                                    <p:anim calcmode="lin" valueType="num">
                                      <p:cBhvr>
                                        <p:cTn id="56" dur="1000" fill="hold"/>
                                        <p:tgtEl>
                                          <p:spTgt spid="248835">
                                            <p:txEl>
                                              <p:pRg st="11" end="11"/>
                                            </p:txEl>
                                          </p:spTgt>
                                        </p:tgtEl>
                                        <p:attrNameLst>
                                          <p:attrName>ppt_x</p:attrName>
                                        </p:attrNameLst>
                                      </p:cBhvr>
                                      <p:tavLst>
                                        <p:tav tm="0">
                                          <p:val>
                                            <p:strVal val="#ppt_x-.2"/>
                                          </p:val>
                                        </p:tav>
                                        <p:tav tm="100000">
                                          <p:val>
                                            <p:strVal val="#ppt_x"/>
                                          </p:val>
                                        </p:tav>
                                      </p:tavLst>
                                    </p:anim>
                                    <p:anim calcmode="lin" valueType="num">
                                      <p:cBhvr>
                                        <p:cTn id="57" dur="1000" fill="hold"/>
                                        <p:tgtEl>
                                          <p:spTgt spid="248835">
                                            <p:txEl>
                                              <p:pRg st="11" end="11"/>
                                            </p:txEl>
                                          </p:spTgt>
                                        </p:tgtEl>
                                        <p:attrNameLst>
                                          <p:attrName>ppt_y</p:attrName>
                                        </p:attrNameLst>
                                      </p:cBhvr>
                                      <p:tavLst>
                                        <p:tav tm="0">
                                          <p:val>
                                            <p:strVal val="#ppt_y"/>
                                          </p:val>
                                        </p:tav>
                                        <p:tav tm="100000">
                                          <p:val>
                                            <p:strVal val="#ppt_y"/>
                                          </p:val>
                                        </p:tav>
                                      </p:tavLst>
                                    </p:anim>
                                    <p:animEffect transition="in" filter="wipe(right)" prLst="gradientSize: 0.1">
                                      <p:cBhvr>
                                        <p:cTn id="58" dur="1000"/>
                                        <p:tgtEl>
                                          <p:spTgt spid="248835">
                                            <p:txEl>
                                              <p:pRg st="11" end="11"/>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9" presetClass="entr" presetSubtype="0" fill="hold" nodeType="clickEffect">
                                  <p:stCondLst>
                                    <p:cond delay="0"/>
                                  </p:stCondLst>
                                  <p:childTnLst>
                                    <p:set>
                                      <p:cBhvr>
                                        <p:cTn id="62" dur="1" fill="hold">
                                          <p:stCondLst>
                                            <p:cond delay="0"/>
                                          </p:stCondLst>
                                        </p:cTn>
                                        <p:tgtEl>
                                          <p:spTgt spid="248835">
                                            <p:txEl>
                                              <p:pRg st="12" end="12"/>
                                            </p:txEl>
                                          </p:spTgt>
                                        </p:tgtEl>
                                        <p:attrNameLst>
                                          <p:attrName>style.visibility</p:attrName>
                                        </p:attrNameLst>
                                      </p:cBhvr>
                                      <p:to>
                                        <p:strVal val="visible"/>
                                      </p:to>
                                    </p:set>
                                    <p:anim calcmode="lin" valueType="num">
                                      <p:cBhvr>
                                        <p:cTn id="63" dur="1000" fill="hold"/>
                                        <p:tgtEl>
                                          <p:spTgt spid="248835">
                                            <p:txEl>
                                              <p:pRg st="12" end="12"/>
                                            </p:txEl>
                                          </p:spTgt>
                                        </p:tgtEl>
                                        <p:attrNameLst>
                                          <p:attrName>ppt_x</p:attrName>
                                        </p:attrNameLst>
                                      </p:cBhvr>
                                      <p:tavLst>
                                        <p:tav tm="0">
                                          <p:val>
                                            <p:strVal val="#ppt_x-.2"/>
                                          </p:val>
                                        </p:tav>
                                        <p:tav tm="100000">
                                          <p:val>
                                            <p:strVal val="#ppt_x"/>
                                          </p:val>
                                        </p:tav>
                                      </p:tavLst>
                                    </p:anim>
                                    <p:anim calcmode="lin" valueType="num">
                                      <p:cBhvr>
                                        <p:cTn id="64" dur="1000" fill="hold"/>
                                        <p:tgtEl>
                                          <p:spTgt spid="248835">
                                            <p:txEl>
                                              <p:pRg st="12" end="12"/>
                                            </p:txEl>
                                          </p:spTgt>
                                        </p:tgtEl>
                                        <p:attrNameLst>
                                          <p:attrName>ppt_y</p:attrName>
                                        </p:attrNameLst>
                                      </p:cBhvr>
                                      <p:tavLst>
                                        <p:tav tm="0">
                                          <p:val>
                                            <p:strVal val="#ppt_y"/>
                                          </p:val>
                                        </p:tav>
                                        <p:tav tm="100000">
                                          <p:val>
                                            <p:strVal val="#ppt_y"/>
                                          </p:val>
                                        </p:tav>
                                      </p:tavLst>
                                    </p:anim>
                                    <p:animEffect transition="in" filter="wipe(right)" prLst="gradientSize: 0.1">
                                      <p:cBhvr>
                                        <p:cTn id="65" dur="1000"/>
                                        <p:tgtEl>
                                          <p:spTgt spid="248835">
                                            <p:txEl>
                                              <p:pRg st="12" end="12"/>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9" presetClass="entr" presetSubtype="0" fill="hold" nodeType="clickEffect">
                                  <p:stCondLst>
                                    <p:cond delay="0"/>
                                  </p:stCondLst>
                                  <p:childTnLst>
                                    <p:set>
                                      <p:cBhvr>
                                        <p:cTn id="69" dur="1" fill="hold">
                                          <p:stCondLst>
                                            <p:cond delay="0"/>
                                          </p:stCondLst>
                                        </p:cTn>
                                        <p:tgtEl>
                                          <p:spTgt spid="248835">
                                            <p:txEl>
                                              <p:pRg st="13" end="13"/>
                                            </p:txEl>
                                          </p:spTgt>
                                        </p:tgtEl>
                                        <p:attrNameLst>
                                          <p:attrName>style.visibility</p:attrName>
                                        </p:attrNameLst>
                                      </p:cBhvr>
                                      <p:to>
                                        <p:strVal val="visible"/>
                                      </p:to>
                                    </p:set>
                                    <p:anim calcmode="lin" valueType="num">
                                      <p:cBhvr>
                                        <p:cTn id="70" dur="1000" fill="hold"/>
                                        <p:tgtEl>
                                          <p:spTgt spid="248835">
                                            <p:txEl>
                                              <p:pRg st="13" end="13"/>
                                            </p:txEl>
                                          </p:spTgt>
                                        </p:tgtEl>
                                        <p:attrNameLst>
                                          <p:attrName>ppt_x</p:attrName>
                                        </p:attrNameLst>
                                      </p:cBhvr>
                                      <p:tavLst>
                                        <p:tav tm="0">
                                          <p:val>
                                            <p:strVal val="#ppt_x-.2"/>
                                          </p:val>
                                        </p:tav>
                                        <p:tav tm="100000">
                                          <p:val>
                                            <p:strVal val="#ppt_x"/>
                                          </p:val>
                                        </p:tav>
                                      </p:tavLst>
                                    </p:anim>
                                    <p:anim calcmode="lin" valueType="num">
                                      <p:cBhvr>
                                        <p:cTn id="71" dur="1000" fill="hold"/>
                                        <p:tgtEl>
                                          <p:spTgt spid="248835">
                                            <p:txEl>
                                              <p:pRg st="13" end="13"/>
                                            </p:txEl>
                                          </p:spTgt>
                                        </p:tgtEl>
                                        <p:attrNameLst>
                                          <p:attrName>ppt_y</p:attrName>
                                        </p:attrNameLst>
                                      </p:cBhvr>
                                      <p:tavLst>
                                        <p:tav tm="0">
                                          <p:val>
                                            <p:strVal val="#ppt_y"/>
                                          </p:val>
                                        </p:tav>
                                        <p:tav tm="100000">
                                          <p:val>
                                            <p:strVal val="#ppt_y"/>
                                          </p:val>
                                        </p:tav>
                                      </p:tavLst>
                                    </p:anim>
                                    <p:animEffect transition="in" filter="wipe(right)" prLst="gradientSize: 0.1">
                                      <p:cBhvr>
                                        <p:cTn id="72" dur="1000"/>
                                        <p:tgtEl>
                                          <p:spTgt spid="248835">
                                            <p:txEl>
                                              <p:pRg st="13" end="13"/>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9" presetClass="entr" presetSubtype="0" fill="hold" nodeType="clickEffect">
                                  <p:stCondLst>
                                    <p:cond delay="0"/>
                                  </p:stCondLst>
                                  <p:childTnLst>
                                    <p:set>
                                      <p:cBhvr>
                                        <p:cTn id="76" dur="1" fill="hold">
                                          <p:stCondLst>
                                            <p:cond delay="0"/>
                                          </p:stCondLst>
                                        </p:cTn>
                                        <p:tgtEl>
                                          <p:spTgt spid="248835">
                                            <p:txEl>
                                              <p:pRg st="14" end="14"/>
                                            </p:txEl>
                                          </p:spTgt>
                                        </p:tgtEl>
                                        <p:attrNameLst>
                                          <p:attrName>style.visibility</p:attrName>
                                        </p:attrNameLst>
                                      </p:cBhvr>
                                      <p:to>
                                        <p:strVal val="visible"/>
                                      </p:to>
                                    </p:set>
                                    <p:anim calcmode="lin" valueType="num">
                                      <p:cBhvr>
                                        <p:cTn id="77" dur="1000" fill="hold"/>
                                        <p:tgtEl>
                                          <p:spTgt spid="248835">
                                            <p:txEl>
                                              <p:pRg st="14" end="14"/>
                                            </p:txEl>
                                          </p:spTgt>
                                        </p:tgtEl>
                                        <p:attrNameLst>
                                          <p:attrName>ppt_x</p:attrName>
                                        </p:attrNameLst>
                                      </p:cBhvr>
                                      <p:tavLst>
                                        <p:tav tm="0">
                                          <p:val>
                                            <p:strVal val="#ppt_x-.2"/>
                                          </p:val>
                                        </p:tav>
                                        <p:tav tm="100000">
                                          <p:val>
                                            <p:strVal val="#ppt_x"/>
                                          </p:val>
                                        </p:tav>
                                      </p:tavLst>
                                    </p:anim>
                                    <p:anim calcmode="lin" valueType="num">
                                      <p:cBhvr>
                                        <p:cTn id="78" dur="1000" fill="hold"/>
                                        <p:tgtEl>
                                          <p:spTgt spid="248835">
                                            <p:txEl>
                                              <p:pRg st="14" end="14"/>
                                            </p:txEl>
                                          </p:spTgt>
                                        </p:tgtEl>
                                        <p:attrNameLst>
                                          <p:attrName>ppt_y</p:attrName>
                                        </p:attrNameLst>
                                      </p:cBhvr>
                                      <p:tavLst>
                                        <p:tav tm="0">
                                          <p:val>
                                            <p:strVal val="#ppt_y"/>
                                          </p:val>
                                        </p:tav>
                                        <p:tav tm="100000">
                                          <p:val>
                                            <p:strVal val="#ppt_y"/>
                                          </p:val>
                                        </p:tav>
                                      </p:tavLst>
                                    </p:anim>
                                    <p:animEffect transition="in" filter="wipe(right)" prLst="gradientSize: 0.1">
                                      <p:cBhvr>
                                        <p:cTn id="79" dur="1000"/>
                                        <p:tgtEl>
                                          <p:spTgt spid="24883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0247D38F-3151-401B-BD09-478DAFFF9F89}" type="slidenum">
              <a:rPr lang="en-US">
                <a:solidFill>
                  <a:schemeClr val="bg1"/>
                </a:solidFill>
              </a:rPr>
              <a:pPr/>
              <a:t>58</a:t>
            </a:fld>
            <a:endParaRPr lang="en-US">
              <a:solidFill>
                <a:schemeClr val="bg1"/>
              </a:solidFill>
            </a:endParaRPr>
          </a:p>
        </p:txBody>
      </p:sp>
      <p:sp>
        <p:nvSpPr>
          <p:cNvPr id="38914" name="Rectangle 2"/>
          <p:cNvSpPr>
            <a:spLocks noGrp="1" noChangeArrowheads="1"/>
          </p:cNvSpPr>
          <p:nvPr>
            <p:ph type="title" idx="4294967295"/>
          </p:nvPr>
        </p:nvSpPr>
        <p:spPr>
          <a:xfrm>
            <a:off x="1752600" y="304801"/>
            <a:ext cx="8574088" cy="512763"/>
          </a:xfrm>
        </p:spPr>
        <p:txBody>
          <a:bodyPr vert="horz" lIns="0" tIns="45720" rIns="91440" bIns="45720" rtlCol="0" anchor="ctr">
            <a:normAutofit fontScale="90000"/>
          </a:bodyPr>
          <a:lstStyle/>
          <a:p>
            <a:pPr eaLnBrk="1" hangingPunct="1">
              <a:defRPr/>
            </a:pPr>
            <a:r>
              <a:rPr lang="en-US" dirty="0" smtClean="0"/>
              <a:t>Second Normal Form : Example (Cont..)</a:t>
            </a:r>
          </a:p>
        </p:txBody>
      </p:sp>
      <p:sp>
        <p:nvSpPr>
          <p:cNvPr id="371731" name="Text Box 19"/>
          <p:cNvSpPr txBox="1">
            <a:spLocks noChangeArrowheads="1"/>
          </p:cNvSpPr>
          <p:nvPr/>
        </p:nvSpPr>
        <p:spPr bwMode="auto">
          <a:xfrm>
            <a:off x="1981200" y="1219200"/>
            <a:ext cx="7315200" cy="369888"/>
          </a:xfrm>
          <a:prstGeom prst="rect">
            <a:avLst/>
          </a:prstGeom>
          <a:noFill/>
          <a:ln w="25400">
            <a:solidFill>
              <a:schemeClr val="tx1"/>
            </a:solidFill>
            <a:miter lim="800000"/>
            <a:headEnd/>
            <a:tailEnd/>
          </a:ln>
        </p:spPr>
        <p:txBody>
          <a:bodyPr>
            <a:spAutoFit/>
          </a:bodyPr>
          <a:lstStyle/>
          <a:p>
            <a:pPr>
              <a:defRPr/>
            </a:pPr>
            <a:r>
              <a:rPr lang="en-US">
                <a:solidFill>
                  <a:srgbClr val="0066CC"/>
                </a:solidFill>
                <a:latin typeface="+mj-lt"/>
              </a:rPr>
              <a:t>Fully Functionally dependent on Key Attribute</a:t>
            </a:r>
          </a:p>
        </p:txBody>
      </p:sp>
      <p:sp>
        <p:nvSpPr>
          <p:cNvPr id="371733" name="Text Box 21"/>
          <p:cNvSpPr txBox="1">
            <a:spLocks noChangeArrowheads="1"/>
          </p:cNvSpPr>
          <p:nvPr/>
        </p:nvSpPr>
        <p:spPr bwMode="auto">
          <a:xfrm>
            <a:off x="1981200" y="3048000"/>
            <a:ext cx="7315200" cy="369888"/>
          </a:xfrm>
          <a:prstGeom prst="rect">
            <a:avLst/>
          </a:prstGeom>
          <a:noFill/>
          <a:ln w="25400">
            <a:solidFill>
              <a:schemeClr val="tx1"/>
            </a:solidFill>
            <a:miter lim="800000"/>
            <a:headEnd/>
            <a:tailEnd/>
          </a:ln>
        </p:spPr>
        <p:txBody>
          <a:bodyPr>
            <a:spAutoFit/>
          </a:bodyPr>
          <a:lstStyle/>
          <a:p>
            <a:pPr>
              <a:defRPr/>
            </a:pPr>
            <a:r>
              <a:rPr lang="en-US">
                <a:solidFill>
                  <a:srgbClr val="0066CC"/>
                </a:solidFill>
                <a:latin typeface="+mj-lt"/>
              </a:rPr>
              <a:t>Partial Dependency with respect to Key Attribute</a:t>
            </a:r>
          </a:p>
        </p:txBody>
      </p:sp>
      <p:grpSp>
        <p:nvGrpSpPr>
          <p:cNvPr id="2" name="Group 24"/>
          <p:cNvGrpSpPr>
            <a:grpSpLocks/>
          </p:cNvGrpSpPr>
          <p:nvPr/>
        </p:nvGrpSpPr>
        <p:grpSpPr bwMode="auto">
          <a:xfrm>
            <a:off x="1981200" y="1676400"/>
            <a:ext cx="7315200" cy="1066800"/>
            <a:chOff x="457200" y="1676400"/>
            <a:chExt cx="7315200" cy="1066800"/>
          </a:xfrm>
        </p:grpSpPr>
        <p:sp>
          <p:nvSpPr>
            <p:cNvPr id="73749" name="Rectangle 4"/>
            <p:cNvSpPr>
              <a:spLocks noChangeArrowheads="1"/>
            </p:cNvSpPr>
            <p:nvPr/>
          </p:nvSpPr>
          <p:spPr bwMode="auto">
            <a:xfrm>
              <a:off x="457200" y="1676400"/>
              <a:ext cx="7315200" cy="1066800"/>
            </a:xfrm>
            <a:prstGeom prst="rect">
              <a:avLst/>
            </a:prstGeom>
            <a:solidFill>
              <a:schemeClr val="bg1"/>
            </a:solidFill>
            <a:ln w="12700">
              <a:solidFill>
                <a:schemeClr val="tx1"/>
              </a:solidFill>
              <a:miter lim="800000"/>
              <a:headEnd/>
              <a:tailEnd/>
            </a:ln>
          </p:spPr>
          <p:txBody>
            <a:bodyPr wrap="none" anchor="ctr"/>
            <a:lstStyle/>
            <a:p>
              <a:pPr>
                <a:defRPr/>
              </a:pPr>
              <a:endParaRPr lang="en-US">
                <a:latin typeface="+mj-lt"/>
              </a:endParaRPr>
            </a:p>
          </p:txBody>
        </p:sp>
        <p:sp>
          <p:nvSpPr>
            <p:cNvPr id="73750" name="Rectangle 5"/>
            <p:cNvSpPr>
              <a:spLocks noChangeArrowheads="1"/>
            </p:cNvSpPr>
            <p:nvPr/>
          </p:nvSpPr>
          <p:spPr bwMode="auto">
            <a:xfrm>
              <a:off x="661988" y="1876425"/>
              <a:ext cx="2233612" cy="647700"/>
            </a:xfrm>
            <a:prstGeom prst="rect">
              <a:avLst/>
            </a:prstGeom>
            <a:solidFill>
              <a:srgbClr val="FFFF00"/>
            </a:solidFill>
            <a:ln w="25400">
              <a:solidFill>
                <a:schemeClr val="bg1"/>
              </a:solidFill>
              <a:miter lim="800000"/>
              <a:headEnd/>
              <a:tailEnd/>
            </a:ln>
          </p:spPr>
          <p:txBody>
            <a:bodyPr lIns="92075" tIns="46038" rIns="92075" bIns="46038">
              <a:spAutoFit/>
            </a:bodyPr>
            <a:lstStyle/>
            <a:p>
              <a:pPr algn="l">
                <a:spcBef>
                  <a:spcPct val="0"/>
                </a:spcBef>
                <a:buClrTx/>
                <a:buSzTx/>
                <a:buFontTx/>
                <a:buNone/>
                <a:defRPr/>
              </a:pPr>
              <a:r>
                <a:rPr lang="en-US">
                  <a:solidFill>
                    <a:srgbClr val="0000FF"/>
                  </a:solidFill>
                  <a:latin typeface="+mj-lt"/>
                </a:rPr>
                <a:t>CustomerId, ItemId</a:t>
              </a:r>
            </a:p>
            <a:p>
              <a:pPr algn="l">
                <a:spcBef>
                  <a:spcPct val="0"/>
                </a:spcBef>
                <a:buClrTx/>
                <a:buSzTx/>
                <a:buFontTx/>
                <a:buNone/>
                <a:defRPr/>
              </a:pPr>
              <a:endParaRPr lang="en-US">
                <a:solidFill>
                  <a:srgbClr val="0000FF"/>
                </a:solidFill>
                <a:latin typeface="+mj-lt"/>
              </a:endParaRPr>
            </a:p>
          </p:txBody>
        </p:sp>
        <p:sp>
          <p:nvSpPr>
            <p:cNvPr id="73751" name="Rectangle 6"/>
            <p:cNvSpPr>
              <a:spLocks noChangeArrowheads="1"/>
            </p:cNvSpPr>
            <p:nvPr/>
          </p:nvSpPr>
          <p:spPr bwMode="auto">
            <a:xfrm>
              <a:off x="4076700" y="1943100"/>
              <a:ext cx="2909888" cy="369888"/>
            </a:xfrm>
            <a:prstGeom prst="rect">
              <a:avLst/>
            </a:prstGeom>
            <a:solidFill>
              <a:srgbClr val="FFFF00"/>
            </a:solidFill>
            <a:ln w="25400">
              <a:solidFill>
                <a:schemeClr val="bg1"/>
              </a:solidFill>
              <a:miter lim="800000"/>
              <a:headEnd/>
              <a:tailEnd/>
            </a:ln>
          </p:spPr>
          <p:txBody>
            <a:bodyPr lIns="92075" tIns="46038" rIns="92075" bIns="46038">
              <a:spAutoFit/>
            </a:bodyPr>
            <a:lstStyle/>
            <a:p>
              <a:pPr algn="l">
                <a:spcBef>
                  <a:spcPct val="0"/>
                </a:spcBef>
                <a:buClrTx/>
                <a:buSzTx/>
                <a:buFontTx/>
                <a:buNone/>
                <a:defRPr/>
              </a:pPr>
              <a:r>
                <a:rPr lang="en-US">
                  <a:solidFill>
                    <a:srgbClr val="0000FF"/>
                  </a:solidFill>
                  <a:latin typeface="+mj-lt"/>
                </a:rPr>
                <a:t>QtyPurchased, NetPrice</a:t>
              </a:r>
            </a:p>
          </p:txBody>
        </p:sp>
        <p:sp>
          <p:nvSpPr>
            <p:cNvPr id="73752" name="Line 30"/>
            <p:cNvSpPr>
              <a:spLocks noChangeShapeType="1"/>
            </p:cNvSpPr>
            <p:nvPr/>
          </p:nvSpPr>
          <p:spPr bwMode="auto">
            <a:xfrm>
              <a:off x="2971800" y="2133600"/>
              <a:ext cx="838200" cy="0"/>
            </a:xfrm>
            <a:prstGeom prst="line">
              <a:avLst/>
            </a:prstGeom>
            <a:noFill/>
            <a:ln w="41275">
              <a:solidFill>
                <a:srgbClr val="FF0000"/>
              </a:solidFill>
              <a:round/>
              <a:headEnd type="none" w="sm" len="sm"/>
              <a:tailEnd type="stealth" w="med" len="lg"/>
            </a:ln>
          </p:spPr>
          <p:txBody>
            <a:bodyPr wrap="none" anchor="ctr"/>
            <a:lstStyle/>
            <a:p>
              <a:pPr>
                <a:defRPr/>
              </a:pPr>
              <a:endParaRPr lang="en-US">
                <a:latin typeface="+mj-lt"/>
              </a:endParaRPr>
            </a:p>
          </p:txBody>
        </p:sp>
      </p:grpSp>
      <p:grpSp>
        <p:nvGrpSpPr>
          <p:cNvPr id="3" name="Group 42"/>
          <p:cNvGrpSpPr>
            <a:grpSpLocks/>
          </p:cNvGrpSpPr>
          <p:nvPr/>
        </p:nvGrpSpPr>
        <p:grpSpPr bwMode="auto">
          <a:xfrm>
            <a:off x="1981200" y="3581400"/>
            <a:ext cx="7315200" cy="1371600"/>
            <a:chOff x="685800" y="4953000"/>
            <a:chExt cx="7467600" cy="1447800"/>
          </a:xfrm>
        </p:grpSpPr>
        <p:sp>
          <p:nvSpPr>
            <p:cNvPr id="73742" name="Rectangle 25"/>
            <p:cNvSpPr>
              <a:spLocks noChangeArrowheads="1"/>
            </p:cNvSpPr>
            <p:nvPr/>
          </p:nvSpPr>
          <p:spPr bwMode="auto">
            <a:xfrm>
              <a:off x="761967" y="5028407"/>
              <a:ext cx="1447171" cy="392113"/>
            </a:xfrm>
            <a:prstGeom prst="rect">
              <a:avLst/>
            </a:prstGeom>
            <a:solidFill>
              <a:srgbClr val="FFFF00"/>
            </a:solidFill>
            <a:ln w="25400">
              <a:solidFill>
                <a:schemeClr val="bg1"/>
              </a:solidFill>
              <a:miter lim="800000"/>
              <a:headEnd/>
              <a:tailEnd/>
            </a:ln>
          </p:spPr>
          <p:txBody>
            <a:bodyPr lIns="92075" tIns="46038" rIns="92075" bIns="46038">
              <a:spAutoFit/>
            </a:bodyPr>
            <a:lstStyle/>
            <a:p>
              <a:pPr algn="l">
                <a:spcBef>
                  <a:spcPct val="0"/>
                </a:spcBef>
                <a:buClrTx/>
                <a:buSzTx/>
                <a:buFontTx/>
                <a:buNone/>
                <a:defRPr/>
              </a:pPr>
              <a:r>
                <a:rPr lang="en-US">
                  <a:solidFill>
                    <a:srgbClr val="0000FF"/>
                  </a:solidFill>
                  <a:latin typeface="+mj-lt"/>
                </a:rPr>
                <a:t>CustomerId</a:t>
              </a:r>
            </a:p>
          </p:txBody>
        </p:sp>
        <p:sp>
          <p:nvSpPr>
            <p:cNvPr id="73743" name="Rectangle 26"/>
            <p:cNvSpPr>
              <a:spLocks noChangeArrowheads="1"/>
            </p:cNvSpPr>
            <p:nvPr/>
          </p:nvSpPr>
          <p:spPr bwMode="auto">
            <a:xfrm>
              <a:off x="3429430" y="5028407"/>
              <a:ext cx="4038468" cy="392113"/>
            </a:xfrm>
            <a:prstGeom prst="rect">
              <a:avLst/>
            </a:prstGeom>
            <a:solidFill>
              <a:srgbClr val="FFFF00"/>
            </a:solidFill>
            <a:ln w="25400">
              <a:solidFill>
                <a:schemeClr val="bg1"/>
              </a:solidFill>
              <a:miter lim="800000"/>
              <a:headEnd/>
              <a:tailEnd/>
            </a:ln>
          </p:spPr>
          <p:txBody>
            <a:bodyPr lIns="92075" tIns="46038" rIns="92075" bIns="46038">
              <a:spAutoFit/>
            </a:bodyPr>
            <a:lstStyle/>
            <a:p>
              <a:pPr algn="l">
                <a:spcBef>
                  <a:spcPct val="0"/>
                </a:spcBef>
                <a:buClrTx/>
                <a:buSzTx/>
                <a:buFontTx/>
                <a:buNone/>
                <a:defRPr/>
              </a:pPr>
              <a:r>
                <a:rPr lang="en-US">
                  <a:solidFill>
                    <a:srgbClr val="0000FF"/>
                  </a:solidFill>
                  <a:latin typeface="+mj-lt"/>
                </a:rPr>
                <a:t>CustomerName,AccountNo</a:t>
              </a:r>
            </a:p>
          </p:txBody>
        </p:sp>
        <p:sp>
          <p:nvSpPr>
            <p:cNvPr id="73744" name="Line 27"/>
            <p:cNvSpPr>
              <a:spLocks noChangeShapeType="1"/>
            </p:cNvSpPr>
            <p:nvPr/>
          </p:nvSpPr>
          <p:spPr bwMode="auto">
            <a:xfrm>
              <a:off x="2437640" y="5180894"/>
              <a:ext cx="839457" cy="0"/>
            </a:xfrm>
            <a:prstGeom prst="line">
              <a:avLst/>
            </a:prstGeom>
            <a:noFill/>
            <a:ln w="41275">
              <a:solidFill>
                <a:srgbClr val="FF0000"/>
              </a:solidFill>
              <a:round/>
              <a:headEnd type="none" w="sm" len="sm"/>
              <a:tailEnd type="stealth" w="med" len="lg"/>
            </a:ln>
          </p:spPr>
          <p:txBody>
            <a:bodyPr wrap="none" anchor="ctr"/>
            <a:lstStyle/>
            <a:p>
              <a:pPr>
                <a:defRPr/>
              </a:pPr>
              <a:endParaRPr lang="en-US">
                <a:latin typeface="+mj-lt"/>
              </a:endParaRPr>
            </a:p>
          </p:txBody>
        </p:sp>
        <p:sp>
          <p:nvSpPr>
            <p:cNvPr id="73745" name="Rectangle 28"/>
            <p:cNvSpPr>
              <a:spLocks noChangeArrowheads="1"/>
            </p:cNvSpPr>
            <p:nvPr/>
          </p:nvSpPr>
          <p:spPr bwMode="auto">
            <a:xfrm>
              <a:off x="761967" y="5715442"/>
              <a:ext cx="889694" cy="390436"/>
            </a:xfrm>
            <a:prstGeom prst="rect">
              <a:avLst/>
            </a:prstGeom>
            <a:solidFill>
              <a:srgbClr val="FFFF00"/>
            </a:solidFill>
            <a:ln w="25400">
              <a:solidFill>
                <a:schemeClr val="bg1"/>
              </a:solidFill>
              <a:miter lim="800000"/>
              <a:headEnd/>
              <a:tailEnd/>
            </a:ln>
          </p:spPr>
          <p:txBody>
            <a:bodyPr lIns="92075" tIns="46038" rIns="92075" bIns="46038">
              <a:spAutoFit/>
            </a:bodyPr>
            <a:lstStyle/>
            <a:p>
              <a:pPr algn="l">
                <a:spcBef>
                  <a:spcPct val="0"/>
                </a:spcBef>
                <a:buClrTx/>
                <a:buSzTx/>
                <a:buFontTx/>
                <a:buNone/>
                <a:defRPr/>
              </a:pPr>
              <a:r>
                <a:rPr lang="en-US">
                  <a:solidFill>
                    <a:srgbClr val="0000FF"/>
                  </a:solidFill>
                  <a:latin typeface="+mj-lt"/>
                </a:rPr>
                <a:t>ItemId</a:t>
              </a:r>
            </a:p>
          </p:txBody>
        </p:sp>
        <p:sp>
          <p:nvSpPr>
            <p:cNvPr id="73746" name="Rectangle 29"/>
            <p:cNvSpPr>
              <a:spLocks noChangeArrowheads="1"/>
            </p:cNvSpPr>
            <p:nvPr/>
          </p:nvSpPr>
          <p:spPr bwMode="auto">
            <a:xfrm>
              <a:off x="3505597" y="5715442"/>
              <a:ext cx="3014266" cy="390436"/>
            </a:xfrm>
            <a:prstGeom prst="rect">
              <a:avLst/>
            </a:prstGeom>
            <a:solidFill>
              <a:srgbClr val="FFFF00"/>
            </a:solidFill>
            <a:ln w="25400">
              <a:solidFill>
                <a:schemeClr val="bg1"/>
              </a:solidFill>
              <a:miter lim="800000"/>
              <a:headEnd/>
              <a:tailEnd/>
            </a:ln>
          </p:spPr>
          <p:txBody>
            <a:bodyPr lIns="92075" tIns="46038" rIns="92075" bIns="46038">
              <a:spAutoFit/>
            </a:bodyPr>
            <a:lstStyle/>
            <a:p>
              <a:pPr algn="l">
                <a:spcBef>
                  <a:spcPct val="0"/>
                </a:spcBef>
                <a:buClrTx/>
                <a:buSzTx/>
                <a:buFontTx/>
                <a:buNone/>
                <a:defRPr/>
              </a:pPr>
              <a:r>
                <a:rPr lang="en-US" dirty="0" err="1">
                  <a:solidFill>
                    <a:srgbClr val="0000FF"/>
                  </a:solidFill>
                  <a:latin typeface="+mj-lt"/>
                </a:rPr>
                <a:t>ItemName,UnitPrice,Class</a:t>
              </a:r>
              <a:endParaRPr lang="en-US" dirty="0">
                <a:solidFill>
                  <a:srgbClr val="0000FF"/>
                </a:solidFill>
                <a:latin typeface="+mj-lt"/>
              </a:endParaRPr>
            </a:p>
          </p:txBody>
        </p:sp>
        <p:sp>
          <p:nvSpPr>
            <p:cNvPr id="73747" name="Line 30"/>
            <p:cNvSpPr>
              <a:spLocks noChangeShapeType="1"/>
            </p:cNvSpPr>
            <p:nvPr/>
          </p:nvSpPr>
          <p:spPr bwMode="auto">
            <a:xfrm>
              <a:off x="2437640" y="5943336"/>
              <a:ext cx="839457" cy="0"/>
            </a:xfrm>
            <a:prstGeom prst="line">
              <a:avLst/>
            </a:prstGeom>
            <a:noFill/>
            <a:ln w="41275">
              <a:solidFill>
                <a:srgbClr val="FF0000"/>
              </a:solidFill>
              <a:round/>
              <a:headEnd type="none" w="sm" len="sm"/>
              <a:tailEnd type="stealth" w="med" len="lg"/>
            </a:ln>
          </p:spPr>
          <p:txBody>
            <a:bodyPr wrap="none" anchor="ctr"/>
            <a:lstStyle/>
            <a:p>
              <a:pPr>
                <a:defRPr/>
              </a:pPr>
              <a:endParaRPr lang="en-US">
                <a:latin typeface="+mj-lt"/>
              </a:endParaRPr>
            </a:p>
          </p:txBody>
        </p:sp>
        <p:sp>
          <p:nvSpPr>
            <p:cNvPr id="73748" name="Rectangle 34"/>
            <p:cNvSpPr>
              <a:spLocks noChangeArrowheads="1"/>
            </p:cNvSpPr>
            <p:nvPr/>
          </p:nvSpPr>
          <p:spPr bwMode="auto">
            <a:xfrm>
              <a:off x="685800" y="4953000"/>
              <a:ext cx="7467600" cy="1447800"/>
            </a:xfrm>
            <a:prstGeom prst="rect">
              <a:avLst/>
            </a:prstGeom>
            <a:noFill/>
            <a:ln w="12700" algn="ctr">
              <a:solidFill>
                <a:schemeClr val="tx1"/>
              </a:solidFill>
              <a:miter lim="800000"/>
              <a:headEnd/>
              <a:tailEnd/>
            </a:ln>
          </p:spPr>
          <p:txBody>
            <a:bodyPr wrap="none" anchor="ctr"/>
            <a:lstStyle/>
            <a:p>
              <a:pPr>
                <a:defRPr/>
              </a:pPr>
              <a:endParaRPr lang="en-US">
                <a:latin typeface="+mj-lt"/>
              </a:endParaRPr>
            </a:p>
          </p:txBody>
        </p:sp>
      </p:grpSp>
      <p:sp>
        <p:nvSpPr>
          <p:cNvPr id="44" name="Text Box 21"/>
          <p:cNvSpPr txBox="1">
            <a:spLocks noChangeArrowheads="1"/>
          </p:cNvSpPr>
          <p:nvPr/>
        </p:nvSpPr>
        <p:spPr bwMode="auto">
          <a:xfrm>
            <a:off x="1981200" y="5105400"/>
            <a:ext cx="7315200" cy="369888"/>
          </a:xfrm>
          <a:prstGeom prst="rect">
            <a:avLst/>
          </a:prstGeom>
          <a:noFill/>
          <a:ln w="25400">
            <a:solidFill>
              <a:schemeClr val="tx1"/>
            </a:solidFill>
            <a:miter lim="800000"/>
            <a:headEnd/>
            <a:tailEnd/>
          </a:ln>
        </p:spPr>
        <p:txBody>
          <a:bodyPr>
            <a:spAutoFit/>
          </a:bodyPr>
          <a:lstStyle/>
          <a:p>
            <a:pPr>
              <a:defRPr/>
            </a:pPr>
            <a:r>
              <a:rPr lang="en-US">
                <a:solidFill>
                  <a:srgbClr val="0066CC"/>
                </a:solidFill>
                <a:latin typeface="+mj-lt"/>
              </a:rPr>
              <a:t>No Dependency with respect to Key Attribute</a:t>
            </a:r>
          </a:p>
        </p:txBody>
      </p:sp>
      <p:grpSp>
        <p:nvGrpSpPr>
          <p:cNvPr id="4" name="Group 25"/>
          <p:cNvGrpSpPr>
            <a:grpSpLocks/>
          </p:cNvGrpSpPr>
          <p:nvPr/>
        </p:nvGrpSpPr>
        <p:grpSpPr bwMode="auto">
          <a:xfrm>
            <a:off x="1981200" y="5715000"/>
            <a:ext cx="7315200" cy="533400"/>
            <a:chOff x="457200" y="5715000"/>
            <a:chExt cx="7315200" cy="533400"/>
          </a:xfrm>
        </p:grpSpPr>
        <p:sp>
          <p:nvSpPr>
            <p:cNvPr id="73738" name="Rectangle 29"/>
            <p:cNvSpPr>
              <a:spLocks noChangeArrowheads="1"/>
            </p:cNvSpPr>
            <p:nvPr/>
          </p:nvSpPr>
          <p:spPr bwMode="auto">
            <a:xfrm>
              <a:off x="3581400" y="5791200"/>
              <a:ext cx="838200" cy="369888"/>
            </a:xfrm>
            <a:prstGeom prst="rect">
              <a:avLst/>
            </a:prstGeom>
            <a:solidFill>
              <a:srgbClr val="FFFF00"/>
            </a:solidFill>
            <a:ln w="25400">
              <a:solidFill>
                <a:schemeClr val="bg1"/>
              </a:solidFill>
              <a:miter lim="800000"/>
              <a:headEnd/>
              <a:tailEnd/>
            </a:ln>
          </p:spPr>
          <p:txBody>
            <a:bodyPr lIns="92075" tIns="46038" rIns="92075" bIns="46038">
              <a:spAutoFit/>
            </a:bodyPr>
            <a:lstStyle/>
            <a:p>
              <a:pPr algn="l">
                <a:spcBef>
                  <a:spcPct val="0"/>
                </a:spcBef>
                <a:buClrTx/>
                <a:buSzTx/>
                <a:buFontTx/>
                <a:buNone/>
                <a:defRPr/>
              </a:pPr>
              <a:r>
                <a:rPr lang="en-US">
                  <a:solidFill>
                    <a:srgbClr val="0000FF"/>
                  </a:solidFill>
                  <a:latin typeface="+mj-lt"/>
                </a:rPr>
                <a:t>Class</a:t>
              </a:r>
            </a:p>
          </p:txBody>
        </p:sp>
        <p:sp>
          <p:nvSpPr>
            <p:cNvPr id="73739" name="Line 30"/>
            <p:cNvSpPr>
              <a:spLocks noChangeShapeType="1"/>
            </p:cNvSpPr>
            <p:nvPr/>
          </p:nvSpPr>
          <p:spPr bwMode="auto">
            <a:xfrm>
              <a:off x="2514600" y="6019800"/>
              <a:ext cx="820738" cy="0"/>
            </a:xfrm>
            <a:prstGeom prst="line">
              <a:avLst/>
            </a:prstGeom>
            <a:noFill/>
            <a:ln w="41275">
              <a:solidFill>
                <a:srgbClr val="FF0000"/>
              </a:solidFill>
              <a:round/>
              <a:headEnd type="none" w="sm" len="sm"/>
              <a:tailEnd type="stealth" w="med" len="lg"/>
            </a:ln>
          </p:spPr>
          <p:txBody>
            <a:bodyPr wrap="none" anchor="ctr"/>
            <a:lstStyle/>
            <a:p>
              <a:pPr>
                <a:defRPr/>
              </a:pPr>
              <a:endParaRPr lang="en-US">
                <a:latin typeface="+mj-lt"/>
              </a:endParaRPr>
            </a:p>
          </p:txBody>
        </p:sp>
        <p:sp>
          <p:nvSpPr>
            <p:cNvPr id="73740" name="Rectangle 34"/>
            <p:cNvSpPr>
              <a:spLocks noChangeArrowheads="1"/>
            </p:cNvSpPr>
            <p:nvPr/>
          </p:nvSpPr>
          <p:spPr bwMode="auto">
            <a:xfrm>
              <a:off x="457200" y="5715000"/>
              <a:ext cx="7315200" cy="533400"/>
            </a:xfrm>
            <a:prstGeom prst="rect">
              <a:avLst/>
            </a:prstGeom>
            <a:noFill/>
            <a:ln w="12700" algn="ctr">
              <a:solidFill>
                <a:schemeClr val="tx1"/>
              </a:solidFill>
              <a:miter lim="800000"/>
              <a:headEnd/>
              <a:tailEnd/>
            </a:ln>
          </p:spPr>
          <p:txBody>
            <a:bodyPr wrap="none" anchor="ctr"/>
            <a:lstStyle/>
            <a:p>
              <a:pPr>
                <a:defRPr/>
              </a:pPr>
              <a:endParaRPr lang="en-US">
                <a:latin typeface="+mj-lt"/>
              </a:endParaRPr>
            </a:p>
          </p:txBody>
        </p:sp>
        <p:sp>
          <p:nvSpPr>
            <p:cNvPr id="73741" name="Rectangle 29"/>
            <p:cNvSpPr>
              <a:spLocks noChangeArrowheads="1"/>
            </p:cNvSpPr>
            <p:nvPr/>
          </p:nvSpPr>
          <p:spPr bwMode="auto">
            <a:xfrm>
              <a:off x="762000" y="5791200"/>
              <a:ext cx="1295400" cy="369888"/>
            </a:xfrm>
            <a:prstGeom prst="rect">
              <a:avLst/>
            </a:prstGeom>
            <a:solidFill>
              <a:srgbClr val="FFFF00"/>
            </a:solidFill>
            <a:ln w="25400">
              <a:solidFill>
                <a:schemeClr val="bg1"/>
              </a:solidFill>
              <a:miter lim="800000"/>
              <a:headEnd/>
              <a:tailEnd/>
            </a:ln>
          </p:spPr>
          <p:txBody>
            <a:bodyPr lIns="92075" tIns="46038" rIns="92075" bIns="46038">
              <a:spAutoFit/>
            </a:bodyPr>
            <a:lstStyle/>
            <a:p>
              <a:pPr algn="l">
                <a:spcBef>
                  <a:spcPct val="0"/>
                </a:spcBef>
                <a:buClrTx/>
                <a:buSzTx/>
                <a:buFontTx/>
                <a:buNone/>
                <a:defRPr/>
              </a:pPr>
              <a:r>
                <a:rPr lang="en-US">
                  <a:solidFill>
                    <a:srgbClr val="0000FF"/>
                  </a:solidFill>
                  <a:latin typeface="+mj-lt"/>
                </a:rPr>
                <a:t>UnitPrice</a:t>
              </a:r>
            </a:p>
          </p:txBody>
        </p:sp>
      </p:grpSp>
    </p:spTree>
    <p:extLst>
      <p:ext uri="{BB962C8B-B14F-4D97-AF65-F5344CB8AC3E}">
        <p14:creationId xmlns:p14="http://schemas.microsoft.com/office/powerpoint/2010/main" val="7751265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500"/>
                                  </p:stCondLst>
                                  <p:childTnLst>
                                    <p:set>
                                      <p:cBhvr>
                                        <p:cTn id="6" dur="1" fill="hold">
                                          <p:stCondLst>
                                            <p:cond delay="0"/>
                                          </p:stCondLst>
                                        </p:cTn>
                                        <p:tgtEl>
                                          <p:spTgt spid="371731"/>
                                        </p:tgtEl>
                                        <p:attrNameLst>
                                          <p:attrName>style.visibility</p:attrName>
                                        </p:attrNameLst>
                                      </p:cBhvr>
                                      <p:to>
                                        <p:strVal val="visible"/>
                                      </p:to>
                                    </p:set>
                                    <p:anim calcmode="lin" valueType="num">
                                      <p:cBhvr>
                                        <p:cTn id="7" dur="1000" fill="hold"/>
                                        <p:tgtEl>
                                          <p:spTgt spid="371731"/>
                                        </p:tgtEl>
                                        <p:attrNameLst>
                                          <p:attrName>ppt_x</p:attrName>
                                        </p:attrNameLst>
                                      </p:cBhvr>
                                      <p:tavLst>
                                        <p:tav tm="0">
                                          <p:val>
                                            <p:strVal val="#ppt_x-.2"/>
                                          </p:val>
                                        </p:tav>
                                        <p:tav tm="100000">
                                          <p:val>
                                            <p:strVal val="#ppt_x"/>
                                          </p:val>
                                        </p:tav>
                                      </p:tavLst>
                                    </p:anim>
                                    <p:anim calcmode="lin" valueType="num">
                                      <p:cBhvr>
                                        <p:cTn id="8" dur="1000" fill="hold"/>
                                        <p:tgtEl>
                                          <p:spTgt spid="371731"/>
                                        </p:tgtEl>
                                        <p:attrNameLst>
                                          <p:attrName>ppt_y</p:attrName>
                                        </p:attrNameLst>
                                      </p:cBhvr>
                                      <p:tavLst>
                                        <p:tav tm="0">
                                          <p:val>
                                            <p:strVal val="#ppt_y"/>
                                          </p:val>
                                        </p:tav>
                                        <p:tav tm="100000">
                                          <p:val>
                                            <p:strVal val="#ppt_y"/>
                                          </p:val>
                                        </p:tav>
                                      </p:tavLst>
                                    </p:anim>
                                    <p:animEffect transition="in" filter="wipe(right)" prLst="gradientSize: 0.1">
                                      <p:cBhvr>
                                        <p:cTn id="9" dur="1000"/>
                                        <p:tgtEl>
                                          <p:spTgt spid="37173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linds(horizontal)">
                                      <p:cBhvr>
                                        <p:cTn id="14" dur="500"/>
                                        <p:tgtEl>
                                          <p:spTgt spid="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371733"/>
                                        </p:tgtEl>
                                        <p:attrNameLst>
                                          <p:attrName>style.visibility</p:attrName>
                                        </p:attrNameLst>
                                      </p:cBhvr>
                                      <p:to>
                                        <p:strVal val="visible"/>
                                      </p:to>
                                    </p:set>
                                    <p:anim calcmode="lin" valueType="num">
                                      <p:cBhvr>
                                        <p:cTn id="19" dur="1000" fill="hold"/>
                                        <p:tgtEl>
                                          <p:spTgt spid="371733"/>
                                        </p:tgtEl>
                                        <p:attrNameLst>
                                          <p:attrName>ppt_x</p:attrName>
                                        </p:attrNameLst>
                                      </p:cBhvr>
                                      <p:tavLst>
                                        <p:tav tm="0">
                                          <p:val>
                                            <p:strVal val="#ppt_x-.2"/>
                                          </p:val>
                                        </p:tav>
                                        <p:tav tm="100000">
                                          <p:val>
                                            <p:strVal val="#ppt_x"/>
                                          </p:val>
                                        </p:tav>
                                      </p:tavLst>
                                    </p:anim>
                                    <p:anim calcmode="lin" valueType="num">
                                      <p:cBhvr>
                                        <p:cTn id="20" dur="1000" fill="hold"/>
                                        <p:tgtEl>
                                          <p:spTgt spid="371733"/>
                                        </p:tgtEl>
                                        <p:attrNameLst>
                                          <p:attrName>ppt_y</p:attrName>
                                        </p:attrNameLst>
                                      </p:cBhvr>
                                      <p:tavLst>
                                        <p:tav tm="0">
                                          <p:val>
                                            <p:strVal val="#ppt_y"/>
                                          </p:val>
                                        </p:tav>
                                        <p:tav tm="100000">
                                          <p:val>
                                            <p:strVal val="#ppt_y"/>
                                          </p:val>
                                        </p:tav>
                                      </p:tavLst>
                                    </p:anim>
                                    <p:animEffect transition="in" filter="wipe(right)" prLst="gradientSize: 0.1">
                                      <p:cBhvr>
                                        <p:cTn id="21" dur="1000"/>
                                        <p:tgtEl>
                                          <p:spTgt spid="37173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linds(horizontal)">
                                      <p:cBhvr>
                                        <p:cTn id="26" dur="500"/>
                                        <p:tgtEl>
                                          <p:spTgt spid="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9"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p:cTn id="31" dur="1000" fill="hold"/>
                                        <p:tgtEl>
                                          <p:spTgt spid="44"/>
                                        </p:tgtEl>
                                        <p:attrNameLst>
                                          <p:attrName>ppt_x</p:attrName>
                                        </p:attrNameLst>
                                      </p:cBhvr>
                                      <p:tavLst>
                                        <p:tav tm="0">
                                          <p:val>
                                            <p:strVal val="#ppt_x-.2"/>
                                          </p:val>
                                        </p:tav>
                                        <p:tav tm="100000">
                                          <p:val>
                                            <p:strVal val="#ppt_x"/>
                                          </p:val>
                                        </p:tav>
                                      </p:tavLst>
                                    </p:anim>
                                    <p:anim calcmode="lin" valueType="num">
                                      <p:cBhvr>
                                        <p:cTn id="32" dur="1000" fill="hold"/>
                                        <p:tgtEl>
                                          <p:spTgt spid="44"/>
                                        </p:tgtEl>
                                        <p:attrNameLst>
                                          <p:attrName>ppt_y</p:attrName>
                                        </p:attrNameLst>
                                      </p:cBhvr>
                                      <p:tavLst>
                                        <p:tav tm="0">
                                          <p:val>
                                            <p:strVal val="#ppt_y"/>
                                          </p:val>
                                        </p:tav>
                                        <p:tav tm="100000">
                                          <p:val>
                                            <p:strVal val="#ppt_y"/>
                                          </p:val>
                                        </p:tav>
                                      </p:tavLst>
                                    </p:anim>
                                    <p:animEffect transition="in" filter="wipe(right)" prLst="gradientSize: 0.1">
                                      <p:cBhvr>
                                        <p:cTn id="33" dur="1000"/>
                                        <p:tgtEl>
                                          <p:spTgt spid="4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blinds(horizontal)">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31" grpId="0" animBg="1"/>
      <p:bldP spid="371733" grpId="0" animBg="1"/>
      <p:bldP spid="4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DA847E06-65FA-4B6E-A34A-120E26B8021F}" type="slidenum">
              <a:rPr lang="en-US">
                <a:solidFill>
                  <a:schemeClr val="bg1"/>
                </a:solidFill>
              </a:rPr>
              <a:pPr/>
              <a:t>59</a:t>
            </a:fld>
            <a:endParaRPr lang="en-US">
              <a:solidFill>
                <a:schemeClr val="bg1"/>
              </a:solidFill>
            </a:endParaRPr>
          </a:p>
        </p:txBody>
      </p:sp>
      <p:sp>
        <p:nvSpPr>
          <p:cNvPr id="39938" name="Rectangle 2"/>
          <p:cNvSpPr>
            <a:spLocks noGrp="1" noChangeArrowheads="1"/>
          </p:cNvSpPr>
          <p:nvPr>
            <p:ph type="title" idx="4294967295"/>
          </p:nvPr>
        </p:nvSpPr>
        <p:spPr>
          <a:xfrm>
            <a:off x="1838325" y="249238"/>
            <a:ext cx="8574088" cy="512762"/>
          </a:xfrm>
        </p:spPr>
        <p:txBody>
          <a:bodyPr vert="horz" lIns="0" tIns="45720" rIns="91440" bIns="45720" rtlCol="0" anchor="ctr">
            <a:normAutofit fontScale="90000"/>
          </a:bodyPr>
          <a:lstStyle/>
          <a:p>
            <a:pPr eaLnBrk="1" hangingPunct="1">
              <a:defRPr/>
            </a:pPr>
            <a:r>
              <a:rPr lang="en-US" dirty="0" smtClean="0"/>
              <a:t>Second Normal Form : Example (Cont..)</a:t>
            </a:r>
          </a:p>
        </p:txBody>
      </p:sp>
      <p:sp>
        <p:nvSpPr>
          <p:cNvPr id="7174" name="Text Box 121"/>
          <p:cNvSpPr txBox="1">
            <a:spLocks noChangeArrowheads="1"/>
          </p:cNvSpPr>
          <p:nvPr/>
        </p:nvSpPr>
        <p:spPr bwMode="auto">
          <a:xfrm>
            <a:off x="1828800" y="990601"/>
            <a:ext cx="8610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r>
              <a:rPr lang="en-US" sz="1800">
                <a:solidFill>
                  <a:srgbClr val="0070C0"/>
                </a:solidFill>
              </a:rPr>
              <a:t>After removing the Partial dependencies on Key Attributes we get the below tables which are in 2NF:</a:t>
            </a:r>
          </a:p>
        </p:txBody>
      </p:sp>
      <p:graphicFrame>
        <p:nvGraphicFramePr>
          <p:cNvPr id="7170" name="Object 122"/>
          <p:cNvGraphicFramePr>
            <a:graphicFrameLocks noChangeAspect="1"/>
          </p:cNvGraphicFramePr>
          <p:nvPr/>
        </p:nvGraphicFramePr>
        <p:xfrm>
          <a:off x="5143500" y="2476500"/>
          <a:ext cx="1905000" cy="1905000"/>
        </p:xfrm>
        <a:graphic>
          <a:graphicData uri="http://schemas.openxmlformats.org/presentationml/2006/ole">
            <mc:AlternateContent xmlns:mc="http://schemas.openxmlformats.org/markup-compatibility/2006">
              <mc:Choice xmlns:v="urn:schemas-microsoft-com:vml" Requires="v">
                <p:oleObj spid="_x0000_s7172" name="Bitmap Image" r:id="rId4" imgW="1905266" imgH="1905266" progId="Paint.Picture">
                  <p:embed/>
                </p:oleObj>
              </mc:Choice>
              <mc:Fallback>
                <p:oleObj name="Bitmap Image" r:id="rId4" imgW="1905266" imgH="1905266"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3500" y="2476500"/>
                        <a:ext cx="1905000"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1" name="Object 124"/>
          <p:cNvGraphicFramePr>
            <a:graphicFrameLocks noChangeAspect="1"/>
          </p:cNvGraphicFramePr>
          <p:nvPr/>
        </p:nvGraphicFramePr>
        <p:xfrm>
          <a:off x="5105400" y="1905000"/>
          <a:ext cx="1905000" cy="1905000"/>
        </p:xfrm>
        <a:graphic>
          <a:graphicData uri="http://schemas.openxmlformats.org/presentationml/2006/ole">
            <mc:AlternateContent xmlns:mc="http://schemas.openxmlformats.org/markup-compatibility/2006">
              <mc:Choice xmlns:v="urn:schemas-microsoft-com:vml" Requires="v">
                <p:oleObj spid="_x0000_s7173" name="Bitmap Image" r:id="rId6" imgW="1905266" imgH="1905266" progId="Paint.Picture">
                  <p:embed/>
                </p:oleObj>
              </mc:Choice>
              <mc:Fallback>
                <p:oleObj name="Bitmap Image" r:id="rId6" imgW="1905266" imgH="1905266"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1905000"/>
                        <a:ext cx="1905000"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Table 17"/>
          <p:cNvGraphicFramePr>
            <a:graphicFrameLocks noGrp="1"/>
          </p:cNvGraphicFramePr>
          <p:nvPr/>
        </p:nvGraphicFramePr>
        <p:xfrm>
          <a:off x="2286000" y="1752600"/>
          <a:ext cx="6934200" cy="2027238"/>
        </p:xfrm>
        <a:graphic>
          <a:graphicData uri="http://schemas.openxmlformats.org/drawingml/2006/table">
            <a:tbl>
              <a:tblPr/>
              <a:tblGrid>
                <a:gridCol w="1893324">
                  <a:extLst>
                    <a:ext uri="{9D8B030D-6E8A-4147-A177-3AD203B41FA5}">
                      <a16:colId xmlns:a16="http://schemas.microsoft.com/office/drawing/2014/main" val="20000"/>
                    </a:ext>
                  </a:extLst>
                </a:gridCol>
                <a:gridCol w="2516444">
                  <a:extLst>
                    <a:ext uri="{9D8B030D-6E8A-4147-A177-3AD203B41FA5}">
                      <a16:colId xmlns:a16="http://schemas.microsoft.com/office/drawing/2014/main" val="20001"/>
                    </a:ext>
                  </a:extLst>
                </a:gridCol>
                <a:gridCol w="2524432">
                  <a:extLst>
                    <a:ext uri="{9D8B030D-6E8A-4147-A177-3AD203B41FA5}">
                      <a16:colId xmlns:a16="http://schemas.microsoft.com/office/drawing/2014/main" val="20002"/>
                    </a:ext>
                  </a:extLst>
                </a:gridCol>
              </a:tblGrid>
              <a:tr h="253405">
                <a:tc gridSpan="2">
                  <a:txBody>
                    <a:bodyPr/>
                    <a:lstStyle/>
                    <a:p>
                      <a:pPr algn="ctr" fontAlgn="b"/>
                      <a:r>
                        <a:rPr lang="en-US" sz="1600" b="1" i="0" u="none" strike="noStrike" dirty="0">
                          <a:solidFill>
                            <a:srgbClr val="000000"/>
                          </a:solidFill>
                          <a:latin typeface="Calibri"/>
                        </a:rPr>
                        <a:t>Customer</a:t>
                      </a:r>
                    </a:p>
                  </a:txBody>
                  <a:tcPr marL="9525" marR="9525" marT="9526"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endParaRPr lang="en-US" sz="1600" b="0" i="0" u="none" strike="noStrike">
                        <a:solidFill>
                          <a:srgbClr val="000000"/>
                        </a:solidFill>
                        <a:latin typeface="Calibri"/>
                      </a:endParaRPr>
                    </a:p>
                  </a:txBody>
                  <a:tcPr marL="9525" marR="9525" marT="9526"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3405">
                <a:tc>
                  <a:txBody>
                    <a:bodyPr/>
                    <a:lstStyle/>
                    <a:p>
                      <a:pPr algn="ctr" fontAlgn="b"/>
                      <a:r>
                        <a:rPr lang="en-US" sz="1600" b="1" i="0" u="none" strike="noStrike" dirty="0" err="1">
                          <a:solidFill>
                            <a:schemeClr val="bg1"/>
                          </a:solidFill>
                          <a:latin typeface="Calibri"/>
                        </a:rPr>
                        <a:t>CustomerId</a:t>
                      </a:r>
                      <a:endParaRPr lang="en-US" sz="1600" b="1" i="0" u="none" strike="noStrike" dirty="0">
                        <a:solidFill>
                          <a:schemeClr val="bg1"/>
                        </a:solidFill>
                        <a:latin typeface="Calibri"/>
                      </a:endParaRP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1600" b="1" i="0" u="none" strike="noStrike" dirty="0" err="1">
                          <a:solidFill>
                            <a:schemeClr val="bg1"/>
                          </a:solidFill>
                          <a:latin typeface="Calibri"/>
                        </a:rPr>
                        <a:t>CustomerName</a:t>
                      </a:r>
                      <a:endParaRPr lang="en-US" sz="1600" b="1" i="0" u="none" strike="noStrike" dirty="0">
                        <a:solidFill>
                          <a:schemeClr val="bg1"/>
                        </a:solidFill>
                        <a:latin typeface="Calibri"/>
                      </a:endParaRP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1600" b="1" i="0" u="none" strike="noStrike" dirty="0" err="1">
                          <a:solidFill>
                            <a:schemeClr val="bg1"/>
                          </a:solidFill>
                          <a:latin typeface="Calibri"/>
                        </a:rPr>
                        <a:t>Accountno</a:t>
                      </a:r>
                      <a:endParaRPr lang="en-US" sz="1600" b="1" i="0" u="none" strike="noStrike" dirty="0">
                        <a:solidFill>
                          <a:schemeClr val="bg1"/>
                        </a:solidFill>
                        <a:latin typeface="Calibri"/>
                      </a:endParaRP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10001"/>
                  </a:ext>
                </a:extLst>
              </a:tr>
              <a:tr h="253405">
                <a:tc>
                  <a:txBody>
                    <a:bodyPr/>
                    <a:lstStyle/>
                    <a:p>
                      <a:pPr algn="ctr" fontAlgn="b"/>
                      <a:r>
                        <a:rPr lang="en-US" sz="1600" b="0" i="0" u="none" strike="noStrike" dirty="0">
                          <a:solidFill>
                            <a:srgbClr val="000000"/>
                          </a:solidFill>
                          <a:latin typeface="Calibri"/>
                        </a:rPr>
                        <a:t>1001</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John</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1500012351</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3405">
                <a:tc>
                  <a:txBody>
                    <a:bodyPr/>
                    <a:lstStyle/>
                    <a:p>
                      <a:pPr algn="ctr" fontAlgn="b"/>
                      <a:r>
                        <a:rPr lang="en-US" sz="1600" b="0" i="0" u="none" strike="noStrike">
                          <a:solidFill>
                            <a:srgbClr val="000000"/>
                          </a:solidFill>
                          <a:latin typeface="Calibri"/>
                        </a:rPr>
                        <a:t>1002</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Tom</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1200354611</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3405">
                <a:tc>
                  <a:txBody>
                    <a:bodyPr/>
                    <a:lstStyle/>
                    <a:p>
                      <a:pPr algn="ctr" fontAlgn="b"/>
                      <a:r>
                        <a:rPr lang="en-US" sz="1600" b="0" i="0" u="none" strike="noStrike" dirty="0" smtClean="0">
                          <a:solidFill>
                            <a:srgbClr val="000000"/>
                          </a:solidFill>
                          <a:latin typeface="Calibri"/>
                        </a:rPr>
                        <a:t>1003</a:t>
                      </a:r>
                      <a:endParaRPr lang="en-US" sz="1600" b="0" i="0" u="none" strike="noStrike" dirty="0">
                        <a:solidFill>
                          <a:srgbClr val="000000"/>
                        </a:solidFill>
                        <a:latin typeface="Calibri"/>
                      </a:endParaRP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latin typeface="Calibri"/>
                        </a:rPr>
                        <a:t>Maria</a:t>
                      </a:r>
                      <a:endParaRPr lang="en-US" sz="1600" b="0" i="0" u="none" strike="noStrike" dirty="0">
                        <a:solidFill>
                          <a:srgbClr val="000000"/>
                        </a:solidFill>
                        <a:latin typeface="Calibri"/>
                      </a:endParaRP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2134724532</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53405">
                <a:tc>
                  <a:txBody>
                    <a:bodyPr/>
                    <a:lstStyle/>
                    <a:p>
                      <a:pPr algn="ctr" fontAlgn="b"/>
                      <a:r>
                        <a:rPr lang="en-US" sz="1600" b="0" i="0" u="none" strike="noStrike">
                          <a:solidFill>
                            <a:srgbClr val="000000"/>
                          </a:solidFill>
                          <a:latin typeface="Calibri"/>
                        </a:rPr>
                        <a:t> </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53405">
                <a:tc>
                  <a:txBody>
                    <a:bodyPr/>
                    <a:lstStyle/>
                    <a:p>
                      <a:pPr algn="ctr" fontAlgn="b"/>
                      <a:r>
                        <a:rPr lang="en-US" sz="1600" b="0" i="0" u="none" strike="noStrike">
                          <a:solidFill>
                            <a:srgbClr val="000000"/>
                          </a:solidFill>
                          <a:latin typeface="Calibri"/>
                        </a:rPr>
                        <a:t> </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53405">
                <a:tc>
                  <a:txBody>
                    <a:bodyPr/>
                    <a:lstStyle/>
                    <a:p>
                      <a:pPr algn="ctr" fontAlgn="b"/>
                      <a:r>
                        <a:rPr lang="en-US" sz="1600" b="0" i="0" u="none" strike="noStrike">
                          <a:solidFill>
                            <a:srgbClr val="000000"/>
                          </a:solidFill>
                          <a:latin typeface="Calibri"/>
                        </a:rPr>
                        <a:t> </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 </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20" name="Table 19"/>
          <p:cNvGraphicFramePr>
            <a:graphicFrameLocks noGrp="1"/>
          </p:cNvGraphicFramePr>
          <p:nvPr/>
        </p:nvGraphicFramePr>
        <p:xfrm>
          <a:off x="2209800" y="4114800"/>
          <a:ext cx="7086600" cy="2027238"/>
        </p:xfrm>
        <a:graphic>
          <a:graphicData uri="http://schemas.openxmlformats.org/drawingml/2006/table">
            <a:tbl>
              <a:tblPr/>
              <a:tblGrid>
                <a:gridCol w="1243209">
                  <a:extLst>
                    <a:ext uri="{9D8B030D-6E8A-4147-A177-3AD203B41FA5}">
                      <a16:colId xmlns:a16="http://schemas.microsoft.com/office/drawing/2014/main" val="20000"/>
                    </a:ext>
                  </a:extLst>
                </a:gridCol>
                <a:gridCol w="2316827">
                  <a:extLst>
                    <a:ext uri="{9D8B030D-6E8A-4147-A177-3AD203B41FA5}">
                      <a16:colId xmlns:a16="http://schemas.microsoft.com/office/drawing/2014/main" val="20001"/>
                    </a:ext>
                  </a:extLst>
                </a:gridCol>
                <a:gridCol w="2316827">
                  <a:extLst>
                    <a:ext uri="{9D8B030D-6E8A-4147-A177-3AD203B41FA5}">
                      <a16:colId xmlns:a16="http://schemas.microsoft.com/office/drawing/2014/main" val="20002"/>
                    </a:ext>
                  </a:extLst>
                </a:gridCol>
                <a:gridCol w="1209738">
                  <a:extLst>
                    <a:ext uri="{9D8B030D-6E8A-4147-A177-3AD203B41FA5}">
                      <a16:colId xmlns:a16="http://schemas.microsoft.com/office/drawing/2014/main" val="20003"/>
                    </a:ext>
                  </a:extLst>
                </a:gridCol>
              </a:tblGrid>
              <a:tr h="253405">
                <a:tc>
                  <a:txBody>
                    <a:bodyPr/>
                    <a:lstStyle/>
                    <a:p>
                      <a:pPr algn="ctr" fontAlgn="b"/>
                      <a:r>
                        <a:rPr lang="en-US" sz="1600" b="1" i="0" u="none" strike="noStrike" dirty="0">
                          <a:solidFill>
                            <a:srgbClr val="000000"/>
                          </a:solidFill>
                          <a:latin typeface="Calibri"/>
                        </a:rPr>
                        <a:t>Item</a:t>
                      </a:r>
                    </a:p>
                  </a:txBody>
                  <a:tcPr marL="9525" marR="9525" marT="952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600" b="0" i="0" u="none" strike="noStrike">
                        <a:solidFill>
                          <a:srgbClr val="000000"/>
                        </a:solidFill>
                        <a:latin typeface="Calibri"/>
                      </a:endParaRPr>
                    </a:p>
                  </a:txBody>
                  <a:tcPr marL="9525" marR="9525" marT="952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600" b="0" i="0" u="none" strike="noStrike">
                        <a:solidFill>
                          <a:srgbClr val="000000"/>
                        </a:solidFill>
                        <a:latin typeface="Calibri"/>
                      </a:endParaRPr>
                    </a:p>
                  </a:txBody>
                  <a:tcPr marL="9525" marR="9525" marT="952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600" b="0" i="0" u="none" strike="noStrike">
                        <a:solidFill>
                          <a:srgbClr val="000000"/>
                        </a:solidFill>
                        <a:latin typeface="Calibri"/>
                      </a:endParaRPr>
                    </a:p>
                  </a:txBody>
                  <a:tcPr marL="9525" marR="9525" marT="9526"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3405">
                <a:tc>
                  <a:txBody>
                    <a:bodyPr/>
                    <a:lstStyle/>
                    <a:p>
                      <a:pPr algn="ctr" fontAlgn="b"/>
                      <a:r>
                        <a:rPr lang="en-US" sz="1600" b="1" i="0" u="none" strike="noStrike" dirty="0" err="1">
                          <a:solidFill>
                            <a:schemeClr val="bg1"/>
                          </a:solidFill>
                          <a:latin typeface="Calibri"/>
                        </a:rPr>
                        <a:t>ItemId</a:t>
                      </a:r>
                      <a:endParaRPr lang="en-US" sz="1600" b="1" i="0" u="none" strike="noStrike" dirty="0">
                        <a:solidFill>
                          <a:schemeClr val="bg1"/>
                        </a:solidFill>
                        <a:latin typeface="Calibri"/>
                      </a:endParaRP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1600" b="1" i="0" u="none" strike="noStrike" dirty="0" err="1">
                          <a:solidFill>
                            <a:schemeClr val="bg1"/>
                          </a:solidFill>
                          <a:latin typeface="Calibri"/>
                        </a:rPr>
                        <a:t>ItemName</a:t>
                      </a:r>
                      <a:endParaRPr lang="en-US" sz="1600" b="1" i="0" u="none" strike="noStrike" dirty="0">
                        <a:solidFill>
                          <a:schemeClr val="bg1"/>
                        </a:solidFill>
                        <a:latin typeface="Calibri"/>
                      </a:endParaRP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1600" b="1" i="0" u="none" strike="noStrike" dirty="0" err="1">
                          <a:solidFill>
                            <a:schemeClr val="bg1"/>
                          </a:solidFill>
                          <a:latin typeface="Calibri"/>
                        </a:rPr>
                        <a:t>UnitPrice</a:t>
                      </a:r>
                      <a:endParaRPr lang="en-US" sz="1600" b="1" i="0" u="none" strike="noStrike" dirty="0">
                        <a:solidFill>
                          <a:schemeClr val="bg1"/>
                        </a:solidFill>
                        <a:latin typeface="Calibri"/>
                      </a:endParaRP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1600" b="1" i="0" u="none" strike="noStrike" dirty="0">
                          <a:solidFill>
                            <a:schemeClr val="bg1"/>
                          </a:solidFill>
                          <a:latin typeface="Calibri"/>
                        </a:rPr>
                        <a:t>Class</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10001"/>
                  </a:ext>
                </a:extLst>
              </a:tr>
              <a:tr h="253405">
                <a:tc>
                  <a:txBody>
                    <a:bodyPr/>
                    <a:lstStyle/>
                    <a:p>
                      <a:pPr algn="ctr" fontAlgn="b"/>
                      <a:r>
                        <a:rPr lang="en-US" sz="1600" b="0" i="0" u="none" strike="noStrike">
                          <a:solidFill>
                            <a:srgbClr val="000000"/>
                          </a:solidFill>
                          <a:latin typeface="Calibri"/>
                        </a:rPr>
                        <a:t>STN001</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Pen</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10</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A</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3405">
                <a:tc>
                  <a:txBody>
                    <a:bodyPr/>
                    <a:lstStyle/>
                    <a:p>
                      <a:pPr algn="ctr" fontAlgn="b"/>
                      <a:r>
                        <a:rPr lang="en-US" sz="1600" b="0" i="0" u="none" strike="noStrike">
                          <a:solidFill>
                            <a:srgbClr val="000000"/>
                          </a:solidFill>
                          <a:latin typeface="Calibri"/>
                        </a:rPr>
                        <a:t>BAK003</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Bread</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10</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A</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3405">
                <a:tc>
                  <a:txBody>
                    <a:bodyPr/>
                    <a:lstStyle/>
                    <a:p>
                      <a:pPr algn="ctr" fontAlgn="b"/>
                      <a:r>
                        <a:rPr lang="en-US" sz="1600" b="0" i="0" u="none" strike="noStrike">
                          <a:solidFill>
                            <a:srgbClr val="000000"/>
                          </a:solidFill>
                          <a:latin typeface="Calibri"/>
                        </a:rPr>
                        <a:t>GRO001</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latin typeface="Calibri"/>
                        </a:rPr>
                        <a:t>Potato</a:t>
                      </a:r>
                      <a:endParaRPr lang="en-US" sz="1600" b="0" i="0" u="none" strike="noStrike" dirty="0">
                        <a:solidFill>
                          <a:srgbClr val="000000"/>
                        </a:solidFill>
                        <a:latin typeface="Calibri"/>
                      </a:endParaRP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20</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B</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53405">
                <a:tc>
                  <a:txBody>
                    <a:bodyPr/>
                    <a:lstStyle/>
                    <a:p>
                      <a:pPr algn="ctr" fontAlgn="b"/>
                      <a:r>
                        <a:rPr lang="en-US" sz="1600" b="0" i="0" u="none" strike="noStrike">
                          <a:solidFill>
                            <a:srgbClr val="000000"/>
                          </a:solidFill>
                          <a:latin typeface="Calibri"/>
                        </a:rPr>
                        <a:t> </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 </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53405">
                <a:tc>
                  <a:txBody>
                    <a:bodyPr/>
                    <a:lstStyle/>
                    <a:p>
                      <a:pPr algn="ctr" fontAlgn="b"/>
                      <a:r>
                        <a:rPr lang="en-US" sz="1600" b="0" i="0" u="none" strike="noStrike">
                          <a:solidFill>
                            <a:srgbClr val="000000"/>
                          </a:solidFill>
                          <a:latin typeface="Calibri"/>
                        </a:rPr>
                        <a:t> </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 </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53405">
                <a:tc>
                  <a:txBody>
                    <a:bodyPr/>
                    <a:lstStyle/>
                    <a:p>
                      <a:pPr algn="ctr" fontAlgn="b"/>
                      <a:r>
                        <a:rPr lang="en-US" sz="1600" b="0" i="0" u="none" strike="noStrike">
                          <a:solidFill>
                            <a:srgbClr val="000000"/>
                          </a:solidFill>
                          <a:latin typeface="Calibri"/>
                        </a:rPr>
                        <a:t> </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 </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020057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D9689773-724A-4F9F-A90F-328661A57BF3}" type="slidenum">
              <a:rPr lang="en-US">
                <a:solidFill>
                  <a:schemeClr val="bg1"/>
                </a:solidFill>
              </a:rPr>
              <a:pPr/>
              <a:t>6</a:t>
            </a:fld>
            <a:endParaRPr lang="en-US">
              <a:solidFill>
                <a:schemeClr val="bg1"/>
              </a:solidFill>
            </a:endParaRPr>
          </a:p>
        </p:txBody>
      </p:sp>
      <p:sp>
        <p:nvSpPr>
          <p:cNvPr id="29698" name="Rectangle 25"/>
          <p:cNvSpPr>
            <a:spLocks noGrp="1" noChangeArrowheads="1"/>
          </p:cNvSpPr>
          <p:nvPr>
            <p:ph type="title" idx="4294967295"/>
          </p:nvPr>
        </p:nvSpPr>
        <p:spPr>
          <a:xfrm>
            <a:off x="1838325" y="1"/>
            <a:ext cx="8574088" cy="512763"/>
          </a:xfrm>
        </p:spPr>
        <p:txBody>
          <a:bodyPr vert="horz" lIns="0" tIns="45720" rIns="91440" bIns="45720" rtlCol="0" anchor="ctr">
            <a:normAutofit fontScale="90000"/>
          </a:bodyPr>
          <a:lstStyle/>
          <a:p>
            <a:pPr eaLnBrk="1" hangingPunct="1">
              <a:defRPr/>
            </a:pPr>
            <a:r>
              <a:rPr lang="en-US" smtClean="0"/>
              <a:t/>
            </a:r>
            <a:br>
              <a:rPr lang="en-US" smtClean="0"/>
            </a:br>
            <a:r>
              <a:rPr lang="en-US" smtClean="0"/>
              <a:t>Where does the DBMS fit in?</a:t>
            </a:r>
          </a:p>
        </p:txBody>
      </p:sp>
      <p:pic>
        <p:nvPicPr>
          <p:cNvPr id="26628" name="Picture 57"/>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2895600" y="1143000"/>
            <a:ext cx="6019800" cy="4953000"/>
          </a:xfrm>
          <a:noFill/>
        </p:spPr>
      </p:pic>
    </p:spTree>
    <p:extLst>
      <p:ext uri="{BB962C8B-B14F-4D97-AF65-F5344CB8AC3E}">
        <p14:creationId xmlns:p14="http://schemas.microsoft.com/office/powerpoint/2010/main" val="3924152878"/>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17021762-81D5-4193-9B03-E50BB2933456}" type="slidenum">
              <a:rPr lang="en-US">
                <a:solidFill>
                  <a:schemeClr val="bg1"/>
                </a:solidFill>
              </a:rPr>
              <a:pPr/>
              <a:t>60</a:t>
            </a:fld>
            <a:endParaRPr lang="en-US">
              <a:solidFill>
                <a:schemeClr val="bg1"/>
              </a:solidFill>
            </a:endParaRPr>
          </a:p>
        </p:txBody>
      </p:sp>
      <p:sp>
        <p:nvSpPr>
          <p:cNvPr id="40962" name="Rectangle 2"/>
          <p:cNvSpPr>
            <a:spLocks noGrp="1" noChangeArrowheads="1"/>
          </p:cNvSpPr>
          <p:nvPr>
            <p:ph type="title" idx="4294967295"/>
          </p:nvPr>
        </p:nvSpPr>
        <p:spPr>
          <a:xfrm>
            <a:off x="1676400" y="-82550"/>
            <a:ext cx="8077200" cy="973138"/>
          </a:xfrm>
        </p:spPr>
        <p:txBody>
          <a:bodyPr vert="horz" lIns="0" tIns="45720" rIns="91440" bIns="45720" rtlCol="0" anchor="ctr">
            <a:normAutofit fontScale="90000"/>
          </a:bodyPr>
          <a:lstStyle/>
          <a:p>
            <a:pPr eaLnBrk="1" hangingPunct="1">
              <a:defRPr/>
            </a:pPr>
            <a:r>
              <a:rPr lang="en-US" dirty="0" smtClean="0"/>
              <a:t>Second Normal Form : Example (Cont..)</a:t>
            </a:r>
          </a:p>
        </p:txBody>
      </p:sp>
      <p:graphicFrame>
        <p:nvGraphicFramePr>
          <p:cNvPr id="6" name="Table 5"/>
          <p:cNvGraphicFramePr>
            <a:graphicFrameLocks noGrp="1"/>
          </p:cNvGraphicFramePr>
          <p:nvPr/>
        </p:nvGraphicFramePr>
        <p:xfrm>
          <a:off x="1981200" y="1676400"/>
          <a:ext cx="8153399" cy="1703388"/>
        </p:xfrm>
        <a:graphic>
          <a:graphicData uri="http://schemas.openxmlformats.org/drawingml/2006/table">
            <a:tbl>
              <a:tblPr/>
              <a:tblGrid>
                <a:gridCol w="1632057">
                  <a:extLst>
                    <a:ext uri="{9D8B030D-6E8A-4147-A177-3AD203B41FA5}">
                      <a16:colId xmlns:a16="http://schemas.microsoft.com/office/drawing/2014/main" val="20000"/>
                    </a:ext>
                  </a:extLst>
                </a:gridCol>
                <a:gridCol w="2169190">
                  <a:extLst>
                    <a:ext uri="{9D8B030D-6E8A-4147-A177-3AD203B41FA5}">
                      <a16:colId xmlns:a16="http://schemas.microsoft.com/office/drawing/2014/main" val="20001"/>
                    </a:ext>
                  </a:extLst>
                </a:gridCol>
                <a:gridCol w="2176076">
                  <a:extLst>
                    <a:ext uri="{9D8B030D-6E8A-4147-A177-3AD203B41FA5}">
                      <a16:colId xmlns:a16="http://schemas.microsoft.com/office/drawing/2014/main" val="20002"/>
                    </a:ext>
                  </a:extLst>
                </a:gridCol>
                <a:gridCol w="2176076">
                  <a:extLst>
                    <a:ext uri="{9D8B030D-6E8A-4147-A177-3AD203B41FA5}">
                      <a16:colId xmlns:a16="http://schemas.microsoft.com/office/drawing/2014/main" val="20003"/>
                    </a:ext>
                  </a:extLst>
                </a:gridCol>
              </a:tblGrid>
              <a:tr h="283898">
                <a:tc gridSpan="2">
                  <a:txBody>
                    <a:bodyPr/>
                    <a:lstStyle/>
                    <a:p>
                      <a:pPr algn="ctr" fontAlgn="b"/>
                      <a:r>
                        <a:rPr lang="en-US" sz="1800" b="1" i="0" u="none" strike="noStrike" dirty="0" err="1">
                          <a:solidFill>
                            <a:srgbClr val="000000"/>
                          </a:solidFill>
                          <a:latin typeface="Calibri"/>
                        </a:rPr>
                        <a:t>ItemPurchase</a:t>
                      </a:r>
                      <a:endParaRPr lang="en-US" sz="1800" b="1" i="0" u="none" strike="noStrike" dirty="0">
                        <a:solidFill>
                          <a:srgbClr val="000000"/>
                        </a:solidFill>
                        <a:latin typeface="Calibri"/>
                      </a:endParaRPr>
                    </a:p>
                  </a:txBody>
                  <a:tcPr marL="9525" marR="9525" marT="9527"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endParaRPr lang="en-US" sz="1800" b="0" i="0" u="none" strike="noStrike">
                        <a:solidFill>
                          <a:srgbClr val="000000"/>
                        </a:solidFill>
                        <a:latin typeface="Calibri"/>
                      </a:endParaRPr>
                    </a:p>
                  </a:txBody>
                  <a:tcPr marL="9525" marR="9525" marT="952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800" b="0" i="0" u="none" strike="noStrike">
                        <a:solidFill>
                          <a:srgbClr val="000000"/>
                        </a:solidFill>
                        <a:latin typeface="Calibri"/>
                      </a:endParaRPr>
                    </a:p>
                  </a:txBody>
                  <a:tcPr marL="9525" marR="9525" marT="952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83898">
                <a:tc>
                  <a:txBody>
                    <a:bodyPr/>
                    <a:lstStyle/>
                    <a:p>
                      <a:pPr algn="ctr" fontAlgn="b"/>
                      <a:r>
                        <a:rPr lang="en-US" sz="1800" b="1" i="0" u="none" strike="noStrike" dirty="0" err="1">
                          <a:solidFill>
                            <a:schemeClr val="bg1"/>
                          </a:solidFill>
                          <a:latin typeface="Calibri"/>
                        </a:rPr>
                        <a:t>CustomerId</a:t>
                      </a:r>
                      <a:endParaRPr lang="en-US" sz="1800" b="1" i="0" u="none" strike="noStrike" dirty="0">
                        <a:solidFill>
                          <a:schemeClr val="bg1"/>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1800" b="1" i="0" u="none" strike="noStrike" dirty="0" err="1">
                          <a:solidFill>
                            <a:schemeClr val="bg1"/>
                          </a:solidFill>
                          <a:latin typeface="Calibri"/>
                        </a:rPr>
                        <a:t>ItemId</a:t>
                      </a:r>
                      <a:endParaRPr lang="en-US" sz="1800" b="1" i="0" u="none" strike="noStrike" dirty="0">
                        <a:solidFill>
                          <a:schemeClr val="bg1"/>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1800" b="1" i="0" u="none" strike="noStrike" dirty="0" err="1">
                          <a:solidFill>
                            <a:schemeClr val="bg1"/>
                          </a:solidFill>
                          <a:latin typeface="Calibri"/>
                        </a:rPr>
                        <a:t>QtyPurchased</a:t>
                      </a:r>
                      <a:endParaRPr lang="en-US" sz="1800" b="1" i="0" u="none" strike="noStrike" dirty="0">
                        <a:solidFill>
                          <a:schemeClr val="bg1"/>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1800" b="1" i="0" u="none" strike="noStrike" dirty="0" err="1">
                          <a:solidFill>
                            <a:schemeClr val="bg1"/>
                          </a:solidFill>
                          <a:latin typeface="Calibri"/>
                        </a:rPr>
                        <a:t>NetAmt</a:t>
                      </a:r>
                      <a:endParaRPr lang="en-US" sz="1800" b="1" i="0" u="none" strike="noStrike" dirty="0">
                        <a:solidFill>
                          <a:schemeClr val="bg1"/>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10001"/>
                  </a:ext>
                </a:extLst>
              </a:tr>
              <a:tr h="283898">
                <a:tc>
                  <a:txBody>
                    <a:bodyPr/>
                    <a:lstStyle/>
                    <a:p>
                      <a:pPr algn="ctr" fontAlgn="b"/>
                      <a:r>
                        <a:rPr lang="en-US" sz="1800" b="0" i="0" u="none" strike="noStrike">
                          <a:solidFill>
                            <a:srgbClr val="000000"/>
                          </a:solidFill>
                          <a:latin typeface="Calibri"/>
                        </a:rPr>
                        <a:t>1001</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STN001</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5</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Calibri"/>
                        </a:rPr>
                        <a:t>50</a:t>
                      </a:r>
                      <a:endParaRPr lang="en-US" sz="1800" b="0"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3898">
                <a:tc>
                  <a:txBody>
                    <a:bodyPr/>
                    <a:lstStyle/>
                    <a:p>
                      <a:pPr algn="ctr" fontAlgn="b"/>
                      <a:r>
                        <a:rPr lang="en-US" sz="1800" b="0" i="0" u="none" strike="noStrike">
                          <a:solidFill>
                            <a:srgbClr val="000000"/>
                          </a:solidFill>
                          <a:latin typeface="Calibri"/>
                        </a:rPr>
                        <a:t>1002</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BAK003</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1</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Calibri"/>
                        </a:rPr>
                        <a:t>10</a:t>
                      </a:r>
                      <a:endParaRPr lang="en-US" sz="1800" b="0"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3898">
                <a:tc>
                  <a:txBody>
                    <a:bodyPr/>
                    <a:lstStyle/>
                    <a:p>
                      <a:pPr algn="ctr" fontAlgn="b"/>
                      <a:r>
                        <a:rPr lang="en-US" sz="1800" b="0" i="0" u="none" strike="noStrike" dirty="0" smtClean="0">
                          <a:solidFill>
                            <a:srgbClr val="000000"/>
                          </a:solidFill>
                          <a:latin typeface="Calibri"/>
                        </a:rPr>
                        <a:t>1003</a:t>
                      </a:r>
                      <a:endParaRPr lang="en-US" sz="1800" b="0"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GRO001</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1</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Calibri"/>
                        </a:rPr>
                        <a:t>20</a:t>
                      </a:r>
                      <a:endParaRPr lang="en-US" sz="1800" b="0"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3898">
                <a:tc>
                  <a:txBody>
                    <a:bodyPr/>
                    <a:lstStyle/>
                    <a:p>
                      <a:pPr algn="ctr" fontAlgn="b"/>
                      <a:r>
                        <a:rPr lang="en-US" sz="1800" b="0" i="0" u="none" strike="noStrike">
                          <a:solidFill>
                            <a:srgbClr val="000000"/>
                          </a:solidFill>
                          <a:latin typeface="Calibri"/>
                        </a:rPr>
                        <a:t> </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 </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 </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 </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0103069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0FD9F6BD-76F6-4DE7-85CF-31640F5AF5A6}" type="slidenum">
              <a:rPr lang="en-US">
                <a:solidFill>
                  <a:schemeClr val="bg1"/>
                </a:solidFill>
              </a:rPr>
              <a:pPr/>
              <a:t>61</a:t>
            </a:fld>
            <a:endParaRPr lang="en-US">
              <a:solidFill>
                <a:schemeClr val="bg1"/>
              </a:solidFill>
            </a:endParaRPr>
          </a:p>
        </p:txBody>
      </p:sp>
      <p:sp>
        <p:nvSpPr>
          <p:cNvPr id="45058"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smtClean="0"/>
              <a:t>Third Normal Form: 3 NF</a:t>
            </a:r>
          </a:p>
        </p:txBody>
      </p:sp>
      <p:sp>
        <p:nvSpPr>
          <p:cNvPr id="379907" name="Text Box 3"/>
          <p:cNvSpPr txBox="1">
            <a:spLocks noChangeArrowheads="1"/>
          </p:cNvSpPr>
          <p:nvPr/>
        </p:nvSpPr>
        <p:spPr bwMode="auto">
          <a:xfrm>
            <a:off x="1905000" y="1143001"/>
            <a:ext cx="8229600" cy="1200329"/>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r>
              <a:rPr lang="en-US" sz="1800" i="1"/>
              <a:t>A relation R is said to be in the Third Normal Form (3NF) if and only if </a:t>
            </a:r>
          </a:p>
          <a:p>
            <a:pPr lvl="1" algn="l">
              <a:buClr>
                <a:schemeClr val="tx1"/>
              </a:buClr>
              <a:buFont typeface="Symbol" panose="05050102010706020507" pitchFamily="18" charset="2"/>
              <a:buChar char="-"/>
            </a:pPr>
            <a:r>
              <a:rPr lang="en-US" sz="1800" i="1"/>
              <a:t>  It is in 2NF and</a:t>
            </a:r>
          </a:p>
          <a:p>
            <a:pPr lvl="1" algn="l">
              <a:buClr>
                <a:schemeClr val="tx1"/>
              </a:buClr>
              <a:buFont typeface="Symbol" panose="05050102010706020507" pitchFamily="18" charset="2"/>
              <a:buChar char="-"/>
            </a:pPr>
            <a:r>
              <a:rPr lang="en-US" sz="1800" i="1"/>
              <a:t> No transitive dependency exists between non-key attributes and key  attributes through another non key attribute. </a:t>
            </a:r>
          </a:p>
        </p:txBody>
      </p:sp>
      <p:grpSp>
        <p:nvGrpSpPr>
          <p:cNvPr id="76805" name="Group 80"/>
          <p:cNvGrpSpPr>
            <a:grpSpLocks/>
          </p:cNvGrpSpPr>
          <p:nvPr/>
        </p:nvGrpSpPr>
        <p:grpSpPr bwMode="auto">
          <a:xfrm>
            <a:off x="3352800" y="2971800"/>
            <a:ext cx="4851400" cy="476250"/>
            <a:chOff x="1600200" y="3276600"/>
            <a:chExt cx="4851400" cy="476250"/>
          </a:xfrm>
        </p:grpSpPr>
        <p:sp>
          <p:nvSpPr>
            <p:cNvPr id="76810" name="Rectangle 13"/>
            <p:cNvSpPr>
              <a:spLocks noChangeArrowheads="1"/>
            </p:cNvSpPr>
            <p:nvPr/>
          </p:nvSpPr>
          <p:spPr bwMode="auto">
            <a:xfrm>
              <a:off x="3581400" y="3276600"/>
              <a:ext cx="1066800" cy="369974"/>
            </a:xfrm>
            <a:prstGeom prst="rect">
              <a:avLst/>
            </a:prstGeom>
            <a:solidFill>
              <a:srgbClr val="FFFF00"/>
            </a:solidFill>
            <a:ln w="25400">
              <a:solidFill>
                <a:schemeClr val="bg1"/>
              </a:solidFill>
              <a:miter lim="800000"/>
              <a:headEnd/>
              <a:tailEnd/>
            </a:ln>
          </p:spPr>
          <p:txBody>
            <a:bodyPr lIns="92075" tIns="46038" rIns="92075" bIns="46038">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1800" b="0">
                  <a:solidFill>
                    <a:srgbClr val="0000FF"/>
                  </a:solidFill>
                  <a:latin typeface="Times New Roman" panose="02020603050405020304" pitchFamily="18" charset="0"/>
                </a:rPr>
                <a:t>       B</a:t>
              </a:r>
            </a:p>
          </p:txBody>
        </p:sp>
        <p:sp>
          <p:nvSpPr>
            <p:cNvPr id="76811" name="Line 14"/>
            <p:cNvSpPr>
              <a:spLocks noChangeShapeType="1"/>
            </p:cNvSpPr>
            <p:nvPr/>
          </p:nvSpPr>
          <p:spPr bwMode="auto">
            <a:xfrm>
              <a:off x="2895600" y="3429000"/>
              <a:ext cx="609600" cy="15875"/>
            </a:xfrm>
            <a:prstGeom prst="line">
              <a:avLst/>
            </a:prstGeom>
            <a:noFill/>
            <a:ln w="41275">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76812" name="Line 15"/>
            <p:cNvSpPr>
              <a:spLocks noChangeShapeType="1"/>
            </p:cNvSpPr>
            <p:nvPr/>
          </p:nvSpPr>
          <p:spPr bwMode="auto">
            <a:xfrm>
              <a:off x="4800600" y="3505200"/>
              <a:ext cx="609600" cy="15875"/>
            </a:xfrm>
            <a:prstGeom prst="line">
              <a:avLst/>
            </a:prstGeom>
            <a:noFill/>
            <a:ln w="41275">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76813" name="Rectangle 16"/>
            <p:cNvSpPr>
              <a:spLocks noChangeArrowheads="1"/>
            </p:cNvSpPr>
            <p:nvPr/>
          </p:nvSpPr>
          <p:spPr bwMode="auto">
            <a:xfrm>
              <a:off x="5562600" y="3276600"/>
              <a:ext cx="889000" cy="369974"/>
            </a:xfrm>
            <a:prstGeom prst="rect">
              <a:avLst/>
            </a:prstGeom>
            <a:solidFill>
              <a:srgbClr val="FFFF00"/>
            </a:solidFill>
            <a:ln w="25400">
              <a:solidFill>
                <a:schemeClr val="bg1"/>
              </a:solidFill>
              <a:miter lim="800000"/>
              <a:headEnd/>
              <a:tailEnd/>
            </a:ln>
          </p:spPr>
          <p:txBody>
            <a:bodyPr lIns="92075" tIns="46038" rIns="92075" bIns="46038">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1800" b="0">
                  <a:solidFill>
                    <a:srgbClr val="0000FF"/>
                  </a:solidFill>
                  <a:latin typeface="Times New Roman" panose="02020603050405020304" pitchFamily="18" charset="0"/>
                </a:rPr>
                <a:t>     C</a:t>
              </a:r>
            </a:p>
          </p:txBody>
        </p:sp>
        <p:cxnSp>
          <p:nvCxnSpPr>
            <p:cNvPr id="76814" name="AutoShape 17"/>
            <p:cNvCxnSpPr>
              <a:cxnSpLocks noChangeShapeType="1"/>
            </p:cNvCxnSpPr>
            <p:nvPr/>
          </p:nvCxnSpPr>
          <p:spPr bwMode="auto">
            <a:xfrm rot="16200000" flipH="1">
              <a:off x="4016375" y="2155825"/>
              <a:ext cx="19050" cy="3175000"/>
            </a:xfrm>
            <a:prstGeom prst="curvedConnector3">
              <a:avLst>
                <a:gd name="adj1" fmla="val 2075000"/>
              </a:avLst>
            </a:prstGeom>
            <a:noFill/>
            <a:ln w="63500">
              <a:solidFill>
                <a:srgbClr val="FF0000"/>
              </a:solidFill>
              <a:round/>
              <a:headEnd/>
              <a:tailEnd type="stealth" w="med" len="med"/>
            </a:ln>
            <a:extLst>
              <a:ext uri="{909E8E84-426E-40DD-AFC4-6F175D3DCCD1}">
                <a14:hiddenFill xmlns:a14="http://schemas.microsoft.com/office/drawing/2010/main">
                  <a:noFill/>
                </a14:hiddenFill>
              </a:ext>
            </a:extLst>
          </p:spPr>
        </p:cxnSp>
        <p:sp>
          <p:nvSpPr>
            <p:cNvPr id="76815" name="Rectangle 13"/>
            <p:cNvSpPr>
              <a:spLocks noChangeArrowheads="1"/>
            </p:cNvSpPr>
            <p:nvPr/>
          </p:nvSpPr>
          <p:spPr bwMode="auto">
            <a:xfrm>
              <a:off x="1600200" y="3276600"/>
              <a:ext cx="1066800" cy="369974"/>
            </a:xfrm>
            <a:prstGeom prst="rect">
              <a:avLst/>
            </a:prstGeom>
            <a:solidFill>
              <a:srgbClr val="FFFF00"/>
            </a:solidFill>
            <a:ln w="25400">
              <a:solidFill>
                <a:schemeClr val="bg1"/>
              </a:solidFill>
              <a:miter lim="800000"/>
              <a:headEnd/>
              <a:tailEnd/>
            </a:ln>
          </p:spPr>
          <p:txBody>
            <a:bodyPr lIns="92075" tIns="46038" rIns="92075" bIns="46038">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1800" b="0">
                  <a:solidFill>
                    <a:srgbClr val="0000FF"/>
                  </a:solidFill>
                  <a:latin typeface="Times New Roman" panose="02020603050405020304" pitchFamily="18" charset="0"/>
                </a:rPr>
                <a:t>       A</a:t>
              </a:r>
            </a:p>
          </p:txBody>
        </p:sp>
      </p:grpSp>
      <p:sp>
        <p:nvSpPr>
          <p:cNvPr id="76806" name="TextBox 79"/>
          <p:cNvSpPr txBox="1">
            <a:spLocks noChangeArrowheads="1"/>
          </p:cNvSpPr>
          <p:nvPr/>
        </p:nvSpPr>
        <p:spPr bwMode="auto">
          <a:xfrm>
            <a:off x="1905000" y="5257801"/>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r>
              <a:rPr lang="en-US" sz="1800"/>
              <a:t>To make a table 3NF compliant, we have to remove all such Transitive Dependencies</a:t>
            </a:r>
          </a:p>
          <a:p>
            <a:endParaRPr lang="en-US"/>
          </a:p>
        </p:txBody>
      </p:sp>
      <p:sp>
        <p:nvSpPr>
          <p:cNvPr id="49159" name="Oval Callout 81"/>
          <p:cNvSpPr>
            <a:spLocks noChangeArrowheads="1"/>
          </p:cNvSpPr>
          <p:nvPr/>
        </p:nvSpPr>
        <p:spPr bwMode="auto">
          <a:xfrm>
            <a:off x="1981200" y="3505200"/>
            <a:ext cx="1219200" cy="838200"/>
          </a:xfrm>
          <a:prstGeom prst="wedgeEllipseCallout">
            <a:avLst>
              <a:gd name="adj1" fmla="val 78273"/>
              <a:gd name="adj2" fmla="val -63690"/>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defRPr/>
            </a:pPr>
            <a:r>
              <a:rPr lang="en-US" dirty="0"/>
              <a:t>It should be key Attribute</a:t>
            </a:r>
          </a:p>
        </p:txBody>
      </p:sp>
      <p:sp>
        <p:nvSpPr>
          <p:cNvPr id="49160" name="Oval Callout 82"/>
          <p:cNvSpPr>
            <a:spLocks noChangeArrowheads="1"/>
          </p:cNvSpPr>
          <p:nvPr/>
        </p:nvSpPr>
        <p:spPr bwMode="auto">
          <a:xfrm>
            <a:off x="4191000" y="4267200"/>
            <a:ext cx="1905000" cy="762000"/>
          </a:xfrm>
          <a:prstGeom prst="wedgeEllipseCallout">
            <a:avLst>
              <a:gd name="adj1" fmla="val 21167"/>
              <a:gd name="adj2" fmla="val -153690"/>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defRPr/>
            </a:pPr>
            <a:r>
              <a:rPr lang="en-US" dirty="0"/>
              <a:t>It should be non key attribute</a:t>
            </a:r>
          </a:p>
        </p:txBody>
      </p:sp>
      <p:sp>
        <p:nvSpPr>
          <p:cNvPr id="49161" name="Oval Callout 83"/>
          <p:cNvSpPr>
            <a:spLocks noChangeArrowheads="1"/>
          </p:cNvSpPr>
          <p:nvPr/>
        </p:nvSpPr>
        <p:spPr bwMode="auto">
          <a:xfrm>
            <a:off x="8305800" y="3962400"/>
            <a:ext cx="1600200" cy="838200"/>
          </a:xfrm>
          <a:prstGeom prst="wedgeEllipseCallout">
            <a:avLst>
              <a:gd name="adj1" fmla="val -54315"/>
              <a:gd name="adj2" fmla="val -90963"/>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defRPr/>
            </a:pPr>
            <a:r>
              <a:rPr lang="en-US" dirty="0"/>
              <a:t>It should be non key attribute</a:t>
            </a:r>
          </a:p>
        </p:txBody>
      </p:sp>
    </p:spTree>
    <p:extLst>
      <p:ext uri="{BB962C8B-B14F-4D97-AF65-F5344CB8AC3E}">
        <p14:creationId xmlns:p14="http://schemas.microsoft.com/office/powerpoint/2010/main" val="3089701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79907">
                                            <p:txEl>
                                              <p:pRg st="1" end="1"/>
                                            </p:txEl>
                                          </p:spTgt>
                                        </p:tgtEl>
                                        <p:attrNameLst>
                                          <p:attrName>style.visibility</p:attrName>
                                        </p:attrNameLst>
                                      </p:cBhvr>
                                      <p:to>
                                        <p:strVal val="visible"/>
                                      </p:to>
                                    </p:set>
                                    <p:anim calcmode="lin" valueType="num">
                                      <p:cBhvr>
                                        <p:cTn id="7" dur="1000" fill="hold"/>
                                        <p:tgtEl>
                                          <p:spTgt spid="379907">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379907">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79907">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379907">
                                            <p:txEl>
                                              <p:pRg st="2" end="2"/>
                                            </p:txEl>
                                          </p:spTgt>
                                        </p:tgtEl>
                                        <p:attrNameLst>
                                          <p:attrName>style.visibility</p:attrName>
                                        </p:attrNameLst>
                                      </p:cBhvr>
                                      <p:to>
                                        <p:strVal val="visible"/>
                                      </p:to>
                                    </p:set>
                                    <p:anim calcmode="lin" valueType="num">
                                      <p:cBhvr>
                                        <p:cTn id="14" dur="1000" fill="hold"/>
                                        <p:tgtEl>
                                          <p:spTgt spid="379907">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379907">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79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60EA8966-B0B5-40A4-BDFD-D36925546283}" type="slidenum">
              <a:rPr lang="en-US">
                <a:solidFill>
                  <a:schemeClr val="bg1"/>
                </a:solidFill>
              </a:rPr>
              <a:pPr/>
              <a:t>62</a:t>
            </a:fld>
            <a:endParaRPr lang="en-US">
              <a:solidFill>
                <a:schemeClr val="bg1"/>
              </a:solidFill>
            </a:endParaRPr>
          </a:p>
        </p:txBody>
      </p:sp>
      <p:sp>
        <p:nvSpPr>
          <p:cNvPr id="46082"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dirty="0" smtClean="0"/>
              <a:t>Third Normal Form : Example</a:t>
            </a:r>
          </a:p>
        </p:txBody>
      </p:sp>
      <p:grpSp>
        <p:nvGrpSpPr>
          <p:cNvPr id="77828" name="Group 12"/>
          <p:cNvGrpSpPr>
            <a:grpSpLocks/>
          </p:cNvGrpSpPr>
          <p:nvPr/>
        </p:nvGrpSpPr>
        <p:grpSpPr bwMode="auto">
          <a:xfrm>
            <a:off x="3200400" y="1981200"/>
            <a:ext cx="5029200" cy="1295400"/>
            <a:chOff x="1905000" y="2971800"/>
            <a:chExt cx="5029200" cy="1295400"/>
          </a:xfrm>
        </p:grpSpPr>
        <p:sp>
          <p:nvSpPr>
            <p:cNvPr id="51214" name="Rectangle 5"/>
            <p:cNvSpPr>
              <a:spLocks noChangeArrowheads="1"/>
            </p:cNvSpPr>
            <p:nvPr/>
          </p:nvSpPr>
          <p:spPr bwMode="auto">
            <a:xfrm>
              <a:off x="1905000" y="2971800"/>
              <a:ext cx="5029200" cy="1295400"/>
            </a:xfrm>
            <a:prstGeom prst="rect">
              <a:avLst/>
            </a:prstGeom>
            <a:solidFill>
              <a:schemeClr val="bg1"/>
            </a:solidFill>
            <a:ln w="12700">
              <a:solidFill>
                <a:schemeClr val="tx1"/>
              </a:solidFill>
              <a:miter lim="800000"/>
              <a:headEnd/>
              <a:tailEnd/>
            </a:ln>
          </p:spPr>
          <p:txBody>
            <a:bodyPr wrap="none" anchor="ctr"/>
            <a:lstStyle/>
            <a:p>
              <a:pPr>
                <a:defRPr/>
              </a:pPr>
              <a:endParaRPr lang="en-US" dirty="0">
                <a:latin typeface="+mj-lt"/>
                <a:cs typeface="Arial" pitchFamily="34" charset="0"/>
              </a:endParaRPr>
            </a:p>
          </p:txBody>
        </p:sp>
        <p:sp>
          <p:nvSpPr>
            <p:cNvPr id="51215" name="Rectangle 7"/>
            <p:cNvSpPr>
              <a:spLocks noChangeArrowheads="1"/>
            </p:cNvSpPr>
            <p:nvPr/>
          </p:nvSpPr>
          <p:spPr bwMode="auto">
            <a:xfrm>
              <a:off x="1981200" y="3657600"/>
              <a:ext cx="1295400" cy="369888"/>
            </a:xfrm>
            <a:prstGeom prst="rect">
              <a:avLst/>
            </a:prstGeom>
            <a:solidFill>
              <a:srgbClr val="FFFF00"/>
            </a:solidFill>
            <a:ln w="25400">
              <a:solidFill>
                <a:schemeClr val="bg1"/>
              </a:solidFill>
              <a:miter lim="800000"/>
              <a:headEnd/>
              <a:tailEnd/>
            </a:ln>
          </p:spPr>
          <p:txBody>
            <a:bodyPr lIns="92075" tIns="46038" rIns="92075" bIns="46038">
              <a:spAutoFit/>
            </a:bodyPr>
            <a:lstStyle/>
            <a:p>
              <a:pPr algn="l">
                <a:spcBef>
                  <a:spcPct val="0"/>
                </a:spcBef>
                <a:buClrTx/>
                <a:buSzTx/>
                <a:buFontTx/>
                <a:buNone/>
                <a:defRPr/>
              </a:pPr>
              <a:r>
                <a:rPr lang="en-US">
                  <a:solidFill>
                    <a:srgbClr val="0000FF"/>
                  </a:solidFill>
                  <a:latin typeface="+mj-lt"/>
                  <a:ea typeface="SimHei" pitchFamily="49" charset="-122"/>
                </a:rPr>
                <a:t>UnitPrice</a:t>
              </a:r>
            </a:p>
          </p:txBody>
        </p:sp>
        <p:sp>
          <p:nvSpPr>
            <p:cNvPr id="77840" name="Line 8"/>
            <p:cNvSpPr>
              <a:spLocks noChangeShapeType="1"/>
            </p:cNvSpPr>
            <p:nvPr/>
          </p:nvSpPr>
          <p:spPr bwMode="auto">
            <a:xfrm>
              <a:off x="3429000" y="3352800"/>
              <a:ext cx="838200" cy="0"/>
            </a:xfrm>
            <a:prstGeom prst="line">
              <a:avLst/>
            </a:prstGeom>
            <a:noFill/>
            <a:ln w="41275">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77841" name="Line 9"/>
            <p:cNvSpPr>
              <a:spLocks noChangeShapeType="1"/>
            </p:cNvSpPr>
            <p:nvPr/>
          </p:nvSpPr>
          <p:spPr bwMode="auto">
            <a:xfrm>
              <a:off x="3429000" y="3886200"/>
              <a:ext cx="838200" cy="0"/>
            </a:xfrm>
            <a:prstGeom prst="line">
              <a:avLst/>
            </a:prstGeom>
            <a:noFill/>
            <a:ln w="41275">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1218" name="Rectangle 10"/>
            <p:cNvSpPr>
              <a:spLocks noChangeArrowheads="1"/>
            </p:cNvSpPr>
            <p:nvPr/>
          </p:nvSpPr>
          <p:spPr bwMode="auto">
            <a:xfrm>
              <a:off x="4572000" y="3124200"/>
              <a:ext cx="1295400" cy="369888"/>
            </a:xfrm>
            <a:prstGeom prst="rect">
              <a:avLst/>
            </a:prstGeom>
            <a:solidFill>
              <a:srgbClr val="FFFF00"/>
            </a:solidFill>
            <a:ln w="25400">
              <a:solidFill>
                <a:schemeClr val="bg1"/>
              </a:solidFill>
              <a:miter lim="800000"/>
              <a:headEnd/>
              <a:tailEnd/>
            </a:ln>
          </p:spPr>
          <p:txBody>
            <a:bodyPr lIns="92075" tIns="46038" rIns="92075" bIns="46038">
              <a:spAutoFit/>
            </a:bodyPr>
            <a:lstStyle/>
            <a:p>
              <a:pPr algn="l">
                <a:spcBef>
                  <a:spcPct val="0"/>
                </a:spcBef>
                <a:buClrTx/>
                <a:buSzTx/>
                <a:buFontTx/>
                <a:buNone/>
                <a:defRPr/>
              </a:pPr>
              <a:r>
                <a:rPr lang="en-US">
                  <a:solidFill>
                    <a:srgbClr val="0000FF"/>
                  </a:solidFill>
                  <a:latin typeface="+mj-lt"/>
                </a:rPr>
                <a:t>UnitPrice</a:t>
              </a:r>
            </a:p>
          </p:txBody>
        </p:sp>
        <p:sp>
          <p:nvSpPr>
            <p:cNvPr id="51219" name="Rectangle 11"/>
            <p:cNvSpPr>
              <a:spLocks noChangeArrowheads="1"/>
            </p:cNvSpPr>
            <p:nvPr/>
          </p:nvSpPr>
          <p:spPr bwMode="auto">
            <a:xfrm>
              <a:off x="4572000" y="3733800"/>
              <a:ext cx="914400" cy="369888"/>
            </a:xfrm>
            <a:prstGeom prst="rect">
              <a:avLst/>
            </a:prstGeom>
            <a:solidFill>
              <a:srgbClr val="FFFF00"/>
            </a:solidFill>
            <a:ln w="25400">
              <a:solidFill>
                <a:schemeClr val="bg1"/>
              </a:solidFill>
              <a:miter lim="800000"/>
              <a:headEnd/>
              <a:tailEnd/>
            </a:ln>
          </p:spPr>
          <p:txBody>
            <a:bodyPr lIns="92075" tIns="46038" rIns="92075" bIns="46038">
              <a:spAutoFit/>
            </a:bodyPr>
            <a:lstStyle/>
            <a:p>
              <a:pPr algn="l">
                <a:spcBef>
                  <a:spcPct val="0"/>
                </a:spcBef>
                <a:buClrTx/>
                <a:buSzTx/>
                <a:buFontTx/>
                <a:buNone/>
                <a:defRPr/>
              </a:pPr>
              <a:r>
                <a:rPr lang="en-US" dirty="0">
                  <a:solidFill>
                    <a:srgbClr val="0000FF"/>
                  </a:solidFill>
                  <a:latin typeface="+mj-lt"/>
                </a:rPr>
                <a:t>Class</a:t>
              </a:r>
            </a:p>
          </p:txBody>
        </p:sp>
        <p:sp>
          <p:nvSpPr>
            <p:cNvPr id="51220" name="Rectangle 12"/>
            <p:cNvSpPr>
              <a:spLocks noChangeArrowheads="1"/>
            </p:cNvSpPr>
            <p:nvPr/>
          </p:nvSpPr>
          <p:spPr bwMode="auto">
            <a:xfrm>
              <a:off x="1981200" y="3124200"/>
              <a:ext cx="838200" cy="369888"/>
            </a:xfrm>
            <a:prstGeom prst="rect">
              <a:avLst/>
            </a:prstGeom>
            <a:solidFill>
              <a:srgbClr val="FFFF00"/>
            </a:solidFill>
            <a:ln w="25400">
              <a:solidFill>
                <a:schemeClr val="bg1"/>
              </a:solidFill>
              <a:miter lim="800000"/>
              <a:headEnd/>
              <a:tailEnd/>
            </a:ln>
          </p:spPr>
          <p:txBody>
            <a:bodyPr lIns="92075" tIns="46038" rIns="92075" bIns="46038">
              <a:spAutoFit/>
            </a:bodyPr>
            <a:lstStyle/>
            <a:p>
              <a:pPr algn="l">
                <a:spcBef>
                  <a:spcPct val="0"/>
                </a:spcBef>
                <a:buClrTx/>
                <a:buSzTx/>
                <a:buFontTx/>
                <a:buNone/>
                <a:defRPr/>
              </a:pPr>
              <a:r>
                <a:rPr lang="en-US">
                  <a:solidFill>
                    <a:srgbClr val="0000FF"/>
                  </a:solidFill>
                  <a:latin typeface="+mj-lt"/>
                </a:rPr>
                <a:t>ItemId</a:t>
              </a:r>
            </a:p>
          </p:txBody>
        </p:sp>
      </p:grpSp>
      <p:grpSp>
        <p:nvGrpSpPr>
          <p:cNvPr id="77829" name="Group 20"/>
          <p:cNvGrpSpPr>
            <a:grpSpLocks/>
          </p:cNvGrpSpPr>
          <p:nvPr/>
        </p:nvGrpSpPr>
        <p:grpSpPr bwMode="auto">
          <a:xfrm>
            <a:off x="3200400" y="3886200"/>
            <a:ext cx="4851400" cy="476250"/>
            <a:chOff x="1600200" y="5029200"/>
            <a:chExt cx="4851400" cy="476250"/>
          </a:xfrm>
        </p:grpSpPr>
        <p:sp>
          <p:nvSpPr>
            <p:cNvPr id="51208" name="Rectangle 13"/>
            <p:cNvSpPr>
              <a:spLocks noChangeArrowheads="1"/>
            </p:cNvSpPr>
            <p:nvPr/>
          </p:nvSpPr>
          <p:spPr bwMode="auto">
            <a:xfrm>
              <a:off x="3581400" y="5029200"/>
              <a:ext cx="1143000" cy="369888"/>
            </a:xfrm>
            <a:prstGeom prst="rect">
              <a:avLst/>
            </a:prstGeom>
            <a:solidFill>
              <a:srgbClr val="FFFF00"/>
            </a:solidFill>
            <a:ln w="25400">
              <a:solidFill>
                <a:schemeClr val="bg1"/>
              </a:solidFill>
              <a:miter lim="800000"/>
              <a:headEnd/>
              <a:tailEnd/>
            </a:ln>
          </p:spPr>
          <p:txBody>
            <a:bodyPr lIns="92075" tIns="46038" rIns="92075" bIns="46038">
              <a:spAutoFit/>
            </a:bodyPr>
            <a:lstStyle/>
            <a:p>
              <a:pPr algn="l">
                <a:spcBef>
                  <a:spcPct val="0"/>
                </a:spcBef>
                <a:buClrTx/>
                <a:buSzTx/>
                <a:buFontTx/>
                <a:buNone/>
                <a:defRPr/>
              </a:pPr>
              <a:r>
                <a:rPr lang="en-US">
                  <a:solidFill>
                    <a:srgbClr val="0000FF"/>
                  </a:solidFill>
                  <a:latin typeface="+mj-lt"/>
                </a:rPr>
                <a:t>UnitPrice</a:t>
              </a:r>
            </a:p>
          </p:txBody>
        </p:sp>
        <p:sp>
          <p:nvSpPr>
            <p:cNvPr id="51209" name="Line 14"/>
            <p:cNvSpPr>
              <a:spLocks noChangeShapeType="1"/>
            </p:cNvSpPr>
            <p:nvPr/>
          </p:nvSpPr>
          <p:spPr bwMode="auto">
            <a:xfrm>
              <a:off x="2895600" y="5181600"/>
              <a:ext cx="609600" cy="15875"/>
            </a:xfrm>
            <a:prstGeom prst="line">
              <a:avLst/>
            </a:prstGeom>
            <a:noFill/>
            <a:ln w="41275">
              <a:solidFill>
                <a:srgbClr val="FF0000"/>
              </a:solidFill>
              <a:round/>
              <a:headEnd type="none" w="sm" len="sm"/>
              <a:tailEnd type="stealth" w="med" len="lg"/>
            </a:ln>
          </p:spPr>
          <p:txBody>
            <a:bodyPr wrap="none" anchor="ctr"/>
            <a:lstStyle/>
            <a:p>
              <a:pPr>
                <a:defRPr/>
              </a:pPr>
              <a:endParaRPr lang="en-US">
                <a:latin typeface="+mj-lt"/>
              </a:endParaRPr>
            </a:p>
          </p:txBody>
        </p:sp>
        <p:sp>
          <p:nvSpPr>
            <p:cNvPr id="51210" name="Line 15"/>
            <p:cNvSpPr>
              <a:spLocks noChangeShapeType="1"/>
            </p:cNvSpPr>
            <p:nvPr/>
          </p:nvSpPr>
          <p:spPr bwMode="auto">
            <a:xfrm>
              <a:off x="4800600" y="5257800"/>
              <a:ext cx="609600" cy="15875"/>
            </a:xfrm>
            <a:prstGeom prst="line">
              <a:avLst/>
            </a:prstGeom>
            <a:noFill/>
            <a:ln w="41275">
              <a:solidFill>
                <a:srgbClr val="FF0000"/>
              </a:solidFill>
              <a:round/>
              <a:headEnd type="none" w="sm" len="sm"/>
              <a:tailEnd type="stealth" w="med" len="lg"/>
            </a:ln>
          </p:spPr>
          <p:txBody>
            <a:bodyPr wrap="none" anchor="ctr"/>
            <a:lstStyle/>
            <a:p>
              <a:pPr>
                <a:defRPr/>
              </a:pPr>
              <a:endParaRPr lang="en-US">
                <a:latin typeface="+mj-lt"/>
              </a:endParaRPr>
            </a:p>
          </p:txBody>
        </p:sp>
        <p:sp>
          <p:nvSpPr>
            <p:cNvPr id="51211" name="Rectangle 16"/>
            <p:cNvSpPr>
              <a:spLocks noChangeArrowheads="1"/>
            </p:cNvSpPr>
            <p:nvPr/>
          </p:nvSpPr>
          <p:spPr bwMode="auto">
            <a:xfrm>
              <a:off x="5562600" y="5029200"/>
              <a:ext cx="889000" cy="369888"/>
            </a:xfrm>
            <a:prstGeom prst="rect">
              <a:avLst/>
            </a:prstGeom>
            <a:solidFill>
              <a:srgbClr val="FFFF00"/>
            </a:solidFill>
            <a:ln w="25400">
              <a:solidFill>
                <a:schemeClr val="bg1"/>
              </a:solidFill>
              <a:miter lim="800000"/>
              <a:headEnd/>
              <a:tailEnd/>
            </a:ln>
          </p:spPr>
          <p:txBody>
            <a:bodyPr lIns="92075" tIns="46038" rIns="92075" bIns="46038">
              <a:spAutoFit/>
            </a:bodyPr>
            <a:lstStyle/>
            <a:p>
              <a:pPr algn="l">
                <a:spcBef>
                  <a:spcPct val="0"/>
                </a:spcBef>
                <a:buClrTx/>
                <a:buSzTx/>
                <a:buFontTx/>
                <a:buNone/>
                <a:defRPr/>
              </a:pPr>
              <a:r>
                <a:rPr lang="en-US">
                  <a:solidFill>
                    <a:srgbClr val="0000FF"/>
                  </a:solidFill>
                  <a:latin typeface="+mj-lt"/>
                </a:rPr>
                <a:t>Class</a:t>
              </a:r>
            </a:p>
          </p:txBody>
        </p:sp>
        <p:cxnSp>
          <p:nvCxnSpPr>
            <p:cNvPr id="77836" name="AutoShape 17"/>
            <p:cNvCxnSpPr>
              <a:cxnSpLocks noChangeShapeType="1"/>
            </p:cNvCxnSpPr>
            <p:nvPr/>
          </p:nvCxnSpPr>
          <p:spPr bwMode="auto">
            <a:xfrm rot="16200000" flipH="1">
              <a:off x="4016375" y="3908425"/>
              <a:ext cx="19050" cy="3175000"/>
            </a:xfrm>
            <a:prstGeom prst="curvedConnector3">
              <a:avLst>
                <a:gd name="adj1" fmla="val 2075000"/>
              </a:avLst>
            </a:prstGeom>
            <a:noFill/>
            <a:ln w="63500">
              <a:solidFill>
                <a:srgbClr val="FF0000"/>
              </a:solidFill>
              <a:round/>
              <a:headEnd/>
              <a:tailEnd type="stealth" w="med" len="med"/>
            </a:ln>
            <a:extLst>
              <a:ext uri="{909E8E84-426E-40DD-AFC4-6F175D3DCCD1}">
                <a14:hiddenFill xmlns:a14="http://schemas.microsoft.com/office/drawing/2010/main">
                  <a:noFill/>
                </a14:hiddenFill>
              </a:ext>
            </a:extLst>
          </p:spPr>
        </p:cxnSp>
        <p:sp>
          <p:nvSpPr>
            <p:cNvPr id="51213" name="Rectangle 13"/>
            <p:cNvSpPr>
              <a:spLocks noChangeArrowheads="1"/>
            </p:cNvSpPr>
            <p:nvPr/>
          </p:nvSpPr>
          <p:spPr bwMode="auto">
            <a:xfrm>
              <a:off x="1600200" y="5029200"/>
              <a:ext cx="1066800" cy="369888"/>
            </a:xfrm>
            <a:prstGeom prst="rect">
              <a:avLst/>
            </a:prstGeom>
            <a:solidFill>
              <a:srgbClr val="FFFF00"/>
            </a:solidFill>
            <a:ln w="25400">
              <a:solidFill>
                <a:schemeClr val="bg1"/>
              </a:solidFill>
              <a:miter lim="800000"/>
              <a:headEnd/>
              <a:tailEnd/>
            </a:ln>
          </p:spPr>
          <p:txBody>
            <a:bodyPr lIns="92075" tIns="46038" rIns="92075" bIns="46038">
              <a:spAutoFit/>
            </a:bodyPr>
            <a:lstStyle/>
            <a:p>
              <a:pPr algn="l">
                <a:spcBef>
                  <a:spcPct val="0"/>
                </a:spcBef>
                <a:buClrTx/>
                <a:buSzTx/>
                <a:buFontTx/>
                <a:buNone/>
                <a:defRPr/>
              </a:pPr>
              <a:r>
                <a:rPr lang="en-US">
                  <a:solidFill>
                    <a:srgbClr val="0000FF"/>
                  </a:solidFill>
                  <a:latin typeface="+mj-lt"/>
                </a:rPr>
                <a:t>ItemId</a:t>
              </a:r>
            </a:p>
          </p:txBody>
        </p:sp>
      </p:grpSp>
      <p:sp>
        <p:nvSpPr>
          <p:cNvPr id="77830" name="TextBox 27"/>
          <p:cNvSpPr txBox="1">
            <a:spLocks noChangeArrowheads="1"/>
          </p:cNvSpPr>
          <p:nvPr/>
        </p:nvSpPr>
        <p:spPr bwMode="auto">
          <a:xfrm>
            <a:off x="1905000" y="1219201"/>
            <a:ext cx="8153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r>
              <a:rPr lang="en-US" sz="1800">
                <a:solidFill>
                  <a:srgbClr val="0070C0"/>
                </a:solidFill>
              </a:rPr>
              <a:t>Let us consider Item table obtained after bringing Retail Application table in to 2NF:</a:t>
            </a:r>
          </a:p>
        </p:txBody>
      </p:sp>
      <p:sp>
        <p:nvSpPr>
          <p:cNvPr id="77831" name="TextBox 31"/>
          <p:cNvSpPr txBox="1">
            <a:spLocks noChangeArrowheads="1"/>
          </p:cNvSpPr>
          <p:nvPr/>
        </p:nvSpPr>
        <p:spPr bwMode="auto">
          <a:xfrm>
            <a:off x="1905000" y="5486400"/>
            <a:ext cx="815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r>
              <a:rPr lang="en-US" sz="1800">
                <a:solidFill>
                  <a:srgbClr val="0070C0"/>
                </a:solidFill>
              </a:rPr>
              <a:t>The above dependencies violates 3NF definition</a:t>
            </a:r>
          </a:p>
        </p:txBody>
      </p:sp>
    </p:spTree>
    <p:extLst>
      <p:ext uri="{BB962C8B-B14F-4D97-AF65-F5344CB8AC3E}">
        <p14:creationId xmlns:p14="http://schemas.microsoft.com/office/powerpoint/2010/main" val="2219620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E52EEE90-FC01-4251-B1CD-A68472829E3F}" type="slidenum">
              <a:rPr lang="en-US">
                <a:solidFill>
                  <a:schemeClr val="bg1"/>
                </a:solidFill>
              </a:rPr>
              <a:pPr/>
              <a:t>63</a:t>
            </a:fld>
            <a:endParaRPr lang="en-US">
              <a:solidFill>
                <a:schemeClr val="bg1"/>
              </a:solidFill>
            </a:endParaRPr>
          </a:p>
        </p:txBody>
      </p:sp>
      <p:sp>
        <p:nvSpPr>
          <p:cNvPr id="47144" name="Rectangle 40"/>
          <p:cNvSpPr>
            <a:spLocks noGrp="1" noChangeArrowheads="1"/>
          </p:cNvSpPr>
          <p:nvPr>
            <p:ph type="title" idx="4294967295"/>
          </p:nvPr>
        </p:nvSpPr>
        <p:spPr/>
        <p:txBody>
          <a:bodyPr/>
          <a:lstStyle/>
          <a:p>
            <a:pPr eaLnBrk="1" hangingPunct="1">
              <a:defRPr/>
            </a:pPr>
            <a:r>
              <a:rPr lang="en-US" dirty="0" smtClean="0"/>
              <a:t>Third Normal Form : Example (Cont..)</a:t>
            </a:r>
          </a:p>
        </p:txBody>
      </p:sp>
      <p:graphicFrame>
        <p:nvGraphicFramePr>
          <p:cNvPr id="8194" name="Object 43"/>
          <p:cNvGraphicFramePr>
            <a:graphicFrameLocks noChangeAspect="1"/>
          </p:cNvGraphicFramePr>
          <p:nvPr/>
        </p:nvGraphicFramePr>
        <p:xfrm>
          <a:off x="5143500" y="2476500"/>
          <a:ext cx="1905000" cy="1905000"/>
        </p:xfrm>
        <a:graphic>
          <a:graphicData uri="http://schemas.openxmlformats.org/presentationml/2006/ole">
            <mc:AlternateContent xmlns:mc="http://schemas.openxmlformats.org/markup-compatibility/2006">
              <mc:Choice xmlns:v="urn:schemas-microsoft-com:vml" Requires="v">
                <p:oleObj spid="_x0000_s8196" name="Bitmap Image" r:id="rId3" imgW="1905266" imgH="1905266" progId="Paint.Picture">
                  <p:embed/>
                </p:oleObj>
              </mc:Choice>
              <mc:Fallback>
                <p:oleObj name="Bitmap Image" r:id="rId3" imgW="1905266" imgH="1905266"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3500" y="2476500"/>
                        <a:ext cx="1905000"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5" name="Object 44"/>
          <p:cNvGraphicFramePr>
            <a:graphicFrameLocks noChangeAspect="1"/>
          </p:cNvGraphicFramePr>
          <p:nvPr/>
        </p:nvGraphicFramePr>
        <p:xfrm>
          <a:off x="5143500" y="2476500"/>
          <a:ext cx="1905000" cy="1905000"/>
        </p:xfrm>
        <a:graphic>
          <a:graphicData uri="http://schemas.openxmlformats.org/presentationml/2006/ole">
            <mc:AlternateContent xmlns:mc="http://schemas.openxmlformats.org/markup-compatibility/2006">
              <mc:Choice xmlns:v="urn:schemas-microsoft-com:vml" Requires="v">
                <p:oleObj spid="_x0000_s8197" name="Bitmap Image" r:id="rId5" imgW="1905266" imgH="1905266" progId="Paint.Picture">
                  <p:embed/>
                </p:oleObj>
              </mc:Choice>
              <mc:Fallback>
                <p:oleObj name="Bitmap Image" r:id="rId5" imgW="1905266" imgH="1905266"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3500" y="2476500"/>
                        <a:ext cx="1905000"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Table 8"/>
          <p:cNvGraphicFramePr>
            <a:graphicFrameLocks noGrp="1"/>
          </p:cNvGraphicFramePr>
          <p:nvPr/>
        </p:nvGraphicFramePr>
        <p:xfrm>
          <a:off x="2209800" y="1752600"/>
          <a:ext cx="7467601" cy="1703388"/>
        </p:xfrm>
        <a:graphic>
          <a:graphicData uri="http://schemas.openxmlformats.org/drawingml/2006/table">
            <a:tbl>
              <a:tblPr/>
              <a:tblGrid>
                <a:gridCol w="2849954">
                  <a:extLst>
                    <a:ext uri="{9D8B030D-6E8A-4147-A177-3AD203B41FA5}">
                      <a16:colId xmlns:a16="http://schemas.microsoft.com/office/drawing/2014/main" val="20000"/>
                    </a:ext>
                  </a:extLst>
                </a:gridCol>
                <a:gridCol w="2849954">
                  <a:extLst>
                    <a:ext uri="{9D8B030D-6E8A-4147-A177-3AD203B41FA5}">
                      <a16:colId xmlns:a16="http://schemas.microsoft.com/office/drawing/2014/main" val="20001"/>
                    </a:ext>
                  </a:extLst>
                </a:gridCol>
                <a:gridCol w="1767693">
                  <a:extLst>
                    <a:ext uri="{9D8B030D-6E8A-4147-A177-3AD203B41FA5}">
                      <a16:colId xmlns:a16="http://schemas.microsoft.com/office/drawing/2014/main" val="20002"/>
                    </a:ext>
                  </a:extLst>
                </a:gridCol>
              </a:tblGrid>
              <a:tr h="283898">
                <a:tc>
                  <a:txBody>
                    <a:bodyPr/>
                    <a:lstStyle/>
                    <a:p>
                      <a:pPr algn="l" fontAlgn="b"/>
                      <a:r>
                        <a:rPr lang="en-US" sz="1800" b="1" i="0" u="none" strike="noStrike" dirty="0">
                          <a:solidFill>
                            <a:srgbClr val="000000"/>
                          </a:solidFill>
                          <a:latin typeface="Calibri"/>
                        </a:rPr>
                        <a:t>Item</a:t>
                      </a:r>
                    </a:p>
                  </a:txBody>
                  <a:tcPr marL="9525" marR="9525" marT="952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dirty="0">
                        <a:solidFill>
                          <a:srgbClr val="000000"/>
                        </a:solidFill>
                        <a:latin typeface="Calibri"/>
                      </a:endParaRPr>
                    </a:p>
                  </a:txBody>
                  <a:tcPr marL="9525" marR="9525" marT="952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latin typeface="Calibri"/>
                      </a:endParaRPr>
                    </a:p>
                  </a:txBody>
                  <a:tcPr marL="9525" marR="9525" marT="952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83898">
                <a:tc>
                  <a:txBody>
                    <a:bodyPr/>
                    <a:lstStyle/>
                    <a:p>
                      <a:pPr algn="ctr" fontAlgn="b"/>
                      <a:r>
                        <a:rPr lang="en-US" sz="1800" b="1" i="0" u="none" strike="noStrike" dirty="0" err="1">
                          <a:solidFill>
                            <a:schemeClr val="bg1"/>
                          </a:solidFill>
                          <a:latin typeface="Calibri"/>
                        </a:rPr>
                        <a:t>ItemId</a:t>
                      </a:r>
                      <a:endParaRPr lang="en-US" sz="1800" b="1" i="0" u="none" strike="noStrike" dirty="0">
                        <a:solidFill>
                          <a:schemeClr val="bg1"/>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1800" b="1" i="0" u="none" strike="noStrike" dirty="0" err="1">
                          <a:solidFill>
                            <a:schemeClr val="bg1"/>
                          </a:solidFill>
                          <a:latin typeface="Calibri"/>
                        </a:rPr>
                        <a:t>ItemName</a:t>
                      </a:r>
                      <a:endParaRPr lang="en-US" sz="1800" b="1" i="0" u="none" strike="noStrike" dirty="0">
                        <a:solidFill>
                          <a:schemeClr val="bg1"/>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1800" b="1" i="0" u="none" strike="noStrike" dirty="0" err="1">
                          <a:solidFill>
                            <a:schemeClr val="bg1"/>
                          </a:solidFill>
                          <a:latin typeface="Calibri"/>
                        </a:rPr>
                        <a:t>UnitPrice</a:t>
                      </a:r>
                      <a:endParaRPr lang="en-US" sz="1800" b="1" i="0" u="none" strike="noStrike" dirty="0">
                        <a:solidFill>
                          <a:schemeClr val="bg1"/>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10001"/>
                  </a:ext>
                </a:extLst>
              </a:tr>
              <a:tr h="283898">
                <a:tc>
                  <a:txBody>
                    <a:bodyPr/>
                    <a:lstStyle/>
                    <a:p>
                      <a:pPr algn="ctr" fontAlgn="b"/>
                      <a:r>
                        <a:rPr lang="en-US" sz="1800" b="0" i="0" u="none" strike="noStrike" dirty="0">
                          <a:solidFill>
                            <a:srgbClr val="000000"/>
                          </a:solidFill>
                          <a:latin typeface="Calibri"/>
                        </a:rPr>
                        <a:t>STN001</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Pen</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10</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3898">
                <a:tc>
                  <a:txBody>
                    <a:bodyPr/>
                    <a:lstStyle/>
                    <a:p>
                      <a:pPr algn="ctr" fontAlgn="b"/>
                      <a:r>
                        <a:rPr lang="en-US" sz="1800" b="0" i="0" u="none" strike="noStrike" dirty="0">
                          <a:solidFill>
                            <a:srgbClr val="000000"/>
                          </a:solidFill>
                          <a:latin typeface="Calibri"/>
                        </a:rPr>
                        <a:t>BAK003</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Bread</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10</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3898">
                <a:tc>
                  <a:txBody>
                    <a:bodyPr/>
                    <a:lstStyle/>
                    <a:p>
                      <a:pPr algn="ctr" fontAlgn="b"/>
                      <a:r>
                        <a:rPr lang="en-US" sz="1800" b="0" i="0" u="none" strike="noStrike" dirty="0">
                          <a:solidFill>
                            <a:srgbClr val="000000"/>
                          </a:solidFill>
                          <a:latin typeface="Calibri"/>
                        </a:rPr>
                        <a:t>GRO001</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Calibri"/>
                        </a:rPr>
                        <a:t>Potato</a:t>
                      </a:r>
                      <a:endParaRPr lang="en-US" sz="1800" b="0"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20</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3898">
                <a:tc>
                  <a:txBody>
                    <a:bodyPr/>
                    <a:lstStyle/>
                    <a:p>
                      <a:pPr algn="ctr" fontAlgn="b"/>
                      <a:r>
                        <a:rPr lang="en-US" sz="1800" b="0" i="0" u="none" strike="noStrike" dirty="0">
                          <a:solidFill>
                            <a:srgbClr val="000000"/>
                          </a:solidFill>
                          <a:latin typeface="Calibri"/>
                        </a:rPr>
                        <a:t> </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 </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 </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11" name="Table 10"/>
          <p:cNvGraphicFramePr>
            <a:graphicFrameLocks noGrp="1"/>
          </p:cNvGraphicFramePr>
          <p:nvPr/>
        </p:nvGraphicFramePr>
        <p:xfrm>
          <a:off x="2209800" y="4114801"/>
          <a:ext cx="7543800" cy="1419225"/>
        </p:xfrm>
        <a:graphic>
          <a:graphicData uri="http://schemas.openxmlformats.org/drawingml/2006/table">
            <a:tbl>
              <a:tblPr/>
              <a:tblGrid>
                <a:gridCol w="3771900">
                  <a:extLst>
                    <a:ext uri="{9D8B030D-6E8A-4147-A177-3AD203B41FA5}">
                      <a16:colId xmlns:a16="http://schemas.microsoft.com/office/drawing/2014/main" val="20000"/>
                    </a:ext>
                  </a:extLst>
                </a:gridCol>
                <a:gridCol w="3771900">
                  <a:extLst>
                    <a:ext uri="{9D8B030D-6E8A-4147-A177-3AD203B41FA5}">
                      <a16:colId xmlns:a16="http://schemas.microsoft.com/office/drawing/2014/main" val="20001"/>
                    </a:ext>
                  </a:extLst>
                </a:gridCol>
              </a:tblGrid>
              <a:tr h="257175">
                <a:tc>
                  <a:txBody>
                    <a:bodyPr/>
                    <a:lstStyle/>
                    <a:p>
                      <a:pPr algn="l" fontAlgn="b"/>
                      <a:r>
                        <a:rPr lang="en-US" sz="1800" b="1" i="0" u="none" strike="noStrike" dirty="0" err="1">
                          <a:solidFill>
                            <a:srgbClr val="000000"/>
                          </a:solidFill>
                          <a:latin typeface="Calibri"/>
                        </a:rPr>
                        <a:t>ItemClass</a:t>
                      </a:r>
                      <a:endParaRPr lang="en-US" sz="1800" b="1" i="0" u="none" strike="noStrike" dirty="0">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7175">
                <a:tc>
                  <a:txBody>
                    <a:bodyPr/>
                    <a:lstStyle/>
                    <a:p>
                      <a:pPr algn="ctr" fontAlgn="b"/>
                      <a:r>
                        <a:rPr lang="en-US" sz="1800" b="1" i="0" u="none" strike="noStrike" dirty="0" err="1">
                          <a:solidFill>
                            <a:schemeClr val="bg1"/>
                          </a:solidFill>
                          <a:latin typeface="Calibri"/>
                        </a:rPr>
                        <a:t>UnitPrice</a:t>
                      </a:r>
                      <a:endParaRPr lang="en-US" sz="1800" b="1" i="0" u="none" strike="noStrike" dirty="0">
                        <a:solidFill>
                          <a:schemeClr val="bg1"/>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1800" b="1" i="0" u="none" strike="noStrike" dirty="0">
                          <a:solidFill>
                            <a:schemeClr val="bg1"/>
                          </a:solidFill>
                          <a:latin typeface="Calibri"/>
                        </a:rPr>
                        <a:t>Class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10001"/>
                  </a:ext>
                </a:extLst>
              </a:tr>
              <a:tr h="257175">
                <a:tc>
                  <a:txBody>
                    <a:bodyPr/>
                    <a:lstStyle/>
                    <a:p>
                      <a:pPr algn="ctr" fontAlgn="b"/>
                      <a:r>
                        <a:rPr lang="en-US" sz="1800" b="0" i="0" u="none" strike="noStrike" dirty="0">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7175">
                <a:tc>
                  <a:txBody>
                    <a:bodyPr/>
                    <a:lstStyle/>
                    <a:p>
                      <a:pPr algn="ctr" fontAlgn="b"/>
                      <a:r>
                        <a:rPr lang="en-US" sz="18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7175">
                <a:tc>
                  <a:txBody>
                    <a:bodyPr/>
                    <a:lstStyle/>
                    <a:p>
                      <a:pPr algn="ctr" fontAlgn="b"/>
                      <a:r>
                        <a:rPr lang="en-US" sz="18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8246" name="TextBox 11"/>
          <p:cNvSpPr txBox="1">
            <a:spLocks noChangeArrowheads="1"/>
          </p:cNvSpPr>
          <p:nvPr/>
        </p:nvSpPr>
        <p:spPr bwMode="auto">
          <a:xfrm>
            <a:off x="1905000" y="914401"/>
            <a:ext cx="8153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r>
              <a:rPr lang="en-US" sz="1800">
                <a:solidFill>
                  <a:srgbClr val="0070C0"/>
                </a:solidFill>
              </a:rPr>
              <a:t>After removing the transitive dependencies from the Item table we get the following two table</a:t>
            </a:r>
          </a:p>
        </p:txBody>
      </p:sp>
    </p:spTree>
    <p:extLst>
      <p:ext uri="{BB962C8B-B14F-4D97-AF65-F5344CB8AC3E}">
        <p14:creationId xmlns:p14="http://schemas.microsoft.com/office/powerpoint/2010/main" val="293167609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4DEEB0FB-2B41-4586-8597-EF15E7A5957A}" type="slidenum">
              <a:rPr lang="en-US">
                <a:solidFill>
                  <a:schemeClr val="bg1"/>
                </a:solidFill>
              </a:rPr>
              <a:pPr/>
              <a:t>64</a:t>
            </a:fld>
            <a:endParaRPr lang="en-US">
              <a:solidFill>
                <a:schemeClr val="bg1"/>
              </a:solidFill>
            </a:endParaRPr>
          </a:p>
        </p:txBody>
      </p:sp>
      <p:sp>
        <p:nvSpPr>
          <p:cNvPr id="55298"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smtClean="0"/>
              <a:t>Merits of Normalization </a:t>
            </a:r>
          </a:p>
        </p:txBody>
      </p:sp>
      <p:sp>
        <p:nvSpPr>
          <p:cNvPr id="392195" name="Rectangle 3"/>
          <p:cNvSpPr>
            <a:spLocks noGrp="1" noChangeArrowheads="1"/>
          </p:cNvSpPr>
          <p:nvPr>
            <p:ph type="body" idx="4294967295"/>
          </p:nvPr>
        </p:nvSpPr>
        <p:spPr/>
        <p:txBody>
          <a:bodyPr vert="horz" lIns="0" tIns="0" rIns="91440" bIns="45720" rtlCol="0">
            <a:normAutofit/>
          </a:bodyPr>
          <a:lstStyle/>
          <a:p>
            <a:pPr eaLnBrk="1" hangingPunct="1">
              <a:lnSpc>
                <a:spcPct val="180000"/>
              </a:lnSpc>
              <a:buClr>
                <a:schemeClr val="tx1"/>
              </a:buClr>
            </a:pPr>
            <a:r>
              <a:rPr lang="en-US" smtClean="0"/>
              <a:t>Normalization is based on a  mathematical foundation.</a:t>
            </a:r>
          </a:p>
          <a:p>
            <a:pPr eaLnBrk="1" hangingPunct="1">
              <a:lnSpc>
                <a:spcPct val="180000"/>
              </a:lnSpc>
              <a:buClr>
                <a:schemeClr val="tx1"/>
              </a:buClr>
            </a:pPr>
            <a:r>
              <a:rPr lang="en-US" smtClean="0"/>
              <a:t>Removes the redundancy to a greater extent. </a:t>
            </a:r>
          </a:p>
          <a:p>
            <a:pPr eaLnBrk="1" hangingPunct="1">
              <a:lnSpc>
                <a:spcPct val="180000"/>
              </a:lnSpc>
              <a:buClr>
                <a:schemeClr val="tx1"/>
              </a:buClr>
            </a:pPr>
            <a:r>
              <a:rPr lang="en-US" smtClean="0"/>
              <a:t>Removes the anomalies present in INSERTs, UPDATEs and DELETEs.</a:t>
            </a:r>
          </a:p>
        </p:txBody>
      </p:sp>
    </p:spTree>
    <p:extLst>
      <p:ext uri="{BB962C8B-B14F-4D97-AF65-F5344CB8AC3E}">
        <p14:creationId xmlns:p14="http://schemas.microsoft.com/office/powerpoint/2010/main" val="4419890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92195">
                                            <p:txEl>
                                              <p:pRg st="0" end="0"/>
                                            </p:txEl>
                                          </p:spTgt>
                                        </p:tgtEl>
                                        <p:attrNameLst>
                                          <p:attrName>style.visibility</p:attrName>
                                        </p:attrNameLst>
                                      </p:cBhvr>
                                      <p:to>
                                        <p:strVal val="visible"/>
                                      </p:to>
                                    </p:set>
                                    <p:anim calcmode="lin" valueType="num">
                                      <p:cBhvr>
                                        <p:cTn id="7" dur="1000" fill="hold"/>
                                        <p:tgtEl>
                                          <p:spTgt spid="392195">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9219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92195">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392195">
                                            <p:txEl>
                                              <p:pRg st="1" end="1"/>
                                            </p:txEl>
                                          </p:spTgt>
                                        </p:tgtEl>
                                        <p:attrNameLst>
                                          <p:attrName>style.visibility</p:attrName>
                                        </p:attrNameLst>
                                      </p:cBhvr>
                                      <p:to>
                                        <p:strVal val="visible"/>
                                      </p:to>
                                    </p:set>
                                    <p:anim calcmode="lin" valueType="num">
                                      <p:cBhvr>
                                        <p:cTn id="14" dur="1000" fill="hold"/>
                                        <p:tgtEl>
                                          <p:spTgt spid="392195">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392195">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92195">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392195">
                                            <p:txEl>
                                              <p:pRg st="2" end="2"/>
                                            </p:txEl>
                                          </p:spTgt>
                                        </p:tgtEl>
                                        <p:attrNameLst>
                                          <p:attrName>style.visibility</p:attrName>
                                        </p:attrNameLst>
                                      </p:cBhvr>
                                      <p:to>
                                        <p:strVal val="visible"/>
                                      </p:to>
                                    </p:set>
                                    <p:anim calcmode="lin" valueType="num">
                                      <p:cBhvr>
                                        <p:cTn id="21" dur="1000" fill="hold"/>
                                        <p:tgtEl>
                                          <p:spTgt spid="392195">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39219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921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E275CE52-3AC6-40D5-8BA1-CAE634D3886B}" type="slidenum">
              <a:rPr lang="en-US">
                <a:solidFill>
                  <a:schemeClr val="bg1"/>
                </a:solidFill>
              </a:rPr>
              <a:pPr/>
              <a:t>65</a:t>
            </a:fld>
            <a:endParaRPr lang="en-US">
              <a:solidFill>
                <a:schemeClr val="bg1"/>
              </a:solidFill>
            </a:endParaRPr>
          </a:p>
        </p:txBody>
      </p:sp>
      <p:sp>
        <p:nvSpPr>
          <p:cNvPr id="56322"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smtClean="0"/>
              <a:t>Demerits of Normalization</a:t>
            </a:r>
          </a:p>
        </p:txBody>
      </p:sp>
      <p:sp>
        <p:nvSpPr>
          <p:cNvPr id="393219" name="Rectangle 3"/>
          <p:cNvSpPr>
            <a:spLocks noGrp="1" noChangeArrowheads="1"/>
          </p:cNvSpPr>
          <p:nvPr>
            <p:ph type="body" idx="4294967295"/>
          </p:nvPr>
        </p:nvSpPr>
        <p:spPr/>
        <p:txBody>
          <a:bodyPr vert="horz" lIns="0" tIns="0" rIns="91440" bIns="45720" rtlCol="0">
            <a:normAutofit/>
          </a:bodyPr>
          <a:lstStyle/>
          <a:p>
            <a:pPr eaLnBrk="1" hangingPunct="1">
              <a:lnSpc>
                <a:spcPct val="180000"/>
              </a:lnSpc>
              <a:buClr>
                <a:schemeClr val="tx1"/>
              </a:buClr>
            </a:pPr>
            <a:r>
              <a:rPr lang="en-US" smtClean="0">
                <a:solidFill>
                  <a:schemeClr val="tx2"/>
                </a:solidFill>
              </a:rPr>
              <a:t>Data retrieval or SELECT operation performance will be severely affected.</a:t>
            </a:r>
          </a:p>
          <a:p>
            <a:pPr eaLnBrk="1" hangingPunct="1">
              <a:lnSpc>
                <a:spcPct val="180000"/>
              </a:lnSpc>
              <a:buClr>
                <a:schemeClr val="tx1"/>
              </a:buClr>
            </a:pPr>
            <a:r>
              <a:rPr lang="en-US" smtClean="0">
                <a:solidFill>
                  <a:schemeClr val="tx2"/>
                </a:solidFill>
              </a:rPr>
              <a:t> Normalization might not always represent real world scenarios</a:t>
            </a:r>
            <a:r>
              <a:rPr lang="en-US" smtClean="0"/>
              <a:t>.</a:t>
            </a:r>
          </a:p>
        </p:txBody>
      </p:sp>
    </p:spTree>
    <p:extLst>
      <p:ext uri="{BB962C8B-B14F-4D97-AF65-F5344CB8AC3E}">
        <p14:creationId xmlns:p14="http://schemas.microsoft.com/office/powerpoint/2010/main" val="3611403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93219">
                                            <p:txEl>
                                              <p:pRg st="0" end="0"/>
                                            </p:txEl>
                                          </p:spTgt>
                                        </p:tgtEl>
                                        <p:attrNameLst>
                                          <p:attrName>style.visibility</p:attrName>
                                        </p:attrNameLst>
                                      </p:cBhvr>
                                      <p:to>
                                        <p:strVal val="visible"/>
                                      </p:to>
                                    </p:set>
                                    <p:anim calcmode="lin" valueType="num">
                                      <p:cBhvr>
                                        <p:cTn id="7" dur="1000" fill="hold"/>
                                        <p:tgtEl>
                                          <p:spTgt spid="393219">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93219">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93219">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393219">
                                            <p:txEl>
                                              <p:pRg st="1" end="1"/>
                                            </p:txEl>
                                          </p:spTgt>
                                        </p:tgtEl>
                                        <p:attrNameLst>
                                          <p:attrName>style.visibility</p:attrName>
                                        </p:attrNameLst>
                                      </p:cBhvr>
                                      <p:to>
                                        <p:strVal val="visible"/>
                                      </p:to>
                                    </p:set>
                                    <p:anim calcmode="lin" valueType="num">
                                      <p:cBhvr>
                                        <p:cTn id="14" dur="1000" fill="hold"/>
                                        <p:tgtEl>
                                          <p:spTgt spid="393219">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393219">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932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BA6219AB-3CFD-4B2D-BF7B-32FC41544706}" type="slidenum">
              <a:rPr lang="en-US">
                <a:solidFill>
                  <a:schemeClr val="bg1"/>
                </a:solidFill>
              </a:rPr>
              <a:pPr/>
              <a:t>66</a:t>
            </a:fld>
            <a:endParaRPr lang="en-US">
              <a:solidFill>
                <a:schemeClr val="bg1"/>
              </a:solidFill>
            </a:endParaRPr>
          </a:p>
        </p:txBody>
      </p:sp>
      <p:sp>
        <p:nvSpPr>
          <p:cNvPr id="57346"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smtClean="0"/>
              <a:t>Summary of Normal Forms</a:t>
            </a:r>
          </a:p>
        </p:txBody>
      </p:sp>
      <p:graphicFrame>
        <p:nvGraphicFramePr>
          <p:cNvPr id="57373" name="Group 29"/>
          <p:cNvGraphicFramePr>
            <a:graphicFrameLocks noGrp="1"/>
          </p:cNvGraphicFramePr>
          <p:nvPr>
            <p:ph idx="4294967295"/>
          </p:nvPr>
        </p:nvGraphicFramePr>
        <p:xfrm>
          <a:off x="2057400" y="1371600"/>
          <a:ext cx="8077200" cy="2395537"/>
        </p:xfrm>
        <a:graphic>
          <a:graphicData uri="http://schemas.openxmlformats.org/drawingml/2006/table">
            <a:tbl>
              <a:tblPr/>
              <a:tblGrid>
                <a:gridCol w="1900238">
                  <a:extLst>
                    <a:ext uri="{9D8B030D-6E8A-4147-A177-3AD203B41FA5}">
                      <a16:colId xmlns:a16="http://schemas.microsoft.com/office/drawing/2014/main" val="20000"/>
                    </a:ext>
                  </a:extLst>
                </a:gridCol>
                <a:gridCol w="3967162">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tblGrid>
              <a:tr h="509676">
                <a:tc>
                  <a:txBody>
                    <a:bodyPr/>
                    <a:lstStyle/>
                    <a:p>
                      <a:pPr marL="0" marR="0" lvl="0" indent="0" algn="ctr"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2400" b="0" i="0" u="none" strike="noStrike" cap="none" normalizeH="0" baseline="0" dirty="0" smtClean="0">
                          <a:ln>
                            <a:noFill/>
                          </a:ln>
                          <a:solidFill>
                            <a:schemeClr val="bg1"/>
                          </a:solidFill>
                          <a:effectLst/>
                          <a:latin typeface="Arial" charset="0"/>
                        </a:rPr>
                        <a:t>Input</a:t>
                      </a:r>
                    </a:p>
                  </a:txBody>
                  <a:tcPr marT="45721" marB="4572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2400" b="0" i="0" u="none" strike="noStrike" cap="none" normalizeH="0" baseline="0" dirty="0" smtClean="0">
                          <a:ln>
                            <a:noFill/>
                          </a:ln>
                          <a:solidFill>
                            <a:schemeClr val="bg1"/>
                          </a:solidFill>
                          <a:effectLst/>
                          <a:latin typeface="Arial" charset="0"/>
                        </a:rPr>
                        <a:t>Operation</a:t>
                      </a:r>
                    </a:p>
                  </a:txBody>
                  <a:tcPr marT="45721" marB="4572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2400" b="0" i="0" u="none" strike="noStrike" cap="none" normalizeH="0" baseline="0" dirty="0" smtClean="0">
                          <a:ln>
                            <a:noFill/>
                          </a:ln>
                          <a:solidFill>
                            <a:schemeClr val="bg1"/>
                          </a:solidFill>
                          <a:effectLst/>
                          <a:latin typeface="Arial" charset="0"/>
                        </a:rPr>
                        <a:t>Output</a:t>
                      </a:r>
                    </a:p>
                  </a:txBody>
                  <a:tcPr marT="45721" marB="4572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2">
                        <a:lumMod val="75000"/>
                      </a:schemeClr>
                    </a:solidFill>
                  </a:tcPr>
                </a:tc>
                <a:extLst>
                  <a:ext uri="{0D108BD9-81ED-4DB2-BD59-A6C34878D82A}">
                    <a16:rowId xmlns:a16="http://schemas.microsoft.com/office/drawing/2014/main" val="10000"/>
                  </a:ext>
                </a:extLst>
              </a:tr>
              <a:tr h="1005864">
                <a:tc>
                  <a:txBody>
                    <a:bodyPr/>
                    <a:lstStyle/>
                    <a:p>
                      <a:pPr marL="0" marR="0" lvl="0" indent="0" algn="ctr"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2000" b="0" i="0" u="none" strike="noStrike" cap="none" normalizeH="0" baseline="0" dirty="0" smtClean="0">
                          <a:ln>
                            <a:noFill/>
                          </a:ln>
                          <a:solidFill>
                            <a:schemeClr val="tx1"/>
                          </a:solidFill>
                          <a:effectLst/>
                          <a:latin typeface="Arial" charset="0"/>
                        </a:rPr>
                        <a:t>Un-normalized</a:t>
                      </a:r>
                    </a:p>
                    <a:p>
                      <a:pPr marL="0" marR="0" lvl="0" indent="0" algn="ctr"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2000" b="0" i="0" u="none" strike="noStrike" cap="none" normalizeH="0" baseline="0" dirty="0" smtClean="0">
                          <a:ln>
                            <a:noFill/>
                          </a:ln>
                          <a:solidFill>
                            <a:schemeClr val="tx1"/>
                          </a:solidFill>
                          <a:effectLst/>
                          <a:latin typeface="Arial" charset="0"/>
                        </a:rPr>
                        <a:t>Table</a:t>
                      </a:r>
                    </a:p>
                  </a:txBody>
                  <a:tcPr marT="45721" marB="4572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2000" b="0" i="0" u="none" strike="noStrike" cap="none" normalizeH="0" baseline="0" dirty="0" smtClean="0">
                          <a:ln>
                            <a:noFill/>
                          </a:ln>
                          <a:solidFill>
                            <a:schemeClr val="tx1"/>
                          </a:solidFill>
                          <a:effectLst/>
                          <a:latin typeface="Arial" charset="0"/>
                        </a:rPr>
                        <a:t>Create separate rows or columns for every combination of multi valued columns</a:t>
                      </a:r>
                    </a:p>
                  </a:txBody>
                  <a:tcPr marT="45721" marB="4572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2000" b="0" i="0" u="none" strike="noStrike" cap="none" normalizeH="0" baseline="0" dirty="0" smtClean="0">
                          <a:ln>
                            <a:noFill/>
                          </a:ln>
                          <a:solidFill>
                            <a:schemeClr val="tx1"/>
                          </a:solidFill>
                          <a:effectLst/>
                          <a:latin typeface="Arial" charset="0"/>
                        </a:rPr>
                        <a:t>Table in 1 NF</a:t>
                      </a:r>
                    </a:p>
                  </a:txBody>
                  <a:tcPr marT="45721" marB="4572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79997">
                <a:tc>
                  <a:txBody>
                    <a:bodyPr/>
                    <a:lstStyle/>
                    <a:p>
                      <a:pPr marL="0" marR="0" lvl="0" indent="0" algn="ctr"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2000" b="0" i="0" u="none" strike="noStrike" cap="none" normalizeH="0" baseline="0" smtClean="0">
                          <a:ln>
                            <a:noFill/>
                          </a:ln>
                          <a:solidFill>
                            <a:schemeClr val="tx1"/>
                          </a:solidFill>
                          <a:effectLst/>
                          <a:latin typeface="Arial" charset="0"/>
                        </a:rPr>
                        <a:t>Table in 1 NF</a:t>
                      </a:r>
                    </a:p>
                  </a:txBody>
                  <a:tcPr marT="45721" marB="4572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2000" b="0" i="0" u="none" strike="noStrike" cap="none" normalizeH="0" baseline="0" dirty="0" smtClean="0">
                          <a:ln>
                            <a:noFill/>
                          </a:ln>
                          <a:solidFill>
                            <a:schemeClr val="tx1"/>
                          </a:solidFill>
                          <a:effectLst/>
                          <a:latin typeface="Arial" charset="0"/>
                        </a:rPr>
                        <a:t>Eliminate Partial dependencies</a:t>
                      </a:r>
                    </a:p>
                  </a:txBody>
                  <a:tcPr marT="45721" marB="4572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2000" b="0" i="0" u="none" strike="noStrike" cap="none" normalizeH="0" baseline="0" dirty="0" smtClean="0">
                          <a:ln>
                            <a:noFill/>
                          </a:ln>
                          <a:solidFill>
                            <a:schemeClr val="tx1"/>
                          </a:solidFill>
                          <a:effectLst/>
                          <a:latin typeface="Arial" charset="0"/>
                        </a:rPr>
                        <a:t>Tables in 2NF</a:t>
                      </a:r>
                    </a:p>
                  </a:txBody>
                  <a:tcPr marT="45721" marB="4572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2057400" y="3778250"/>
          <a:ext cx="8077200" cy="884238"/>
        </p:xfrm>
        <a:graphic>
          <a:graphicData uri="http://schemas.openxmlformats.org/drawingml/2006/table">
            <a:tbl>
              <a:tblPr/>
              <a:tblGrid>
                <a:gridCol w="1900238">
                  <a:extLst>
                    <a:ext uri="{9D8B030D-6E8A-4147-A177-3AD203B41FA5}">
                      <a16:colId xmlns:a16="http://schemas.microsoft.com/office/drawing/2014/main" val="20000"/>
                    </a:ext>
                  </a:extLst>
                </a:gridCol>
                <a:gridCol w="3967162">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tblGrid>
              <a:tr h="884238">
                <a:tc>
                  <a:txBody>
                    <a:bodyPr/>
                    <a:lstStyle/>
                    <a:p>
                      <a:pPr marL="0" marR="0" lvl="0" indent="0" algn="ctr" defTabSz="914400" rtl="0" eaLnBrk="1" fontAlgn="base" latinLnBrk="0" hangingPunct="1">
                        <a:lnSpc>
                          <a:spcPct val="100000"/>
                        </a:lnSpc>
                        <a:spcBef>
                          <a:spcPct val="20000"/>
                        </a:spcBef>
                        <a:spcAft>
                          <a:spcPct val="0"/>
                        </a:spcAft>
                        <a:buClr>
                          <a:srgbClr val="003366"/>
                        </a:buClr>
                        <a:buSzTx/>
                        <a:buFont typeface="Symbol" pitchFamily="18" charset="2"/>
                        <a:buNone/>
                        <a:tabLst/>
                        <a:defRPr/>
                      </a:pPr>
                      <a:r>
                        <a:rPr kumimoji="0" lang="en-US" sz="2000" b="0" i="0" u="none" strike="noStrike" cap="none" normalizeH="0" baseline="0" dirty="0" smtClean="0">
                          <a:ln>
                            <a:noFill/>
                          </a:ln>
                          <a:solidFill>
                            <a:schemeClr val="tx1"/>
                          </a:solidFill>
                          <a:effectLst/>
                          <a:latin typeface="Arial" charset="0"/>
                        </a:rPr>
                        <a:t>Tables in 2 NF</a:t>
                      </a:r>
                    </a:p>
                    <a:p>
                      <a:pPr marL="0" marR="0" lvl="0" indent="0" algn="ctr" defTabSz="914400" rtl="0" eaLnBrk="1" fontAlgn="base" latinLnBrk="0" hangingPunct="1">
                        <a:lnSpc>
                          <a:spcPct val="100000"/>
                        </a:lnSpc>
                        <a:spcBef>
                          <a:spcPct val="20000"/>
                        </a:spcBef>
                        <a:spcAft>
                          <a:spcPct val="0"/>
                        </a:spcAft>
                        <a:buClr>
                          <a:srgbClr val="003366"/>
                        </a:buClr>
                        <a:buSzTx/>
                        <a:buFont typeface="Symbol" pitchFamily="18" charset="2"/>
                        <a:buNone/>
                        <a:tabLst/>
                      </a:pPr>
                      <a:endParaRPr kumimoji="0" lang="en-US" sz="2000" b="0" i="0" u="none" strike="noStrike" cap="none" normalizeH="0" baseline="0" dirty="0" smtClean="0">
                        <a:ln>
                          <a:noFill/>
                        </a:ln>
                        <a:solidFill>
                          <a:schemeClr val="tx1"/>
                        </a:solidFill>
                        <a:effectLst/>
                        <a:latin typeface="Arial" charset="0"/>
                      </a:endParaRPr>
                    </a:p>
                  </a:txBody>
                  <a:tcPr marT="45740" marB="4574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tab pos="0" algn="l"/>
                          <a:tab pos="290513" algn="l"/>
                        </a:tabLst>
                      </a:pPr>
                      <a:r>
                        <a:rPr kumimoji="0" lang="en-US" sz="2000" b="0" i="0" u="none" strike="noStrike" cap="none" normalizeH="0" baseline="0" dirty="0" smtClean="0">
                          <a:ln>
                            <a:noFill/>
                          </a:ln>
                          <a:solidFill>
                            <a:schemeClr val="tx1"/>
                          </a:solidFill>
                          <a:effectLst/>
                          <a:latin typeface="Arial" charset="0"/>
                        </a:rPr>
                        <a:t>Eliminate partial dependency</a:t>
                      </a:r>
                    </a:p>
                  </a:txBody>
                  <a:tcPr marT="45740" marB="4574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2000" b="0" i="0" u="none" strike="noStrike" cap="none" normalizeH="0" baseline="0" dirty="0" smtClean="0">
                          <a:ln>
                            <a:noFill/>
                          </a:ln>
                          <a:solidFill>
                            <a:schemeClr val="tx1"/>
                          </a:solidFill>
                          <a:effectLst/>
                          <a:latin typeface="Arial" charset="0"/>
                        </a:rPr>
                        <a:t>Tables in 3 NF</a:t>
                      </a:r>
                    </a:p>
                  </a:txBody>
                  <a:tcPr marT="45740" marB="4574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6795459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5E376986-F92C-4E85-B3BC-5805FBA79258}" type="slidenum">
              <a:rPr lang="en-US">
                <a:solidFill>
                  <a:schemeClr val="bg1"/>
                </a:solidFill>
              </a:rPr>
              <a:pPr/>
              <a:t>67</a:t>
            </a:fld>
            <a:endParaRPr lang="en-US">
              <a:solidFill>
                <a:schemeClr val="bg1"/>
              </a:solidFill>
            </a:endParaRPr>
          </a:p>
        </p:txBody>
      </p:sp>
      <p:sp>
        <p:nvSpPr>
          <p:cNvPr id="83970"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dirty="0" smtClean="0"/>
              <a:t>Summary – ER Model</a:t>
            </a:r>
          </a:p>
        </p:txBody>
      </p:sp>
      <p:sp>
        <p:nvSpPr>
          <p:cNvPr id="142339" name="Rectangle 3"/>
          <p:cNvSpPr>
            <a:spLocks noGrp="1" noChangeArrowheads="1"/>
          </p:cNvSpPr>
          <p:nvPr>
            <p:ph type="body" idx="4294967295"/>
          </p:nvPr>
        </p:nvSpPr>
        <p:spPr/>
        <p:txBody>
          <a:bodyPr vert="horz" lIns="0" tIns="0" rIns="91440" bIns="45720" rtlCol="0">
            <a:normAutofit fontScale="85000" lnSpcReduction="10000"/>
          </a:bodyPr>
          <a:lstStyle/>
          <a:p>
            <a:pPr eaLnBrk="1" hangingPunct="1"/>
            <a:endParaRPr lang="en-US" smtClean="0"/>
          </a:p>
          <a:p>
            <a:pPr eaLnBrk="1" hangingPunct="1"/>
            <a:r>
              <a:rPr lang="en-US" smtClean="0"/>
              <a:t>Most of the application errors are because of miscommunication between the application user and the designer and between the designer and the developer.</a:t>
            </a:r>
          </a:p>
          <a:p>
            <a:pPr eaLnBrk="1" hangingPunct="1"/>
            <a:r>
              <a:rPr lang="en-US" smtClean="0"/>
              <a:t>It is always better to represent business findings in terms of picture to avoid miscommunication</a:t>
            </a:r>
          </a:p>
          <a:p>
            <a:pPr eaLnBrk="1" hangingPunct="1"/>
            <a:r>
              <a:rPr lang="en-US" smtClean="0"/>
              <a:t>It is practically impossible to review the complete requirement document by business users. </a:t>
            </a:r>
          </a:p>
          <a:p>
            <a:pPr eaLnBrk="1" hangingPunct="1"/>
            <a:r>
              <a:rPr lang="en-US" smtClean="0"/>
              <a:t>An E-R diagram is one of the many ways to represent business findings in pictorial format. </a:t>
            </a:r>
          </a:p>
          <a:p>
            <a:pPr eaLnBrk="1" hangingPunct="1"/>
            <a:r>
              <a:rPr lang="en-US" smtClean="0"/>
              <a:t>E-R Modeling will also help the database design</a:t>
            </a:r>
          </a:p>
          <a:p>
            <a:pPr eaLnBrk="1" hangingPunct="1"/>
            <a:r>
              <a:rPr lang="en-US" smtClean="0"/>
              <a:t>E-R modeling has some amount of inconsistency and anomalies associated with it. </a:t>
            </a:r>
          </a:p>
        </p:txBody>
      </p:sp>
    </p:spTree>
    <p:extLst>
      <p:ext uri="{BB962C8B-B14F-4D97-AF65-F5344CB8AC3E}">
        <p14:creationId xmlns:p14="http://schemas.microsoft.com/office/powerpoint/2010/main" val="8146365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42339">
                                            <p:txEl>
                                              <p:pRg st="1" end="1"/>
                                            </p:txEl>
                                          </p:spTgt>
                                        </p:tgtEl>
                                        <p:attrNameLst>
                                          <p:attrName>style.visibility</p:attrName>
                                        </p:attrNameLst>
                                      </p:cBhvr>
                                      <p:to>
                                        <p:strVal val="visible"/>
                                      </p:to>
                                    </p:set>
                                    <p:anim calcmode="lin" valueType="num">
                                      <p:cBhvr>
                                        <p:cTn id="7" dur="1000" fill="hold"/>
                                        <p:tgtEl>
                                          <p:spTgt spid="142339">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142339">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2339">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142339">
                                            <p:txEl>
                                              <p:pRg st="2" end="2"/>
                                            </p:txEl>
                                          </p:spTgt>
                                        </p:tgtEl>
                                        <p:attrNameLst>
                                          <p:attrName>style.visibility</p:attrName>
                                        </p:attrNameLst>
                                      </p:cBhvr>
                                      <p:to>
                                        <p:strVal val="visible"/>
                                      </p:to>
                                    </p:set>
                                    <p:anim calcmode="lin" valueType="num">
                                      <p:cBhvr>
                                        <p:cTn id="14" dur="1000" fill="hold"/>
                                        <p:tgtEl>
                                          <p:spTgt spid="142339">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142339">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42339">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142339">
                                            <p:txEl>
                                              <p:pRg st="3" end="3"/>
                                            </p:txEl>
                                          </p:spTgt>
                                        </p:tgtEl>
                                        <p:attrNameLst>
                                          <p:attrName>style.visibility</p:attrName>
                                        </p:attrNameLst>
                                      </p:cBhvr>
                                      <p:to>
                                        <p:strVal val="visible"/>
                                      </p:to>
                                    </p:set>
                                    <p:anim calcmode="lin" valueType="num">
                                      <p:cBhvr>
                                        <p:cTn id="21" dur="1000" fill="hold"/>
                                        <p:tgtEl>
                                          <p:spTgt spid="142339">
                                            <p:txEl>
                                              <p:pRg st="3" end="3"/>
                                            </p:txEl>
                                          </p:spTgt>
                                        </p:tgtEl>
                                        <p:attrNameLst>
                                          <p:attrName>ppt_x</p:attrName>
                                        </p:attrNameLst>
                                      </p:cBhvr>
                                      <p:tavLst>
                                        <p:tav tm="0">
                                          <p:val>
                                            <p:strVal val="#ppt_x-.2"/>
                                          </p:val>
                                        </p:tav>
                                        <p:tav tm="100000">
                                          <p:val>
                                            <p:strVal val="#ppt_x"/>
                                          </p:val>
                                        </p:tav>
                                      </p:tavLst>
                                    </p:anim>
                                    <p:anim calcmode="lin" valueType="num">
                                      <p:cBhvr>
                                        <p:cTn id="22" dur="1000" fill="hold"/>
                                        <p:tgtEl>
                                          <p:spTgt spid="142339">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42339">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142339">
                                            <p:txEl>
                                              <p:pRg st="4" end="4"/>
                                            </p:txEl>
                                          </p:spTgt>
                                        </p:tgtEl>
                                        <p:attrNameLst>
                                          <p:attrName>style.visibility</p:attrName>
                                        </p:attrNameLst>
                                      </p:cBhvr>
                                      <p:to>
                                        <p:strVal val="visible"/>
                                      </p:to>
                                    </p:set>
                                    <p:anim calcmode="lin" valueType="num">
                                      <p:cBhvr>
                                        <p:cTn id="28" dur="1000" fill="hold"/>
                                        <p:tgtEl>
                                          <p:spTgt spid="142339">
                                            <p:txEl>
                                              <p:pRg st="4" end="4"/>
                                            </p:txEl>
                                          </p:spTgt>
                                        </p:tgtEl>
                                        <p:attrNameLst>
                                          <p:attrName>ppt_x</p:attrName>
                                        </p:attrNameLst>
                                      </p:cBhvr>
                                      <p:tavLst>
                                        <p:tav tm="0">
                                          <p:val>
                                            <p:strVal val="#ppt_x-.2"/>
                                          </p:val>
                                        </p:tav>
                                        <p:tav tm="100000">
                                          <p:val>
                                            <p:strVal val="#ppt_x"/>
                                          </p:val>
                                        </p:tav>
                                      </p:tavLst>
                                    </p:anim>
                                    <p:anim calcmode="lin" valueType="num">
                                      <p:cBhvr>
                                        <p:cTn id="29" dur="1000" fill="hold"/>
                                        <p:tgtEl>
                                          <p:spTgt spid="142339">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42339">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142339">
                                            <p:txEl>
                                              <p:pRg st="5" end="5"/>
                                            </p:txEl>
                                          </p:spTgt>
                                        </p:tgtEl>
                                        <p:attrNameLst>
                                          <p:attrName>style.visibility</p:attrName>
                                        </p:attrNameLst>
                                      </p:cBhvr>
                                      <p:to>
                                        <p:strVal val="visible"/>
                                      </p:to>
                                    </p:set>
                                    <p:anim calcmode="lin" valueType="num">
                                      <p:cBhvr>
                                        <p:cTn id="35" dur="1000" fill="hold"/>
                                        <p:tgtEl>
                                          <p:spTgt spid="142339">
                                            <p:txEl>
                                              <p:pRg st="5" end="5"/>
                                            </p:txEl>
                                          </p:spTgt>
                                        </p:tgtEl>
                                        <p:attrNameLst>
                                          <p:attrName>ppt_x</p:attrName>
                                        </p:attrNameLst>
                                      </p:cBhvr>
                                      <p:tavLst>
                                        <p:tav tm="0">
                                          <p:val>
                                            <p:strVal val="#ppt_x-.2"/>
                                          </p:val>
                                        </p:tav>
                                        <p:tav tm="100000">
                                          <p:val>
                                            <p:strVal val="#ppt_x"/>
                                          </p:val>
                                        </p:tav>
                                      </p:tavLst>
                                    </p:anim>
                                    <p:anim calcmode="lin" valueType="num">
                                      <p:cBhvr>
                                        <p:cTn id="36" dur="1000" fill="hold"/>
                                        <p:tgtEl>
                                          <p:spTgt spid="142339">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42339">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nodeType="clickEffect">
                                  <p:stCondLst>
                                    <p:cond delay="0"/>
                                  </p:stCondLst>
                                  <p:childTnLst>
                                    <p:set>
                                      <p:cBhvr>
                                        <p:cTn id="41" dur="1" fill="hold">
                                          <p:stCondLst>
                                            <p:cond delay="0"/>
                                          </p:stCondLst>
                                        </p:cTn>
                                        <p:tgtEl>
                                          <p:spTgt spid="142339">
                                            <p:txEl>
                                              <p:pRg st="6" end="6"/>
                                            </p:txEl>
                                          </p:spTgt>
                                        </p:tgtEl>
                                        <p:attrNameLst>
                                          <p:attrName>style.visibility</p:attrName>
                                        </p:attrNameLst>
                                      </p:cBhvr>
                                      <p:to>
                                        <p:strVal val="visible"/>
                                      </p:to>
                                    </p:set>
                                    <p:anim calcmode="lin" valueType="num">
                                      <p:cBhvr>
                                        <p:cTn id="42" dur="1000" fill="hold"/>
                                        <p:tgtEl>
                                          <p:spTgt spid="142339">
                                            <p:txEl>
                                              <p:pRg st="6" end="6"/>
                                            </p:txEl>
                                          </p:spTgt>
                                        </p:tgtEl>
                                        <p:attrNameLst>
                                          <p:attrName>ppt_x</p:attrName>
                                        </p:attrNameLst>
                                      </p:cBhvr>
                                      <p:tavLst>
                                        <p:tav tm="0">
                                          <p:val>
                                            <p:strVal val="#ppt_x-.2"/>
                                          </p:val>
                                        </p:tav>
                                        <p:tav tm="100000">
                                          <p:val>
                                            <p:strVal val="#ppt_x"/>
                                          </p:val>
                                        </p:tav>
                                      </p:tavLst>
                                    </p:anim>
                                    <p:anim calcmode="lin" valueType="num">
                                      <p:cBhvr>
                                        <p:cTn id="43" dur="1000" fill="hold"/>
                                        <p:tgtEl>
                                          <p:spTgt spid="142339">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1423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68C6A149-4EB1-4278-9B69-1A88155E216B}" type="slidenum">
              <a:rPr lang="en-US">
                <a:solidFill>
                  <a:schemeClr val="bg1"/>
                </a:solidFill>
              </a:rPr>
              <a:pPr/>
              <a:t>68</a:t>
            </a:fld>
            <a:endParaRPr lang="en-US">
              <a:solidFill>
                <a:schemeClr val="bg1"/>
              </a:solidFill>
            </a:endParaRPr>
          </a:p>
        </p:txBody>
      </p:sp>
      <p:sp>
        <p:nvSpPr>
          <p:cNvPr id="59394"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dirty="0" smtClean="0"/>
              <a:t>Summary - Normalization</a:t>
            </a:r>
          </a:p>
        </p:txBody>
      </p:sp>
      <p:sp>
        <p:nvSpPr>
          <p:cNvPr id="396291" name="Rectangle 3"/>
          <p:cNvSpPr>
            <a:spLocks noGrp="1" noChangeArrowheads="1"/>
          </p:cNvSpPr>
          <p:nvPr>
            <p:ph type="body" idx="4294967295"/>
          </p:nvPr>
        </p:nvSpPr>
        <p:spPr/>
        <p:txBody>
          <a:bodyPr vert="horz" lIns="0" tIns="0" rIns="91440" bIns="45720" rtlCol="0">
            <a:normAutofit fontScale="70000" lnSpcReduction="20000"/>
          </a:bodyPr>
          <a:lstStyle/>
          <a:p>
            <a:pPr eaLnBrk="1" hangingPunct="1">
              <a:lnSpc>
                <a:spcPct val="90000"/>
              </a:lnSpc>
            </a:pPr>
            <a:endParaRPr lang="en-US" smtClean="0"/>
          </a:p>
          <a:p>
            <a:pPr eaLnBrk="1" hangingPunct="1">
              <a:lnSpc>
                <a:spcPct val="90000"/>
              </a:lnSpc>
            </a:pPr>
            <a:r>
              <a:rPr lang="en-US" smtClean="0"/>
              <a:t>Normalization is a refinement process. It helps in removing anomalies present in INSERTs/UPDATEs/DELETEs.</a:t>
            </a:r>
          </a:p>
          <a:p>
            <a:pPr eaLnBrk="1" hangingPunct="1">
              <a:lnSpc>
                <a:spcPct val="90000"/>
              </a:lnSpc>
            </a:pPr>
            <a:endParaRPr lang="en-US" smtClean="0"/>
          </a:p>
          <a:p>
            <a:pPr eaLnBrk="1" hangingPunct="1">
              <a:lnSpc>
                <a:spcPct val="90000"/>
              </a:lnSpc>
            </a:pPr>
            <a:r>
              <a:rPr lang="en-US" smtClean="0"/>
              <a:t>Normalization is also called </a:t>
            </a:r>
            <a:r>
              <a:rPr lang="en-US" b="1" smtClean="0"/>
              <a:t>“Bottom-up approach</a:t>
            </a:r>
            <a:r>
              <a:rPr lang="en-US" smtClean="0"/>
              <a:t>”, because this technique requires very minute details like every participating attribute and how it is dependant on the key attributes, is crucial. If you add new attributes after normalization, it may change the normal form itself.</a:t>
            </a:r>
          </a:p>
          <a:p>
            <a:pPr eaLnBrk="1" hangingPunct="1">
              <a:lnSpc>
                <a:spcPct val="90000"/>
              </a:lnSpc>
            </a:pPr>
            <a:endParaRPr lang="en-US" smtClean="0"/>
          </a:p>
          <a:p>
            <a:pPr eaLnBrk="1" hangingPunct="1">
              <a:lnSpc>
                <a:spcPct val="90000"/>
              </a:lnSpc>
            </a:pPr>
            <a:r>
              <a:rPr lang="en-US" smtClean="0"/>
              <a:t>There are three normal forms that were defined being commonly used. </a:t>
            </a:r>
          </a:p>
          <a:p>
            <a:pPr eaLnBrk="1" hangingPunct="1">
              <a:lnSpc>
                <a:spcPct val="90000"/>
              </a:lnSpc>
            </a:pPr>
            <a:endParaRPr lang="en-US" smtClean="0"/>
          </a:p>
          <a:p>
            <a:pPr eaLnBrk="1" hangingPunct="1">
              <a:lnSpc>
                <a:spcPct val="90000"/>
              </a:lnSpc>
            </a:pPr>
            <a:r>
              <a:rPr lang="en-US" smtClean="0"/>
              <a:t>1NF makes sure that all the attributes are atomic in nature.</a:t>
            </a:r>
          </a:p>
          <a:p>
            <a:pPr eaLnBrk="1" hangingPunct="1">
              <a:lnSpc>
                <a:spcPct val="90000"/>
              </a:lnSpc>
            </a:pPr>
            <a:endParaRPr lang="en-US" smtClean="0"/>
          </a:p>
          <a:p>
            <a:pPr eaLnBrk="1" hangingPunct="1">
              <a:lnSpc>
                <a:spcPct val="90000"/>
              </a:lnSpc>
            </a:pPr>
            <a:r>
              <a:rPr lang="en-US" smtClean="0"/>
              <a:t>2NF removes the partial dependency.</a:t>
            </a:r>
          </a:p>
          <a:p>
            <a:pPr eaLnBrk="1" hangingPunct="1">
              <a:lnSpc>
                <a:spcPct val="90000"/>
              </a:lnSpc>
            </a:pPr>
            <a:endParaRPr lang="en-US" smtClean="0"/>
          </a:p>
        </p:txBody>
      </p:sp>
    </p:spTree>
    <p:extLst>
      <p:ext uri="{BB962C8B-B14F-4D97-AF65-F5344CB8AC3E}">
        <p14:creationId xmlns:p14="http://schemas.microsoft.com/office/powerpoint/2010/main" val="35258153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96291">
                                            <p:txEl>
                                              <p:pRg st="1" end="1"/>
                                            </p:txEl>
                                          </p:spTgt>
                                        </p:tgtEl>
                                        <p:attrNameLst>
                                          <p:attrName>style.visibility</p:attrName>
                                        </p:attrNameLst>
                                      </p:cBhvr>
                                      <p:to>
                                        <p:strVal val="visible"/>
                                      </p:to>
                                    </p:set>
                                    <p:anim calcmode="lin" valueType="num">
                                      <p:cBhvr>
                                        <p:cTn id="7" dur="1000" fill="hold"/>
                                        <p:tgtEl>
                                          <p:spTgt spid="396291">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396291">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96291">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396291">
                                            <p:txEl>
                                              <p:pRg st="3" end="3"/>
                                            </p:txEl>
                                          </p:spTgt>
                                        </p:tgtEl>
                                        <p:attrNameLst>
                                          <p:attrName>style.visibility</p:attrName>
                                        </p:attrNameLst>
                                      </p:cBhvr>
                                      <p:to>
                                        <p:strVal val="visible"/>
                                      </p:to>
                                    </p:set>
                                    <p:anim calcmode="lin" valueType="num">
                                      <p:cBhvr>
                                        <p:cTn id="14" dur="1000" fill="hold"/>
                                        <p:tgtEl>
                                          <p:spTgt spid="396291">
                                            <p:txEl>
                                              <p:pRg st="3" end="3"/>
                                            </p:txEl>
                                          </p:spTgt>
                                        </p:tgtEl>
                                        <p:attrNameLst>
                                          <p:attrName>ppt_x</p:attrName>
                                        </p:attrNameLst>
                                      </p:cBhvr>
                                      <p:tavLst>
                                        <p:tav tm="0">
                                          <p:val>
                                            <p:strVal val="#ppt_x-.2"/>
                                          </p:val>
                                        </p:tav>
                                        <p:tav tm="100000">
                                          <p:val>
                                            <p:strVal val="#ppt_x"/>
                                          </p:val>
                                        </p:tav>
                                      </p:tavLst>
                                    </p:anim>
                                    <p:anim calcmode="lin" valueType="num">
                                      <p:cBhvr>
                                        <p:cTn id="15" dur="1000" fill="hold"/>
                                        <p:tgtEl>
                                          <p:spTgt spid="396291">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9629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396291">
                                            <p:txEl>
                                              <p:pRg st="5" end="5"/>
                                            </p:txEl>
                                          </p:spTgt>
                                        </p:tgtEl>
                                        <p:attrNameLst>
                                          <p:attrName>style.visibility</p:attrName>
                                        </p:attrNameLst>
                                      </p:cBhvr>
                                      <p:to>
                                        <p:strVal val="visible"/>
                                      </p:to>
                                    </p:set>
                                    <p:anim calcmode="lin" valueType="num">
                                      <p:cBhvr>
                                        <p:cTn id="21" dur="1000" fill="hold"/>
                                        <p:tgtEl>
                                          <p:spTgt spid="396291">
                                            <p:txEl>
                                              <p:pRg st="5" end="5"/>
                                            </p:txEl>
                                          </p:spTgt>
                                        </p:tgtEl>
                                        <p:attrNameLst>
                                          <p:attrName>ppt_x</p:attrName>
                                        </p:attrNameLst>
                                      </p:cBhvr>
                                      <p:tavLst>
                                        <p:tav tm="0">
                                          <p:val>
                                            <p:strVal val="#ppt_x-.2"/>
                                          </p:val>
                                        </p:tav>
                                        <p:tav tm="100000">
                                          <p:val>
                                            <p:strVal val="#ppt_x"/>
                                          </p:val>
                                        </p:tav>
                                      </p:tavLst>
                                    </p:anim>
                                    <p:anim calcmode="lin" valueType="num">
                                      <p:cBhvr>
                                        <p:cTn id="22" dur="1000" fill="hold"/>
                                        <p:tgtEl>
                                          <p:spTgt spid="396291">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96291">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396291">
                                            <p:txEl>
                                              <p:pRg st="7" end="7"/>
                                            </p:txEl>
                                          </p:spTgt>
                                        </p:tgtEl>
                                        <p:attrNameLst>
                                          <p:attrName>style.visibility</p:attrName>
                                        </p:attrNameLst>
                                      </p:cBhvr>
                                      <p:to>
                                        <p:strVal val="visible"/>
                                      </p:to>
                                    </p:set>
                                    <p:anim calcmode="lin" valueType="num">
                                      <p:cBhvr>
                                        <p:cTn id="28" dur="1000" fill="hold"/>
                                        <p:tgtEl>
                                          <p:spTgt spid="396291">
                                            <p:txEl>
                                              <p:pRg st="7" end="7"/>
                                            </p:txEl>
                                          </p:spTgt>
                                        </p:tgtEl>
                                        <p:attrNameLst>
                                          <p:attrName>ppt_x</p:attrName>
                                        </p:attrNameLst>
                                      </p:cBhvr>
                                      <p:tavLst>
                                        <p:tav tm="0">
                                          <p:val>
                                            <p:strVal val="#ppt_x-.2"/>
                                          </p:val>
                                        </p:tav>
                                        <p:tav tm="100000">
                                          <p:val>
                                            <p:strVal val="#ppt_x"/>
                                          </p:val>
                                        </p:tav>
                                      </p:tavLst>
                                    </p:anim>
                                    <p:anim calcmode="lin" valueType="num">
                                      <p:cBhvr>
                                        <p:cTn id="29" dur="1000" fill="hold"/>
                                        <p:tgtEl>
                                          <p:spTgt spid="396291">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96291">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396291">
                                            <p:txEl>
                                              <p:pRg st="9" end="9"/>
                                            </p:txEl>
                                          </p:spTgt>
                                        </p:tgtEl>
                                        <p:attrNameLst>
                                          <p:attrName>style.visibility</p:attrName>
                                        </p:attrNameLst>
                                      </p:cBhvr>
                                      <p:to>
                                        <p:strVal val="visible"/>
                                      </p:to>
                                    </p:set>
                                    <p:anim calcmode="lin" valueType="num">
                                      <p:cBhvr>
                                        <p:cTn id="35" dur="1000" fill="hold"/>
                                        <p:tgtEl>
                                          <p:spTgt spid="396291">
                                            <p:txEl>
                                              <p:pRg st="9" end="9"/>
                                            </p:txEl>
                                          </p:spTgt>
                                        </p:tgtEl>
                                        <p:attrNameLst>
                                          <p:attrName>ppt_x</p:attrName>
                                        </p:attrNameLst>
                                      </p:cBhvr>
                                      <p:tavLst>
                                        <p:tav tm="0">
                                          <p:val>
                                            <p:strVal val="#ppt_x-.2"/>
                                          </p:val>
                                        </p:tav>
                                        <p:tav tm="100000">
                                          <p:val>
                                            <p:strVal val="#ppt_x"/>
                                          </p:val>
                                        </p:tav>
                                      </p:tavLst>
                                    </p:anim>
                                    <p:anim calcmode="lin" valueType="num">
                                      <p:cBhvr>
                                        <p:cTn id="36" dur="1000" fill="hold"/>
                                        <p:tgtEl>
                                          <p:spTgt spid="396291">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962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7E474D66-DD9B-41B1-AA94-FF5563137564}" type="slidenum">
              <a:rPr lang="en-US">
                <a:solidFill>
                  <a:schemeClr val="bg1"/>
                </a:solidFill>
              </a:rPr>
              <a:pPr/>
              <a:t>69</a:t>
            </a:fld>
            <a:endParaRPr lang="en-US">
              <a:solidFill>
                <a:schemeClr val="bg1"/>
              </a:solidFill>
            </a:endParaRPr>
          </a:p>
        </p:txBody>
      </p:sp>
      <p:sp>
        <p:nvSpPr>
          <p:cNvPr id="60418"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dirty="0" smtClean="0"/>
              <a:t>Summary – Normalization (contd.)</a:t>
            </a:r>
          </a:p>
        </p:txBody>
      </p:sp>
      <p:sp>
        <p:nvSpPr>
          <p:cNvPr id="397315" name="Rectangle 3"/>
          <p:cNvSpPr>
            <a:spLocks noGrp="1" noChangeArrowheads="1"/>
          </p:cNvSpPr>
          <p:nvPr>
            <p:ph type="body" idx="4294967295"/>
          </p:nvPr>
        </p:nvSpPr>
        <p:spPr/>
        <p:txBody>
          <a:bodyPr vert="horz" lIns="0" tIns="0" rIns="91440" bIns="45720" rtlCol="0">
            <a:normAutofit fontScale="85000" lnSpcReduction="10000"/>
          </a:bodyPr>
          <a:lstStyle/>
          <a:p>
            <a:pPr eaLnBrk="1" hangingPunct="1"/>
            <a:r>
              <a:rPr lang="en-US" smtClean="0"/>
              <a:t>3NF removes the transitive dependency.</a:t>
            </a:r>
          </a:p>
          <a:p>
            <a:pPr eaLnBrk="1" hangingPunct="1">
              <a:buFont typeface="Wingdings" panose="05000000000000000000" pitchFamily="2" charset="2"/>
              <a:buNone/>
            </a:pPr>
            <a:endParaRPr lang="en-US" smtClean="0"/>
          </a:p>
          <a:p>
            <a:pPr eaLnBrk="1" hangingPunct="1"/>
            <a:r>
              <a:rPr lang="en-US" smtClean="0"/>
              <a:t>Too much of normalization adversely affects SELECT or RETRIEVAL operations.</a:t>
            </a:r>
          </a:p>
          <a:p>
            <a:pPr eaLnBrk="1" hangingPunct="1"/>
            <a:endParaRPr lang="en-US" smtClean="0"/>
          </a:p>
          <a:p>
            <a:pPr eaLnBrk="1" hangingPunct="1"/>
            <a:r>
              <a:rPr lang="en-US" smtClean="0"/>
              <a:t>It is always better to normalize to 3NF for INSERT, UPDATE and DELETE intensive (On-line transaction) systems.</a:t>
            </a:r>
          </a:p>
          <a:p>
            <a:pPr eaLnBrk="1" hangingPunct="1"/>
            <a:endParaRPr lang="en-US" smtClean="0"/>
          </a:p>
          <a:p>
            <a:pPr eaLnBrk="1" hangingPunct="1"/>
            <a:r>
              <a:rPr lang="en-US" smtClean="0"/>
              <a:t> It is always better to restrict to 2NF for SELECT intensive (Reporting) systems.</a:t>
            </a:r>
          </a:p>
          <a:p>
            <a:pPr eaLnBrk="1" hangingPunct="1"/>
            <a:endParaRPr lang="en-US" smtClean="0"/>
          </a:p>
          <a:p>
            <a:pPr eaLnBrk="1" hangingPunct="1"/>
            <a:r>
              <a:rPr lang="en-US" smtClean="0"/>
              <a:t>While normalizing, use common sense and don’t use the normal forms as absolute measures.</a:t>
            </a:r>
          </a:p>
          <a:p>
            <a:pPr eaLnBrk="1" hangingPunct="1"/>
            <a:endParaRPr lang="en-US" smtClean="0"/>
          </a:p>
        </p:txBody>
      </p:sp>
    </p:spTree>
    <p:extLst>
      <p:ext uri="{BB962C8B-B14F-4D97-AF65-F5344CB8AC3E}">
        <p14:creationId xmlns:p14="http://schemas.microsoft.com/office/powerpoint/2010/main" val="14860913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animEffect transition="in" filter="blinds(horizontal)">
                                      <p:cBhvr>
                                        <p:cTn id="7" dur="500"/>
                                        <p:tgtEl>
                                          <p:spTgt spid="397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97315">
                                            <p:txEl>
                                              <p:pRg st="2" end="2"/>
                                            </p:txEl>
                                          </p:spTgt>
                                        </p:tgtEl>
                                        <p:attrNameLst>
                                          <p:attrName>style.visibility</p:attrName>
                                        </p:attrNameLst>
                                      </p:cBhvr>
                                      <p:to>
                                        <p:strVal val="visible"/>
                                      </p:to>
                                    </p:set>
                                    <p:animEffect transition="in" filter="blinds(horizontal)">
                                      <p:cBhvr>
                                        <p:cTn id="12" dur="500"/>
                                        <p:tgtEl>
                                          <p:spTgt spid="3973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97315">
                                            <p:txEl>
                                              <p:pRg st="4" end="4"/>
                                            </p:txEl>
                                          </p:spTgt>
                                        </p:tgtEl>
                                        <p:attrNameLst>
                                          <p:attrName>style.visibility</p:attrName>
                                        </p:attrNameLst>
                                      </p:cBhvr>
                                      <p:to>
                                        <p:strVal val="visible"/>
                                      </p:to>
                                    </p:set>
                                    <p:animEffect transition="in" filter="blinds(horizontal)">
                                      <p:cBhvr>
                                        <p:cTn id="17" dur="500"/>
                                        <p:tgtEl>
                                          <p:spTgt spid="39731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97315">
                                            <p:txEl>
                                              <p:pRg st="6" end="6"/>
                                            </p:txEl>
                                          </p:spTgt>
                                        </p:tgtEl>
                                        <p:attrNameLst>
                                          <p:attrName>style.visibility</p:attrName>
                                        </p:attrNameLst>
                                      </p:cBhvr>
                                      <p:to>
                                        <p:strVal val="visible"/>
                                      </p:to>
                                    </p:set>
                                    <p:animEffect transition="in" filter="blinds(horizontal)">
                                      <p:cBhvr>
                                        <p:cTn id="22" dur="500"/>
                                        <p:tgtEl>
                                          <p:spTgt spid="397315">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97315">
                                            <p:txEl>
                                              <p:pRg st="8" end="8"/>
                                            </p:txEl>
                                          </p:spTgt>
                                        </p:tgtEl>
                                        <p:attrNameLst>
                                          <p:attrName>style.visibility</p:attrName>
                                        </p:attrNameLst>
                                      </p:cBhvr>
                                      <p:to>
                                        <p:strVal val="visible"/>
                                      </p:to>
                                    </p:set>
                                    <p:animEffect transition="in" filter="blinds(horizontal)">
                                      <p:cBhvr>
                                        <p:cTn id="27" dur="500"/>
                                        <p:tgtEl>
                                          <p:spTgt spid="3973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FD523130-341E-4E56-8C8C-DCB9441B0805}" type="slidenum">
              <a:rPr lang="en-US">
                <a:solidFill>
                  <a:schemeClr val="bg1"/>
                </a:solidFill>
              </a:rPr>
              <a:pPr/>
              <a:t>7</a:t>
            </a:fld>
            <a:endParaRPr lang="en-US">
              <a:solidFill>
                <a:schemeClr val="bg1"/>
              </a:solidFill>
            </a:endParaRPr>
          </a:p>
        </p:txBody>
      </p:sp>
      <p:sp>
        <p:nvSpPr>
          <p:cNvPr id="30722" name="Rectangle 5"/>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smtClean="0"/>
              <a:t>Difference Between File and DBMS Operations</a:t>
            </a:r>
          </a:p>
        </p:txBody>
      </p:sp>
      <p:pic>
        <p:nvPicPr>
          <p:cNvPr id="27652" name="Picture 4"/>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2438400" y="862013"/>
            <a:ext cx="7162800" cy="5410200"/>
          </a:xfrm>
          <a:noFill/>
        </p:spPr>
      </p:pic>
    </p:spTree>
    <p:extLst>
      <p:ext uri="{BB962C8B-B14F-4D97-AF65-F5344CB8AC3E}">
        <p14:creationId xmlns:p14="http://schemas.microsoft.com/office/powerpoint/2010/main" val="329454350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smtClean="0"/>
              <a:t>Summary</a:t>
            </a:r>
            <a:endParaRPr lang="en-US" dirty="0"/>
          </a:p>
        </p:txBody>
      </p:sp>
      <p:sp>
        <p:nvSpPr>
          <p:cNvPr id="84995" name="Content Placeholder 3"/>
          <p:cNvSpPr>
            <a:spLocks noGrp="1"/>
          </p:cNvSpPr>
          <p:nvPr>
            <p:ph idx="1"/>
          </p:nvPr>
        </p:nvSpPr>
        <p:spPr/>
        <p:txBody>
          <a:bodyPr/>
          <a:lstStyle/>
          <a:p>
            <a:pPr eaLnBrk="1" hangingPunct="1">
              <a:lnSpc>
                <a:spcPct val="90000"/>
              </a:lnSpc>
            </a:pPr>
            <a:r>
              <a:rPr lang="en-US" sz="2400"/>
              <a:t>Traditional File Approach</a:t>
            </a:r>
          </a:p>
          <a:p>
            <a:pPr eaLnBrk="1" hangingPunct="1">
              <a:lnSpc>
                <a:spcPct val="90000"/>
              </a:lnSpc>
            </a:pPr>
            <a:r>
              <a:rPr lang="en-US" sz="2400"/>
              <a:t>Advantages of a DBMS</a:t>
            </a:r>
          </a:p>
          <a:p>
            <a:pPr eaLnBrk="1" hangingPunct="1">
              <a:lnSpc>
                <a:spcPct val="90000"/>
              </a:lnSpc>
            </a:pPr>
            <a:r>
              <a:rPr lang="en-US" sz="2400"/>
              <a:t>Relational Model Basics</a:t>
            </a:r>
          </a:p>
          <a:p>
            <a:pPr eaLnBrk="1" hangingPunct="1">
              <a:lnSpc>
                <a:spcPct val="90000"/>
              </a:lnSpc>
            </a:pPr>
            <a:r>
              <a:rPr lang="en-US" sz="2400"/>
              <a:t>Keys</a:t>
            </a:r>
          </a:p>
          <a:p>
            <a:pPr eaLnBrk="1" hangingPunct="1">
              <a:lnSpc>
                <a:spcPct val="90000"/>
              </a:lnSpc>
            </a:pPr>
            <a:r>
              <a:rPr lang="da-DK" sz="2400"/>
              <a:t>Conceptual  Design</a:t>
            </a:r>
          </a:p>
          <a:p>
            <a:pPr lvl="1" eaLnBrk="1" hangingPunct="1">
              <a:lnSpc>
                <a:spcPct val="90000"/>
              </a:lnSpc>
            </a:pPr>
            <a:r>
              <a:rPr lang="da-DK"/>
              <a:t>ER Modelling</a:t>
            </a:r>
          </a:p>
          <a:p>
            <a:pPr lvl="1" eaLnBrk="1" hangingPunct="1">
              <a:lnSpc>
                <a:spcPct val="90000"/>
              </a:lnSpc>
            </a:pPr>
            <a:r>
              <a:rPr lang="da-DK"/>
              <a:t>ER Modelling Notations</a:t>
            </a:r>
          </a:p>
          <a:p>
            <a:pPr eaLnBrk="1" hangingPunct="1">
              <a:lnSpc>
                <a:spcPct val="90000"/>
              </a:lnSpc>
            </a:pPr>
            <a:r>
              <a:rPr lang="en-US" sz="2400"/>
              <a:t>Normalization</a:t>
            </a:r>
          </a:p>
          <a:p>
            <a:endParaRPr lang="en-US"/>
          </a:p>
        </p:txBody>
      </p:sp>
      <p:sp>
        <p:nvSpPr>
          <p:cNvPr id="2"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90122D6F-0B3E-41A2-A5F8-6643245D3864}" type="slidenum">
              <a:rPr lang="en-US">
                <a:solidFill>
                  <a:schemeClr val="bg1"/>
                </a:solidFill>
              </a:rPr>
              <a:pPr/>
              <a:t>70</a:t>
            </a:fld>
            <a:endParaRPr lang="en-US">
              <a:solidFill>
                <a:schemeClr val="bg1"/>
              </a:solidFill>
            </a:endParaRPr>
          </a:p>
        </p:txBody>
      </p:sp>
    </p:spTree>
    <p:extLst>
      <p:ext uri="{BB962C8B-B14F-4D97-AF65-F5344CB8AC3E}">
        <p14:creationId xmlns:p14="http://schemas.microsoft.com/office/powerpoint/2010/main" val="26721606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3298F8E8-EA94-4A33-96A6-E5242BB61A76}" type="slidenum">
              <a:rPr lang="en-US">
                <a:solidFill>
                  <a:schemeClr val="bg1"/>
                </a:solidFill>
              </a:rPr>
              <a:pPr/>
              <a:t>71</a:t>
            </a:fld>
            <a:endParaRPr lang="en-US">
              <a:solidFill>
                <a:schemeClr val="bg1"/>
              </a:solidFill>
            </a:endParaRPr>
          </a:p>
        </p:txBody>
      </p:sp>
      <p:sp>
        <p:nvSpPr>
          <p:cNvPr id="86019" name="Rectangle 2"/>
          <p:cNvSpPr>
            <a:spLocks noChangeArrowheads="1"/>
          </p:cNvSpPr>
          <p:nvPr/>
        </p:nvSpPr>
        <p:spPr bwMode="auto">
          <a:xfrm>
            <a:off x="4759325" y="3594100"/>
            <a:ext cx="3862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eaLnBrk="1" hangingPunct="1">
              <a:spcBef>
                <a:spcPct val="20000"/>
              </a:spcBef>
              <a:buClr>
                <a:srgbClr val="003366"/>
              </a:buClr>
              <a:buSzTx/>
              <a:buFont typeface="Wingdings" panose="05000000000000000000" pitchFamily="2" charset="2"/>
              <a:buNone/>
            </a:pPr>
            <a:r>
              <a:rPr lang="en-US" sz="3200" b="0">
                <a:solidFill>
                  <a:srgbClr val="777777"/>
                </a:solidFill>
              </a:rPr>
              <a:t>Thank You</a:t>
            </a:r>
          </a:p>
        </p:txBody>
      </p:sp>
    </p:spTree>
    <p:extLst>
      <p:ext uri="{BB962C8B-B14F-4D97-AF65-F5344CB8AC3E}">
        <p14:creationId xmlns:p14="http://schemas.microsoft.com/office/powerpoint/2010/main" val="29179099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371D6BEC-435C-451F-AC06-95A30AEBFD51}" type="slidenum">
              <a:rPr lang="en-US">
                <a:solidFill>
                  <a:schemeClr val="bg1"/>
                </a:solidFill>
              </a:rPr>
              <a:pPr/>
              <a:t>8</a:t>
            </a:fld>
            <a:endParaRPr lang="en-US">
              <a:solidFill>
                <a:schemeClr val="bg1"/>
              </a:solidFill>
            </a:endParaRPr>
          </a:p>
        </p:txBody>
      </p:sp>
      <p:sp>
        <p:nvSpPr>
          <p:cNvPr id="35842"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smtClean="0"/>
              <a:t>Advantages of a DBMS</a:t>
            </a:r>
          </a:p>
        </p:txBody>
      </p:sp>
      <p:sp>
        <p:nvSpPr>
          <p:cNvPr id="45059" name="Rectangle 3"/>
          <p:cNvSpPr>
            <a:spLocks noGrp="1" noChangeArrowheads="1"/>
          </p:cNvSpPr>
          <p:nvPr>
            <p:ph type="body" idx="4294967295"/>
          </p:nvPr>
        </p:nvSpPr>
        <p:spPr/>
        <p:txBody>
          <a:bodyPr vert="horz" lIns="0" tIns="0" rIns="91440" bIns="45720" rtlCol="0">
            <a:normAutofit fontScale="85000" lnSpcReduction="20000"/>
          </a:bodyPr>
          <a:lstStyle/>
          <a:p>
            <a:pPr eaLnBrk="1" hangingPunct="1">
              <a:lnSpc>
                <a:spcPct val="150000"/>
              </a:lnSpc>
            </a:pPr>
            <a:r>
              <a:rPr lang="en-US" smtClean="0"/>
              <a:t> Data independence</a:t>
            </a:r>
          </a:p>
          <a:p>
            <a:pPr eaLnBrk="1" hangingPunct="1">
              <a:lnSpc>
                <a:spcPct val="150000"/>
              </a:lnSpc>
            </a:pPr>
            <a:r>
              <a:rPr lang="en-US" smtClean="0"/>
              <a:t> Reduction in data redundancy</a:t>
            </a:r>
          </a:p>
          <a:p>
            <a:pPr eaLnBrk="1" hangingPunct="1">
              <a:lnSpc>
                <a:spcPct val="150000"/>
              </a:lnSpc>
            </a:pPr>
            <a:r>
              <a:rPr lang="en-US" smtClean="0"/>
              <a:t> Better security</a:t>
            </a:r>
          </a:p>
          <a:p>
            <a:pPr eaLnBrk="1" hangingPunct="1">
              <a:lnSpc>
                <a:spcPct val="150000"/>
              </a:lnSpc>
            </a:pPr>
            <a:r>
              <a:rPr lang="en-US" smtClean="0"/>
              <a:t> Better flexibility</a:t>
            </a:r>
          </a:p>
          <a:p>
            <a:pPr eaLnBrk="1" hangingPunct="1">
              <a:lnSpc>
                <a:spcPct val="150000"/>
              </a:lnSpc>
            </a:pPr>
            <a:r>
              <a:rPr lang="en-US" smtClean="0"/>
              <a:t> Effective data sharing</a:t>
            </a:r>
          </a:p>
          <a:p>
            <a:pPr eaLnBrk="1" hangingPunct="1">
              <a:lnSpc>
                <a:spcPct val="150000"/>
              </a:lnSpc>
            </a:pPr>
            <a:r>
              <a:rPr lang="en-US" smtClean="0"/>
              <a:t> Enforces integrity constraints</a:t>
            </a:r>
          </a:p>
          <a:p>
            <a:pPr eaLnBrk="1" hangingPunct="1">
              <a:lnSpc>
                <a:spcPct val="150000"/>
              </a:lnSpc>
            </a:pPr>
            <a:r>
              <a:rPr lang="en-US" smtClean="0"/>
              <a:t> Enables backup and recovery</a:t>
            </a:r>
          </a:p>
          <a:p>
            <a:pPr eaLnBrk="1" hangingPunct="1">
              <a:lnSpc>
                <a:spcPct val="150000"/>
              </a:lnSpc>
              <a:buFont typeface="Wingdings" panose="05000000000000000000" pitchFamily="2" charset="2"/>
              <a:buNone/>
            </a:pPr>
            <a:endParaRPr lang="en-US" smtClean="0"/>
          </a:p>
          <a:p>
            <a:pPr eaLnBrk="1" hangingPunct="1"/>
            <a:endParaRPr lang="en-US" smtClean="0"/>
          </a:p>
        </p:txBody>
      </p:sp>
    </p:spTree>
    <p:extLst>
      <p:ext uri="{BB962C8B-B14F-4D97-AF65-F5344CB8AC3E}">
        <p14:creationId xmlns:p14="http://schemas.microsoft.com/office/powerpoint/2010/main" val="17228092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 calcmode="lin" valueType="num">
                                      <p:cBhvr>
                                        <p:cTn id="7" dur="1000" fill="hold"/>
                                        <p:tgtEl>
                                          <p:spTgt spid="45059">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45059">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45059">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45059">
                                            <p:txEl>
                                              <p:pRg st="1" end="1"/>
                                            </p:txEl>
                                          </p:spTgt>
                                        </p:tgtEl>
                                        <p:attrNameLst>
                                          <p:attrName>style.visibility</p:attrName>
                                        </p:attrNameLst>
                                      </p:cBhvr>
                                      <p:to>
                                        <p:strVal val="visible"/>
                                      </p:to>
                                    </p:set>
                                    <p:anim calcmode="lin" valueType="num">
                                      <p:cBhvr>
                                        <p:cTn id="14" dur="1000" fill="hold"/>
                                        <p:tgtEl>
                                          <p:spTgt spid="45059">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45059">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45059">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45059">
                                            <p:txEl>
                                              <p:pRg st="2" end="2"/>
                                            </p:txEl>
                                          </p:spTgt>
                                        </p:tgtEl>
                                        <p:attrNameLst>
                                          <p:attrName>style.visibility</p:attrName>
                                        </p:attrNameLst>
                                      </p:cBhvr>
                                      <p:to>
                                        <p:strVal val="visible"/>
                                      </p:to>
                                    </p:set>
                                    <p:anim calcmode="lin" valueType="num">
                                      <p:cBhvr>
                                        <p:cTn id="21" dur="1000" fill="hold"/>
                                        <p:tgtEl>
                                          <p:spTgt spid="45059">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45059">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45059">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45059">
                                            <p:txEl>
                                              <p:pRg st="3" end="3"/>
                                            </p:txEl>
                                          </p:spTgt>
                                        </p:tgtEl>
                                        <p:attrNameLst>
                                          <p:attrName>style.visibility</p:attrName>
                                        </p:attrNameLst>
                                      </p:cBhvr>
                                      <p:to>
                                        <p:strVal val="visible"/>
                                      </p:to>
                                    </p:set>
                                    <p:anim calcmode="lin" valueType="num">
                                      <p:cBhvr>
                                        <p:cTn id="28" dur="1000" fill="hold"/>
                                        <p:tgtEl>
                                          <p:spTgt spid="45059">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45059">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45059">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45059">
                                            <p:txEl>
                                              <p:pRg st="4" end="4"/>
                                            </p:txEl>
                                          </p:spTgt>
                                        </p:tgtEl>
                                        <p:attrNameLst>
                                          <p:attrName>style.visibility</p:attrName>
                                        </p:attrNameLst>
                                      </p:cBhvr>
                                      <p:to>
                                        <p:strVal val="visible"/>
                                      </p:to>
                                    </p:set>
                                    <p:anim calcmode="lin" valueType="num">
                                      <p:cBhvr>
                                        <p:cTn id="35" dur="1000" fill="hold"/>
                                        <p:tgtEl>
                                          <p:spTgt spid="45059">
                                            <p:txEl>
                                              <p:pRg st="4" end="4"/>
                                            </p:txEl>
                                          </p:spTgt>
                                        </p:tgtEl>
                                        <p:attrNameLst>
                                          <p:attrName>ppt_x</p:attrName>
                                        </p:attrNameLst>
                                      </p:cBhvr>
                                      <p:tavLst>
                                        <p:tav tm="0">
                                          <p:val>
                                            <p:strVal val="#ppt_x-.2"/>
                                          </p:val>
                                        </p:tav>
                                        <p:tav tm="100000">
                                          <p:val>
                                            <p:strVal val="#ppt_x"/>
                                          </p:val>
                                        </p:tav>
                                      </p:tavLst>
                                    </p:anim>
                                    <p:anim calcmode="lin" valueType="num">
                                      <p:cBhvr>
                                        <p:cTn id="36" dur="1000" fill="hold"/>
                                        <p:tgtEl>
                                          <p:spTgt spid="45059">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45059">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nodeType="clickEffect">
                                  <p:stCondLst>
                                    <p:cond delay="0"/>
                                  </p:stCondLst>
                                  <p:childTnLst>
                                    <p:set>
                                      <p:cBhvr>
                                        <p:cTn id="41" dur="1" fill="hold">
                                          <p:stCondLst>
                                            <p:cond delay="0"/>
                                          </p:stCondLst>
                                        </p:cTn>
                                        <p:tgtEl>
                                          <p:spTgt spid="45059">
                                            <p:txEl>
                                              <p:pRg st="5" end="5"/>
                                            </p:txEl>
                                          </p:spTgt>
                                        </p:tgtEl>
                                        <p:attrNameLst>
                                          <p:attrName>style.visibility</p:attrName>
                                        </p:attrNameLst>
                                      </p:cBhvr>
                                      <p:to>
                                        <p:strVal val="visible"/>
                                      </p:to>
                                    </p:set>
                                    <p:anim calcmode="lin" valueType="num">
                                      <p:cBhvr>
                                        <p:cTn id="42" dur="1000" fill="hold"/>
                                        <p:tgtEl>
                                          <p:spTgt spid="45059">
                                            <p:txEl>
                                              <p:pRg st="5" end="5"/>
                                            </p:txEl>
                                          </p:spTgt>
                                        </p:tgtEl>
                                        <p:attrNameLst>
                                          <p:attrName>ppt_x</p:attrName>
                                        </p:attrNameLst>
                                      </p:cBhvr>
                                      <p:tavLst>
                                        <p:tav tm="0">
                                          <p:val>
                                            <p:strVal val="#ppt_x-.2"/>
                                          </p:val>
                                        </p:tav>
                                        <p:tav tm="100000">
                                          <p:val>
                                            <p:strVal val="#ppt_x"/>
                                          </p:val>
                                        </p:tav>
                                      </p:tavLst>
                                    </p:anim>
                                    <p:anim calcmode="lin" valueType="num">
                                      <p:cBhvr>
                                        <p:cTn id="43" dur="1000" fill="hold"/>
                                        <p:tgtEl>
                                          <p:spTgt spid="45059">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45059">
                                            <p:txEl>
                                              <p:pRg st="5" end="5"/>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9" presetClass="entr" presetSubtype="0" fill="hold" nodeType="clickEffect">
                                  <p:stCondLst>
                                    <p:cond delay="0"/>
                                  </p:stCondLst>
                                  <p:childTnLst>
                                    <p:set>
                                      <p:cBhvr>
                                        <p:cTn id="48" dur="1" fill="hold">
                                          <p:stCondLst>
                                            <p:cond delay="0"/>
                                          </p:stCondLst>
                                        </p:cTn>
                                        <p:tgtEl>
                                          <p:spTgt spid="45059">
                                            <p:txEl>
                                              <p:pRg st="6" end="6"/>
                                            </p:txEl>
                                          </p:spTgt>
                                        </p:tgtEl>
                                        <p:attrNameLst>
                                          <p:attrName>style.visibility</p:attrName>
                                        </p:attrNameLst>
                                      </p:cBhvr>
                                      <p:to>
                                        <p:strVal val="visible"/>
                                      </p:to>
                                    </p:set>
                                    <p:anim calcmode="lin" valueType="num">
                                      <p:cBhvr>
                                        <p:cTn id="49" dur="1000" fill="hold"/>
                                        <p:tgtEl>
                                          <p:spTgt spid="45059">
                                            <p:txEl>
                                              <p:pRg st="6" end="6"/>
                                            </p:txEl>
                                          </p:spTgt>
                                        </p:tgtEl>
                                        <p:attrNameLst>
                                          <p:attrName>ppt_x</p:attrName>
                                        </p:attrNameLst>
                                      </p:cBhvr>
                                      <p:tavLst>
                                        <p:tav tm="0">
                                          <p:val>
                                            <p:strVal val="#ppt_x-.2"/>
                                          </p:val>
                                        </p:tav>
                                        <p:tav tm="100000">
                                          <p:val>
                                            <p:strVal val="#ppt_x"/>
                                          </p:val>
                                        </p:tav>
                                      </p:tavLst>
                                    </p:anim>
                                    <p:anim calcmode="lin" valueType="num">
                                      <p:cBhvr>
                                        <p:cTn id="50" dur="1000" fill="hold"/>
                                        <p:tgtEl>
                                          <p:spTgt spid="45059">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450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2FBCD58E-0054-47EF-8669-CAD3252B0854}" type="slidenum">
              <a:rPr lang="en-US">
                <a:solidFill>
                  <a:schemeClr val="bg1"/>
                </a:solidFill>
              </a:rPr>
              <a:pPr/>
              <a:t>9</a:t>
            </a:fld>
            <a:endParaRPr lang="en-US">
              <a:solidFill>
                <a:schemeClr val="bg1"/>
              </a:solidFill>
            </a:endParaRPr>
          </a:p>
        </p:txBody>
      </p:sp>
      <p:sp>
        <p:nvSpPr>
          <p:cNvPr id="39938"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smtClean="0"/>
              <a:t>Relational model basics</a:t>
            </a:r>
          </a:p>
        </p:txBody>
      </p:sp>
      <p:sp>
        <p:nvSpPr>
          <p:cNvPr id="56323" name="Rectangle 3"/>
          <p:cNvSpPr>
            <a:spLocks noGrp="1" noChangeArrowheads="1"/>
          </p:cNvSpPr>
          <p:nvPr>
            <p:ph type="body" idx="4294967295"/>
          </p:nvPr>
        </p:nvSpPr>
        <p:spPr>
          <a:xfrm>
            <a:off x="1752600" y="990600"/>
            <a:ext cx="8610600" cy="4724400"/>
          </a:xfrm>
        </p:spPr>
        <p:txBody>
          <a:bodyPr vert="horz" lIns="0" tIns="0" rIns="91440" bIns="45720" rtlCol="0">
            <a:normAutofit fontScale="77500" lnSpcReduction="20000"/>
          </a:bodyPr>
          <a:lstStyle/>
          <a:p>
            <a:pPr eaLnBrk="1" hangingPunct="1"/>
            <a:r>
              <a:rPr lang="en-US" smtClean="0"/>
              <a:t>Data is viewed as existing in two dimensional tables known as relations</a:t>
            </a:r>
          </a:p>
          <a:p>
            <a:pPr eaLnBrk="1" hangingPunct="1"/>
            <a:endParaRPr lang="en-US" smtClean="0"/>
          </a:p>
          <a:p>
            <a:pPr eaLnBrk="1" hangingPunct="1"/>
            <a:r>
              <a:rPr lang="en-US" smtClean="0"/>
              <a:t>A relation (table) consists of unique attributes (columns) and tuples (rows)</a:t>
            </a:r>
          </a:p>
          <a:p>
            <a:pPr eaLnBrk="1" hangingPunct="1"/>
            <a:endParaRPr lang="en-US" smtClean="0"/>
          </a:p>
          <a:p>
            <a:pPr eaLnBrk="1" hangingPunct="1"/>
            <a:r>
              <a:rPr lang="en-US" smtClean="0"/>
              <a:t>Sometimes the value to be inserted into a particular cell may be unknown, or it may have no value. This is represented by a </a:t>
            </a:r>
            <a:r>
              <a:rPr lang="en-US" b="1" smtClean="0"/>
              <a:t>NULL</a:t>
            </a:r>
          </a:p>
          <a:p>
            <a:pPr eaLnBrk="1" hangingPunct="1">
              <a:buFont typeface="Wingdings" panose="05000000000000000000" pitchFamily="2" charset="2"/>
              <a:buNone/>
            </a:pPr>
            <a:endParaRPr lang="en-US" b="1" smtClean="0"/>
          </a:p>
          <a:p>
            <a:pPr eaLnBrk="1" hangingPunct="1"/>
            <a:r>
              <a:rPr lang="en-US" smtClean="0"/>
              <a:t>Null is not the same as zero, blank or an empty string</a:t>
            </a:r>
          </a:p>
          <a:p>
            <a:pPr eaLnBrk="1" hangingPunct="1">
              <a:buFont typeface="Wingdings" panose="05000000000000000000" pitchFamily="2" charset="2"/>
              <a:buNone/>
            </a:pPr>
            <a:endParaRPr lang="en-US" smtClean="0"/>
          </a:p>
          <a:p>
            <a:pPr eaLnBrk="1" hangingPunct="1"/>
            <a:r>
              <a:rPr lang="en-US" smtClean="0"/>
              <a:t>Relational Database: Any database whose logical organization is based on relational data model.</a:t>
            </a:r>
          </a:p>
          <a:p>
            <a:pPr eaLnBrk="1" hangingPunct="1"/>
            <a:r>
              <a:rPr lang="en-US" smtClean="0"/>
              <a:t> RDBMS: A  DBMS that manages the relational database.</a:t>
            </a:r>
          </a:p>
          <a:p>
            <a:pPr eaLnBrk="1" hangingPunct="1"/>
            <a:endParaRPr lang="en-US" smtClean="0"/>
          </a:p>
        </p:txBody>
      </p:sp>
    </p:spTree>
    <p:extLst>
      <p:ext uri="{BB962C8B-B14F-4D97-AF65-F5344CB8AC3E}">
        <p14:creationId xmlns:p14="http://schemas.microsoft.com/office/powerpoint/2010/main" val="37485972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Effect transition="in" filter="fade">
                                      <p:cBhvr>
                                        <p:cTn id="7" dur="2000"/>
                                        <p:tgtEl>
                                          <p:spTgt spid="563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6323">
                                            <p:txEl>
                                              <p:pRg st="2" end="2"/>
                                            </p:txEl>
                                          </p:spTgt>
                                        </p:tgtEl>
                                        <p:attrNameLst>
                                          <p:attrName>style.visibility</p:attrName>
                                        </p:attrNameLst>
                                      </p:cBhvr>
                                      <p:to>
                                        <p:strVal val="visible"/>
                                      </p:to>
                                    </p:set>
                                    <p:animEffect transition="in" filter="fade">
                                      <p:cBhvr>
                                        <p:cTn id="12" dur="2000"/>
                                        <p:tgtEl>
                                          <p:spTgt spid="563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6323">
                                            <p:txEl>
                                              <p:pRg st="4" end="4"/>
                                            </p:txEl>
                                          </p:spTgt>
                                        </p:tgtEl>
                                        <p:attrNameLst>
                                          <p:attrName>style.visibility</p:attrName>
                                        </p:attrNameLst>
                                      </p:cBhvr>
                                      <p:to>
                                        <p:strVal val="visible"/>
                                      </p:to>
                                    </p:set>
                                    <p:animEffect transition="in" filter="fade">
                                      <p:cBhvr>
                                        <p:cTn id="17" dur="2000"/>
                                        <p:tgtEl>
                                          <p:spTgt spid="5632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56323">
                                            <p:txEl>
                                              <p:pRg st="6" end="6"/>
                                            </p:txEl>
                                          </p:spTgt>
                                        </p:tgtEl>
                                        <p:attrNameLst>
                                          <p:attrName>style.visibility</p:attrName>
                                        </p:attrNameLst>
                                      </p:cBhvr>
                                      <p:to>
                                        <p:strVal val="visible"/>
                                      </p:to>
                                    </p:set>
                                    <p:animEffect transition="in" filter="fade">
                                      <p:cBhvr>
                                        <p:cTn id="22" dur="2000"/>
                                        <p:tgtEl>
                                          <p:spTgt spid="56323">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56323">
                                            <p:txEl>
                                              <p:pRg st="8" end="8"/>
                                            </p:txEl>
                                          </p:spTgt>
                                        </p:tgtEl>
                                        <p:attrNameLst>
                                          <p:attrName>style.visibility</p:attrName>
                                        </p:attrNameLst>
                                      </p:cBhvr>
                                      <p:to>
                                        <p:strVal val="visible"/>
                                      </p:to>
                                    </p:set>
                                    <p:animEffect transition="in" filter="fade">
                                      <p:cBhvr>
                                        <p:cTn id="27" dur="2000"/>
                                        <p:tgtEl>
                                          <p:spTgt spid="56323">
                                            <p:txEl>
                                              <p:pRg st="8" end="8"/>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56323">
                                            <p:txEl>
                                              <p:pRg st="9" end="9"/>
                                            </p:txEl>
                                          </p:spTgt>
                                        </p:tgtEl>
                                        <p:attrNameLst>
                                          <p:attrName>style.visibility</p:attrName>
                                        </p:attrNameLst>
                                      </p:cBhvr>
                                      <p:to>
                                        <p:strVal val="visible"/>
                                      </p:to>
                                    </p:set>
                                    <p:animEffect transition="in" filter="fade">
                                      <p:cBhvr>
                                        <p:cTn id="32" dur="2000"/>
                                        <p:tgtEl>
                                          <p:spTgt spid="5632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3772</Words>
  <Application>Microsoft Office PowerPoint</Application>
  <PresentationFormat>Widescreen</PresentationFormat>
  <Paragraphs>1006</Paragraphs>
  <Slides>71</Slides>
  <Notes>43</Notes>
  <HiddenSlides>1</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3</vt:i4>
      </vt:variant>
      <vt:variant>
        <vt:lpstr>Slide Titles</vt:lpstr>
      </vt:variant>
      <vt:variant>
        <vt:i4>71</vt:i4>
      </vt:variant>
    </vt:vector>
  </HeadingPairs>
  <TitlesOfParts>
    <vt:vector size="84" baseType="lpstr">
      <vt:lpstr>Arial</vt:lpstr>
      <vt:lpstr>Calibri</vt:lpstr>
      <vt:lpstr>Calibri Light</vt:lpstr>
      <vt:lpstr>Monotype Corsiva</vt:lpstr>
      <vt:lpstr>SimHei</vt:lpstr>
      <vt:lpstr>Symbol</vt:lpstr>
      <vt:lpstr>Times New Roman</vt:lpstr>
      <vt:lpstr>Trebuchet MS</vt:lpstr>
      <vt:lpstr>Wingdings</vt:lpstr>
      <vt:lpstr>Office Theme</vt:lpstr>
      <vt:lpstr>Worksheet</vt:lpstr>
      <vt:lpstr>Bitmap Image</vt:lpstr>
      <vt:lpstr>Document</vt:lpstr>
      <vt:lpstr>RDBMS - Bridge Course</vt:lpstr>
      <vt:lpstr>Course Objectives</vt:lpstr>
      <vt:lpstr>Session Plan</vt:lpstr>
      <vt:lpstr> Traditional Method of Data Storage</vt:lpstr>
      <vt:lpstr>Database Management System</vt:lpstr>
      <vt:lpstr> Where does the DBMS fit in?</vt:lpstr>
      <vt:lpstr>Difference Between File and DBMS Operations</vt:lpstr>
      <vt:lpstr>Advantages of a DBMS</vt:lpstr>
      <vt:lpstr>Relational model basics</vt:lpstr>
      <vt:lpstr>Keys in Relational Model</vt:lpstr>
      <vt:lpstr>Key and Non-key Attributes in Relational Model</vt:lpstr>
      <vt:lpstr>Example</vt:lpstr>
      <vt:lpstr>Exercise on Key attributes</vt:lpstr>
      <vt:lpstr>Foreign Key</vt:lpstr>
      <vt:lpstr>Foreign Key</vt:lpstr>
      <vt:lpstr>PowerPoint Presentation</vt:lpstr>
      <vt:lpstr>Database Design Techniques</vt:lpstr>
      <vt:lpstr>ER Modeling   -Top down Approach</vt:lpstr>
      <vt:lpstr>ER modeling</vt:lpstr>
      <vt:lpstr>Attributes</vt:lpstr>
      <vt:lpstr>Attribute Type</vt:lpstr>
      <vt:lpstr>Entity Types</vt:lpstr>
      <vt:lpstr>Degree of a Relationship</vt:lpstr>
      <vt:lpstr>Cardinality</vt:lpstr>
      <vt:lpstr>Relationship Participation</vt:lpstr>
      <vt:lpstr>ER Modeling -Notations</vt:lpstr>
      <vt:lpstr>ER Modeling -Notations</vt:lpstr>
      <vt:lpstr>ER Modeling -Notations</vt:lpstr>
      <vt:lpstr>Composite attribute</vt:lpstr>
      <vt:lpstr>Unary Relationship</vt:lpstr>
      <vt:lpstr>Role names</vt:lpstr>
      <vt:lpstr>Ternary Relationship</vt:lpstr>
      <vt:lpstr>Attributes of a Relationship</vt:lpstr>
      <vt:lpstr>Steps in ER Modeling </vt:lpstr>
      <vt:lpstr>ER Model For a college DB (Self Study)</vt:lpstr>
      <vt:lpstr>PowerPoint Presentation</vt:lpstr>
      <vt:lpstr> Steps in ER Modeling (Self Study) </vt:lpstr>
      <vt:lpstr>PowerPoint Presentation</vt:lpstr>
      <vt:lpstr>PowerPoint Presentation</vt:lpstr>
      <vt:lpstr>PowerPoint Presentation</vt:lpstr>
      <vt:lpstr>What is Normalization?</vt:lpstr>
      <vt:lpstr>Normalization</vt:lpstr>
      <vt:lpstr>Functional dependency</vt:lpstr>
      <vt:lpstr>Functional dependency</vt:lpstr>
      <vt:lpstr>Functional Dependencies </vt:lpstr>
      <vt:lpstr>Functional Dependencies-  From the  previous example</vt:lpstr>
      <vt:lpstr>Full dependencies</vt:lpstr>
      <vt:lpstr>Partial dependencies</vt:lpstr>
      <vt:lpstr>Transitive dependencies</vt:lpstr>
      <vt:lpstr>Need for Normalization </vt:lpstr>
      <vt:lpstr>Need for Normalization </vt:lpstr>
      <vt:lpstr>Need for Normalization </vt:lpstr>
      <vt:lpstr>First Normal Form: 1NF</vt:lpstr>
      <vt:lpstr>Online Retail Application Tables – 1NF Normalized</vt:lpstr>
      <vt:lpstr>Second Normal Form: 2NF</vt:lpstr>
      <vt:lpstr>Second Normal Form : Example</vt:lpstr>
      <vt:lpstr>Second Normal Form : Example (Cont..)</vt:lpstr>
      <vt:lpstr>Second Normal Form : Example (Cont..)</vt:lpstr>
      <vt:lpstr>Second Normal Form : Example (Cont..)</vt:lpstr>
      <vt:lpstr>Second Normal Form : Example (Cont..)</vt:lpstr>
      <vt:lpstr>Third Normal Form: 3 NF</vt:lpstr>
      <vt:lpstr>Third Normal Form : Example</vt:lpstr>
      <vt:lpstr>Third Normal Form : Example (Cont..)</vt:lpstr>
      <vt:lpstr>Merits of Normalization </vt:lpstr>
      <vt:lpstr>Demerits of Normalization</vt:lpstr>
      <vt:lpstr>Summary of Normal Forms</vt:lpstr>
      <vt:lpstr>Summary – ER Model</vt:lpstr>
      <vt:lpstr>Summary - Normalization</vt:lpstr>
      <vt:lpstr>Summary – Normalization (contd.)</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Varsha</dc:creator>
  <cp:lastModifiedBy>Varsha Oberoi</cp:lastModifiedBy>
  <cp:revision>2</cp:revision>
  <dcterms:created xsi:type="dcterms:W3CDTF">2019-02-05T04:06:34Z</dcterms:created>
  <dcterms:modified xsi:type="dcterms:W3CDTF">2021-03-25T07:05:07Z</dcterms:modified>
</cp:coreProperties>
</file>