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notesSlides/notesSlide9.xml" ContentType="application/vnd.openxmlformats-officedocument.presentationml.notesSlide+xml"/>
  <Override PartName="/ppt/slides/slide11.xml" ContentType="application/vnd.openxmlformats-officedocument.presentationml.slide+xml"/>
  <Override PartName="/ppt/notesSlides/notesSlide10.xml" ContentType="application/vnd.openxmlformats-officedocument.presentationml.notesSlide+xml"/>
  <Override PartName="/ppt/slides/slide12.xml" ContentType="application/vnd.openxmlformats-officedocument.presentationml.slide+xml"/>
  <Override PartName="/ppt/notesSlides/notesSlide11.xml" ContentType="application/vnd.openxmlformats-officedocument.presentationml.notesSlide+xml"/>
  <Override PartName="/ppt/slides/slide13.xml" ContentType="application/vnd.openxmlformats-officedocument.presentationml.slide+xml"/>
  <Override PartName="/ppt/notesSlides/notesSlide12.xml" ContentType="application/vnd.openxmlformats-officedocument.presentationml.notesSlide+xml"/>
  <Override PartName="/ppt/slides/slide14.xml" ContentType="application/vnd.openxmlformats-officedocument.presentationml.slide+xml"/>
  <Override PartName="/ppt/notesSlides/notesSlide13.xml" ContentType="application/vnd.openxmlformats-officedocument.presentationml.notesSlide+xml"/>
  <Override PartName="/ppt/slides/slide15.xml" ContentType="application/vnd.openxmlformats-officedocument.presentationml.slide+xml"/>
  <Override PartName="/ppt/notesSlides/notesSlide14.xml" ContentType="application/vnd.openxmlformats-officedocument.presentationml.notesSlide+xml"/>
  <Override PartName="/ppt/slides/slide16.xml" ContentType="application/vnd.openxmlformats-officedocument.presentationml.slide+xml"/>
  <Override PartName="/ppt/notesSlides/notesSlide15.xml" ContentType="application/vnd.openxmlformats-officedocument.presentationml.notesSlide+xml"/>
  <Override PartName="/ppt/slides/slide17.xml" ContentType="application/vnd.openxmlformats-officedocument.presentationml.slide+xml"/>
  <Override PartName="/ppt/notesSlides/notesSlide16.xml" ContentType="application/vnd.openxmlformats-officedocument.presentationml.notesSlide+xml"/>
  <Override PartName="/ppt/slides/slide18.xml" ContentType="application/vnd.openxmlformats-officedocument.presentationml.slide+xml"/>
  <Override PartName="/ppt/notesSlides/notesSlide17.xml" ContentType="application/vnd.openxmlformats-officedocument.presentationml.notesSlide+xml"/>
  <Override PartName="/ppt/slides/slide19.xml" ContentType="application/vnd.openxmlformats-officedocument.presentationml.slide+xml"/>
  <Override PartName="/ppt/notesSlides/notesSlide18.xml" ContentType="application/vnd.openxmlformats-officedocument.presentationml.notesSlide+xml"/>
  <Override PartName="/ppt/slides/slide20.xml" ContentType="application/vnd.openxmlformats-officedocument.presentationml.slide+xml"/>
  <Override PartName="/ppt/notesSlides/notesSlide19.xml" ContentType="application/vnd.openxmlformats-officedocument.presentationml.notesSlide+xml"/>
  <Override PartName="/ppt/slides/slide21.xml" ContentType="application/vnd.openxmlformats-officedocument.presentationml.slide+xml"/>
  <Override PartName="/ppt/notesSlides/notesSlide20.xml" ContentType="application/vnd.openxmlformats-officedocument.presentationml.notesSlide+xml"/>
  <Override PartName="/ppt/slides/slide22.xml" ContentType="application/vnd.openxmlformats-officedocument.presentationml.slide+xml"/>
  <Override PartName="/ppt/notesSlides/notesSlide21.xml" ContentType="application/vnd.openxmlformats-officedocument.presentationml.notesSlide+xml"/>
  <Override PartName="/ppt/slides/slide23.xml" ContentType="application/vnd.openxmlformats-officedocument.presentationml.slide+xml"/>
  <Override PartName="/ppt/notesSlides/notesSlide22.xml" ContentType="application/vnd.openxmlformats-officedocument.presentationml.notesSlide+xml"/>
  <Override PartName="/ppt/slides/slide24.xml" ContentType="application/vnd.openxmlformats-officedocument.presentationml.slide+xml"/>
  <Override PartName="/ppt/notesSlides/notesSlide23.xml" ContentType="application/vnd.openxmlformats-officedocument.presentationml.notesSlide+xml"/>
  <Override PartName="/ppt/slides/slide25.xml" ContentType="application/vnd.openxmlformats-officedocument.presentationml.slide+xml"/>
  <Override PartName="/ppt/notesSlides/notesSlide24.xml" ContentType="application/vnd.openxmlformats-officedocument.presentationml.notesSlide+xml"/>
  <Override PartName="/ppt/slides/slide26.xml" ContentType="application/vnd.openxmlformats-officedocument.presentationml.slide+xml"/>
  <Override PartName="/ppt/notesSlides/notesSlide25.xml" ContentType="application/vnd.openxmlformats-officedocument.presentationml.notesSlide+xml"/>
  <Override PartName="/ppt/slides/slide27.xml" ContentType="application/vnd.openxmlformats-officedocument.presentationml.slide+xml"/>
  <Override PartName="/ppt/notesSlides/notesSlide26.xml" ContentType="application/vnd.openxmlformats-officedocument.presentationml.notesSlide+xml"/>
  <Override PartName="/ppt/slides/slide28.xml" ContentType="application/vnd.openxmlformats-officedocument.presentationml.slide+xml"/>
  <Override PartName="/ppt/notesSlides/notesSlide27.xml" ContentType="application/vnd.openxmlformats-officedocument.presentationml.notesSlide+xml"/>
  <Override PartName="/ppt/slides/slide29.xml" ContentType="application/vnd.openxmlformats-officedocument.presentationml.slide+xml"/>
  <Override PartName="/ppt/notesSlides/notesSlide28.xml" ContentType="application/vnd.openxmlformats-officedocument.presentationml.notesSlide+xml"/>
  <Override PartName="/ppt/slides/slide30.xml" ContentType="application/vnd.openxmlformats-officedocument.presentationml.slide+xml"/>
  <Override PartName="/ppt/notesSlides/notesSlide29.xml" ContentType="application/vnd.openxmlformats-officedocument.presentationml.notesSlide+xml"/>
  <Override PartName="/ppt/slides/slide31.xml" ContentType="application/vnd.openxmlformats-officedocument.presentationml.slide+xml"/>
  <Override PartName="/ppt/notesSlides/notesSlide30.xml" ContentType="application/vnd.openxmlformats-officedocument.presentationml.notesSlide+xml"/>
  <Override PartName="/ppt/slides/slide32.xml" ContentType="application/vnd.openxmlformats-officedocument.presentationml.slide+xml"/>
  <Override PartName="/ppt/notesSlides/notesSlide31.xml" ContentType="application/vnd.openxmlformats-officedocument.presentationml.notesSlide+xml"/>
  <Override PartName="/ppt/slides/slide33.xml" ContentType="application/vnd.openxmlformats-officedocument.presentationml.slide+xml"/>
  <Override PartName="/ppt/notesSlides/notesSlide32.xml" ContentType="application/vnd.openxmlformats-officedocument.presentationml.notesSlide+xml"/>
  <Override PartName="/ppt/slides/slide34.xml" ContentType="application/vnd.openxmlformats-officedocument.presentationml.slide+xml"/>
  <Override PartName="/ppt/notesSlides/notesSlide33.xml" ContentType="application/vnd.openxmlformats-officedocument.presentationml.notesSlide+xml"/>
  <Override PartName="/ppt/slides/slide35.xml" ContentType="application/vnd.openxmlformats-officedocument.presentationml.slide+xml"/>
  <Override PartName="/ppt/notesSlides/notesSlide34.xml" ContentType="application/vnd.openxmlformats-officedocument.presentationml.notesSlide+xml"/>
  <Override PartName="/ppt/slides/slide36.xml" ContentType="application/vnd.openxmlformats-officedocument.presentationml.slide+xml"/>
  <Override PartName="/ppt/notesSlides/notesSlide35.xml" ContentType="application/vnd.openxmlformats-officedocument.presentationml.notesSlide+xml"/>
  <Override PartName="/ppt/slides/slide37.xml" ContentType="application/vnd.openxmlformats-officedocument.presentationml.slide+xml"/>
  <Override PartName="/ppt/notesSlides/notesSlide36.xml" ContentType="application/vnd.openxmlformats-officedocument.presentationml.notesSlide+xml"/>
  <Override PartName="/ppt/slides/slide38.xml" ContentType="application/vnd.openxmlformats-officedocument.presentationml.slide+xml"/>
  <Override PartName="/ppt/notesSlides/notesSlide37.xml" ContentType="application/vnd.openxmlformats-officedocument.presentationml.notesSlide+xml"/>
  <Override PartName="/ppt/slides/slide39.xml" ContentType="application/vnd.openxmlformats-officedocument.presentationml.slide+xml"/>
  <Override PartName="/ppt/notesSlides/notesSlide38.xml" ContentType="application/vnd.openxmlformats-officedocument.presentationml.notesSlide+xml"/>
  <Override PartName="/ppt/slides/slide40.xml" ContentType="application/vnd.openxmlformats-officedocument.presentationml.slide+xml"/>
  <Override PartName="/ppt/notesSlides/notesSlide39.xml" ContentType="application/vnd.openxmlformats-officedocument.presentationml.notesSlide+xml"/>
  <Override PartName="/ppt/slides/slide41.xml" ContentType="application/vnd.openxmlformats-officedocument.presentationml.slide+xml"/>
  <Override PartName="/ppt/notesSlides/notesSlide40.xml" ContentType="application/vnd.openxmlformats-officedocument.presentationml.notesSlide+xml"/>
  <Override PartName="/ppt/slides/slide42.xml" ContentType="application/vnd.openxmlformats-officedocument.presentationml.slide+xml"/>
  <Override PartName="/ppt/notesSlides/notesSlide41.xml" ContentType="application/vnd.openxmlformats-officedocument.presentationml.notesSlide+xml"/>
  <Override PartName="/ppt/slides/slide43.xml" ContentType="application/vnd.openxmlformats-officedocument.presentationml.slide+xml"/>
  <Override PartName="/ppt/notesSlides/notesSlide42.xml" ContentType="application/vnd.openxmlformats-officedocument.presentationml.notesSlide+xml"/>
  <Override PartName="/ppt/slides/slide44.xml" ContentType="application/vnd.openxmlformats-officedocument.presentationml.slide+xml"/>
  <Override PartName="/ppt/notesSlides/notesSlide43.xml" ContentType="application/vnd.openxmlformats-officedocument.presentationml.notesSlide+xml"/>
  <Override PartName="/ppt/slides/slide45.xml" ContentType="application/vnd.openxmlformats-officedocument.presentationml.slide+xml"/>
  <Override PartName="/ppt/notesSlides/notesSlide44.xml" ContentType="application/vnd.openxmlformats-officedocument.presentationml.notesSlide+xml"/>
  <Override PartName="/ppt/slides/slide46.xml" ContentType="application/vnd.openxmlformats-officedocument.presentationml.slide+xml"/>
  <Override PartName="/ppt/notesSlides/notesSlide45.xml" ContentType="application/vnd.openxmlformats-officedocument.presentationml.notesSlide+xml"/>
  <Override PartName="/ppt/slides/slide47.xml" ContentType="application/vnd.openxmlformats-officedocument.presentationml.slide+xml"/>
  <Override PartName="/ppt/notesSlides/notesSlide46.xml" ContentType="application/vnd.openxmlformats-officedocument.presentationml.notesSlide+xml"/>
  <Override PartName="/ppt/slides/slide48.xml" ContentType="application/vnd.openxmlformats-officedocument.presentationml.slide+xml"/>
  <Override PartName="/ppt/notesSlides/notesSlide47.xml" ContentType="application/vnd.openxmlformats-officedocument.presentationml.notesSlide+xml"/>
  <Override PartName="/ppt/slides/slide49.xml" ContentType="application/vnd.openxmlformats-officedocument.presentationml.slide+xml"/>
  <Override PartName="/ppt/notesSlides/notesSlide48.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39" Type="http://schemas.openxmlformats.org/officeDocument/2006/relationships/slide" Target="slides/slide36.xml"/><Relationship Id="rId26" Type="http://schemas.openxmlformats.org/officeDocument/2006/relationships/slide" Target="slides/slide23.xml"/><Relationship Id="rId18" Type="http://schemas.openxmlformats.org/officeDocument/2006/relationships/slide" Target="slides/slide15.xml"/><Relationship Id="rId13" Type="http://schemas.openxmlformats.org/officeDocument/2006/relationships/slide" Target="slides/slide10.xml"/><Relationship Id="rId55" Type="http://schemas.openxmlformats.org/officeDocument/2006/relationships/tableStyles" Target="tableStyles.xml"/><Relationship Id="rId50" Type="http://schemas.openxmlformats.org/officeDocument/2006/relationships/slide" Target="slides/slide47.xml"/><Relationship Id="rId47" Type="http://schemas.openxmlformats.org/officeDocument/2006/relationships/slide" Target="slides/slide44.xml"/><Relationship Id="rId42" Type="http://schemas.openxmlformats.org/officeDocument/2006/relationships/slide" Target="slides/slide39.xml"/><Relationship Id="rId34" Type="http://schemas.openxmlformats.org/officeDocument/2006/relationships/slide" Target="slides/slide31.xml"/><Relationship Id="rId21" Type="http://schemas.openxmlformats.org/officeDocument/2006/relationships/slide" Target="slides/slide18.xml"/><Relationship Id="rId7" Type="http://schemas.openxmlformats.org/officeDocument/2006/relationships/slide" Target="slides/slide4.xml"/><Relationship Id="rId29" Type="http://schemas.openxmlformats.org/officeDocument/2006/relationships/slide" Target="slides/slide26.xml"/><Relationship Id="rId2" Type="http://schemas.openxmlformats.org/officeDocument/2006/relationships/theme" Target="theme/theme1.xml"/><Relationship Id="rId16" Type="http://schemas.openxmlformats.org/officeDocument/2006/relationships/slide" Target="slides/slide13.xml"/><Relationship Id="rId53" Type="http://schemas.openxmlformats.org/officeDocument/2006/relationships/presProps" Target="presProps.xml"/><Relationship Id="rId45" Type="http://schemas.openxmlformats.org/officeDocument/2006/relationships/slide" Target="slides/slide42.xml"/><Relationship Id="rId40" Type="http://schemas.openxmlformats.org/officeDocument/2006/relationships/slide" Target="slides/slide37.xml"/><Relationship Id="rId37" Type="http://schemas.openxmlformats.org/officeDocument/2006/relationships/slide" Target="slides/slide34.xml"/><Relationship Id="rId32" Type="http://schemas.openxmlformats.org/officeDocument/2006/relationships/slide" Target="slides/slide29.xml"/><Relationship Id="rId24" Type="http://schemas.openxmlformats.org/officeDocument/2006/relationships/slide" Target="slides/slide21.xml"/><Relationship Id="rId11" Type="http://schemas.openxmlformats.org/officeDocument/2006/relationships/slide" Target="slides/slide8.xml"/><Relationship Id="rId58" Type="http://schemas.openxmlformats.org/officeDocument/2006/relationships/customXml" Target="../customXml/item3.xml"/><Relationship Id="rId5" Type="http://schemas.openxmlformats.org/officeDocument/2006/relationships/notesMaster" Target="notesMasters/notesMaster1.xml"/><Relationship Id="rId19" Type="http://schemas.openxmlformats.org/officeDocument/2006/relationships/slide" Target="slides/slide16.xml"/><Relationship Id="rId9" Type="http://schemas.openxmlformats.org/officeDocument/2006/relationships/slide" Target="slides/slide6.xml"/><Relationship Id="rId48" Type="http://schemas.openxmlformats.org/officeDocument/2006/relationships/slide" Target="slides/slide45.xml"/><Relationship Id="rId43" Type="http://schemas.openxmlformats.org/officeDocument/2006/relationships/slide" Target="slides/slide40.xml"/><Relationship Id="rId4" Type="http://schemas.openxmlformats.org/officeDocument/2006/relationships/slide" Target="slides/slide2.xml"/><Relationship Id="rId35" Type="http://schemas.openxmlformats.org/officeDocument/2006/relationships/slide" Target="slides/slide32.xml"/><Relationship Id="rId30" Type="http://schemas.openxmlformats.org/officeDocument/2006/relationships/slide" Target="slides/slide27.xml"/><Relationship Id="rId27" Type="http://schemas.openxmlformats.org/officeDocument/2006/relationships/slide" Target="slides/slide24.xml"/><Relationship Id="rId22" Type="http://schemas.openxmlformats.org/officeDocument/2006/relationships/slide" Target="slides/slide19.xml"/><Relationship Id="rId14" Type="http://schemas.openxmlformats.org/officeDocument/2006/relationships/slide" Target="slides/slide11.xml"/><Relationship Id="rId56" Type="http://schemas.openxmlformats.org/officeDocument/2006/relationships/customXml" Target="../customXml/item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 Target="slides/slide1.xml"/><Relationship Id="rId46" Type="http://schemas.openxmlformats.org/officeDocument/2006/relationships/slide" Target="slides/slide43.xml"/><Relationship Id="rId38" Type="http://schemas.openxmlformats.org/officeDocument/2006/relationships/slide" Target="slides/slide35.xml"/><Relationship Id="rId33" Type="http://schemas.openxmlformats.org/officeDocument/2006/relationships/slide" Target="slides/slide30.xml"/><Relationship Id="rId25" Type="http://schemas.openxmlformats.org/officeDocument/2006/relationships/slide" Target="slides/slide22.xml"/><Relationship Id="rId17" Type="http://schemas.openxmlformats.org/officeDocument/2006/relationships/slide" Target="slides/slide14.xml"/><Relationship Id="rId12" Type="http://schemas.openxmlformats.org/officeDocument/2006/relationships/slide" Target="slides/slide9.xml"/><Relationship Id="rId54" Type="http://schemas.openxmlformats.org/officeDocument/2006/relationships/viewProps" Target="viewProps.xml"/><Relationship Id="rId41" Type="http://schemas.openxmlformats.org/officeDocument/2006/relationships/slide" Target="slides/slide38.xml"/><Relationship Id="rId20" Type="http://schemas.openxmlformats.org/officeDocument/2006/relationships/slide" Target="slides/slide17.xml"/><Relationship Id="rId6" Type="http://schemas.openxmlformats.org/officeDocument/2006/relationships/slide" Target="slides/slide3.xml"/><Relationship Id="rId1" Type="http://schemas.openxmlformats.org/officeDocument/2006/relationships/slideMaster" Target="slideMasters/slideMaster1.xml"/><Relationship Id="rId49" Type="http://schemas.openxmlformats.org/officeDocument/2006/relationships/slide" Target="slides/slide46.xml"/><Relationship Id="rId36" Type="http://schemas.openxmlformats.org/officeDocument/2006/relationships/slide" Target="slides/slide33.xml"/><Relationship Id="rId28" Type="http://schemas.openxmlformats.org/officeDocument/2006/relationships/slide" Target="slides/slide25.xml"/><Relationship Id="rId23" Type="http://schemas.openxmlformats.org/officeDocument/2006/relationships/slide" Target="slides/slide20.xml"/><Relationship Id="rId15" Type="http://schemas.openxmlformats.org/officeDocument/2006/relationships/slide" Target="slides/slide12.xml"/><Relationship Id="rId57" Type="http://schemas.openxmlformats.org/officeDocument/2006/relationships/customXml" Target="../customXml/item2.xml"/><Relationship Id="rId52" Type="http://schemas.openxmlformats.org/officeDocument/2006/relationships/slide" Target="slides/slide49.xml"/><Relationship Id="rId44" Type="http://schemas.openxmlformats.org/officeDocument/2006/relationships/slide" Target="slides/slide41.xml"/><Relationship Id="rId31" Type="http://schemas.openxmlformats.org/officeDocument/2006/relationships/slide" Target="slides/slide28.xml"/><Relationship Id="rId10"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52227" name="Rectangle 3074"/>
          <p:cNvSpPr>
            <a:spLocks noTextEdit="1"/>
          </p:cNvSpPr>
          <p:nvPr>
            <p:ph type="sldImg"/>
          </p:nvPr>
        </p:nvSpPr>
        <p:spPr>
          <a:solidFill>
            <a:srgbClr val="FFFFFF">
              <a:alpha val="100000"/>
            </a:srgbClr>
          </a:solidFill>
        </p:spPr>
      </p:sp>
      <p:sp>
        <p:nvSpPr>
          <p:cNvPr id="52228" name="Rectangle 3075"/>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p>
            <a:pPr marL="228600" lvl="0" indent="-228600" eaLnBrk="1" hangingPunct="1"/>
            <a:r>
              <a:rPr lang="en-IN" altLang="x-none" dirty="0"/>
              <a:t>Start the session by sharing the objectives with the students.</a:t>
            </a:r>
            <a:endParaRPr lang="en-IN" altLang="x-non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61443" name="Rectangle 2"/>
          <p:cNvSpPr>
            <a:spLocks noTextEdit="1"/>
          </p:cNvSpPr>
          <p:nvPr>
            <p:ph type="sldImg"/>
          </p:nvPr>
        </p:nvSpPr>
        <p:spPr/>
      </p:sp>
      <p:sp>
        <p:nvSpPr>
          <p:cNvPr id="61444" name="Rectangle 3"/>
          <p:cNvSpPr>
            <a:spLocks noGrp="1"/>
          </p:cNvSpPr>
          <p:nvPr>
            <p:ph type="body" idx="1"/>
          </p:nvPr>
        </p:nvSpPr>
        <p:spPr/>
        <p:txBody>
          <a:bodyPr wrap="square" lIns="91440" tIns="45720" rIns="91440" bIns="45720" anchor="t"/>
          <a:p>
            <a:pPr lvl="0" eaLnBrk="1" hangingPunct="1"/>
            <a:r>
              <a:rPr dirty="0"/>
              <a:t>In this slide, you need to explain transactional integrity, problems that occur due to transactional integrity, and implementing transactional integrity in your transactions. In addition, you also need to talk about </a:t>
            </a:r>
            <a:endParaRPr dirty="0"/>
          </a:p>
          <a:p>
            <a:pPr lvl="0" eaLnBrk="1" hangingPunct="1"/>
            <a:r>
              <a:rPr b="1" dirty="0"/>
              <a:t>Concurrency Problems </a:t>
            </a:r>
            <a:endParaRPr dirty="0"/>
          </a:p>
          <a:p>
            <a:pPr lvl="0" eaLnBrk="1" hangingPunct="1"/>
            <a:r>
              <a:rPr dirty="0"/>
              <a:t>Find below the examples for each of the concurrency problems:</a:t>
            </a:r>
            <a:endParaRPr b="1" dirty="0"/>
          </a:p>
          <a:p>
            <a:pPr lvl="0" eaLnBrk="1" hangingPunct="1"/>
            <a:r>
              <a:rPr b="1" dirty="0"/>
              <a:t>Lost updates </a:t>
            </a:r>
            <a:endParaRPr dirty="0"/>
          </a:p>
          <a:p>
            <a:pPr lvl="0" eaLnBrk="1" hangingPunct="1"/>
            <a:r>
              <a:rPr dirty="0"/>
              <a:t>Lost updates occur when two or more transactions select the same row and then update the row based on the value originally selected. Each transaction is unaware of the other transaction. The last update overwrite updates made by the other transaction, which results in lost data.</a:t>
            </a:r>
            <a:endParaRPr dirty="0"/>
          </a:p>
          <a:p>
            <a:pPr lvl="0" eaLnBrk="1" hangingPunct="1"/>
            <a:r>
              <a:rPr dirty="0"/>
              <a:t>Let us assume that both Sam and Anne are simultaneously trying to update the price of all the “Business” books in the Titles table. Sam is trying to update the price by 10% while Anne is trying to update the price by 15%. </a:t>
            </a:r>
            <a:endParaRPr dirty="0"/>
          </a:p>
          <a:p>
            <a:pPr lvl="0" eaLnBrk="1" hangingPunct="1"/>
            <a:r>
              <a:rPr dirty="0"/>
              <a:t>Now, the table will get updated by the changes of the query that will get completed last. That means, if Sam’s query is executed later than Anne’s query, then the price column in titles table will get increased by 10% and the changes made by Anne’s query will be lost.</a:t>
            </a:r>
            <a:endParaRPr b="1" dirty="0"/>
          </a:p>
          <a:p>
            <a:pPr lvl="0" eaLnBrk="1" hangingPunct="1"/>
            <a:r>
              <a:rPr b="1" dirty="0"/>
              <a:t>Uncommitted dependency</a:t>
            </a:r>
            <a:endParaRPr dirty="0"/>
          </a:p>
          <a:p>
            <a:pPr lvl="0" eaLnBrk="1" hangingPunct="1"/>
            <a:r>
              <a:rPr dirty="0"/>
              <a:t>Uncommitted dependency occurs when a second transaction selects a row that is being updated by another transaction. The second transaction is reading data that has not been committed yet and may be changed by the transaction updating the row.</a:t>
            </a:r>
            <a:endParaRPr dirty="0"/>
          </a:p>
          <a:p>
            <a:pPr lvl="0" eaLnBrk="1" hangingPunct="1"/>
            <a:r>
              <a:rPr dirty="0"/>
              <a:t>Let us assume User A and B are working on titles table. User A had increased the price of title_id  ‘BU1032’ by Rs. 10. But user A does not commit the transaction. Now User B tries to execute a query on title_id  ‘BU1032’. User B is accessing old record as the transaction handle by user A is not yet complete. Therefore user B also updates the price of title_id ‘BU1032’ by Rs. 5. These transactions will update the record by Rs 15. Such kind of problems leads to inconsistency in the table.</a:t>
            </a:r>
            <a:endParaRPr b="1" dirty="0"/>
          </a:p>
          <a:p>
            <a:pPr lvl="0" eaLnBrk="1" hangingPunct="1"/>
            <a:r>
              <a:rPr b="1" dirty="0"/>
              <a:t>Inconsistent Analysis</a:t>
            </a:r>
            <a:endParaRPr dirty="0"/>
          </a:p>
          <a:p>
            <a:pPr lvl="0" eaLnBrk="1" hangingPunct="1"/>
            <a:r>
              <a:rPr dirty="0"/>
              <a:t>Inconsistent analysis occurs when a second transaction accesses the same row several times and reads different data each time. Inconsistent analysis is similar to uncommitted dependency in that another transaction is changing the data that a second transaction is reading. However, in inconsistent analysis, the data read by the second transaction was committed by the transaction that made the change. Also, inconsistent analysis involves multiple reads (two or more) of the same row and each time the information is changed by another transaction; thus, the term nonrepeatable read.</a:t>
            </a:r>
            <a:endParaRPr dirty="0"/>
          </a:p>
          <a:p>
            <a:pPr lvl="0" eaLnBrk="1" hangingPunct="1"/>
            <a:r>
              <a:rPr dirty="0"/>
              <a:t>For example:</a:t>
            </a:r>
            <a:endParaRPr dirty="0"/>
          </a:p>
          <a:p>
            <a:pPr lvl="0" eaLnBrk="1" hangingPunct="1"/>
            <a:r>
              <a:rPr dirty="0"/>
              <a:t>Let us assume that you are accessing the online reservation system to check the status of your ticket. The site showed the status as ‘Waiting’. Just a little later, when you refreshed the page, you found that the status is ‘confirmed’.  This shows that while you were browsing thru the information, some procedure was updating the record information. </a:t>
            </a:r>
            <a:endParaRPr b="1" dirty="0"/>
          </a:p>
          <a:p>
            <a:pPr lvl="0" eaLnBrk="1" hangingPunct="1"/>
            <a:r>
              <a:rPr b="1" dirty="0"/>
              <a:t>Phantom reads</a:t>
            </a:r>
            <a:endParaRPr dirty="0"/>
          </a:p>
          <a:p>
            <a:pPr lvl="0" eaLnBrk="1" hangingPunct="1"/>
            <a:r>
              <a:rPr dirty="0"/>
              <a:t>Phantom reads occur when an insert or delete action is performed against a row that belongs to a range of rows being read by a transaction. The transaction's first read of the range of rows shows a row that no longer exists in the second or succeeding read, as a result of a deletion by a different transaction. Similarly, as the result of an insert by a different transaction, the transaction's second or succeeding read shows a row that did not exist in the original read.</a:t>
            </a:r>
            <a:endParaRPr dirty="0"/>
          </a:p>
          <a:p>
            <a:pPr lvl="0" eaLnBrk="1" hangingPunct="1"/>
            <a:r>
              <a:rPr dirty="0"/>
              <a:t>For Example:</a:t>
            </a:r>
            <a:endParaRPr dirty="0"/>
          </a:p>
          <a:p>
            <a:pPr lvl="0" eaLnBrk="1" hangingPunct="1"/>
            <a:r>
              <a:rPr dirty="0"/>
              <a:t>You are accessing online catalog of a book store. You found a book name “You can win” in your initial search where you are looking for titles having “win” in their title name. But subsequent search of the same query did not show “You can win” in the output. The reason can be that some procedure might have deleted the title from the table.  </a:t>
            </a:r>
            <a:endParaRPr b="1" dirty="0"/>
          </a:p>
          <a:p>
            <a:pPr lvl="0" eaLnBrk="1" hangingPunct="1"/>
            <a:r>
              <a:rPr b="1" dirty="0"/>
              <a:t>Note:</a:t>
            </a:r>
            <a:r>
              <a:rPr dirty="0"/>
              <a:t> Though these scenarios will help you to explain the concept, please clarify to the students that these situations occur in remote multi-user environment. They will not find similar scenario while working in the MR.</a:t>
            </a:r>
            <a:endParaRPr dirty="0"/>
          </a:p>
          <a:p>
            <a:pPr lvl="0" eaLnBrk="1" hangingPunct="1"/>
            <a:endParaRPr dirty="0"/>
          </a:p>
          <a:p>
            <a:pPr lvl="0" eaLnBrk="1" hangingPunct="1"/>
            <a:r>
              <a:rPr b="1" dirty="0"/>
              <a:t>LOCKS</a:t>
            </a:r>
            <a:endParaRPr dirty="0"/>
          </a:p>
          <a:p>
            <a:pPr lvl="0" eaLnBrk="1" hangingPunct="1"/>
            <a:r>
              <a:rPr dirty="0"/>
              <a:t>Discuss the types of locks in detail. Also, discuss when each of these locks are used by SQL Server.</a:t>
            </a:r>
            <a:endParaRPr dirty="0"/>
          </a:p>
          <a:p>
            <a:pPr lvl="0" eaLnBrk="1" hangingPunct="1"/>
            <a:r>
              <a:rPr dirty="0"/>
              <a:t>SQL Server uses row lock by default.</a:t>
            </a:r>
            <a:endParaRPr dirty="0"/>
          </a:p>
          <a:p>
            <a:pPr lvl="0" eaLnBrk="1" hangingPunct="1"/>
            <a:r>
              <a:rPr dirty="0"/>
              <a:t>The concept of deadlock needs to be explained to the students.</a:t>
            </a:r>
            <a:endParaRPr dirty="0"/>
          </a:p>
          <a:p>
            <a:pPr lvl="0" eaLnBrk="1" hangingPunct="1"/>
            <a:r>
              <a:rPr dirty="0"/>
              <a:t>Tell the students that if the deadlock priority is set low for a transaction, then the transaction has a higher probability of becoming the deadlock victim in a deadlock situation.</a:t>
            </a:r>
            <a:endParaRPr dirty="0"/>
          </a:p>
          <a:p>
            <a:pPr lvl="0" eaLnBrk="1" hangingPunct="1"/>
            <a:r>
              <a:rPr dirty="0"/>
              <a:t>Mention that lock_timeout is used on a transaction if you do not want a transaction to wait for an indefinite period. Using lock_timeout you can mention in milliseconds how long a transaction will wait for a lock to open.</a:t>
            </a:r>
            <a:endParaRPr dirty="0"/>
          </a:p>
          <a:p>
            <a:pPr lvl="0" eaLnBrk="1" hangingPunct="1"/>
            <a:r>
              <a:rPr dirty="0"/>
              <a:t>Tell the students that whenever an ad hoc DML statement is executed, SQL Server, by default, treats the statement as a transaction and commits the transaction. This mode is called the auto commit mode. </a:t>
            </a:r>
            <a:endParaRPr dirty="0"/>
          </a:p>
          <a:p>
            <a:pPr lvl="0" eaLnBrk="1" hangingPunct="1"/>
            <a:r>
              <a:rPr dirty="0"/>
              <a:t>Tell the students that although SQL Server 2000 uses dynamic locking, it is still very important for you to differentiate between the different locking modes. The different types of locks used by SQL Server 2000 are shared, update, exclusive, intent, schema, and bulk-update.</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055"/>
          <p:cNvSpPr txBox="1">
            <a:spLocks noGrp="1"/>
          </p:cNvSpP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62467" name="Rectangle 2"/>
          <p:cNvSpPr>
            <a:spLocks noTextEdit="1"/>
          </p:cNvSpPr>
          <p:nvPr>
            <p:ph type="sldImg"/>
          </p:nvPr>
        </p:nvSpPr>
        <p:spPr/>
      </p:sp>
      <p:sp>
        <p:nvSpPr>
          <p:cNvPr id="62468" name="Rectangle 3"/>
          <p:cNvSpPr>
            <a:spLocks noGrp="1"/>
          </p:cNvSpPr>
          <p:nvPr>
            <p:ph type="body" idx="1"/>
          </p:nvPr>
        </p:nvSpPr>
        <p:spPr/>
        <p:txBody>
          <a:bodyPr wrap="square" lIns="91440" tIns="45720" rIns="91440" bIns="45720" anchor="t"/>
          <a:p>
            <a:pPr lvl="0" eaLnBrk="1" hangingPunct="1"/>
            <a:r>
              <a:rPr dirty="0"/>
              <a:t>In this slide, you need to explain transactional integrity, problems that occur due to transactional integrity, and implementing transactional integrity in your transactions. In addition, you also need to talk about </a:t>
            </a:r>
            <a:endParaRPr dirty="0"/>
          </a:p>
          <a:p>
            <a:pPr lvl="0" eaLnBrk="1" hangingPunct="1"/>
            <a:r>
              <a:rPr b="1" dirty="0"/>
              <a:t>Concurrency Problems </a:t>
            </a:r>
            <a:endParaRPr dirty="0"/>
          </a:p>
          <a:p>
            <a:pPr lvl="0" eaLnBrk="1" hangingPunct="1"/>
            <a:r>
              <a:rPr dirty="0"/>
              <a:t>Find below the examples for each of the concurrency problems:</a:t>
            </a:r>
            <a:endParaRPr b="1" dirty="0"/>
          </a:p>
          <a:p>
            <a:pPr lvl="0" eaLnBrk="1" hangingPunct="1"/>
            <a:r>
              <a:rPr b="1" dirty="0"/>
              <a:t>Lost updates </a:t>
            </a:r>
            <a:endParaRPr dirty="0"/>
          </a:p>
          <a:p>
            <a:pPr lvl="0" eaLnBrk="1" hangingPunct="1"/>
            <a:r>
              <a:rPr dirty="0"/>
              <a:t>Lost updates occur when two or more transactions select the same row and then update the row based on the value originally selected. Each transaction is unaware of the other transaction. The last update overwrite updates made by the other transaction, which results in lost data.</a:t>
            </a:r>
            <a:endParaRPr dirty="0"/>
          </a:p>
          <a:p>
            <a:pPr lvl="0" eaLnBrk="1" hangingPunct="1"/>
            <a:r>
              <a:rPr dirty="0"/>
              <a:t>Let us assume that both Sam and Anne are simultaneously trying to update the price of all the “Business” books in the Titles table. Sam is trying to update the price by 10% while Anne is trying to update the price by 15%. </a:t>
            </a:r>
            <a:endParaRPr dirty="0"/>
          </a:p>
          <a:p>
            <a:pPr lvl="0" eaLnBrk="1" hangingPunct="1"/>
            <a:r>
              <a:rPr dirty="0"/>
              <a:t>Now, the table will get updated by the changes of the query that will get completed last. That means, if Sam’s query is executed later than Anne’s query, then the price column in titles table will get increased by 10% and the changes made by Anne’s query will be lost.</a:t>
            </a:r>
            <a:endParaRPr b="1" dirty="0"/>
          </a:p>
          <a:p>
            <a:pPr lvl="0" eaLnBrk="1" hangingPunct="1"/>
            <a:r>
              <a:rPr b="1" dirty="0"/>
              <a:t>Uncommitted dependency</a:t>
            </a:r>
            <a:endParaRPr dirty="0"/>
          </a:p>
          <a:p>
            <a:pPr lvl="0" eaLnBrk="1" hangingPunct="1"/>
            <a:r>
              <a:rPr dirty="0"/>
              <a:t>Uncommitted dependency occurs when a second transaction selects a row that is being updated by another transaction. The second transaction is reading data that has not been committed yet and may be changed by the transaction updating the row.</a:t>
            </a:r>
            <a:endParaRPr dirty="0"/>
          </a:p>
          <a:p>
            <a:pPr lvl="0" eaLnBrk="1" hangingPunct="1"/>
            <a:r>
              <a:rPr dirty="0"/>
              <a:t>Let us assume User A and B are working on titles table. User A had increased the price of title_id  ‘BU1032’ by Rs. 10. But user A does not commit the transaction. Now User B tries to execute a query on title_id  ‘BU1032’. User B is accessing old record as the transaction handle by user A is not yet complete. Therefore user B also updates the price of title_id ‘BU1032’ by Rs. 5. These transactions will update the record by Rs 15. Such kind of problems leads to inconsistency in the table.</a:t>
            </a:r>
            <a:endParaRPr b="1" dirty="0"/>
          </a:p>
          <a:p>
            <a:pPr lvl="0" eaLnBrk="1" hangingPunct="1"/>
            <a:r>
              <a:rPr b="1" dirty="0"/>
              <a:t>Inconsistent Analysis</a:t>
            </a:r>
            <a:endParaRPr dirty="0"/>
          </a:p>
          <a:p>
            <a:pPr lvl="0" eaLnBrk="1" hangingPunct="1"/>
            <a:r>
              <a:rPr dirty="0"/>
              <a:t>Inconsistent analysis occurs when a second transaction accesses the same row several times and reads different data each time. Inconsistent analysis is similar to uncommitted dependency in that another transaction is changing the data that a second transaction is reading. However, in inconsistent analysis, the data read by the second transaction was committed by the transaction that made the change. Also, inconsistent analysis involves multiple reads (two or more) of the same row and each time the information is changed by another transaction; thus, the term nonrepeatable read.</a:t>
            </a:r>
            <a:endParaRPr dirty="0"/>
          </a:p>
          <a:p>
            <a:pPr lvl="0" eaLnBrk="1" hangingPunct="1"/>
            <a:r>
              <a:rPr dirty="0"/>
              <a:t>For example:</a:t>
            </a:r>
            <a:endParaRPr dirty="0"/>
          </a:p>
          <a:p>
            <a:pPr lvl="0" eaLnBrk="1" hangingPunct="1"/>
            <a:r>
              <a:rPr dirty="0"/>
              <a:t>Let us assume that you are accessing the online reservation system to check the status of your ticket. The site showed the status as ‘Waiting’. Just a little later, when you refreshed the page, you found that the status is ‘confirmed’.  This shows that while you were browsing thru the information, some procedure was updating the record information. </a:t>
            </a:r>
            <a:endParaRPr b="1" dirty="0"/>
          </a:p>
          <a:p>
            <a:pPr lvl="0" eaLnBrk="1" hangingPunct="1"/>
            <a:r>
              <a:rPr b="1" dirty="0"/>
              <a:t>Phantom reads</a:t>
            </a:r>
            <a:endParaRPr dirty="0"/>
          </a:p>
          <a:p>
            <a:pPr lvl="0" eaLnBrk="1" hangingPunct="1"/>
            <a:r>
              <a:rPr dirty="0"/>
              <a:t>Phantom reads occur when an insert or delete action is performed against a row that belongs to a range of rows being read by a transaction. The transaction's first read of the range of rows shows a row that no longer exists in the second or succeeding read, as a result of a deletion by a different transaction. Similarly, as the result of an insert by a different transaction, the transaction's second or succeeding read shows a row that did not exist in the original read.</a:t>
            </a:r>
            <a:endParaRPr dirty="0"/>
          </a:p>
          <a:p>
            <a:pPr lvl="0" eaLnBrk="1" hangingPunct="1"/>
            <a:r>
              <a:rPr dirty="0"/>
              <a:t>For Example:</a:t>
            </a:r>
            <a:endParaRPr dirty="0"/>
          </a:p>
          <a:p>
            <a:pPr lvl="0" eaLnBrk="1" hangingPunct="1"/>
            <a:r>
              <a:rPr dirty="0"/>
              <a:t>You are accessing online catalog of a book store. You found a book name “You can win” in your initial search where you are looking for titles having “win” in their title name. But subsequent search of the same query did not show “You can win” in the output. The reason can be that some procedure might have deleted the title from the table.  </a:t>
            </a:r>
            <a:endParaRPr b="1" dirty="0"/>
          </a:p>
          <a:p>
            <a:pPr lvl="0" eaLnBrk="1" hangingPunct="1"/>
            <a:r>
              <a:rPr b="1" dirty="0"/>
              <a:t>Note:</a:t>
            </a:r>
            <a:r>
              <a:rPr dirty="0"/>
              <a:t> Though these scenarios will help you to explain the concept, please clarify to the students that these situations occur in remote multi-user environment. They will not find similar scenario while working in the MR.</a:t>
            </a:r>
            <a:endParaRPr dirty="0"/>
          </a:p>
          <a:p>
            <a:pPr lvl="0" eaLnBrk="1" hangingPunct="1"/>
            <a:endParaRPr dirty="0"/>
          </a:p>
          <a:p>
            <a:pPr lvl="0" eaLnBrk="1" hangingPunct="1"/>
            <a:r>
              <a:rPr b="1" dirty="0"/>
              <a:t>LOCKS</a:t>
            </a:r>
            <a:endParaRPr dirty="0"/>
          </a:p>
          <a:p>
            <a:pPr lvl="0" eaLnBrk="1" hangingPunct="1"/>
            <a:r>
              <a:rPr dirty="0"/>
              <a:t>Discuss the types of locks in detail. Also, discuss when each of these locks are used by SQL Server.</a:t>
            </a:r>
            <a:endParaRPr dirty="0"/>
          </a:p>
          <a:p>
            <a:pPr lvl="0" eaLnBrk="1" hangingPunct="1"/>
            <a:r>
              <a:rPr dirty="0"/>
              <a:t>SQL Server uses row lock by default.</a:t>
            </a:r>
            <a:endParaRPr dirty="0"/>
          </a:p>
          <a:p>
            <a:pPr lvl="0" eaLnBrk="1" hangingPunct="1"/>
            <a:r>
              <a:rPr dirty="0"/>
              <a:t>The concept of deadlock needs to be explained to the students.</a:t>
            </a:r>
            <a:endParaRPr dirty="0"/>
          </a:p>
          <a:p>
            <a:pPr lvl="0" eaLnBrk="1" hangingPunct="1"/>
            <a:r>
              <a:rPr dirty="0"/>
              <a:t>Tell the students that if the deadlock priority is set low for a transaction, then the transaction has a higher probability of becoming the deadlock victim in a deadlock situation.</a:t>
            </a:r>
            <a:endParaRPr dirty="0"/>
          </a:p>
          <a:p>
            <a:pPr lvl="0" eaLnBrk="1" hangingPunct="1"/>
            <a:r>
              <a:rPr dirty="0"/>
              <a:t>Mention that lock_timeout is used on a transaction if you do not want a transaction to wait for an indefinite period. Using lock_timeout you can mention in milliseconds how long a transaction will wait for a lock to open.</a:t>
            </a:r>
            <a:endParaRPr dirty="0"/>
          </a:p>
          <a:p>
            <a:pPr lvl="0" eaLnBrk="1" hangingPunct="1"/>
            <a:r>
              <a:rPr dirty="0"/>
              <a:t>Tell the students that whenever an ad hoc DML statement is executed, SQL Server, by default, treats the statement as a transaction and commits the transaction. This mode is called the auto commit mode. </a:t>
            </a:r>
            <a:endParaRPr dirty="0"/>
          </a:p>
          <a:p>
            <a:pPr lvl="0" eaLnBrk="1" hangingPunct="1"/>
            <a:r>
              <a:rPr dirty="0"/>
              <a:t>Tell the students that although SQL Server 2000 uses dynamic locking, it is still very important for you to differentiate between the different locking modes. The different types of locks used by SQL Server 2000 are shared, update, exclusive, intent, schema, and bulk-update.</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63491" name="Rectangle 2"/>
          <p:cNvSpPr>
            <a:spLocks noTextEdit="1"/>
          </p:cNvSpPr>
          <p:nvPr>
            <p:ph type="sldImg"/>
          </p:nvPr>
        </p:nvSpPr>
        <p:spPr/>
      </p:sp>
      <p:sp>
        <p:nvSpPr>
          <p:cNvPr id="63492" name="Rectangle 3"/>
          <p:cNvSpPr>
            <a:spLocks noGrp="1"/>
          </p:cNvSpPr>
          <p:nvPr>
            <p:ph type="body" idx="1"/>
          </p:nvPr>
        </p:nvSpPr>
        <p:spPr/>
        <p:txBody>
          <a:bodyPr wrap="square" lIns="91440" tIns="45720" rIns="91440" bIns="45720" anchor="t"/>
          <a:p>
            <a:pPr lvl="0" eaLnBrk="1" hangingPunct="1"/>
            <a:r>
              <a:rPr dirty="0"/>
              <a:t>In this slide, you need to explain the concept of Isolation Level. </a:t>
            </a:r>
            <a:endParaRPr dirty="0"/>
          </a:p>
          <a:p>
            <a:pPr lvl="0" eaLnBrk="1" hangingPunct="1"/>
            <a:r>
              <a:rPr b="1" dirty="0"/>
              <a:t>Example:</a:t>
            </a:r>
            <a:endParaRPr dirty="0"/>
          </a:p>
          <a:p>
            <a:pPr lvl="0" eaLnBrk="1" hangingPunct="1"/>
            <a:r>
              <a:rPr dirty="0"/>
              <a:t>SET TRANSACTION ISOLATION LEVEL</a:t>
            </a:r>
            <a:endParaRPr dirty="0"/>
          </a:p>
          <a:p>
            <a:pPr lvl="0" eaLnBrk="1" hangingPunct="1"/>
            <a:r>
              <a:rPr dirty="0"/>
              <a:t>READ COMMITTED</a:t>
            </a:r>
            <a:endParaRPr dirty="0"/>
          </a:p>
          <a:p>
            <a:pPr lvl="0" eaLnBrk="1" hangingPunct="1"/>
            <a:r>
              <a:rPr dirty="0"/>
              <a:t>BEGIN TRANSACTION TR</a:t>
            </a:r>
            <a:endParaRPr dirty="0"/>
          </a:p>
          <a:p>
            <a:pPr lvl="0" eaLnBrk="1" hangingPunct="1"/>
            <a:r>
              <a:rPr dirty="0"/>
              <a:t>BEGIN TRY</a:t>
            </a:r>
            <a:endParaRPr dirty="0"/>
          </a:p>
          <a:p>
            <a:pPr lvl="0" eaLnBrk="1" hangingPunct="1"/>
            <a:r>
              <a:rPr dirty="0"/>
              <a:t>UPDATE Person.Contact </a:t>
            </a:r>
            <a:endParaRPr dirty="0"/>
          </a:p>
          <a:p>
            <a:pPr lvl="0" eaLnBrk="1" hangingPunct="1"/>
            <a:r>
              <a:rPr dirty="0"/>
              <a:t>SET EmailAddress='jolyn@yahoo.com' </a:t>
            </a:r>
            <a:endParaRPr dirty="0"/>
          </a:p>
          <a:p>
            <a:pPr lvl="0" eaLnBrk="1" hangingPunct="1"/>
            <a:r>
              <a:rPr dirty="0"/>
              <a:t>WHERE ContactID = 1070</a:t>
            </a:r>
            <a:endParaRPr dirty="0"/>
          </a:p>
          <a:p>
            <a:pPr lvl="0" eaLnBrk="1" hangingPunct="1"/>
            <a:r>
              <a:rPr dirty="0"/>
              <a:t>UPDATE HumanResources.EmployeeAddress SET AddressID = </a:t>
            </a:r>
            <a:endParaRPr dirty="0"/>
          </a:p>
          <a:p>
            <a:pPr lvl="0" eaLnBrk="1" hangingPunct="1"/>
            <a:r>
              <a:rPr dirty="0"/>
              <a:t>32533 </a:t>
            </a:r>
            <a:endParaRPr dirty="0"/>
          </a:p>
          <a:p>
            <a:pPr lvl="0" eaLnBrk="1" hangingPunct="1"/>
            <a:r>
              <a:rPr dirty="0"/>
              <a:t>WHERE EmployeeID = 1</a:t>
            </a:r>
            <a:endParaRPr dirty="0"/>
          </a:p>
          <a:p>
            <a:pPr lvl="0" eaLnBrk="1" hangingPunct="1"/>
            <a:r>
              <a:rPr dirty="0"/>
              <a:t>COMMIT TRANSACTION TR</a:t>
            </a:r>
            <a:endParaRPr dirty="0"/>
          </a:p>
          <a:p>
            <a:pPr lvl="0" eaLnBrk="1" hangingPunct="1"/>
            <a:r>
              <a:rPr dirty="0"/>
              <a:t>SELECT 'Transaction Executed'</a:t>
            </a:r>
            <a:endParaRPr dirty="0"/>
          </a:p>
          <a:p>
            <a:pPr lvl="0" eaLnBrk="1" hangingPunct="1"/>
            <a:r>
              <a:rPr dirty="0"/>
              <a:t>END TRY</a:t>
            </a:r>
            <a:endParaRPr dirty="0"/>
          </a:p>
          <a:p>
            <a:pPr lvl="0" eaLnBrk="1" hangingPunct="1"/>
            <a:r>
              <a:rPr dirty="0"/>
              <a:t>BEGIN CATCH</a:t>
            </a:r>
            <a:endParaRPr dirty="0"/>
          </a:p>
          <a:p>
            <a:pPr lvl="0" eaLnBrk="1" hangingPunct="1"/>
            <a:r>
              <a:rPr dirty="0"/>
              <a:t>ROLLBACK TRANSACTION TR</a:t>
            </a:r>
            <a:endParaRPr dirty="0"/>
          </a:p>
          <a:p>
            <a:pPr lvl="0" eaLnBrk="1" hangingPunct="1"/>
            <a:r>
              <a:rPr dirty="0"/>
              <a:t>SELECT 'Transaction Rollbacked'</a:t>
            </a:r>
            <a:endParaRPr dirty="0"/>
          </a:p>
          <a:p>
            <a:pPr lvl="0" eaLnBrk="1" hangingPunct="1"/>
            <a:r>
              <a:rPr dirty="0"/>
              <a:t>END CATCH</a:t>
            </a:r>
            <a:endParaRPr dirty="0"/>
          </a:p>
          <a:p>
            <a:pPr lvl="0" eaLnBrk="1" hangingPunct="1"/>
            <a:endParaRPr dirty="0"/>
          </a:p>
          <a:p>
            <a:pPr lvl="0" eaLnBrk="1" hangingPunct="1"/>
            <a:r>
              <a:rPr b="1" dirty="0"/>
              <a:t>Additional Inputs</a:t>
            </a:r>
            <a:endParaRPr dirty="0"/>
          </a:p>
          <a:p>
            <a:pPr lvl="0" eaLnBrk="1" hangingPunct="1"/>
            <a:r>
              <a:rPr dirty="0"/>
              <a:t>Timeouts can be used to prevent deadlocks. </a:t>
            </a:r>
            <a:endParaRPr dirty="0"/>
          </a:p>
          <a:p>
            <a:pPr lvl="0" eaLnBrk="1" hangingPunct="1"/>
            <a:r>
              <a:rPr dirty="0"/>
              <a:t>For multiple transactions running simultaneously on a SQL Server, you can define their isolation level to balance between concurrency and data integrity. By choosing the right transaction, isolation level can improve performance of the SQL Server queries. There are four transaction isolation levels: </a:t>
            </a:r>
            <a:endParaRPr b="1" dirty="0"/>
          </a:p>
          <a:p>
            <a:pPr lvl="0" eaLnBrk="1" hangingPunct="1"/>
            <a:r>
              <a:rPr b="1" dirty="0"/>
              <a:t>Read Committed</a:t>
            </a:r>
            <a:r>
              <a:rPr dirty="0"/>
              <a:t> This is the default isolation level. </a:t>
            </a:r>
            <a:endParaRPr b="1" dirty="0"/>
          </a:p>
          <a:p>
            <a:pPr lvl="0" eaLnBrk="1" hangingPunct="1"/>
            <a:r>
              <a:rPr b="1" dirty="0"/>
              <a:t>Read Uncommitted</a:t>
            </a:r>
            <a:r>
              <a:rPr dirty="0"/>
              <a:t> The restriction in this isolation level is the least as there are no shared or exclusive locks. This allows data updates before the transaction is over.</a:t>
            </a:r>
            <a:endParaRPr b="1" dirty="0"/>
          </a:p>
          <a:p>
            <a:pPr lvl="0" eaLnBrk="1" hangingPunct="1"/>
            <a:r>
              <a:rPr b="1" dirty="0"/>
              <a:t>Repeatable Read</a:t>
            </a:r>
            <a:r>
              <a:rPr dirty="0"/>
              <a:t> In this isolation level, rows can be added but existing data cannot be updated.</a:t>
            </a:r>
            <a:endParaRPr b="1" dirty="0"/>
          </a:p>
          <a:p>
            <a:pPr lvl="0" eaLnBrk="1" hangingPunct="1"/>
            <a:r>
              <a:rPr b="1" dirty="0"/>
              <a:t>Serializable</a:t>
            </a:r>
            <a:r>
              <a:rPr dirty="0"/>
              <a:t> Data integrity is the highest in this isolation level but concurrency between transactions is very low. Data involved in this transaction isolation level is locked. Transactions with this isolation level execute one by one. </a:t>
            </a:r>
            <a:endParaRPr dirty="0"/>
          </a:p>
          <a:p>
            <a:pPr lvl="0" eaLnBrk="1" hangingPunct="1"/>
            <a:r>
              <a:rPr dirty="0"/>
              <a:t>The syntax for setting transaction isolation levels is shown  below:</a:t>
            </a:r>
            <a:endParaRPr dirty="0"/>
          </a:p>
          <a:p>
            <a:pPr lvl="0" eaLnBrk="1" hangingPunct="1"/>
            <a:r>
              <a:rPr dirty="0"/>
              <a:t>SET TRANSACTION ISOLATION LEVEL {READ COMMITTED|READ</a:t>
            </a:r>
            <a:br>
              <a:rPr dirty="0"/>
            </a:br>
            <a:r>
              <a:rPr dirty="0"/>
              <a:t>UNCOMMITTED|REPEATABLE READ|SERIALIZABLE}</a:t>
            </a:r>
            <a:endParaRPr dirty="0"/>
          </a:p>
          <a:p>
            <a:pPr lvl="0" eaLnBrk="1" hangingPunct="1"/>
            <a:r>
              <a:rPr dirty="0"/>
              <a:t>When an INSENSETIVE cursor is created SQL Server stores the result set of the cursor in a temporary table in the tempdb database. This result set does not get updated with changes made to the base table(s). Apart from this the cursor itself is a read-only cursor i.e. it cannot be updated. The following code declares an INSENSETIVE cursor:</a:t>
            </a:r>
            <a:endParaRPr dirty="0"/>
          </a:p>
          <a:p>
            <a:pPr lvl="0" eaLnBrk="1" hangingPunct="1"/>
            <a:r>
              <a:rPr b="1" dirty="0"/>
              <a:t>DECLARE curPublishers CURSOR</a:t>
            </a:r>
            <a:endParaRPr b="1" dirty="0"/>
          </a:p>
          <a:p>
            <a:pPr lvl="0" eaLnBrk="1" hangingPunct="1"/>
            <a:r>
              <a:rPr b="1" dirty="0"/>
              <a:t>FOR SELECT * FROM publishers</a:t>
            </a:r>
            <a:endParaRPr b="1" dirty="0"/>
          </a:p>
          <a:p>
            <a:pPr lvl="0" eaLnBrk="1" hangingPunct="1"/>
            <a:r>
              <a:rPr b="1" dirty="0"/>
              <a:t>OPEN curPublishers</a:t>
            </a:r>
            <a:endParaRPr b="1" dirty="0"/>
          </a:p>
          <a:p>
            <a:pPr lvl="0" eaLnBrk="1" hangingPunct="1"/>
            <a:r>
              <a:rPr b="1" dirty="0"/>
              <a:t>FETCH NEXT FROM curPublishers &lt;&lt;&lt;example needs to be changed&gt;&gt;&gt;</a:t>
            </a:r>
            <a:endParaRPr b="1"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055"/>
          <p:cNvSpPr txBox="1">
            <a:spLocks noGrp="1"/>
          </p:cNvSpP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64515" name="Rectangle 2"/>
          <p:cNvSpPr>
            <a:spLocks noTextEdit="1"/>
          </p:cNvSpPr>
          <p:nvPr>
            <p:ph type="sldImg"/>
          </p:nvPr>
        </p:nvSpPr>
        <p:spPr/>
      </p:sp>
      <p:sp>
        <p:nvSpPr>
          <p:cNvPr id="64516" name="Rectangle 3"/>
          <p:cNvSpPr>
            <a:spLocks noGrp="1"/>
          </p:cNvSpPr>
          <p:nvPr>
            <p:ph type="body" idx="1"/>
          </p:nvPr>
        </p:nvSpPr>
        <p:spPr/>
        <p:txBody>
          <a:bodyPr wrap="square" lIns="91440" tIns="45720" rIns="91440" bIns="45720" anchor="t"/>
          <a:p>
            <a:pPr lvl="0" eaLnBrk="1" hangingPunct="1"/>
            <a:r>
              <a:rPr dirty="0"/>
              <a:t>In this slide, you need to explain the concept of Isolation Level. </a:t>
            </a:r>
            <a:endParaRPr dirty="0"/>
          </a:p>
          <a:p>
            <a:pPr lvl="0" eaLnBrk="1" hangingPunct="1"/>
            <a:r>
              <a:rPr b="1" dirty="0"/>
              <a:t>Example:</a:t>
            </a:r>
            <a:endParaRPr dirty="0"/>
          </a:p>
          <a:p>
            <a:pPr lvl="0" eaLnBrk="1" hangingPunct="1"/>
            <a:r>
              <a:rPr dirty="0"/>
              <a:t>SET TRANSACTION ISOLATION LEVEL</a:t>
            </a:r>
            <a:endParaRPr dirty="0"/>
          </a:p>
          <a:p>
            <a:pPr lvl="0" eaLnBrk="1" hangingPunct="1"/>
            <a:r>
              <a:rPr dirty="0"/>
              <a:t>READ COMMITTED</a:t>
            </a:r>
            <a:endParaRPr dirty="0"/>
          </a:p>
          <a:p>
            <a:pPr lvl="0" eaLnBrk="1" hangingPunct="1"/>
            <a:r>
              <a:rPr dirty="0"/>
              <a:t>BEGIN TRANSACTION TR</a:t>
            </a:r>
            <a:endParaRPr dirty="0"/>
          </a:p>
          <a:p>
            <a:pPr lvl="0" eaLnBrk="1" hangingPunct="1"/>
            <a:r>
              <a:rPr dirty="0"/>
              <a:t>BEGIN TRY</a:t>
            </a:r>
            <a:endParaRPr dirty="0"/>
          </a:p>
          <a:p>
            <a:pPr lvl="0" eaLnBrk="1" hangingPunct="1"/>
            <a:r>
              <a:rPr dirty="0"/>
              <a:t>UPDATE Person.Contact </a:t>
            </a:r>
            <a:endParaRPr dirty="0"/>
          </a:p>
          <a:p>
            <a:pPr lvl="0" eaLnBrk="1" hangingPunct="1"/>
            <a:r>
              <a:rPr dirty="0"/>
              <a:t>SET EmailAddress='jolyn@yahoo.com' </a:t>
            </a:r>
            <a:endParaRPr dirty="0"/>
          </a:p>
          <a:p>
            <a:pPr lvl="0" eaLnBrk="1" hangingPunct="1"/>
            <a:r>
              <a:rPr dirty="0"/>
              <a:t>WHERE ContactID = 1070</a:t>
            </a:r>
            <a:endParaRPr dirty="0"/>
          </a:p>
          <a:p>
            <a:pPr lvl="0" eaLnBrk="1" hangingPunct="1"/>
            <a:r>
              <a:rPr dirty="0"/>
              <a:t>UPDATE HumanResources.EmployeeAddress SET AddressID = </a:t>
            </a:r>
            <a:endParaRPr dirty="0"/>
          </a:p>
          <a:p>
            <a:pPr lvl="0" eaLnBrk="1" hangingPunct="1"/>
            <a:r>
              <a:rPr dirty="0"/>
              <a:t>32533 </a:t>
            </a:r>
            <a:endParaRPr dirty="0"/>
          </a:p>
          <a:p>
            <a:pPr lvl="0" eaLnBrk="1" hangingPunct="1"/>
            <a:r>
              <a:rPr dirty="0"/>
              <a:t>WHERE EmployeeID = 1</a:t>
            </a:r>
            <a:endParaRPr dirty="0"/>
          </a:p>
          <a:p>
            <a:pPr lvl="0" eaLnBrk="1" hangingPunct="1"/>
            <a:r>
              <a:rPr dirty="0"/>
              <a:t>COMMIT TRANSACTION TR</a:t>
            </a:r>
            <a:endParaRPr dirty="0"/>
          </a:p>
          <a:p>
            <a:pPr lvl="0" eaLnBrk="1" hangingPunct="1"/>
            <a:r>
              <a:rPr dirty="0"/>
              <a:t>SELECT 'Transaction Executed'</a:t>
            </a:r>
            <a:endParaRPr dirty="0"/>
          </a:p>
          <a:p>
            <a:pPr lvl="0" eaLnBrk="1" hangingPunct="1"/>
            <a:r>
              <a:rPr dirty="0"/>
              <a:t>END TRY</a:t>
            </a:r>
            <a:endParaRPr dirty="0"/>
          </a:p>
          <a:p>
            <a:pPr lvl="0" eaLnBrk="1" hangingPunct="1"/>
            <a:r>
              <a:rPr dirty="0"/>
              <a:t>BEGIN CATCH</a:t>
            </a:r>
            <a:endParaRPr dirty="0"/>
          </a:p>
          <a:p>
            <a:pPr lvl="0" eaLnBrk="1" hangingPunct="1"/>
            <a:r>
              <a:rPr dirty="0"/>
              <a:t>ROLLBACK TRANSACTION TR</a:t>
            </a:r>
            <a:endParaRPr dirty="0"/>
          </a:p>
          <a:p>
            <a:pPr lvl="0" eaLnBrk="1" hangingPunct="1"/>
            <a:r>
              <a:rPr dirty="0"/>
              <a:t>SELECT 'Transaction Rollbacked'</a:t>
            </a:r>
            <a:endParaRPr dirty="0"/>
          </a:p>
          <a:p>
            <a:pPr lvl="0" eaLnBrk="1" hangingPunct="1"/>
            <a:r>
              <a:rPr dirty="0"/>
              <a:t>END CATCH</a:t>
            </a:r>
            <a:endParaRPr dirty="0"/>
          </a:p>
          <a:p>
            <a:pPr lvl="0" eaLnBrk="1" hangingPunct="1"/>
            <a:endParaRPr dirty="0"/>
          </a:p>
          <a:p>
            <a:pPr lvl="0" eaLnBrk="1" hangingPunct="1"/>
            <a:r>
              <a:rPr b="1" dirty="0"/>
              <a:t>Additional Inputs</a:t>
            </a:r>
            <a:endParaRPr dirty="0"/>
          </a:p>
          <a:p>
            <a:pPr lvl="0" eaLnBrk="1" hangingPunct="1"/>
            <a:r>
              <a:rPr dirty="0"/>
              <a:t>Timeouts can be used to prevent deadlocks. </a:t>
            </a:r>
            <a:endParaRPr dirty="0"/>
          </a:p>
          <a:p>
            <a:pPr lvl="0" eaLnBrk="1" hangingPunct="1"/>
            <a:r>
              <a:rPr dirty="0"/>
              <a:t>For multiple transactions running simultaneously on a SQL Server, you can define their isolation level to balance between concurrency and data integrity. By choosing the right transaction, isolation level can improve performance of the SQL Server queries. There are four transaction isolation levels: </a:t>
            </a:r>
            <a:endParaRPr b="1" dirty="0"/>
          </a:p>
          <a:p>
            <a:pPr lvl="0" eaLnBrk="1" hangingPunct="1"/>
            <a:r>
              <a:rPr b="1" dirty="0"/>
              <a:t>Read Committed</a:t>
            </a:r>
            <a:r>
              <a:rPr dirty="0"/>
              <a:t> This is the default isolation level. </a:t>
            </a:r>
            <a:endParaRPr b="1" dirty="0"/>
          </a:p>
          <a:p>
            <a:pPr lvl="0" eaLnBrk="1" hangingPunct="1"/>
            <a:r>
              <a:rPr b="1" dirty="0"/>
              <a:t>Read Uncommitted</a:t>
            </a:r>
            <a:r>
              <a:rPr dirty="0"/>
              <a:t> The restriction in this isolation level is the least as there are no shared or exclusive locks. This allows data updates before the transaction is over.</a:t>
            </a:r>
            <a:endParaRPr b="1" dirty="0"/>
          </a:p>
          <a:p>
            <a:pPr lvl="0" eaLnBrk="1" hangingPunct="1"/>
            <a:r>
              <a:rPr b="1" dirty="0"/>
              <a:t>Repeatable Read</a:t>
            </a:r>
            <a:r>
              <a:rPr dirty="0"/>
              <a:t> In this isolation level, rows can be added but existing data cannot be updated.</a:t>
            </a:r>
            <a:endParaRPr b="1" dirty="0"/>
          </a:p>
          <a:p>
            <a:pPr lvl="0" eaLnBrk="1" hangingPunct="1"/>
            <a:r>
              <a:rPr b="1" dirty="0"/>
              <a:t>Serializable</a:t>
            </a:r>
            <a:r>
              <a:rPr dirty="0"/>
              <a:t> Data integrity is the highest in this isolation level but concurrency between transactions is very low. Data involved in this transaction isolation level is locked. Transactions with this isolation level execute one by one. </a:t>
            </a:r>
            <a:endParaRPr dirty="0"/>
          </a:p>
          <a:p>
            <a:pPr lvl="0" eaLnBrk="1" hangingPunct="1"/>
            <a:r>
              <a:rPr dirty="0"/>
              <a:t>The syntax for setting transaction isolation levels is shown  below:</a:t>
            </a:r>
            <a:endParaRPr dirty="0"/>
          </a:p>
          <a:p>
            <a:pPr lvl="0" eaLnBrk="1" hangingPunct="1"/>
            <a:r>
              <a:rPr dirty="0"/>
              <a:t>SET TRANSACTION ISOLATION LEVEL {READ COMMITTED|READ</a:t>
            </a:r>
            <a:br>
              <a:rPr dirty="0"/>
            </a:br>
            <a:r>
              <a:rPr dirty="0"/>
              <a:t>UNCOMMITTED|REPEATABLE READ|SERIALIZABLE}</a:t>
            </a:r>
            <a:endParaRPr dirty="0"/>
          </a:p>
          <a:p>
            <a:pPr lvl="0" eaLnBrk="1" hangingPunct="1"/>
            <a:r>
              <a:rPr dirty="0"/>
              <a:t>When an INSENSETIVE cursor is created SQL Server stores the result set of the cursor in a temporary table in the tempdb database. This result set does not get updated with changes made to the base table(s). Apart from this the cursor itself is a read-only cursor i.e. it cannot be updated. The following code declares an INSENSETIVE cursor:</a:t>
            </a:r>
            <a:endParaRPr dirty="0"/>
          </a:p>
          <a:p>
            <a:pPr lvl="0" eaLnBrk="1" hangingPunct="1"/>
            <a:r>
              <a:rPr b="1" dirty="0"/>
              <a:t>DECLARE curPublishers CURSOR</a:t>
            </a:r>
            <a:endParaRPr b="1" dirty="0"/>
          </a:p>
          <a:p>
            <a:pPr lvl="0" eaLnBrk="1" hangingPunct="1"/>
            <a:r>
              <a:rPr b="1" dirty="0"/>
              <a:t>FOR SELECT * FROM publishers</a:t>
            </a:r>
            <a:endParaRPr b="1" dirty="0"/>
          </a:p>
          <a:p>
            <a:pPr lvl="0" eaLnBrk="1" hangingPunct="1"/>
            <a:r>
              <a:rPr b="1" dirty="0"/>
              <a:t>OPEN curPublishers</a:t>
            </a:r>
            <a:endParaRPr b="1" dirty="0"/>
          </a:p>
          <a:p>
            <a:pPr lvl="0" eaLnBrk="1" hangingPunct="1"/>
            <a:r>
              <a:rPr b="1" dirty="0"/>
              <a:t>FETCH NEXT FROM curPublishers &lt;&lt;&lt;example needs to be changed&gt;&gt;&gt;</a:t>
            </a:r>
            <a:endParaRPr b="1"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055"/>
          <p:cNvSpPr txBox="1">
            <a:spLocks noGrp="1"/>
          </p:cNvSpP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65539" name="Rectangle 2"/>
          <p:cNvSpPr>
            <a:spLocks noTextEdit="1"/>
          </p:cNvSpPr>
          <p:nvPr>
            <p:ph type="sldImg"/>
          </p:nvPr>
        </p:nvSpPr>
        <p:spPr/>
      </p:sp>
      <p:sp>
        <p:nvSpPr>
          <p:cNvPr id="65540" name="Rectangle 3"/>
          <p:cNvSpPr>
            <a:spLocks noGrp="1"/>
          </p:cNvSpPr>
          <p:nvPr>
            <p:ph type="body" idx="1"/>
          </p:nvPr>
        </p:nvSpPr>
        <p:spPr/>
        <p:txBody>
          <a:bodyPr wrap="square" lIns="91440" tIns="45720" rIns="91440" bIns="45720" anchor="t"/>
          <a:p>
            <a:pPr lvl="0" eaLnBrk="1" hangingPunct="1"/>
            <a:r>
              <a:rPr dirty="0"/>
              <a:t>In this slide, you need to explain the concept of Isolation Level. </a:t>
            </a:r>
            <a:endParaRPr dirty="0"/>
          </a:p>
          <a:p>
            <a:pPr lvl="0" eaLnBrk="1" hangingPunct="1"/>
            <a:r>
              <a:rPr b="1" dirty="0"/>
              <a:t>Example:</a:t>
            </a:r>
            <a:endParaRPr dirty="0"/>
          </a:p>
          <a:p>
            <a:pPr lvl="0" eaLnBrk="1" hangingPunct="1"/>
            <a:r>
              <a:rPr dirty="0"/>
              <a:t>SET TRANSACTION ISOLATION LEVEL</a:t>
            </a:r>
            <a:endParaRPr dirty="0"/>
          </a:p>
          <a:p>
            <a:pPr lvl="0" eaLnBrk="1" hangingPunct="1"/>
            <a:r>
              <a:rPr dirty="0"/>
              <a:t>READ COMMITTED</a:t>
            </a:r>
            <a:endParaRPr dirty="0"/>
          </a:p>
          <a:p>
            <a:pPr lvl="0" eaLnBrk="1" hangingPunct="1"/>
            <a:r>
              <a:rPr dirty="0"/>
              <a:t>BEGIN TRANSACTION TR</a:t>
            </a:r>
            <a:endParaRPr dirty="0"/>
          </a:p>
          <a:p>
            <a:pPr lvl="0" eaLnBrk="1" hangingPunct="1"/>
            <a:r>
              <a:rPr dirty="0"/>
              <a:t>BEGIN TRY</a:t>
            </a:r>
            <a:endParaRPr dirty="0"/>
          </a:p>
          <a:p>
            <a:pPr lvl="0" eaLnBrk="1" hangingPunct="1"/>
            <a:r>
              <a:rPr dirty="0"/>
              <a:t>UPDATE Person.Contact </a:t>
            </a:r>
            <a:endParaRPr dirty="0"/>
          </a:p>
          <a:p>
            <a:pPr lvl="0" eaLnBrk="1" hangingPunct="1"/>
            <a:r>
              <a:rPr dirty="0"/>
              <a:t>SET EmailAddress='jolyn@yahoo.com' </a:t>
            </a:r>
            <a:endParaRPr dirty="0"/>
          </a:p>
          <a:p>
            <a:pPr lvl="0" eaLnBrk="1" hangingPunct="1"/>
            <a:r>
              <a:rPr dirty="0"/>
              <a:t>WHERE ContactID = 1070</a:t>
            </a:r>
            <a:endParaRPr dirty="0"/>
          </a:p>
          <a:p>
            <a:pPr lvl="0" eaLnBrk="1" hangingPunct="1"/>
            <a:r>
              <a:rPr dirty="0"/>
              <a:t>UPDATE HumanResources.EmployeeAddress SET AddressID = </a:t>
            </a:r>
            <a:endParaRPr dirty="0"/>
          </a:p>
          <a:p>
            <a:pPr lvl="0" eaLnBrk="1" hangingPunct="1"/>
            <a:r>
              <a:rPr dirty="0"/>
              <a:t>32533 </a:t>
            </a:r>
            <a:endParaRPr dirty="0"/>
          </a:p>
          <a:p>
            <a:pPr lvl="0" eaLnBrk="1" hangingPunct="1"/>
            <a:r>
              <a:rPr dirty="0"/>
              <a:t>WHERE EmployeeID = 1</a:t>
            </a:r>
            <a:endParaRPr dirty="0"/>
          </a:p>
          <a:p>
            <a:pPr lvl="0" eaLnBrk="1" hangingPunct="1"/>
            <a:r>
              <a:rPr dirty="0"/>
              <a:t>COMMIT TRANSACTION TR</a:t>
            </a:r>
            <a:endParaRPr dirty="0"/>
          </a:p>
          <a:p>
            <a:pPr lvl="0" eaLnBrk="1" hangingPunct="1"/>
            <a:r>
              <a:rPr dirty="0"/>
              <a:t>SELECT 'Transaction Executed'</a:t>
            </a:r>
            <a:endParaRPr dirty="0"/>
          </a:p>
          <a:p>
            <a:pPr lvl="0" eaLnBrk="1" hangingPunct="1"/>
            <a:r>
              <a:rPr dirty="0"/>
              <a:t>END TRY</a:t>
            </a:r>
            <a:endParaRPr dirty="0"/>
          </a:p>
          <a:p>
            <a:pPr lvl="0" eaLnBrk="1" hangingPunct="1"/>
            <a:r>
              <a:rPr dirty="0"/>
              <a:t>BEGIN CATCH</a:t>
            </a:r>
            <a:endParaRPr dirty="0"/>
          </a:p>
          <a:p>
            <a:pPr lvl="0" eaLnBrk="1" hangingPunct="1"/>
            <a:r>
              <a:rPr dirty="0"/>
              <a:t>ROLLBACK TRANSACTION TR</a:t>
            </a:r>
            <a:endParaRPr dirty="0"/>
          </a:p>
          <a:p>
            <a:pPr lvl="0" eaLnBrk="1" hangingPunct="1"/>
            <a:r>
              <a:rPr dirty="0"/>
              <a:t>SELECT 'Transaction Rollbacked'</a:t>
            </a:r>
            <a:endParaRPr dirty="0"/>
          </a:p>
          <a:p>
            <a:pPr lvl="0" eaLnBrk="1" hangingPunct="1"/>
            <a:r>
              <a:rPr dirty="0"/>
              <a:t>END CATCH</a:t>
            </a:r>
            <a:endParaRPr dirty="0"/>
          </a:p>
          <a:p>
            <a:pPr lvl="0" eaLnBrk="1" hangingPunct="1"/>
            <a:endParaRPr dirty="0"/>
          </a:p>
          <a:p>
            <a:pPr lvl="0" eaLnBrk="1" hangingPunct="1"/>
            <a:r>
              <a:rPr b="1" dirty="0"/>
              <a:t>Additional Inputs</a:t>
            </a:r>
            <a:endParaRPr dirty="0"/>
          </a:p>
          <a:p>
            <a:pPr lvl="0" eaLnBrk="1" hangingPunct="1"/>
            <a:r>
              <a:rPr dirty="0"/>
              <a:t>Timeouts can be used to prevent deadlocks. </a:t>
            </a:r>
            <a:endParaRPr dirty="0"/>
          </a:p>
          <a:p>
            <a:pPr lvl="0" eaLnBrk="1" hangingPunct="1"/>
            <a:r>
              <a:rPr dirty="0"/>
              <a:t>For multiple transactions running simultaneously on a SQL Server, you can define their isolation level to balance between concurrency and data integrity. By choosing the right transaction, isolation level can improve performance of the SQL Server queries. There are four transaction isolation levels: </a:t>
            </a:r>
            <a:endParaRPr b="1" dirty="0"/>
          </a:p>
          <a:p>
            <a:pPr lvl="0" eaLnBrk="1" hangingPunct="1"/>
            <a:r>
              <a:rPr b="1" dirty="0"/>
              <a:t>Read Committed</a:t>
            </a:r>
            <a:r>
              <a:rPr dirty="0"/>
              <a:t> This is the default isolation level. </a:t>
            </a:r>
            <a:endParaRPr b="1" dirty="0"/>
          </a:p>
          <a:p>
            <a:pPr lvl="0" eaLnBrk="1" hangingPunct="1"/>
            <a:r>
              <a:rPr b="1" dirty="0"/>
              <a:t>Read Uncommitted</a:t>
            </a:r>
            <a:r>
              <a:rPr dirty="0"/>
              <a:t> The restriction in this isolation level is the least as there are no shared or exclusive locks. This allows data updates before the transaction is over.</a:t>
            </a:r>
            <a:endParaRPr b="1" dirty="0"/>
          </a:p>
          <a:p>
            <a:pPr lvl="0" eaLnBrk="1" hangingPunct="1"/>
            <a:r>
              <a:rPr b="1" dirty="0"/>
              <a:t>Repeatable Read</a:t>
            </a:r>
            <a:r>
              <a:rPr dirty="0"/>
              <a:t> In this isolation level, rows can be added but existing data cannot be updated.</a:t>
            </a:r>
            <a:endParaRPr b="1" dirty="0"/>
          </a:p>
          <a:p>
            <a:pPr lvl="0" eaLnBrk="1" hangingPunct="1"/>
            <a:r>
              <a:rPr b="1" dirty="0"/>
              <a:t>Serializable</a:t>
            </a:r>
            <a:r>
              <a:rPr dirty="0"/>
              <a:t> Data integrity is the highest in this isolation level but concurrency between transactions is very low. Data involved in this transaction isolation level is locked. Transactions with this isolation level execute one by one. </a:t>
            </a:r>
            <a:endParaRPr dirty="0"/>
          </a:p>
          <a:p>
            <a:pPr lvl="0" eaLnBrk="1" hangingPunct="1"/>
            <a:r>
              <a:rPr dirty="0"/>
              <a:t>The syntax for setting transaction isolation levels is shown  below:</a:t>
            </a:r>
            <a:endParaRPr dirty="0"/>
          </a:p>
          <a:p>
            <a:pPr lvl="0" eaLnBrk="1" hangingPunct="1"/>
            <a:r>
              <a:rPr dirty="0"/>
              <a:t>SET TRANSACTION ISOLATION LEVEL {READ COMMITTED|READ</a:t>
            </a:r>
            <a:br>
              <a:rPr dirty="0"/>
            </a:br>
            <a:r>
              <a:rPr dirty="0"/>
              <a:t>UNCOMMITTED|REPEATABLE READ|SERIALIZABLE}</a:t>
            </a:r>
            <a:endParaRPr dirty="0"/>
          </a:p>
          <a:p>
            <a:pPr lvl="0" eaLnBrk="1" hangingPunct="1"/>
            <a:r>
              <a:rPr dirty="0"/>
              <a:t>When an INSENSETIVE cursor is created SQL Server stores the result set of the cursor in a temporary table in the tempdb database. This result set does not get updated with changes made to the base table(s). Apart from this the cursor itself is a read-only cursor i.e. it cannot be updated. The following code declares an INSENSETIVE cursor:</a:t>
            </a:r>
            <a:endParaRPr dirty="0"/>
          </a:p>
          <a:p>
            <a:pPr lvl="0" eaLnBrk="1" hangingPunct="1"/>
            <a:r>
              <a:rPr b="1" dirty="0"/>
              <a:t>DECLARE curPublishers CURSOR</a:t>
            </a:r>
            <a:endParaRPr b="1" dirty="0"/>
          </a:p>
          <a:p>
            <a:pPr lvl="0" eaLnBrk="1" hangingPunct="1"/>
            <a:r>
              <a:rPr b="1" dirty="0"/>
              <a:t>FOR SELECT * FROM publishers</a:t>
            </a:r>
            <a:endParaRPr b="1" dirty="0"/>
          </a:p>
          <a:p>
            <a:pPr lvl="0" eaLnBrk="1" hangingPunct="1"/>
            <a:r>
              <a:rPr b="1" dirty="0"/>
              <a:t>OPEN curPublishers</a:t>
            </a:r>
            <a:endParaRPr b="1" dirty="0"/>
          </a:p>
          <a:p>
            <a:pPr lvl="0" eaLnBrk="1" hangingPunct="1"/>
            <a:r>
              <a:rPr b="1" dirty="0"/>
              <a:t>FETCH NEXT FROM curPublishers &lt;&lt;&lt;example needs to be changed&gt;&gt;&gt;</a:t>
            </a:r>
            <a:endParaRPr b="1"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055"/>
          <p:cNvSpPr txBox="1">
            <a:spLocks noGrp="1"/>
          </p:cNvSpP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66563" name="Rectangle 2"/>
          <p:cNvSpPr>
            <a:spLocks noTextEdit="1"/>
          </p:cNvSpPr>
          <p:nvPr>
            <p:ph type="sldImg"/>
          </p:nvPr>
        </p:nvSpPr>
        <p:spPr/>
      </p:sp>
      <p:sp>
        <p:nvSpPr>
          <p:cNvPr id="66564" name="Rectangle 3"/>
          <p:cNvSpPr>
            <a:spLocks noGrp="1"/>
          </p:cNvSpPr>
          <p:nvPr>
            <p:ph type="body" idx="1"/>
          </p:nvPr>
        </p:nvSpPr>
        <p:spPr/>
        <p:txBody>
          <a:bodyPr wrap="square" lIns="91440" tIns="45720" rIns="91440" bIns="45720" anchor="t"/>
          <a:p>
            <a:pPr lvl="0" eaLnBrk="1" hangingPunct="1"/>
            <a:r>
              <a:rPr dirty="0"/>
              <a:t>In this slide, you need to explain the concept of Isolation Level. </a:t>
            </a:r>
            <a:endParaRPr dirty="0"/>
          </a:p>
          <a:p>
            <a:pPr lvl="0" eaLnBrk="1" hangingPunct="1"/>
            <a:r>
              <a:rPr b="1" dirty="0"/>
              <a:t>Example:</a:t>
            </a:r>
            <a:endParaRPr dirty="0"/>
          </a:p>
          <a:p>
            <a:pPr lvl="0" eaLnBrk="1" hangingPunct="1"/>
            <a:r>
              <a:rPr dirty="0"/>
              <a:t>SET TRANSACTION ISOLATION LEVEL</a:t>
            </a:r>
            <a:endParaRPr dirty="0"/>
          </a:p>
          <a:p>
            <a:pPr lvl="0" eaLnBrk="1" hangingPunct="1"/>
            <a:r>
              <a:rPr dirty="0"/>
              <a:t>READ COMMITTED</a:t>
            </a:r>
            <a:endParaRPr dirty="0"/>
          </a:p>
          <a:p>
            <a:pPr lvl="0" eaLnBrk="1" hangingPunct="1"/>
            <a:r>
              <a:rPr dirty="0"/>
              <a:t>BEGIN TRANSACTION TR</a:t>
            </a:r>
            <a:endParaRPr dirty="0"/>
          </a:p>
          <a:p>
            <a:pPr lvl="0" eaLnBrk="1" hangingPunct="1"/>
            <a:r>
              <a:rPr dirty="0"/>
              <a:t>BEGIN TRY</a:t>
            </a:r>
            <a:endParaRPr dirty="0"/>
          </a:p>
          <a:p>
            <a:pPr lvl="0" eaLnBrk="1" hangingPunct="1"/>
            <a:r>
              <a:rPr dirty="0"/>
              <a:t>UPDATE Person.Contact </a:t>
            </a:r>
            <a:endParaRPr dirty="0"/>
          </a:p>
          <a:p>
            <a:pPr lvl="0" eaLnBrk="1" hangingPunct="1"/>
            <a:r>
              <a:rPr dirty="0"/>
              <a:t>SET EmailAddress='jolyn@yahoo.com' </a:t>
            </a:r>
            <a:endParaRPr dirty="0"/>
          </a:p>
          <a:p>
            <a:pPr lvl="0" eaLnBrk="1" hangingPunct="1"/>
            <a:r>
              <a:rPr dirty="0"/>
              <a:t>WHERE ContactID = 1070</a:t>
            </a:r>
            <a:endParaRPr dirty="0"/>
          </a:p>
          <a:p>
            <a:pPr lvl="0" eaLnBrk="1" hangingPunct="1"/>
            <a:r>
              <a:rPr dirty="0"/>
              <a:t>UPDATE HumanResources.EmployeeAddress SET AddressID = </a:t>
            </a:r>
            <a:endParaRPr dirty="0"/>
          </a:p>
          <a:p>
            <a:pPr lvl="0" eaLnBrk="1" hangingPunct="1"/>
            <a:r>
              <a:rPr dirty="0"/>
              <a:t>32533 </a:t>
            </a:r>
            <a:endParaRPr dirty="0"/>
          </a:p>
          <a:p>
            <a:pPr lvl="0" eaLnBrk="1" hangingPunct="1"/>
            <a:r>
              <a:rPr dirty="0"/>
              <a:t>WHERE EmployeeID = 1</a:t>
            </a:r>
            <a:endParaRPr dirty="0"/>
          </a:p>
          <a:p>
            <a:pPr lvl="0" eaLnBrk="1" hangingPunct="1"/>
            <a:r>
              <a:rPr dirty="0"/>
              <a:t>COMMIT TRANSACTION TR</a:t>
            </a:r>
            <a:endParaRPr dirty="0"/>
          </a:p>
          <a:p>
            <a:pPr lvl="0" eaLnBrk="1" hangingPunct="1"/>
            <a:r>
              <a:rPr dirty="0"/>
              <a:t>SELECT 'Transaction Executed'</a:t>
            </a:r>
            <a:endParaRPr dirty="0"/>
          </a:p>
          <a:p>
            <a:pPr lvl="0" eaLnBrk="1" hangingPunct="1"/>
            <a:r>
              <a:rPr dirty="0"/>
              <a:t>END TRY</a:t>
            </a:r>
            <a:endParaRPr dirty="0"/>
          </a:p>
          <a:p>
            <a:pPr lvl="0" eaLnBrk="1" hangingPunct="1"/>
            <a:r>
              <a:rPr dirty="0"/>
              <a:t>BEGIN CATCH</a:t>
            </a:r>
            <a:endParaRPr dirty="0"/>
          </a:p>
          <a:p>
            <a:pPr lvl="0" eaLnBrk="1" hangingPunct="1"/>
            <a:r>
              <a:rPr dirty="0"/>
              <a:t>ROLLBACK TRANSACTION TR</a:t>
            </a:r>
            <a:endParaRPr dirty="0"/>
          </a:p>
          <a:p>
            <a:pPr lvl="0" eaLnBrk="1" hangingPunct="1"/>
            <a:r>
              <a:rPr dirty="0"/>
              <a:t>SELECT 'Transaction Rollbacked'</a:t>
            </a:r>
            <a:endParaRPr dirty="0"/>
          </a:p>
          <a:p>
            <a:pPr lvl="0" eaLnBrk="1" hangingPunct="1"/>
            <a:r>
              <a:rPr dirty="0"/>
              <a:t>END CATCH</a:t>
            </a:r>
            <a:endParaRPr dirty="0"/>
          </a:p>
          <a:p>
            <a:pPr lvl="0" eaLnBrk="1" hangingPunct="1"/>
            <a:endParaRPr dirty="0"/>
          </a:p>
          <a:p>
            <a:pPr lvl="0" eaLnBrk="1" hangingPunct="1"/>
            <a:r>
              <a:rPr b="1" dirty="0"/>
              <a:t>Additional Inputs</a:t>
            </a:r>
            <a:endParaRPr dirty="0"/>
          </a:p>
          <a:p>
            <a:pPr lvl="0" eaLnBrk="1" hangingPunct="1"/>
            <a:r>
              <a:rPr dirty="0"/>
              <a:t>Timeouts can be used to prevent deadlocks. </a:t>
            </a:r>
            <a:endParaRPr dirty="0"/>
          </a:p>
          <a:p>
            <a:pPr lvl="0" eaLnBrk="1" hangingPunct="1"/>
            <a:r>
              <a:rPr dirty="0"/>
              <a:t>For multiple transactions running simultaneously on a SQL Server, you can define their isolation level to balance between concurrency and data integrity. By choosing the right transaction, isolation level can improve performance of the SQL Server queries. There are four transaction isolation levels: </a:t>
            </a:r>
            <a:endParaRPr b="1" dirty="0"/>
          </a:p>
          <a:p>
            <a:pPr lvl="0" eaLnBrk="1" hangingPunct="1"/>
            <a:r>
              <a:rPr b="1" dirty="0"/>
              <a:t>Read Committed</a:t>
            </a:r>
            <a:r>
              <a:rPr dirty="0"/>
              <a:t> This is the default isolation level. </a:t>
            </a:r>
            <a:endParaRPr b="1" dirty="0"/>
          </a:p>
          <a:p>
            <a:pPr lvl="0" eaLnBrk="1" hangingPunct="1"/>
            <a:r>
              <a:rPr b="1" dirty="0"/>
              <a:t>Read Uncommitted</a:t>
            </a:r>
            <a:r>
              <a:rPr dirty="0"/>
              <a:t> The restriction in this isolation level is the least as there are no shared or exclusive locks. This allows data updates before the transaction is over.</a:t>
            </a:r>
            <a:endParaRPr b="1" dirty="0"/>
          </a:p>
          <a:p>
            <a:pPr lvl="0" eaLnBrk="1" hangingPunct="1"/>
            <a:r>
              <a:rPr b="1" dirty="0"/>
              <a:t>Repeatable Read</a:t>
            </a:r>
            <a:r>
              <a:rPr dirty="0"/>
              <a:t> In this isolation level, rows can be added but existing data cannot be updated.</a:t>
            </a:r>
            <a:endParaRPr b="1" dirty="0"/>
          </a:p>
          <a:p>
            <a:pPr lvl="0" eaLnBrk="1" hangingPunct="1"/>
            <a:r>
              <a:rPr b="1" dirty="0"/>
              <a:t>Serializable</a:t>
            </a:r>
            <a:r>
              <a:rPr dirty="0"/>
              <a:t> Data integrity is the highest in this isolation level but concurrency between transactions is very low. Data involved in this transaction isolation level is locked. Transactions with this isolation level execute one by one. </a:t>
            </a:r>
            <a:endParaRPr dirty="0"/>
          </a:p>
          <a:p>
            <a:pPr lvl="0" eaLnBrk="1" hangingPunct="1"/>
            <a:r>
              <a:rPr dirty="0"/>
              <a:t>The syntax for setting transaction isolation levels is shown  below:</a:t>
            </a:r>
            <a:endParaRPr dirty="0"/>
          </a:p>
          <a:p>
            <a:pPr lvl="0" eaLnBrk="1" hangingPunct="1"/>
            <a:r>
              <a:rPr dirty="0"/>
              <a:t>SET TRANSACTION ISOLATION LEVEL {READ COMMITTED|READ</a:t>
            </a:r>
            <a:br>
              <a:rPr dirty="0"/>
            </a:br>
            <a:r>
              <a:rPr dirty="0"/>
              <a:t>UNCOMMITTED|REPEATABLE READ|SERIALIZABLE}</a:t>
            </a:r>
            <a:endParaRPr dirty="0"/>
          </a:p>
          <a:p>
            <a:pPr lvl="0" eaLnBrk="1" hangingPunct="1"/>
            <a:r>
              <a:rPr dirty="0"/>
              <a:t>When an INSENSETIVE cursor is created SQL Server stores the result set of the cursor in a temporary table in the tempdb database. This result set does not get updated with changes made to the base table(s). Apart from this the cursor itself is a read-only cursor i.e. it cannot be updated. The following code declares an INSENSETIVE cursor:</a:t>
            </a:r>
            <a:endParaRPr dirty="0"/>
          </a:p>
          <a:p>
            <a:pPr lvl="0" eaLnBrk="1" hangingPunct="1"/>
            <a:r>
              <a:rPr b="1" dirty="0"/>
              <a:t>DECLARE curPublishers CURSOR</a:t>
            </a:r>
            <a:endParaRPr b="1" dirty="0"/>
          </a:p>
          <a:p>
            <a:pPr lvl="0" eaLnBrk="1" hangingPunct="1"/>
            <a:r>
              <a:rPr b="1" dirty="0"/>
              <a:t>FOR SELECT * FROM publishers</a:t>
            </a:r>
            <a:endParaRPr b="1" dirty="0"/>
          </a:p>
          <a:p>
            <a:pPr lvl="0" eaLnBrk="1" hangingPunct="1"/>
            <a:r>
              <a:rPr b="1" dirty="0"/>
              <a:t>OPEN curPublishers</a:t>
            </a:r>
            <a:endParaRPr b="1" dirty="0"/>
          </a:p>
          <a:p>
            <a:pPr lvl="0" eaLnBrk="1" hangingPunct="1"/>
            <a:r>
              <a:rPr b="1" dirty="0"/>
              <a:t>FETCH NEXT FROM curPublishers &lt;&lt;&lt;example needs to be changed&gt;&gt;&gt;</a:t>
            </a:r>
            <a:endParaRPr b="1"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055"/>
          <p:cNvSpPr txBox="1">
            <a:spLocks noGrp="1"/>
          </p:cNvSpP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67587" name="Rectangle 2"/>
          <p:cNvSpPr>
            <a:spLocks noTextEdit="1"/>
          </p:cNvSpPr>
          <p:nvPr>
            <p:ph type="sldImg"/>
          </p:nvPr>
        </p:nvSpPr>
        <p:spPr/>
      </p:sp>
      <p:sp>
        <p:nvSpPr>
          <p:cNvPr id="67588" name="Rectangle 3"/>
          <p:cNvSpPr>
            <a:spLocks noGrp="1"/>
          </p:cNvSpPr>
          <p:nvPr>
            <p:ph type="body" idx="1"/>
          </p:nvPr>
        </p:nvSpPr>
        <p:spPr/>
        <p:txBody>
          <a:bodyPr wrap="square" lIns="91440" tIns="45720" rIns="91440" bIns="45720" anchor="t"/>
          <a:p>
            <a:pPr lvl="0" eaLnBrk="1" hangingPunct="1"/>
            <a:r>
              <a:rPr dirty="0"/>
              <a:t>In this slide, you need to explain the concept of Isolation Level. </a:t>
            </a:r>
            <a:endParaRPr dirty="0"/>
          </a:p>
          <a:p>
            <a:pPr lvl="0" eaLnBrk="1" hangingPunct="1"/>
            <a:r>
              <a:rPr b="1" dirty="0"/>
              <a:t>Example:</a:t>
            </a:r>
            <a:endParaRPr dirty="0"/>
          </a:p>
          <a:p>
            <a:pPr lvl="0" eaLnBrk="1" hangingPunct="1"/>
            <a:r>
              <a:rPr dirty="0"/>
              <a:t>SET TRANSACTION ISOLATION LEVEL</a:t>
            </a:r>
            <a:endParaRPr dirty="0"/>
          </a:p>
          <a:p>
            <a:pPr lvl="0" eaLnBrk="1" hangingPunct="1"/>
            <a:r>
              <a:rPr dirty="0"/>
              <a:t>READ COMMITTED</a:t>
            </a:r>
            <a:endParaRPr dirty="0"/>
          </a:p>
          <a:p>
            <a:pPr lvl="0" eaLnBrk="1" hangingPunct="1"/>
            <a:r>
              <a:rPr dirty="0"/>
              <a:t>BEGIN TRANSACTION TR</a:t>
            </a:r>
            <a:endParaRPr dirty="0"/>
          </a:p>
          <a:p>
            <a:pPr lvl="0" eaLnBrk="1" hangingPunct="1"/>
            <a:r>
              <a:rPr dirty="0"/>
              <a:t>BEGIN TRY</a:t>
            </a:r>
            <a:endParaRPr dirty="0"/>
          </a:p>
          <a:p>
            <a:pPr lvl="0" eaLnBrk="1" hangingPunct="1"/>
            <a:r>
              <a:rPr dirty="0"/>
              <a:t>UPDATE Person.Contact </a:t>
            </a:r>
            <a:endParaRPr dirty="0"/>
          </a:p>
          <a:p>
            <a:pPr lvl="0" eaLnBrk="1" hangingPunct="1"/>
            <a:r>
              <a:rPr dirty="0"/>
              <a:t>SET EmailAddress='jolyn@yahoo.com' </a:t>
            </a:r>
            <a:endParaRPr dirty="0"/>
          </a:p>
          <a:p>
            <a:pPr lvl="0" eaLnBrk="1" hangingPunct="1"/>
            <a:r>
              <a:rPr dirty="0"/>
              <a:t>WHERE ContactID = 1070</a:t>
            </a:r>
            <a:endParaRPr dirty="0"/>
          </a:p>
          <a:p>
            <a:pPr lvl="0" eaLnBrk="1" hangingPunct="1"/>
            <a:r>
              <a:rPr dirty="0"/>
              <a:t>UPDATE HumanResources.EmployeeAddress SET AddressID = </a:t>
            </a:r>
            <a:endParaRPr dirty="0"/>
          </a:p>
          <a:p>
            <a:pPr lvl="0" eaLnBrk="1" hangingPunct="1"/>
            <a:r>
              <a:rPr dirty="0"/>
              <a:t>32533 </a:t>
            </a:r>
            <a:endParaRPr dirty="0"/>
          </a:p>
          <a:p>
            <a:pPr lvl="0" eaLnBrk="1" hangingPunct="1"/>
            <a:r>
              <a:rPr dirty="0"/>
              <a:t>WHERE EmployeeID = 1</a:t>
            </a:r>
            <a:endParaRPr dirty="0"/>
          </a:p>
          <a:p>
            <a:pPr lvl="0" eaLnBrk="1" hangingPunct="1"/>
            <a:r>
              <a:rPr dirty="0"/>
              <a:t>COMMIT TRANSACTION TR</a:t>
            </a:r>
            <a:endParaRPr dirty="0"/>
          </a:p>
          <a:p>
            <a:pPr lvl="0" eaLnBrk="1" hangingPunct="1"/>
            <a:r>
              <a:rPr dirty="0"/>
              <a:t>SELECT 'Transaction Executed'</a:t>
            </a:r>
            <a:endParaRPr dirty="0"/>
          </a:p>
          <a:p>
            <a:pPr lvl="0" eaLnBrk="1" hangingPunct="1"/>
            <a:r>
              <a:rPr dirty="0"/>
              <a:t>END TRY</a:t>
            </a:r>
            <a:endParaRPr dirty="0"/>
          </a:p>
          <a:p>
            <a:pPr lvl="0" eaLnBrk="1" hangingPunct="1"/>
            <a:r>
              <a:rPr dirty="0"/>
              <a:t>BEGIN CATCH</a:t>
            </a:r>
            <a:endParaRPr dirty="0"/>
          </a:p>
          <a:p>
            <a:pPr lvl="0" eaLnBrk="1" hangingPunct="1"/>
            <a:r>
              <a:rPr dirty="0"/>
              <a:t>ROLLBACK TRANSACTION TR</a:t>
            </a:r>
            <a:endParaRPr dirty="0"/>
          </a:p>
          <a:p>
            <a:pPr lvl="0" eaLnBrk="1" hangingPunct="1"/>
            <a:r>
              <a:rPr dirty="0"/>
              <a:t>SELECT 'Transaction Rollbacked'</a:t>
            </a:r>
            <a:endParaRPr dirty="0"/>
          </a:p>
          <a:p>
            <a:pPr lvl="0" eaLnBrk="1" hangingPunct="1"/>
            <a:r>
              <a:rPr dirty="0"/>
              <a:t>END CATCH</a:t>
            </a:r>
            <a:endParaRPr dirty="0"/>
          </a:p>
          <a:p>
            <a:pPr lvl="0" eaLnBrk="1" hangingPunct="1"/>
            <a:endParaRPr dirty="0"/>
          </a:p>
          <a:p>
            <a:pPr lvl="0" eaLnBrk="1" hangingPunct="1"/>
            <a:r>
              <a:rPr b="1" dirty="0"/>
              <a:t>Additional Inputs</a:t>
            </a:r>
            <a:endParaRPr dirty="0"/>
          </a:p>
          <a:p>
            <a:pPr lvl="0" eaLnBrk="1" hangingPunct="1"/>
            <a:r>
              <a:rPr dirty="0"/>
              <a:t>Timeouts can be used to prevent deadlocks. </a:t>
            </a:r>
            <a:endParaRPr dirty="0"/>
          </a:p>
          <a:p>
            <a:pPr lvl="0" eaLnBrk="1" hangingPunct="1"/>
            <a:r>
              <a:rPr dirty="0"/>
              <a:t>For multiple transactions running simultaneously on a SQL Server, you can define their isolation level to balance between concurrency and data integrity. By choosing the right transaction, isolation level can improve performance of the SQL Server queries. There are four transaction isolation levels: </a:t>
            </a:r>
            <a:endParaRPr b="1" dirty="0"/>
          </a:p>
          <a:p>
            <a:pPr lvl="0" eaLnBrk="1" hangingPunct="1"/>
            <a:r>
              <a:rPr b="1" dirty="0"/>
              <a:t>Read Committed</a:t>
            </a:r>
            <a:r>
              <a:rPr dirty="0"/>
              <a:t> This is the default isolation level. </a:t>
            </a:r>
            <a:endParaRPr b="1" dirty="0"/>
          </a:p>
          <a:p>
            <a:pPr lvl="0" eaLnBrk="1" hangingPunct="1"/>
            <a:r>
              <a:rPr b="1" dirty="0"/>
              <a:t>Read Uncommitted</a:t>
            </a:r>
            <a:r>
              <a:rPr dirty="0"/>
              <a:t> The restriction in this isolation level is the least as there are no shared or exclusive locks. This allows data updates before the transaction is over.</a:t>
            </a:r>
            <a:endParaRPr b="1" dirty="0"/>
          </a:p>
          <a:p>
            <a:pPr lvl="0" eaLnBrk="1" hangingPunct="1"/>
            <a:r>
              <a:rPr b="1" dirty="0"/>
              <a:t>Repeatable Read</a:t>
            </a:r>
            <a:r>
              <a:rPr dirty="0"/>
              <a:t> In this isolation level, rows can be added but existing data cannot be updated.</a:t>
            </a:r>
            <a:endParaRPr b="1" dirty="0"/>
          </a:p>
          <a:p>
            <a:pPr lvl="0" eaLnBrk="1" hangingPunct="1"/>
            <a:r>
              <a:rPr b="1" dirty="0"/>
              <a:t>Serializable</a:t>
            </a:r>
            <a:r>
              <a:rPr dirty="0"/>
              <a:t> Data integrity is the highest in this isolation level but concurrency between transactions is very low. Data involved in this transaction isolation level is locked. Transactions with this isolation level execute one by one. </a:t>
            </a:r>
            <a:endParaRPr dirty="0"/>
          </a:p>
          <a:p>
            <a:pPr lvl="0" eaLnBrk="1" hangingPunct="1"/>
            <a:r>
              <a:rPr dirty="0"/>
              <a:t>The syntax for setting transaction isolation levels is shown  below:</a:t>
            </a:r>
            <a:endParaRPr dirty="0"/>
          </a:p>
          <a:p>
            <a:pPr lvl="0" eaLnBrk="1" hangingPunct="1"/>
            <a:r>
              <a:rPr dirty="0"/>
              <a:t>SET TRANSACTION ISOLATION LEVEL {READ COMMITTED|READ</a:t>
            </a:r>
            <a:br>
              <a:rPr dirty="0"/>
            </a:br>
            <a:r>
              <a:rPr dirty="0"/>
              <a:t>UNCOMMITTED|REPEATABLE READ|SERIALIZABLE}</a:t>
            </a:r>
            <a:endParaRPr dirty="0"/>
          </a:p>
          <a:p>
            <a:pPr lvl="0" eaLnBrk="1" hangingPunct="1"/>
            <a:r>
              <a:rPr dirty="0"/>
              <a:t>When an INSENSETIVE cursor is created SQL Server stores the result set of the cursor in a temporary table in the tempdb database. This result set does not get updated with changes made to the base table(s). Apart from this the cursor itself is a read-only cursor i.e. it cannot be updated. The following code declares an INSENSETIVE cursor:</a:t>
            </a:r>
            <a:endParaRPr dirty="0"/>
          </a:p>
          <a:p>
            <a:pPr lvl="0" eaLnBrk="1" hangingPunct="1"/>
            <a:r>
              <a:rPr b="1" dirty="0"/>
              <a:t>DECLARE curPublishers CURSOR</a:t>
            </a:r>
            <a:endParaRPr b="1" dirty="0"/>
          </a:p>
          <a:p>
            <a:pPr lvl="0" eaLnBrk="1" hangingPunct="1"/>
            <a:r>
              <a:rPr b="1" dirty="0"/>
              <a:t>FOR SELECT * FROM publishers</a:t>
            </a:r>
            <a:endParaRPr b="1" dirty="0"/>
          </a:p>
          <a:p>
            <a:pPr lvl="0" eaLnBrk="1" hangingPunct="1"/>
            <a:r>
              <a:rPr b="1" dirty="0"/>
              <a:t>OPEN curPublishers</a:t>
            </a:r>
            <a:endParaRPr b="1" dirty="0"/>
          </a:p>
          <a:p>
            <a:pPr lvl="0" eaLnBrk="1" hangingPunct="1"/>
            <a:r>
              <a:rPr b="1" dirty="0"/>
              <a:t>FETCH NEXT FROM curPublishers &lt;&lt;&lt;example needs to be changed&gt;&gt;&gt;</a:t>
            </a:r>
            <a:endParaRPr b="1"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055"/>
          <p:cNvSpPr txBox="1">
            <a:spLocks noGrp="1"/>
          </p:cNvSpP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68611" name="Rectangle 2"/>
          <p:cNvSpPr>
            <a:spLocks noTextEdit="1"/>
          </p:cNvSpPr>
          <p:nvPr>
            <p:ph type="sldImg"/>
          </p:nvPr>
        </p:nvSpPr>
        <p:spPr/>
      </p:sp>
      <p:sp>
        <p:nvSpPr>
          <p:cNvPr id="68612" name="Rectangle 3"/>
          <p:cNvSpPr>
            <a:spLocks noGrp="1"/>
          </p:cNvSpPr>
          <p:nvPr>
            <p:ph type="body" idx="1"/>
          </p:nvPr>
        </p:nvSpPr>
        <p:spPr/>
        <p:txBody>
          <a:bodyPr wrap="square" lIns="91440" tIns="45720" rIns="91440" bIns="45720" anchor="t"/>
          <a:p>
            <a:pPr lvl="0" eaLnBrk="1" hangingPunct="1"/>
            <a:r>
              <a:rPr dirty="0"/>
              <a:t>In this slide, you need to explain the concept of Isolation Level. </a:t>
            </a:r>
            <a:endParaRPr dirty="0"/>
          </a:p>
          <a:p>
            <a:pPr lvl="0" eaLnBrk="1" hangingPunct="1"/>
            <a:r>
              <a:rPr b="1" dirty="0"/>
              <a:t>Example:</a:t>
            </a:r>
            <a:endParaRPr dirty="0"/>
          </a:p>
          <a:p>
            <a:pPr lvl="0" eaLnBrk="1" hangingPunct="1"/>
            <a:r>
              <a:rPr dirty="0"/>
              <a:t>SET TRANSACTION ISOLATION LEVEL</a:t>
            </a:r>
            <a:endParaRPr dirty="0"/>
          </a:p>
          <a:p>
            <a:pPr lvl="0" eaLnBrk="1" hangingPunct="1"/>
            <a:r>
              <a:rPr dirty="0"/>
              <a:t>READ COMMITTED</a:t>
            </a:r>
            <a:endParaRPr dirty="0"/>
          </a:p>
          <a:p>
            <a:pPr lvl="0" eaLnBrk="1" hangingPunct="1"/>
            <a:r>
              <a:rPr dirty="0"/>
              <a:t>BEGIN TRANSACTION TR</a:t>
            </a:r>
            <a:endParaRPr dirty="0"/>
          </a:p>
          <a:p>
            <a:pPr lvl="0" eaLnBrk="1" hangingPunct="1"/>
            <a:r>
              <a:rPr dirty="0"/>
              <a:t>BEGIN TRY</a:t>
            </a:r>
            <a:endParaRPr dirty="0"/>
          </a:p>
          <a:p>
            <a:pPr lvl="0" eaLnBrk="1" hangingPunct="1"/>
            <a:r>
              <a:rPr dirty="0"/>
              <a:t>UPDATE Person.Contact </a:t>
            </a:r>
            <a:endParaRPr dirty="0"/>
          </a:p>
          <a:p>
            <a:pPr lvl="0" eaLnBrk="1" hangingPunct="1"/>
            <a:r>
              <a:rPr dirty="0"/>
              <a:t>SET EmailAddress='jolyn@yahoo.com' </a:t>
            </a:r>
            <a:endParaRPr dirty="0"/>
          </a:p>
          <a:p>
            <a:pPr lvl="0" eaLnBrk="1" hangingPunct="1"/>
            <a:r>
              <a:rPr dirty="0"/>
              <a:t>WHERE ContactID = 1070</a:t>
            </a:r>
            <a:endParaRPr dirty="0"/>
          </a:p>
          <a:p>
            <a:pPr lvl="0" eaLnBrk="1" hangingPunct="1"/>
            <a:r>
              <a:rPr dirty="0"/>
              <a:t>UPDATE HumanResources.EmployeeAddress SET AddressID = </a:t>
            </a:r>
            <a:endParaRPr dirty="0"/>
          </a:p>
          <a:p>
            <a:pPr lvl="0" eaLnBrk="1" hangingPunct="1"/>
            <a:r>
              <a:rPr dirty="0"/>
              <a:t>32533 </a:t>
            </a:r>
            <a:endParaRPr dirty="0"/>
          </a:p>
          <a:p>
            <a:pPr lvl="0" eaLnBrk="1" hangingPunct="1"/>
            <a:r>
              <a:rPr dirty="0"/>
              <a:t>WHERE EmployeeID = 1</a:t>
            </a:r>
            <a:endParaRPr dirty="0"/>
          </a:p>
          <a:p>
            <a:pPr lvl="0" eaLnBrk="1" hangingPunct="1"/>
            <a:r>
              <a:rPr dirty="0"/>
              <a:t>COMMIT TRANSACTION TR</a:t>
            </a:r>
            <a:endParaRPr dirty="0"/>
          </a:p>
          <a:p>
            <a:pPr lvl="0" eaLnBrk="1" hangingPunct="1"/>
            <a:r>
              <a:rPr dirty="0"/>
              <a:t>SELECT 'Transaction Executed'</a:t>
            </a:r>
            <a:endParaRPr dirty="0"/>
          </a:p>
          <a:p>
            <a:pPr lvl="0" eaLnBrk="1" hangingPunct="1"/>
            <a:r>
              <a:rPr dirty="0"/>
              <a:t>END TRY</a:t>
            </a:r>
            <a:endParaRPr dirty="0"/>
          </a:p>
          <a:p>
            <a:pPr lvl="0" eaLnBrk="1" hangingPunct="1"/>
            <a:r>
              <a:rPr dirty="0"/>
              <a:t>BEGIN CATCH</a:t>
            </a:r>
            <a:endParaRPr dirty="0"/>
          </a:p>
          <a:p>
            <a:pPr lvl="0" eaLnBrk="1" hangingPunct="1"/>
            <a:r>
              <a:rPr dirty="0"/>
              <a:t>ROLLBACK TRANSACTION TR</a:t>
            </a:r>
            <a:endParaRPr dirty="0"/>
          </a:p>
          <a:p>
            <a:pPr lvl="0" eaLnBrk="1" hangingPunct="1"/>
            <a:r>
              <a:rPr dirty="0"/>
              <a:t>SELECT 'Transaction Rollbacked'</a:t>
            </a:r>
            <a:endParaRPr dirty="0"/>
          </a:p>
          <a:p>
            <a:pPr lvl="0" eaLnBrk="1" hangingPunct="1"/>
            <a:r>
              <a:rPr dirty="0"/>
              <a:t>END CATCH</a:t>
            </a:r>
            <a:endParaRPr dirty="0"/>
          </a:p>
          <a:p>
            <a:pPr lvl="0" eaLnBrk="1" hangingPunct="1"/>
            <a:endParaRPr dirty="0"/>
          </a:p>
          <a:p>
            <a:pPr lvl="0" eaLnBrk="1" hangingPunct="1"/>
            <a:r>
              <a:rPr b="1" dirty="0"/>
              <a:t>Additional Inputs</a:t>
            </a:r>
            <a:endParaRPr dirty="0"/>
          </a:p>
          <a:p>
            <a:pPr lvl="0" eaLnBrk="1" hangingPunct="1"/>
            <a:r>
              <a:rPr dirty="0"/>
              <a:t>Timeouts can be used to prevent deadlocks. </a:t>
            </a:r>
            <a:endParaRPr dirty="0"/>
          </a:p>
          <a:p>
            <a:pPr lvl="0" eaLnBrk="1" hangingPunct="1"/>
            <a:r>
              <a:rPr dirty="0"/>
              <a:t>For multiple transactions running simultaneously on a SQL Server, you can define their isolation level to balance between concurrency and data integrity. By choosing the right transaction, isolation level can improve performance of the SQL Server queries. There are four transaction isolation levels: </a:t>
            </a:r>
            <a:endParaRPr b="1" dirty="0"/>
          </a:p>
          <a:p>
            <a:pPr lvl="0" eaLnBrk="1" hangingPunct="1"/>
            <a:r>
              <a:rPr b="1" dirty="0"/>
              <a:t>Read Committed</a:t>
            </a:r>
            <a:r>
              <a:rPr dirty="0"/>
              <a:t> This is the default isolation level. </a:t>
            </a:r>
            <a:endParaRPr b="1" dirty="0"/>
          </a:p>
          <a:p>
            <a:pPr lvl="0" eaLnBrk="1" hangingPunct="1"/>
            <a:r>
              <a:rPr b="1" dirty="0"/>
              <a:t>Read Uncommitted</a:t>
            </a:r>
            <a:r>
              <a:rPr dirty="0"/>
              <a:t> The restriction in this isolation level is the least as there are no shared or exclusive locks. This allows data updates before the transaction is over.</a:t>
            </a:r>
            <a:endParaRPr b="1" dirty="0"/>
          </a:p>
          <a:p>
            <a:pPr lvl="0" eaLnBrk="1" hangingPunct="1"/>
            <a:r>
              <a:rPr b="1" dirty="0"/>
              <a:t>Repeatable Read</a:t>
            </a:r>
            <a:r>
              <a:rPr dirty="0"/>
              <a:t> In this isolation level, rows can be added but existing data cannot be updated.</a:t>
            </a:r>
            <a:endParaRPr b="1" dirty="0"/>
          </a:p>
          <a:p>
            <a:pPr lvl="0" eaLnBrk="1" hangingPunct="1"/>
            <a:r>
              <a:rPr b="1" dirty="0"/>
              <a:t>Serializable</a:t>
            </a:r>
            <a:r>
              <a:rPr dirty="0"/>
              <a:t> Data integrity is the highest in this isolation level but concurrency between transactions is very low. Data involved in this transaction isolation level is locked. Transactions with this isolation level execute one by one. </a:t>
            </a:r>
            <a:endParaRPr dirty="0"/>
          </a:p>
          <a:p>
            <a:pPr lvl="0" eaLnBrk="1" hangingPunct="1"/>
            <a:r>
              <a:rPr dirty="0"/>
              <a:t>The syntax for setting transaction isolation levels is shown  below:</a:t>
            </a:r>
            <a:endParaRPr dirty="0"/>
          </a:p>
          <a:p>
            <a:pPr lvl="0" eaLnBrk="1" hangingPunct="1"/>
            <a:r>
              <a:rPr dirty="0"/>
              <a:t>SET TRANSACTION ISOLATION LEVEL {READ COMMITTED|READ</a:t>
            </a:r>
            <a:br>
              <a:rPr dirty="0"/>
            </a:br>
            <a:r>
              <a:rPr dirty="0"/>
              <a:t>UNCOMMITTED|REPEATABLE READ|SERIALIZABLE}</a:t>
            </a:r>
            <a:endParaRPr dirty="0"/>
          </a:p>
          <a:p>
            <a:pPr lvl="0" eaLnBrk="1" hangingPunct="1"/>
            <a:r>
              <a:rPr dirty="0"/>
              <a:t>When an INSENSETIVE cursor is created SQL Server stores the result set of the cursor in a temporary table in the tempdb database. This result set does not get updated with changes made to the base table(s). Apart from this the cursor itself is a read-only cursor i.e. it cannot be updated. The following code declares an INSENSETIVE cursor:</a:t>
            </a:r>
            <a:endParaRPr dirty="0"/>
          </a:p>
          <a:p>
            <a:pPr lvl="0" eaLnBrk="1" hangingPunct="1"/>
            <a:r>
              <a:rPr b="1" dirty="0"/>
              <a:t>DECLARE curPublishers CURSOR</a:t>
            </a:r>
            <a:endParaRPr b="1" dirty="0"/>
          </a:p>
          <a:p>
            <a:pPr lvl="0" eaLnBrk="1" hangingPunct="1"/>
            <a:r>
              <a:rPr b="1" dirty="0"/>
              <a:t>FOR SELECT * FROM publishers</a:t>
            </a:r>
            <a:endParaRPr b="1" dirty="0"/>
          </a:p>
          <a:p>
            <a:pPr lvl="0" eaLnBrk="1" hangingPunct="1"/>
            <a:r>
              <a:rPr b="1" dirty="0"/>
              <a:t>OPEN curPublishers</a:t>
            </a:r>
            <a:endParaRPr b="1" dirty="0"/>
          </a:p>
          <a:p>
            <a:pPr lvl="0" eaLnBrk="1" hangingPunct="1"/>
            <a:r>
              <a:rPr b="1" dirty="0"/>
              <a:t>FETCH NEXT FROM curPublishers &lt;&lt;&lt;example needs to be changed&gt;&gt;&gt;</a:t>
            </a:r>
            <a:endParaRPr b="1"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055"/>
          <p:cNvSpPr txBox="1">
            <a:spLocks noGrp="1"/>
          </p:cNvSpP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69635" name="Rectangle 2"/>
          <p:cNvSpPr>
            <a:spLocks noTextEdit="1"/>
          </p:cNvSpPr>
          <p:nvPr>
            <p:ph type="sldImg"/>
          </p:nvPr>
        </p:nvSpPr>
        <p:spPr/>
      </p:sp>
      <p:sp>
        <p:nvSpPr>
          <p:cNvPr id="69636" name="Rectangle 3"/>
          <p:cNvSpPr>
            <a:spLocks noGrp="1"/>
          </p:cNvSpPr>
          <p:nvPr>
            <p:ph type="body" idx="1"/>
          </p:nvPr>
        </p:nvSpPr>
        <p:spPr/>
        <p:txBody>
          <a:bodyPr wrap="square" lIns="91440" tIns="45720" rIns="91440" bIns="45720" anchor="t"/>
          <a:p>
            <a:pPr lvl="0" eaLnBrk="1" hangingPunct="1"/>
            <a:r>
              <a:rPr dirty="0"/>
              <a:t>In this slide, you need to explain the concept of Isolation Level. </a:t>
            </a:r>
            <a:endParaRPr dirty="0"/>
          </a:p>
          <a:p>
            <a:pPr lvl="0" eaLnBrk="1" hangingPunct="1"/>
            <a:r>
              <a:rPr b="1" dirty="0"/>
              <a:t>Example:</a:t>
            </a:r>
            <a:endParaRPr dirty="0"/>
          </a:p>
          <a:p>
            <a:pPr lvl="0" eaLnBrk="1" hangingPunct="1"/>
            <a:r>
              <a:rPr dirty="0"/>
              <a:t>SET TRANSACTION ISOLATION LEVEL</a:t>
            </a:r>
            <a:endParaRPr dirty="0"/>
          </a:p>
          <a:p>
            <a:pPr lvl="0" eaLnBrk="1" hangingPunct="1"/>
            <a:r>
              <a:rPr dirty="0"/>
              <a:t>READ COMMITTED</a:t>
            </a:r>
            <a:endParaRPr dirty="0"/>
          </a:p>
          <a:p>
            <a:pPr lvl="0" eaLnBrk="1" hangingPunct="1"/>
            <a:r>
              <a:rPr dirty="0"/>
              <a:t>BEGIN TRANSACTION TR</a:t>
            </a:r>
            <a:endParaRPr dirty="0"/>
          </a:p>
          <a:p>
            <a:pPr lvl="0" eaLnBrk="1" hangingPunct="1"/>
            <a:r>
              <a:rPr dirty="0"/>
              <a:t>BEGIN TRY</a:t>
            </a:r>
            <a:endParaRPr dirty="0"/>
          </a:p>
          <a:p>
            <a:pPr lvl="0" eaLnBrk="1" hangingPunct="1"/>
            <a:r>
              <a:rPr dirty="0"/>
              <a:t>UPDATE Person.Contact </a:t>
            </a:r>
            <a:endParaRPr dirty="0"/>
          </a:p>
          <a:p>
            <a:pPr lvl="0" eaLnBrk="1" hangingPunct="1"/>
            <a:r>
              <a:rPr dirty="0"/>
              <a:t>SET EmailAddress='jolyn@yahoo.com' </a:t>
            </a:r>
            <a:endParaRPr dirty="0"/>
          </a:p>
          <a:p>
            <a:pPr lvl="0" eaLnBrk="1" hangingPunct="1"/>
            <a:r>
              <a:rPr dirty="0"/>
              <a:t>WHERE ContactID = 1070</a:t>
            </a:r>
            <a:endParaRPr dirty="0"/>
          </a:p>
          <a:p>
            <a:pPr lvl="0" eaLnBrk="1" hangingPunct="1"/>
            <a:r>
              <a:rPr dirty="0"/>
              <a:t>UPDATE HumanResources.EmployeeAddress SET AddressID = </a:t>
            </a:r>
            <a:endParaRPr dirty="0"/>
          </a:p>
          <a:p>
            <a:pPr lvl="0" eaLnBrk="1" hangingPunct="1"/>
            <a:r>
              <a:rPr dirty="0"/>
              <a:t>32533 </a:t>
            </a:r>
            <a:endParaRPr dirty="0"/>
          </a:p>
          <a:p>
            <a:pPr lvl="0" eaLnBrk="1" hangingPunct="1"/>
            <a:r>
              <a:rPr dirty="0"/>
              <a:t>WHERE EmployeeID = 1</a:t>
            </a:r>
            <a:endParaRPr dirty="0"/>
          </a:p>
          <a:p>
            <a:pPr lvl="0" eaLnBrk="1" hangingPunct="1"/>
            <a:r>
              <a:rPr dirty="0"/>
              <a:t>COMMIT TRANSACTION TR</a:t>
            </a:r>
            <a:endParaRPr dirty="0"/>
          </a:p>
          <a:p>
            <a:pPr lvl="0" eaLnBrk="1" hangingPunct="1"/>
            <a:r>
              <a:rPr dirty="0"/>
              <a:t>SELECT 'Transaction Executed'</a:t>
            </a:r>
            <a:endParaRPr dirty="0"/>
          </a:p>
          <a:p>
            <a:pPr lvl="0" eaLnBrk="1" hangingPunct="1"/>
            <a:r>
              <a:rPr dirty="0"/>
              <a:t>END TRY</a:t>
            </a:r>
            <a:endParaRPr dirty="0"/>
          </a:p>
          <a:p>
            <a:pPr lvl="0" eaLnBrk="1" hangingPunct="1"/>
            <a:r>
              <a:rPr dirty="0"/>
              <a:t>BEGIN CATCH</a:t>
            </a:r>
            <a:endParaRPr dirty="0"/>
          </a:p>
          <a:p>
            <a:pPr lvl="0" eaLnBrk="1" hangingPunct="1"/>
            <a:r>
              <a:rPr dirty="0"/>
              <a:t>ROLLBACK TRANSACTION TR</a:t>
            </a:r>
            <a:endParaRPr dirty="0"/>
          </a:p>
          <a:p>
            <a:pPr lvl="0" eaLnBrk="1" hangingPunct="1"/>
            <a:r>
              <a:rPr dirty="0"/>
              <a:t>SELECT 'Transaction Rollbacked'</a:t>
            </a:r>
            <a:endParaRPr dirty="0"/>
          </a:p>
          <a:p>
            <a:pPr lvl="0" eaLnBrk="1" hangingPunct="1"/>
            <a:r>
              <a:rPr dirty="0"/>
              <a:t>END CATCH</a:t>
            </a:r>
            <a:endParaRPr dirty="0"/>
          </a:p>
          <a:p>
            <a:pPr lvl="0" eaLnBrk="1" hangingPunct="1"/>
            <a:endParaRPr dirty="0"/>
          </a:p>
          <a:p>
            <a:pPr lvl="0" eaLnBrk="1" hangingPunct="1"/>
            <a:r>
              <a:rPr b="1" dirty="0"/>
              <a:t>Additional Inputs</a:t>
            </a:r>
            <a:endParaRPr dirty="0"/>
          </a:p>
          <a:p>
            <a:pPr lvl="0" eaLnBrk="1" hangingPunct="1"/>
            <a:r>
              <a:rPr dirty="0"/>
              <a:t>Timeouts can be used to prevent deadlocks. </a:t>
            </a:r>
            <a:endParaRPr dirty="0"/>
          </a:p>
          <a:p>
            <a:pPr lvl="0" eaLnBrk="1" hangingPunct="1"/>
            <a:r>
              <a:rPr dirty="0"/>
              <a:t>For multiple transactions running simultaneously on a SQL Server, you can define their isolation level to balance between concurrency and data integrity. By choosing the right transaction, isolation level can improve performance of the SQL Server queries. There are four transaction isolation levels: </a:t>
            </a:r>
            <a:endParaRPr b="1" dirty="0"/>
          </a:p>
          <a:p>
            <a:pPr lvl="0" eaLnBrk="1" hangingPunct="1"/>
            <a:r>
              <a:rPr b="1" dirty="0"/>
              <a:t>Read Committed</a:t>
            </a:r>
            <a:r>
              <a:rPr dirty="0"/>
              <a:t> This is the default isolation level. </a:t>
            </a:r>
            <a:endParaRPr b="1" dirty="0"/>
          </a:p>
          <a:p>
            <a:pPr lvl="0" eaLnBrk="1" hangingPunct="1"/>
            <a:r>
              <a:rPr b="1" dirty="0"/>
              <a:t>Read Uncommitted</a:t>
            </a:r>
            <a:r>
              <a:rPr dirty="0"/>
              <a:t> The restriction in this isolation level is the least as there are no shared or exclusive locks. This allows data updates before the transaction is over.</a:t>
            </a:r>
            <a:endParaRPr b="1" dirty="0"/>
          </a:p>
          <a:p>
            <a:pPr lvl="0" eaLnBrk="1" hangingPunct="1"/>
            <a:r>
              <a:rPr b="1" dirty="0"/>
              <a:t>Repeatable Read</a:t>
            </a:r>
            <a:r>
              <a:rPr dirty="0"/>
              <a:t> In this isolation level, rows can be added but existing data cannot be updated.</a:t>
            </a:r>
            <a:endParaRPr b="1" dirty="0"/>
          </a:p>
          <a:p>
            <a:pPr lvl="0" eaLnBrk="1" hangingPunct="1"/>
            <a:r>
              <a:rPr b="1" dirty="0"/>
              <a:t>Serializable</a:t>
            </a:r>
            <a:r>
              <a:rPr dirty="0"/>
              <a:t> Data integrity is the highest in this isolation level but concurrency between transactions is very low. Data involved in this transaction isolation level is locked. Transactions with this isolation level execute one by one. </a:t>
            </a:r>
            <a:endParaRPr dirty="0"/>
          </a:p>
          <a:p>
            <a:pPr lvl="0" eaLnBrk="1" hangingPunct="1"/>
            <a:r>
              <a:rPr dirty="0"/>
              <a:t>The syntax for setting transaction isolation levels is shown  below:</a:t>
            </a:r>
            <a:endParaRPr dirty="0"/>
          </a:p>
          <a:p>
            <a:pPr lvl="0" eaLnBrk="1" hangingPunct="1"/>
            <a:r>
              <a:rPr dirty="0"/>
              <a:t>SET TRANSACTION ISOLATION LEVEL {READ COMMITTED|READ</a:t>
            </a:r>
            <a:br>
              <a:rPr dirty="0"/>
            </a:br>
            <a:r>
              <a:rPr dirty="0"/>
              <a:t>UNCOMMITTED|REPEATABLE READ|SERIALIZABLE}</a:t>
            </a:r>
            <a:endParaRPr dirty="0"/>
          </a:p>
          <a:p>
            <a:pPr lvl="0" eaLnBrk="1" hangingPunct="1"/>
            <a:r>
              <a:rPr dirty="0"/>
              <a:t>When an INSENSETIVE cursor is created SQL Server stores the result set of the cursor in a temporary table in the tempdb database. This result set does not get updated with changes made to the base table(s). Apart from this the cursor itself is a read-only cursor i.e. it cannot be updated. The following code declares an INSENSETIVE cursor:</a:t>
            </a:r>
            <a:endParaRPr dirty="0"/>
          </a:p>
          <a:p>
            <a:pPr lvl="0" eaLnBrk="1" hangingPunct="1"/>
            <a:r>
              <a:rPr b="1" dirty="0"/>
              <a:t>DECLARE curPublishers CURSOR</a:t>
            </a:r>
            <a:endParaRPr b="1" dirty="0"/>
          </a:p>
          <a:p>
            <a:pPr lvl="0" eaLnBrk="1" hangingPunct="1"/>
            <a:r>
              <a:rPr b="1" dirty="0"/>
              <a:t>FOR SELECT * FROM publishers</a:t>
            </a:r>
            <a:endParaRPr b="1" dirty="0"/>
          </a:p>
          <a:p>
            <a:pPr lvl="0" eaLnBrk="1" hangingPunct="1"/>
            <a:r>
              <a:rPr b="1" dirty="0"/>
              <a:t>OPEN curPublishers</a:t>
            </a:r>
            <a:endParaRPr b="1" dirty="0"/>
          </a:p>
          <a:p>
            <a:pPr lvl="0" eaLnBrk="1" hangingPunct="1"/>
            <a:r>
              <a:rPr b="1" dirty="0"/>
              <a:t>FETCH NEXT FROM curPublishers &lt;&lt;&lt;example needs to be changed&gt;&gt;&gt;</a:t>
            </a:r>
            <a:endParaRPr b="1"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055"/>
          <p:cNvSpPr txBox="1">
            <a:spLocks noGrp="1"/>
          </p:cNvSpP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70659" name="Rectangle 2"/>
          <p:cNvSpPr>
            <a:spLocks noTextEdit="1"/>
          </p:cNvSpPr>
          <p:nvPr>
            <p:ph type="sldImg"/>
          </p:nvPr>
        </p:nvSpPr>
        <p:spPr/>
      </p:sp>
      <p:sp>
        <p:nvSpPr>
          <p:cNvPr id="70660" name="Rectangle 3"/>
          <p:cNvSpPr>
            <a:spLocks noGrp="1"/>
          </p:cNvSpPr>
          <p:nvPr>
            <p:ph type="body" idx="1"/>
          </p:nvPr>
        </p:nvSpPr>
        <p:spPr/>
        <p:txBody>
          <a:bodyPr wrap="square" lIns="91440" tIns="45720" rIns="91440" bIns="45720" anchor="t"/>
          <a:p>
            <a:pPr lvl="0" eaLnBrk="1" hangingPunct="1"/>
            <a:r>
              <a:rPr dirty="0"/>
              <a:t>In this slide, you need to explain the concept of Isolation Level. </a:t>
            </a:r>
            <a:endParaRPr dirty="0"/>
          </a:p>
          <a:p>
            <a:pPr lvl="0" eaLnBrk="1" hangingPunct="1"/>
            <a:r>
              <a:rPr b="1" dirty="0"/>
              <a:t>Example:</a:t>
            </a:r>
            <a:endParaRPr dirty="0"/>
          </a:p>
          <a:p>
            <a:pPr lvl="0" eaLnBrk="1" hangingPunct="1"/>
            <a:r>
              <a:rPr dirty="0"/>
              <a:t>SET TRANSACTION ISOLATION LEVEL</a:t>
            </a:r>
            <a:endParaRPr dirty="0"/>
          </a:p>
          <a:p>
            <a:pPr lvl="0" eaLnBrk="1" hangingPunct="1"/>
            <a:r>
              <a:rPr dirty="0"/>
              <a:t>READ COMMITTED</a:t>
            </a:r>
            <a:endParaRPr dirty="0"/>
          </a:p>
          <a:p>
            <a:pPr lvl="0" eaLnBrk="1" hangingPunct="1"/>
            <a:r>
              <a:rPr dirty="0"/>
              <a:t>BEGIN TRANSACTION TR</a:t>
            </a:r>
            <a:endParaRPr dirty="0"/>
          </a:p>
          <a:p>
            <a:pPr lvl="0" eaLnBrk="1" hangingPunct="1"/>
            <a:r>
              <a:rPr dirty="0"/>
              <a:t>BEGIN TRY</a:t>
            </a:r>
            <a:endParaRPr dirty="0"/>
          </a:p>
          <a:p>
            <a:pPr lvl="0" eaLnBrk="1" hangingPunct="1"/>
            <a:r>
              <a:rPr dirty="0"/>
              <a:t>UPDATE Person.Contact </a:t>
            </a:r>
            <a:endParaRPr dirty="0"/>
          </a:p>
          <a:p>
            <a:pPr lvl="0" eaLnBrk="1" hangingPunct="1"/>
            <a:r>
              <a:rPr dirty="0"/>
              <a:t>SET EmailAddress='jolyn@yahoo.com' </a:t>
            </a:r>
            <a:endParaRPr dirty="0"/>
          </a:p>
          <a:p>
            <a:pPr lvl="0" eaLnBrk="1" hangingPunct="1"/>
            <a:r>
              <a:rPr dirty="0"/>
              <a:t>WHERE ContactID = 1070</a:t>
            </a:r>
            <a:endParaRPr dirty="0"/>
          </a:p>
          <a:p>
            <a:pPr lvl="0" eaLnBrk="1" hangingPunct="1"/>
            <a:r>
              <a:rPr dirty="0"/>
              <a:t>UPDATE HumanResources.EmployeeAddress SET AddressID = </a:t>
            </a:r>
            <a:endParaRPr dirty="0"/>
          </a:p>
          <a:p>
            <a:pPr lvl="0" eaLnBrk="1" hangingPunct="1"/>
            <a:r>
              <a:rPr dirty="0"/>
              <a:t>32533 </a:t>
            </a:r>
            <a:endParaRPr dirty="0"/>
          </a:p>
          <a:p>
            <a:pPr lvl="0" eaLnBrk="1" hangingPunct="1"/>
            <a:r>
              <a:rPr dirty="0"/>
              <a:t>WHERE EmployeeID = 1</a:t>
            </a:r>
            <a:endParaRPr dirty="0"/>
          </a:p>
          <a:p>
            <a:pPr lvl="0" eaLnBrk="1" hangingPunct="1"/>
            <a:r>
              <a:rPr dirty="0"/>
              <a:t>COMMIT TRANSACTION TR</a:t>
            </a:r>
            <a:endParaRPr dirty="0"/>
          </a:p>
          <a:p>
            <a:pPr lvl="0" eaLnBrk="1" hangingPunct="1"/>
            <a:r>
              <a:rPr dirty="0"/>
              <a:t>SELECT 'Transaction Executed'</a:t>
            </a:r>
            <a:endParaRPr dirty="0"/>
          </a:p>
          <a:p>
            <a:pPr lvl="0" eaLnBrk="1" hangingPunct="1"/>
            <a:r>
              <a:rPr dirty="0"/>
              <a:t>END TRY</a:t>
            </a:r>
            <a:endParaRPr dirty="0"/>
          </a:p>
          <a:p>
            <a:pPr lvl="0" eaLnBrk="1" hangingPunct="1"/>
            <a:r>
              <a:rPr dirty="0"/>
              <a:t>BEGIN CATCH</a:t>
            </a:r>
            <a:endParaRPr dirty="0"/>
          </a:p>
          <a:p>
            <a:pPr lvl="0" eaLnBrk="1" hangingPunct="1"/>
            <a:r>
              <a:rPr dirty="0"/>
              <a:t>ROLLBACK TRANSACTION TR</a:t>
            </a:r>
            <a:endParaRPr dirty="0"/>
          </a:p>
          <a:p>
            <a:pPr lvl="0" eaLnBrk="1" hangingPunct="1"/>
            <a:r>
              <a:rPr dirty="0"/>
              <a:t>SELECT 'Transaction Rollbacked'</a:t>
            </a:r>
            <a:endParaRPr dirty="0"/>
          </a:p>
          <a:p>
            <a:pPr lvl="0" eaLnBrk="1" hangingPunct="1"/>
            <a:r>
              <a:rPr dirty="0"/>
              <a:t>END CATCH</a:t>
            </a:r>
            <a:endParaRPr dirty="0"/>
          </a:p>
          <a:p>
            <a:pPr lvl="0" eaLnBrk="1" hangingPunct="1"/>
            <a:endParaRPr dirty="0"/>
          </a:p>
          <a:p>
            <a:pPr lvl="0" eaLnBrk="1" hangingPunct="1"/>
            <a:r>
              <a:rPr b="1" dirty="0"/>
              <a:t>Additional Inputs</a:t>
            </a:r>
            <a:endParaRPr dirty="0"/>
          </a:p>
          <a:p>
            <a:pPr lvl="0" eaLnBrk="1" hangingPunct="1"/>
            <a:r>
              <a:rPr dirty="0"/>
              <a:t>Timeouts can be used to prevent deadlocks. </a:t>
            </a:r>
            <a:endParaRPr dirty="0"/>
          </a:p>
          <a:p>
            <a:pPr lvl="0" eaLnBrk="1" hangingPunct="1"/>
            <a:r>
              <a:rPr dirty="0"/>
              <a:t>For multiple transactions running simultaneously on a SQL Server, you can define their isolation level to balance between concurrency and data integrity. By choosing the right transaction, isolation level can improve performance of the SQL Server queries. There are four transaction isolation levels: </a:t>
            </a:r>
            <a:endParaRPr b="1" dirty="0"/>
          </a:p>
          <a:p>
            <a:pPr lvl="0" eaLnBrk="1" hangingPunct="1"/>
            <a:r>
              <a:rPr b="1" dirty="0"/>
              <a:t>Read Committed</a:t>
            </a:r>
            <a:r>
              <a:rPr dirty="0"/>
              <a:t> This is the default isolation level. </a:t>
            </a:r>
            <a:endParaRPr b="1" dirty="0"/>
          </a:p>
          <a:p>
            <a:pPr lvl="0" eaLnBrk="1" hangingPunct="1"/>
            <a:r>
              <a:rPr b="1" dirty="0"/>
              <a:t>Read Uncommitted</a:t>
            </a:r>
            <a:r>
              <a:rPr dirty="0"/>
              <a:t> The restriction in this isolation level is the least as there are no shared or exclusive locks. This allows data updates before the transaction is over.</a:t>
            </a:r>
            <a:endParaRPr b="1" dirty="0"/>
          </a:p>
          <a:p>
            <a:pPr lvl="0" eaLnBrk="1" hangingPunct="1"/>
            <a:r>
              <a:rPr b="1" dirty="0"/>
              <a:t>Repeatable Read</a:t>
            </a:r>
            <a:r>
              <a:rPr dirty="0"/>
              <a:t> In this isolation level, rows can be added but existing data cannot be updated.</a:t>
            </a:r>
            <a:endParaRPr b="1" dirty="0"/>
          </a:p>
          <a:p>
            <a:pPr lvl="0" eaLnBrk="1" hangingPunct="1"/>
            <a:r>
              <a:rPr b="1" dirty="0"/>
              <a:t>Serializable</a:t>
            </a:r>
            <a:r>
              <a:rPr dirty="0"/>
              <a:t> Data integrity is the highest in this isolation level but concurrency between transactions is very low. Data involved in this transaction isolation level is locked. Transactions with this isolation level execute one by one. </a:t>
            </a:r>
            <a:endParaRPr dirty="0"/>
          </a:p>
          <a:p>
            <a:pPr lvl="0" eaLnBrk="1" hangingPunct="1"/>
            <a:r>
              <a:rPr dirty="0"/>
              <a:t>The syntax for setting transaction isolation levels is shown  below:</a:t>
            </a:r>
            <a:endParaRPr dirty="0"/>
          </a:p>
          <a:p>
            <a:pPr lvl="0" eaLnBrk="1" hangingPunct="1"/>
            <a:r>
              <a:rPr dirty="0"/>
              <a:t>SET TRANSACTION ISOLATION LEVEL {READ COMMITTED|READ</a:t>
            </a:r>
            <a:br>
              <a:rPr dirty="0"/>
            </a:br>
            <a:r>
              <a:rPr dirty="0"/>
              <a:t>UNCOMMITTED|REPEATABLE READ|SERIALIZABLE}</a:t>
            </a:r>
            <a:endParaRPr dirty="0"/>
          </a:p>
          <a:p>
            <a:pPr lvl="0" eaLnBrk="1" hangingPunct="1"/>
            <a:r>
              <a:rPr dirty="0"/>
              <a:t>When an INSENSETIVE cursor is created SQL Server stores the result set of the cursor in a temporary table in the tempdb database. This result set does not get updated with changes made to the base table(s). Apart from this the cursor itself is a read-only cursor i.e. it cannot be updated. The following code declares an INSENSETIVE cursor:</a:t>
            </a:r>
            <a:endParaRPr dirty="0"/>
          </a:p>
          <a:p>
            <a:pPr lvl="0" eaLnBrk="1" hangingPunct="1"/>
            <a:r>
              <a:rPr b="1" dirty="0"/>
              <a:t>DECLARE curPublishers CURSOR</a:t>
            </a:r>
            <a:endParaRPr b="1" dirty="0"/>
          </a:p>
          <a:p>
            <a:pPr lvl="0" eaLnBrk="1" hangingPunct="1"/>
            <a:r>
              <a:rPr b="1" dirty="0"/>
              <a:t>FOR SELECT * FROM publishers</a:t>
            </a:r>
            <a:endParaRPr b="1" dirty="0"/>
          </a:p>
          <a:p>
            <a:pPr lvl="0" eaLnBrk="1" hangingPunct="1"/>
            <a:r>
              <a:rPr b="1" dirty="0"/>
              <a:t>OPEN curPublishers</a:t>
            </a:r>
            <a:endParaRPr b="1" dirty="0"/>
          </a:p>
          <a:p>
            <a:pPr lvl="0" eaLnBrk="1" hangingPunct="1"/>
            <a:r>
              <a:rPr b="1" dirty="0"/>
              <a:t>FETCH NEXT FROM curPublishers &lt;&lt;&lt;example needs to be changed&gt;&gt;&gt;</a:t>
            </a:r>
            <a:endParaRPr b="1"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53251" name="Rectangle 2"/>
          <p:cNvSpPr>
            <a:spLocks noTextEdit="1"/>
          </p:cNvSpPr>
          <p:nvPr>
            <p:ph type="sldImg"/>
          </p:nvPr>
        </p:nvSpPr>
        <p:spPr/>
      </p:sp>
      <p:sp>
        <p:nvSpPr>
          <p:cNvPr id="53252" name="Rectangle 3"/>
          <p:cNvSpPr>
            <a:spLocks noGrp="1"/>
          </p:cNvSpPr>
          <p:nvPr>
            <p:ph type="body" idx="1"/>
          </p:nvPr>
        </p:nvSpPr>
        <p:spPr/>
        <p:txBody>
          <a:bodyPr wrap="square" lIns="91440" tIns="45720" rIns="91440" bIns="45720" anchor="t"/>
          <a:p>
            <a:pPr lvl="0" eaLnBrk="1" hangingPunct="1"/>
            <a:r>
              <a:rPr dirty="0"/>
              <a:t>In this slide, you need to explain transactional integrity, problems that occur due to transactional integrity, and implementing transactional integrity in your transactions. In addition, you also need to talk about </a:t>
            </a:r>
            <a:endParaRPr dirty="0"/>
          </a:p>
          <a:p>
            <a:pPr lvl="0" eaLnBrk="1" hangingPunct="1"/>
            <a:r>
              <a:rPr b="1" dirty="0"/>
              <a:t>Concurrency Problems </a:t>
            </a:r>
            <a:endParaRPr dirty="0"/>
          </a:p>
          <a:p>
            <a:pPr lvl="0" eaLnBrk="1" hangingPunct="1"/>
            <a:r>
              <a:rPr dirty="0"/>
              <a:t>Find below the examples for each of the concurrency problems:</a:t>
            </a:r>
            <a:endParaRPr b="1" dirty="0"/>
          </a:p>
          <a:p>
            <a:pPr lvl="0" eaLnBrk="1" hangingPunct="1"/>
            <a:r>
              <a:rPr b="1" dirty="0"/>
              <a:t>Lost updates </a:t>
            </a:r>
            <a:endParaRPr dirty="0"/>
          </a:p>
          <a:p>
            <a:pPr lvl="0" eaLnBrk="1" hangingPunct="1"/>
            <a:r>
              <a:rPr dirty="0"/>
              <a:t>Lost updates occur when two or more transactions select the same row and then update the row based on the value originally selected. Each transaction is unaware of the other transaction. The last update overwrite updates made by the other transaction, which results in lost data.</a:t>
            </a:r>
            <a:endParaRPr dirty="0"/>
          </a:p>
          <a:p>
            <a:pPr lvl="0" eaLnBrk="1" hangingPunct="1"/>
            <a:r>
              <a:rPr dirty="0"/>
              <a:t>Let us assume that both Sam and Anne are simultaneously trying to update the price of all the “Business” books in the Titles table. Sam is trying to update the price by 10% while Anne is trying to update the price by 15%. </a:t>
            </a:r>
            <a:endParaRPr dirty="0"/>
          </a:p>
          <a:p>
            <a:pPr lvl="0" eaLnBrk="1" hangingPunct="1"/>
            <a:r>
              <a:rPr dirty="0"/>
              <a:t>Now, the table will get updated by the changes of the query that will get completed last. That means, if Sam’s query is executed later than Anne’s query, then the price column in titles table will get increased by 10% and the changes made by Anne’s query will be lost.</a:t>
            </a:r>
            <a:endParaRPr b="1" dirty="0"/>
          </a:p>
          <a:p>
            <a:pPr lvl="0" eaLnBrk="1" hangingPunct="1"/>
            <a:r>
              <a:rPr b="1" dirty="0"/>
              <a:t>Uncommitted dependency</a:t>
            </a:r>
            <a:endParaRPr dirty="0"/>
          </a:p>
          <a:p>
            <a:pPr lvl="0" eaLnBrk="1" hangingPunct="1"/>
            <a:r>
              <a:rPr dirty="0"/>
              <a:t>Uncommitted dependency occurs when a second transaction selects a row that is being updated by another transaction. The second transaction is reading data that has not been committed yet and may be changed by the transaction updating the row.</a:t>
            </a:r>
            <a:endParaRPr dirty="0"/>
          </a:p>
          <a:p>
            <a:pPr lvl="0" eaLnBrk="1" hangingPunct="1"/>
            <a:r>
              <a:rPr dirty="0"/>
              <a:t>Let us assume User A and B are working on titles table. User A had increased the price of title_id  ‘BU1032’ by Rs. 10. But user A does not commit the transaction. Now User B tries to execute a query on title_id  ‘BU1032’. User B is accessing old record as the transaction handle by user A is not yet complete. Therefore user B also updates the price of title_id ‘BU1032’ by Rs. 5. These transactions will update the record by Rs 15. Such kind of problems leads to inconsistency in the table.</a:t>
            </a:r>
            <a:endParaRPr b="1" dirty="0"/>
          </a:p>
          <a:p>
            <a:pPr lvl="0" eaLnBrk="1" hangingPunct="1"/>
            <a:r>
              <a:rPr b="1" dirty="0"/>
              <a:t>Inconsistent Analysis</a:t>
            </a:r>
            <a:endParaRPr dirty="0"/>
          </a:p>
          <a:p>
            <a:pPr lvl="0" eaLnBrk="1" hangingPunct="1"/>
            <a:r>
              <a:rPr dirty="0"/>
              <a:t>Inconsistent analysis occurs when a second transaction accesses the same row several times and reads different data each time. Inconsistent analysis is similar to uncommitted dependency in that another transaction is changing the data that a second transaction is reading. However, in inconsistent analysis, the data read by the second transaction was committed by the transaction that made the change. Also, inconsistent analysis involves multiple reads (two or more) of the same row and each time the information is changed by another transaction; thus, the term nonrepeatable read.</a:t>
            </a:r>
            <a:endParaRPr dirty="0"/>
          </a:p>
          <a:p>
            <a:pPr lvl="0" eaLnBrk="1" hangingPunct="1"/>
            <a:r>
              <a:rPr dirty="0"/>
              <a:t>For example:</a:t>
            </a:r>
            <a:endParaRPr dirty="0"/>
          </a:p>
          <a:p>
            <a:pPr lvl="0" eaLnBrk="1" hangingPunct="1"/>
            <a:r>
              <a:rPr dirty="0"/>
              <a:t>Let us assume that you are accessing the online reservation system to check the status of your ticket. The site showed the status as ‘Waiting’. Just a little later, when you refreshed the page, you found that the status is ‘confirmed’.  This shows that while you were browsing thru the information, some procedure was updating the record information. </a:t>
            </a:r>
            <a:endParaRPr b="1" dirty="0"/>
          </a:p>
          <a:p>
            <a:pPr lvl="0" eaLnBrk="1" hangingPunct="1"/>
            <a:r>
              <a:rPr b="1" dirty="0"/>
              <a:t>Phantom reads</a:t>
            </a:r>
            <a:endParaRPr dirty="0"/>
          </a:p>
          <a:p>
            <a:pPr lvl="0" eaLnBrk="1" hangingPunct="1"/>
            <a:r>
              <a:rPr dirty="0"/>
              <a:t>Phantom reads occur when an insert or delete action is performed against a row that belongs to a range of rows being read by a transaction. The transaction's first read of the range of rows shows a row that no longer exists in the second or succeeding read, as a result of a deletion by a different transaction. Similarly, as the result of an insert by a different transaction, the transaction's second or succeeding read shows a row that did not exist in the original read.</a:t>
            </a:r>
            <a:endParaRPr dirty="0"/>
          </a:p>
          <a:p>
            <a:pPr lvl="0" eaLnBrk="1" hangingPunct="1"/>
            <a:r>
              <a:rPr dirty="0"/>
              <a:t>For Example:</a:t>
            </a:r>
            <a:endParaRPr dirty="0"/>
          </a:p>
          <a:p>
            <a:pPr lvl="0" eaLnBrk="1" hangingPunct="1"/>
            <a:r>
              <a:rPr dirty="0"/>
              <a:t>You are accessing online catalog of a book store. You found a book name “You can win” in your initial search where you are looking for titles having “win” in their title name. But subsequent search of the same query did not show “You can win” in the output. The reason can be that some procedure might have deleted the title from the table.  </a:t>
            </a:r>
            <a:endParaRPr b="1" dirty="0"/>
          </a:p>
          <a:p>
            <a:pPr lvl="0" eaLnBrk="1" hangingPunct="1"/>
            <a:r>
              <a:rPr b="1" dirty="0"/>
              <a:t>Note:</a:t>
            </a:r>
            <a:r>
              <a:rPr dirty="0"/>
              <a:t> Though these scenarios will help you to explain the concept, please clarify to the students that these situations occur in remote multi-user environment. They will not find similar scenario while working in the MR.</a:t>
            </a:r>
            <a:endParaRPr dirty="0"/>
          </a:p>
          <a:p>
            <a:pPr lvl="0" eaLnBrk="1" hangingPunct="1"/>
            <a:endParaRPr dirty="0"/>
          </a:p>
          <a:p>
            <a:pPr lvl="0" eaLnBrk="1" hangingPunct="1"/>
            <a:r>
              <a:rPr b="1" dirty="0"/>
              <a:t>LOCKS</a:t>
            </a:r>
            <a:endParaRPr dirty="0"/>
          </a:p>
          <a:p>
            <a:pPr lvl="0" eaLnBrk="1" hangingPunct="1"/>
            <a:r>
              <a:rPr dirty="0"/>
              <a:t>Discuss the types of locks in detail. Also, discuss when each of these locks are used by SQL Server.</a:t>
            </a:r>
            <a:endParaRPr dirty="0"/>
          </a:p>
          <a:p>
            <a:pPr lvl="0" eaLnBrk="1" hangingPunct="1"/>
            <a:r>
              <a:rPr dirty="0"/>
              <a:t>SQL Server uses row lock by default.</a:t>
            </a:r>
            <a:endParaRPr dirty="0"/>
          </a:p>
          <a:p>
            <a:pPr lvl="0" eaLnBrk="1" hangingPunct="1"/>
            <a:r>
              <a:rPr dirty="0"/>
              <a:t>The concept of deadlock needs to be explained to the students.</a:t>
            </a:r>
            <a:endParaRPr dirty="0"/>
          </a:p>
          <a:p>
            <a:pPr lvl="0" eaLnBrk="1" hangingPunct="1"/>
            <a:r>
              <a:rPr dirty="0"/>
              <a:t>Tell the students that if the deadlock priority is set low for a transaction, then the transaction has a higher probability of becoming the deadlock victim in a deadlock situation.</a:t>
            </a:r>
            <a:endParaRPr dirty="0"/>
          </a:p>
          <a:p>
            <a:pPr lvl="0" eaLnBrk="1" hangingPunct="1"/>
            <a:r>
              <a:rPr dirty="0"/>
              <a:t>Mention that lock_timeout is used on a transaction if you do not want a transaction to wait for an indefinite period. Using lock_timeout you can mention in milliseconds how long a transaction will wait for a lock to open.</a:t>
            </a:r>
            <a:endParaRPr dirty="0"/>
          </a:p>
          <a:p>
            <a:pPr lvl="0" eaLnBrk="1" hangingPunct="1"/>
            <a:r>
              <a:rPr dirty="0"/>
              <a:t>Tell the students that whenever an ad hoc DML statement is executed, SQL Server, by default, treats the statement as a transaction and commits the transaction. This mode is called the auto commit mode. </a:t>
            </a:r>
            <a:endParaRPr dirty="0"/>
          </a:p>
          <a:p>
            <a:pPr lvl="0" eaLnBrk="1" hangingPunct="1"/>
            <a:r>
              <a:rPr dirty="0"/>
              <a:t>Tell the students that although SQL Server 2000 uses dynamic locking, it is still very important for you to differentiate between the different locking modes. The different types of locks used by SQL Server 2000 are shared, update, exclusive, intent, schema, and bulk-update.</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055"/>
          <p:cNvSpPr txBox="1">
            <a:spLocks noGrp="1"/>
          </p:cNvSpP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71683" name="Rectangle 2"/>
          <p:cNvSpPr>
            <a:spLocks noTextEdit="1"/>
          </p:cNvSpPr>
          <p:nvPr>
            <p:ph type="sldImg"/>
          </p:nvPr>
        </p:nvSpPr>
        <p:spPr/>
      </p:sp>
      <p:sp>
        <p:nvSpPr>
          <p:cNvPr id="71684" name="Rectangle 3"/>
          <p:cNvSpPr>
            <a:spLocks noGrp="1"/>
          </p:cNvSpPr>
          <p:nvPr>
            <p:ph type="body" idx="1"/>
          </p:nvPr>
        </p:nvSpPr>
        <p:spPr/>
        <p:txBody>
          <a:bodyPr wrap="square" lIns="91440" tIns="45720" rIns="91440" bIns="45720" anchor="t"/>
          <a:p>
            <a:pPr lvl="0" eaLnBrk="1" hangingPunct="1"/>
            <a:r>
              <a:rPr dirty="0"/>
              <a:t>In this slide, you need to explain the concept of Isolation Level. </a:t>
            </a:r>
            <a:endParaRPr dirty="0"/>
          </a:p>
          <a:p>
            <a:pPr lvl="0" eaLnBrk="1" hangingPunct="1"/>
            <a:r>
              <a:rPr b="1" dirty="0"/>
              <a:t>Example:</a:t>
            </a:r>
            <a:endParaRPr dirty="0"/>
          </a:p>
          <a:p>
            <a:pPr lvl="0" eaLnBrk="1" hangingPunct="1"/>
            <a:r>
              <a:rPr dirty="0"/>
              <a:t>SET TRANSACTION ISOLATION LEVEL</a:t>
            </a:r>
            <a:endParaRPr dirty="0"/>
          </a:p>
          <a:p>
            <a:pPr lvl="0" eaLnBrk="1" hangingPunct="1"/>
            <a:r>
              <a:rPr dirty="0"/>
              <a:t>READ COMMITTED</a:t>
            </a:r>
            <a:endParaRPr dirty="0"/>
          </a:p>
          <a:p>
            <a:pPr lvl="0" eaLnBrk="1" hangingPunct="1"/>
            <a:r>
              <a:rPr dirty="0"/>
              <a:t>BEGIN TRANSACTION TR</a:t>
            </a:r>
            <a:endParaRPr dirty="0"/>
          </a:p>
          <a:p>
            <a:pPr lvl="0" eaLnBrk="1" hangingPunct="1"/>
            <a:r>
              <a:rPr dirty="0"/>
              <a:t>BEGIN TRY</a:t>
            </a:r>
            <a:endParaRPr dirty="0"/>
          </a:p>
          <a:p>
            <a:pPr lvl="0" eaLnBrk="1" hangingPunct="1"/>
            <a:r>
              <a:rPr dirty="0"/>
              <a:t>UPDATE Person.Contact </a:t>
            </a:r>
            <a:endParaRPr dirty="0"/>
          </a:p>
          <a:p>
            <a:pPr lvl="0" eaLnBrk="1" hangingPunct="1"/>
            <a:r>
              <a:rPr dirty="0"/>
              <a:t>SET EmailAddress='jolyn@yahoo.com' </a:t>
            </a:r>
            <a:endParaRPr dirty="0"/>
          </a:p>
          <a:p>
            <a:pPr lvl="0" eaLnBrk="1" hangingPunct="1"/>
            <a:r>
              <a:rPr dirty="0"/>
              <a:t>WHERE ContactID = 1070</a:t>
            </a:r>
            <a:endParaRPr dirty="0"/>
          </a:p>
          <a:p>
            <a:pPr lvl="0" eaLnBrk="1" hangingPunct="1"/>
            <a:r>
              <a:rPr dirty="0"/>
              <a:t>UPDATE HumanResources.EmployeeAddress SET AddressID = </a:t>
            </a:r>
            <a:endParaRPr dirty="0"/>
          </a:p>
          <a:p>
            <a:pPr lvl="0" eaLnBrk="1" hangingPunct="1"/>
            <a:r>
              <a:rPr dirty="0"/>
              <a:t>32533 </a:t>
            </a:r>
            <a:endParaRPr dirty="0"/>
          </a:p>
          <a:p>
            <a:pPr lvl="0" eaLnBrk="1" hangingPunct="1"/>
            <a:r>
              <a:rPr dirty="0"/>
              <a:t>WHERE EmployeeID = 1</a:t>
            </a:r>
            <a:endParaRPr dirty="0"/>
          </a:p>
          <a:p>
            <a:pPr lvl="0" eaLnBrk="1" hangingPunct="1"/>
            <a:r>
              <a:rPr dirty="0"/>
              <a:t>COMMIT TRANSACTION TR</a:t>
            </a:r>
            <a:endParaRPr dirty="0"/>
          </a:p>
          <a:p>
            <a:pPr lvl="0" eaLnBrk="1" hangingPunct="1"/>
            <a:r>
              <a:rPr dirty="0"/>
              <a:t>SELECT 'Transaction Executed'</a:t>
            </a:r>
            <a:endParaRPr dirty="0"/>
          </a:p>
          <a:p>
            <a:pPr lvl="0" eaLnBrk="1" hangingPunct="1"/>
            <a:r>
              <a:rPr dirty="0"/>
              <a:t>END TRY</a:t>
            </a:r>
            <a:endParaRPr dirty="0"/>
          </a:p>
          <a:p>
            <a:pPr lvl="0" eaLnBrk="1" hangingPunct="1"/>
            <a:r>
              <a:rPr dirty="0"/>
              <a:t>BEGIN CATCH</a:t>
            </a:r>
            <a:endParaRPr dirty="0"/>
          </a:p>
          <a:p>
            <a:pPr lvl="0" eaLnBrk="1" hangingPunct="1"/>
            <a:r>
              <a:rPr dirty="0"/>
              <a:t>ROLLBACK TRANSACTION TR</a:t>
            </a:r>
            <a:endParaRPr dirty="0"/>
          </a:p>
          <a:p>
            <a:pPr lvl="0" eaLnBrk="1" hangingPunct="1"/>
            <a:r>
              <a:rPr dirty="0"/>
              <a:t>SELECT 'Transaction Rollbacked'</a:t>
            </a:r>
            <a:endParaRPr dirty="0"/>
          </a:p>
          <a:p>
            <a:pPr lvl="0" eaLnBrk="1" hangingPunct="1"/>
            <a:r>
              <a:rPr dirty="0"/>
              <a:t>END CATCH</a:t>
            </a:r>
            <a:endParaRPr dirty="0"/>
          </a:p>
          <a:p>
            <a:pPr lvl="0" eaLnBrk="1" hangingPunct="1"/>
            <a:endParaRPr dirty="0"/>
          </a:p>
          <a:p>
            <a:pPr lvl="0" eaLnBrk="1" hangingPunct="1"/>
            <a:r>
              <a:rPr b="1" dirty="0"/>
              <a:t>Additional Inputs</a:t>
            </a:r>
            <a:endParaRPr dirty="0"/>
          </a:p>
          <a:p>
            <a:pPr lvl="0" eaLnBrk="1" hangingPunct="1"/>
            <a:r>
              <a:rPr dirty="0"/>
              <a:t>Timeouts can be used to prevent deadlocks. </a:t>
            </a:r>
            <a:endParaRPr dirty="0"/>
          </a:p>
          <a:p>
            <a:pPr lvl="0" eaLnBrk="1" hangingPunct="1"/>
            <a:r>
              <a:rPr dirty="0"/>
              <a:t>For multiple transactions running simultaneously on a SQL Server, you can define their isolation level to balance between concurrency and data integrity. By choosing the right transaction, isolation level can improve performance of the SQL Server queries. There are four transaction isolation levels: </a:t>
            </a:r>
            <a:endParaRPr b="1" dirty="0"/>
          </a:p>
          <a:p>
            <a:pPr lvl="0" eaLnBrk="1" hangingPunct="1"/>
            <a:r>
              <a:rPr b="1" dirty="0"/>
              <a:t>Read Committed</a:t>
            </a:r>
            <a:r>
              <a:rPr dirty="0"/>
              <a:t> This is the default isolation level. </a:t>
            </a:r>
            <a:endParaRPr b="1" dirty="0"/>
          </a:p>
          <a:p>
            <a:pPr lvl="0" eaLnBrk="1" hangingPunct="1"/>
            <a:r>
              <a:rPr b="1" dirty="0"/>
              <a:t>Read Uncommitted</a:t>
            </a:r>
            <a:r>
              <a:rPr dirty="0"/>
              <a:t> The restriction in this isolation level is the least as there are no shared or exclusive locks. This allows data updates before the transaction is over.</a:t>
            </a:r>
            <a:endParaRPr b="1" dirty="0"/>
          </a:p>
          <a:p>
            <a:pPr lvl="0" eaLnBrk="1" hangingPunct="1"/>
            <a:r>
              <a:rPr b="1" dirty="0"/>
              <a:t>Repeatable Read</a:t>
            </a:r>
            <a:r>
              <a:rPr dirty="0"/>
              <a:t> In this isolation level, rows can be added but existing data cannot be updated.</a:t>
            </a:r>
            <a:endParaRPr b="1" dirty="0"/>
          </a:p>
          <a:p>
            <a:pPr lvl="0" eaLnBrk="1" hangingPunct="1"/>
            <a:r>
              <a:rPr b="1" dirty="0"/>
              <a:t>Serializable</a:t>
            </a:r>
            <a:r>
              <a:rPr dirty="0"/>
              <a:t> Data integrity is the highest in this isolation level but concurrency between transactions is very low. Data involved in this transaction isolation level is locked. Transactions with this isolation level execute one by one. </a:t>
            </a:r>
            <a:endParaRPr dirty="0"/>
          </a:p>
          <a:p>
            <a:pPr lvl="0" eaLnBrk="1" hangingPunct="1"/>
            <a:r>
              <a:rPr dirty="0"/>
              <a:t>The syntax for setting transaction isolation levels is shown  below:</a:t>
            </a:r>
            <a:endParaRPr dirty="0"/>
          </a:p>
          <a:p>
            <a:pPr lvl="0" eaLnBrk="1" hangingPunct="1"/>
            <a:r>
              <a:rPr dirty="0"/>
              <a:t>SET TRANSACTION ISOLATION LEVEL {READ COMMITTED|READ</a:t>
            </a:r>
            <a:br>
              <a:rPr dirty="0"/>
            </a:br>
            <a:r>
              <a:rPr dirty="0"/>
              <a:t>UNCOMMITTED|REPEATABLE READ|SERIALIZABLE}</a:t>
            </a:r>
            <a:endParaRPr dirty="0"/>
          </a:p>
          <a:p>
            <a:pPr lvl="0" eaLnBrk="1" hangingPunct="1"/>
            <a:r>
              <a:rPr dirty="0"/>
              <a:t>When an INSENSETIVE cursor is created SQL Server stores the result set of the cursor in a temporary table in the tempdb database. This result set does not get updated with changes made to the base table(s). Apart from this the cursor itself is a read-only cursor i.e. it cannot be updated. The following code declares an INSENSETIVE cursor:</a:t>
            </a:r>
            <a:endParaRPr dirty="0"/>
          </a:p>
          <a:p>
            <a:pPr lvl="0" eaLnBrk="1" hangingPunct="1"/>
            <a:r>
              <a:rPr b="1" dirty="0"/>
              <a:t>DECLARE curPublishers CURSOR</a:t>
            </a:r>
            <a:endParaRPr b="1" dirty="0"/>
          </a:p>
          <a:p>
            <a:pPr lvl="0" eaLnBrk="1" hangingPunct="1"/>
            <a:r>
              <a:rPr b="1" dirty="0"/>
              <a:t>FOR SELECT * FROM publishers</a:t>
            </a:r>
            <a:endParaRPr b="1" dirty="0"/>
          </a:p>
          <a:p>
            <a:pPr lvl="0" eaLnBrk="1" hangingPunct="1"/>
            <a:r>
              <a:rPr b="1" dirty="0"/>
              <a:t>OPEN curPublishers</a:t>
            </a:r>
            <a:endParaRPr b="1" dirty="0"/>
          </a:p>
          <a:p>
            <a:pPr lvl="0" eaLnBrk="1" hangingPunct="1"/>
            <a:r>
              <a:rPr b="1" dirty="0"/>
              <a:t>FETCH NEXT FROM curPublishers &lt;&lt;&lt;example needs to be changed&gt;&gt;&gt;</a:t>
            </a:r>
            <a:endParaRPr b="1"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2055"/>
          <p:cNvSpPr txBox="1">
            <a:spLocks noGrp="1"/>
          </p:cNvSpP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72707" name="Rectangle 2"/>
          <p:cNvSpPr>
            <a:spLocks noTextEdit="1"/>
          </p:cNvSpPr>
          <p:nvPr>
            <p:ph type="sldImg"/>
          </p:nvPr>
        </p:nvSpPr>
        <p:spPr/>
      </p:sp>
      <p:sp>
        <p:nvSpPr>
          <p:cNvPr id="72708" name="Rectangle 3"/>
          <p:cNvSpPr>
            <a:spLocks noGrp="1"/>
          </p:cNvSpPr>
          <p:nvPr>
            <p:ph type="body" idx="1"/>
          </p:nvPr>
        </p:nvSpPr>
        <p:spPr/>
        <p:txBody>
          <a:bodyPr wrap="square" lIns="91440" tIns="45720" rIns="91440" bIns="45720" anchor="t"/>
          <a:p>
            <a:pPr lvl="0" eaLnBrk="1" hangingPunct="1"/>
            <a:r>
              <a:rPr dirty="0"/>
              <a:t>In this slide, you need to explain the concept of Isolation Level. </a:t>
            </a:r>
            <a:endParaRPr dirty="0"/>
          </a:p>
          <a:p>
            <a:pPr lvl="0" eaLnBrk="1" hangingPunct="1"/>
            <a:r>
              <a:rPr b="1" dirty="0"/>
              <a:t>Example:</a:t>
            </a:r>
            <a:endParaRPr dirty="0"/>
          </a:p>
          <a:p>
            <a:pPr lvl="0" eaLnBrk="1" hangingPunct="1"/>
            <a:r>
              <a:rPr dirty="0"/>
              <a:t>SET TRANSACTION ISOLATION LEVEL</a:t>
            </a:r>
            <a:endParaRPr dirty="0"/>
          </a:p>
          <a:p>
            <a:pPr lvl="0" eaLnBrk="1" hangingPunct="1"/>
            <a:r>
              <a:rPr dirty="0"/>
              <a:t>READ COMMITTED</a:t>
            </a:r>
            <a:endParaRPr dirty="0"/>
          </a:p>
          <a:p>
            <a:pPr lvl="0" eaLnBrk="1" hangingPunct="1"/>
            <a:r>
              <a:rPr dirty="0"/>
              <a:t>BEGIN TRANSACTION TR</a:t>
            </a:r>
            <a:endParaRPr dirty="0"/>
          </a:p>
          <a:p>
            <a:pPr lvl="0" eaLnBrk="1" hangingPunct="1"/>
            <a:r>
              <a:rPr dirty="0"/>
              <a:t>BEGIN TRY</a:t>
            </a:r>
            <a:endParaRPr dirty="0"/>
          </a:p>
          <a:p>
            <a:pPr lvl="0" eaLnBrk="1" hangingPunct="1"/>
            <a:r>
              <a:rPr dirty="0"/>
              <a:t>UPDATE Person.Contact </a:t>
            </a:r>
            <a:endParaRPr dirty="0"/>
          </a:p>
          <a:p>
            <a:pPr lvl="0" eaLnBrk="1" hangingPunct="1"/>
            <a:r>
              <a:rPr dirty="0"/>
              <a:t>SET EmailAddress='jolyn@yahoo.com' </a:t>
            </a:r>
            <a:endParaRPr dirty="0"/>
          </a:p>
          <a:p>
            <a:pPr lvl="0" eaLnBrk="1" hangingPunct="1"/>
            <a:r>
              <a:rPr dirty="0"/>
              <a:t>WHERE ContactID = 1070</a:t>
            </a:r>
            <a:endParaRPr dirty="0"/>
          </a:p>
          <a:p>
            <a:pPr lvl="0" eaLnBrk="1" hangingPunct="1"/>
            <a:r>
              <a:rPr dirty="0"/>
              <a:t>UPDATE HumanResources.EmployeeAddress SET AddressID = </a:t>
            </a:r>
            <a:endParaRPr dirty="0"/>
          </a:p>
          <a:p>
            <a:pPr lvl="0" eaLnBrk="1" hangingPunct="1"/>
            <a:r>
              <a:rPr dirty="0"/>
              <a:t>32533 </a:t>
            </a:r>
            <a:endParaRPr dirty="0"/>
          </a:p>
          <a:p>
            <a:pPr lvl="0" eaLnBrk="1" hangingPunct="1"/>
            <a:r>
              <a:rPr dirty="0"/>
              <a:t>WHERE EmployeeID = 1</a:t>
            </a:r>
            <a:endParaRPr dirty="0"/>
          </a:p>
          <a:p>
            <a:pPr lvl="0" eaLnBrk="1" hangingPunct="1"/>
            <a:r>
              <a:rPr dirty="0"/>
              <a:t>COMMIT TRANSACTION TR</a:t>
            </a:r>
            <a:endParaRPr dirty="0"/>
          </a:p>
          <a:p>
            <a:pPr lvl="0" eaLnBrk="1" hangingPunct="1"/>
            <a:r>
              <a:rPr dirty="0"/>
              <a:t>SELECT 'Transaction Executed'</a:t>
            </a:r>
            <a:endParaRPr dirty="0"/>
          </a:p>
          <a:p>
            <a:pPr lvl="0" eaLnBrk="1" hangingPunct="1"/>
            <a:r>
              <a:rPr dirty="0"/>
              <a:t>END TRY</a:t>
            </a:r>
            <a:endParaRPr dirty="0"/>
          </a:p>
          <a:p>
            <a:pPr lvl="0" eaLnBrk="1" hangingPunct="1"/>
            <a:r>
              <a:rPr dirty="0"/>
              <a:t>BEGIN CATCH</a:t>
            </a:r>
            <a:endParaRPr dirty="0"/>
          </a:p>
          <a:p>
            <a:pPr lvl="0" eaLnBrk="1" hangingPunct="1"/>
            <a:r>
              <a:rPr dirty="0"/>
              <a:t>ROLLBACK TRANSACTION TR</a:t>
            </a:r>
            <a:endParaRPr dirty="0"/>
          </a:p>
          <a:p>
            <a:pPr lvl="0" eaLnBrk="1" hangingPunct="1"/>
            <a:r>
              <a:rPr dirty="0"/>
              <a:t>SELECT 'Transaction Rollbacked'</a:t>
            </a:r>
            <a:endParaRPr dirty="0"/>
          </a:p>
          <a:p>
            <a:pPr lvl="0" eaLnBrk="1" hangingPunct="1"/>
            <a:r>
              <a:rPr dirty="0"/>
              <a:t>END CATCH</a:t>
            </a:r>
            <a:endParaRPr dirty="0"/>
          </a:p>
          <a:p>
            <a:pPr lvl="0" eaLnBrk="1" hangingPunct="1"/>
            <a:endParaRPr dirty="0"/>
          </a:p>
          <a:p>
            <a:pPr lvl="0" eaLnBrk="1" hangingPunct="1"/>
            <a:r>
              <a:rPr b="1" dirty="0"/>
              <a:t>Additional Inputs</a:t>
            </a:r>
            <a:endParaRPr dirty="0"/>
          </a:p>
          <a:p>
            <a:pPr lvl="0" eaLnBrk="1" hangingPunct="1"/>
            <a:r>
              <a:rPr dirty="0"/>
              <a:t>Timeouts can be used to prevent deadlocks. </a:t>
            </a:r>
            <a:endParaRPr dirty="0"/>
          </a:p>
          <a:p>
            <a:pPr lvl="0" eaLnBrk="1" hangingPunct="1"/>
            <a:r>
              <a:rPr dirty="0"/>
              <a:t>For multiple transactions running simultaneously on a SQL Server, you can define their isolation level to balance between concurrency and data integrity. By choosing the right transaction, isolation level can improve performance of the SQL Server queries. There are four transaction isolation levels: </a:t>
            </a:r>
            <a:endParaRPr b="1" dirty="0"/>
          </a:p>
          <a:p>
            <a:pPr lvl="0" eaLnBrk="1" hangingPunct="1"/>
            <a:r>
              <a:rPr b="1" dirty="0"/>
              <a:t>Read Committed</a:t>
            </a:r>
            <a:r>
              <a:rPr dirty="0"/>
              <a:t> This is the default isolation level. </a:t>
            </a:r>
            <a:endParaRPr b="1" dirty="0"/>
          </a:p>
          <a:p>
            <a:pPr lvl="0" eaLnBrk="1" hangingPunct="1"/>
            <a:r>
              <a:rPr b="1" dirty="0"/>
              <a:t>Read Uncommitted</a:t>
            </a:r>
            <a:r>
              <a:rPr dirty="0"/>
              <a:t> The restriction in this isolation level is the least as there are no shared or exclusive locks. This allows data updates before the transaction is over.</a:t>
            </a:r>
            <a:endParaRPr b="1" dirty="0"/>
          </a:p>
          <a:p>
            <a:pPr lvl="0" eaLnBrk="1" hangingPunct="1"/>
            <a:r>
              <a:rPr b="1" dirty="0"/>
              <a:t>Repeatable Read</a:t>
            </a:r>
            <a:r>
              <a:rPr dirty="0"/>
              <a:t> In this isolation level, rows can be added but existing data cannot be updated.</a:t>
            </a:r>
            <a:endParaRPr b="1" dirty="0"/>
          </a:p>
          <a:p>
            <a:pPr lvl="0" eaLnBrk="1" hangingPunct="1"/>
            <a:r>
              <a:rPr b="1" dirty="0"/>
              <a:t>Serializable</a:t>
            </a:r>
            <a:r>
              <a:rPr dirty="0"/>
              <a:t> Data integrity is the highest in this isolation level but concurrency between transactions is very low. Data involved in this transaction isolation level is locked. Transactions with this isolation level execute one by one. </a:t>
            </a:r>
            <a:endParaRPr dirty="0"/>
          </a:p>
          <a:p>
            <a:pPr lvl="0" eaLnBrk="1" hangingPunct="1"/>
            <a:r>
              <a:rPr dirty="0"/>
              <a:t>The syntax for setting transaction isolation levels is shown  below:</a:t>
            </a:r>
            <a:endParaRPr dirty="0"/>
          </a:p>
          <a:p>
            <a:pPr lvl="0" eaLnBrk="1" hangingPunct="1"/>
            <a:r>
              <a:rPr dirty="0"/>
              <a:t>SET TRANSACTION ISOLATION LEVEL {READ COMMITTED|READ</a:t>
            </a:r>
            <a:br>
              <a:rPr dirty="0"/>
            </a:br>
            <a:r>
              <a:rPr dirty="0"/>
              <a:t>UNCOMMITTED|REPEATABLE READ|SERIALIZABLE}</a:t>
            </a:r>
            <a:endParaRPr dirty="0"/>
          </a:p>
          <a:p>
            <a:pPr lvl="0" eaLnBrk="1" hangingPunct="1"/>
            <a:r>
              <a:rPr dirty="0"/>
              <a:t>When an INSENSETIVE cursor is created SQL Server stores the result set of the cursor in a temporary table in the tempdb database. This result set does not get updated with changes made to the base table(s). Apart from this the cursor itself is a read-only cursor i.e. it cannot be updated. The following code declares an INSENSETIVE cursor:</a:t>
            </a:r>
            <a:endParaRPr dirty="0"/>
          </a:p>
          <a:p>
            <a:pPr lvl="0" eaLnBrk="1" hangingPunct="1"/>
            <a:r>
              <a:rPr b="1" dirty="0"/>
              <a:t>DECLARE curPublishers CURSOR</a:t>
            </a:r>
            <a:endParaRPr b="1" dirty="0"/>
          </a:p>
          <a:p>
            <a:pPr lvl="0" eaLnBrk="1" hangingPunct="1"/>
            <a:r>
              <a:rPr b="1" dirty="0"/>
              <a:t>FOR SELECT * FROM publishers</a:t>
            </a:r>
            <a:endParaRPr b="1" dirty="0"/>
          </a:p>
          <a:p>
            <a:pPr lvl="0" eaLnBrk="1" hangingPunct="1"/>
            <a:r>
              <a:rPr b="1" dirty="0"/>
              <a:t>OPEN curPublishers</a:t>
            </a:r>
            <a:endParaRPr b="1" dirty="0"/>
          </a:p>
          <a:p>
            <a:pPr lvl="0" eaLnBrk="1" hangingPunct="1"/>
            <a:r>
              <a:rPr b="1" dirty="0"/>
              <a:t>FETCH NEXT FROM curPublishers &lt;&lt;&lt;example needs to be changed&gt;&gt;&gt;</a:t>
            </a:r>
            <a:endParaRPr b="1"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055"/>
          <p:cNvSpPr txBox="1">
            <a:spLocks noGrp="1"/>
          </p:cNvSpP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73731" name="Rectangle 2"/>
          <p:cNvSpPr>
            <a:spLocks noTextEdit="1"/>
          </p:cNvSpPr>
          <p:nvPr>
            <p:ph type="sldImg"/>
          </p:nvPr>
        </p:nvSpPr>
        <p:spPr/>
      </p:sp>
      <p:sp>
        <p:nvSpPr>
          <p:cNvPr id="73732" name="Rectangle 3"/>
          <p:cNvSpPr>
            <a:spLocks noGrp="1"/>
          </p:cNvSpPr>
          <p:nvPr>
            <p:ph type="body" idx="1"/>
          </p:nvPr>
        </p:nvSpPr>
        <p:spPr/>
        <p:txBody>
          <a:bodyPr wrap="square" lIns="91440" tIns="45720" rIns="91440" bIns="45720" anchor="t"/>
          <a:p>
            <a:pPr lvl="0" eaLnBrk="1" hangingPunct="1"/>
            <a:r>
              <a:rPr dirty="0"/>
              <a:t>In this slide, you need to explain the concept of Isolation Level. </a:t>
            </a:r>
            <a:endParaRPr dirty="0"/>
          </a:p>
          <a:p>
            <a:pPr lvl="0" eaLnBrk="1" hangingPunct="1"/>
            <a:r>
              <a:rPr b="1" dirty="0"/>
              <a:t>Example:</a:t>
            </a:r>
            <a:endParaRPr dirty="0"/>
          </a:p>
          <a:p>
            <a:pPr lvl="0" eaLnBrk="1" hangingPunct="1"/>
            <a:r>
              <a:rPr dirty="0"/>
              <a:t>SET TRANSACTION ISOLATION LEVEL</a:t>
            </a:r>
            <a:endParaRPr dirty="0"/>
          </a:p>
          <a:p>
            <a:pPr lvl="0" eaLnBrk="1" hangingPunct="1"/>
            <a:r>
              <a:rPr dirty="0"/>
              <a:t>READ COMMITTED</a:t>
            </a:r>
            <a:endParaRPr dirty="0"/>
          </a:p>
          <a:p>
            <a:pPr lvl="0" eaLnBrk="1" hangingPunct="1"/>
            <a:r>
              <a:rPr dirty="0"/>
              <a:t>BEGIN TRANSACTION TR</a:t>
            </a:r>
            <a:endParaRPr dirty="0"/>
          </a:p>
          <a:p>
            <a:pPr lvl="0" eaLnBrk="1" hangingPunct="1"/>
            <a:r>
              <a:rPr dirty="0"/>
              <a:t>BEGIN TRY</a:t>
            </a:r>
            <a:endParaRPr dirty="0"/>
          </a:p>
          <a:p>
            <a:pPr lvl="0" eaLnBrk="1" hangingPunct="1"/>
            <a:r>
              <a:rPr dirty="0"/>
              <a:t>UPDATE Person.Contact </a:t>
            </a:r>
            <a:endParaRPr dirty="0"/>
          </a:p>
          <a:p>
            <a:pPr lvl="0" eaLnBrk="1" hangingPunct="1"/>
            <a:r>
              <a:rPr dirty="0"/>
              <a:t>SET EmailAddress='jolyn@yahoo.com' </a:t>
            </a:r>
            <a:endParaRPr dirty="0"/>
          </a:p>
          <a:p>
            <a:pPr lvl="0" eaLnBrk="1" hangingPunct="1"/>
            <a:r>
              <a:rPr dirty="0"/>
              <a:t>WHERE ContactID = 1070</a:t>
            </a:r>
            <a:endParaRPr dirty="0"/>
          </a:p>
          <a:p>
            <a:pPr lvl="0" eaLnBrk="1" hangingPunct="1"/>
            <a:r>
              <a:rPr dirty="0"/>
              <a:t>UPDATE HumanResources.EmployeeAddress SET AddressID = </a:t>
            </a:r>
            <a:endParaRPr dirty="0"/>
          </a:p>
          <a:p>
            <a:pPr lvl="0" eaLnBrk="1" hangingPunct="1"/>
            <a:r>
              <a:rPr dirty="0"/>
              <a:t>32533 </a:t>
            </a:r>
            <a:endParaRPr dirty="0"/>
          </a:p>
          <a:p>
            <a:pPr lvl="0" eaLnBrk="1" hangingPunct="1"/>
            <a:r>
              <a:rPr dirty="0"/>
              <a:t>WHERE EmployeeID = 1</a:t>
            </a:r>
            <a:endParaRPr dirty="0"/>
          </a:p>
          <a:p>
            <a:pPr lvl="0" eaLnBrk="1" hangingPunct="1"/>
            <a:r>
              <a:rPr dirty="0"/>
              <a:t>COMMIT TRANSACTION TR</a:t>
            </a:r>
            <a:endParaRPr dirty="0"/>
          </a:p>
          <a:p>
            <a:pPr lvl="0" eaLnBrk="1" hangingPunct="1"/>
            <a:r>
              <a:rPr dirty="0"/>
              <a:t>SELECT 'Transaction Executed'</a:t>
            </a:r>
            <a:endParaRPr dirty="0"/>
          </a:p>
          <a:p>
            <a:pPr lvl="0" eaLnBrk="1" hangingPunct="1"/>
            <a:r>
              <a:rPr dirty="0"/>
              <a:t>END TRY</a:t>
            </a:r>
            <a:endParaRPr dirty="0"/>
          </a:p>
          <a:p>
            <a:pPr lvl="0" eaLnBrk="1" hangingPunct="1"/>
            <a:r>
              <a:rPr dirty="0"/>
              <a:t>BEGIN CATCH</a:t>
            </a:r>
            <a:endParaRPr dirty="0"/>
          </a:p>
          <a:p>
            <a:pPr lvl="0" eaLnBrk="1" hangingPunct="1"/>
            <a:r>
              <a:rPr dirty="0"/>
              <a:t>ROLLBACK TRANSACTION TR</a:t>
            </a:r>
            <a:endParaRPr dirty="0"/>
          </a:p>
          <a:p>
            <a:pPr lvl="0" eaLnBrk="1" hangingPunct="1"/>
            <a:r>
              <a:rPr dirty="0"/>
              <a:t>SELECT 'Transaction Rollbacked'</a:t>
            </a:r>
            <a:endParaRPr dirty="0"/>
          </a:p>
          <a:p>
            <a:pPr lvl="0" eaLnBrk="1" hangingPunct="1"/>
            <a:r>
              <a:rPr dirty="0"/>
              <a:t>END CATCH</a:t>
            </a:r>
            <a:endParaRPr dirty="0"/>
          </a:p>
          <a:p>
            <a:pPr lvl="0" eaLnBrk="1" hangingPunct="1"/>
            <a:endParaRPr dirty="0"/>
          </a:p>
          <a:p>
            <a:pPr lvl="0" eaLnBrk="1" hangingPunct="1"/>
            <a:r>
              <a:rPr b="1" dirty="0"/>
              <a:t>Additional Inputs</a:t>
            </a:r>
            <a:endParaRPr dirty="0"/>
          </a:p>
          <a:p>
            <a:pPr lvl="0" eaLnBrk="1" hangingPunct="1"/>
            <a:r>
              <a:rPr dirty="0"/>
              <a:t>Timeouts can be used to prevent deadlocks. </a:t>
            </a:r>
            <a:endParaRPr dirty="0"/>
          </a:p>
          <a:p>
            <a:pPr lvl="0" eaLnBrk="1" hangingPunct="1"/>
            <a:r>
              <a:rPr dirty="0"/>
              <a:t>For multiple transactions running simultaneously on a SQL Server, you can define their isolation level to balance between concurrency and data integrity. By choosing the right transaction, isolation level can improve performance of the SQL Server queries. There are four transaction isolation levels: </a:t>
            </a:r>
            <a:endParaRPr b="1" dirty="0"/>
          </a:p>
          <a:p>
            <a:pPr lvl="0" eaLnBrk="1" hangingPunct="1"/>
            <a:r>
              <a:rPr b="1" dirty="0"/>
              <a:t>Read Committed</a:t>
            </a:r>
            <a:r>
              <a:rPr dirty="0"/>
              <a:t> This is the default isolation level. </a:t>
            </a:r>
            <a:endParaRPr b="1" dirty="0"/>
          </a:p>
          <a:p>
            <a:pPr lvl="0" eaLnBrk="1" hangingPunct="1"/>
            <a:r>
              <a:rPr b="1" dirty="0"/>
              <a:t>Read Uncommitted</a:t>
            </a:r>
            <a:r>
              <a:rPr dirty="0"/>
              <a:t> The restriction in this isolation level is the least as there are no shared or exclusive locks. This allows data updates before the transaction is over.</a:t>
            </a:r>
            <a:endParaRPr b="1" dirty="0"/>
          </a:p>
          <a:p>
            <a:pPr lvl="0" eaLnBrk="1" hangingPunct="1"/>
            <a:r>
              <a:rPr b="1" dirty="0"/>
              <a:t>Repeatable Read</a:t>
            </a:r>
            <a:r>
              <a:rPr dirty="0"/>
              <a:t> In this isolation level, rows can be added but existing data cannot be updated.</a:t>
            </a:r>
            <a:endParaRPr b="1" dirty="0"/>
          </a:p>
          <a:p>
            <a:pPr lvl="0" eaLnBrk="1" hangingPunct="1"/>
            <a:r>
              <a:rPr b="1" dirty="0"/>
              <a:t>Serializable</a:t>
            </a:r>
            <a:r>
              <a:rPr dirty="0"/>
              <a:t> Data integrity is the highest in this isolation level but concurrency between transactions is very low. Data involved in this transaction isolation level is locked. Transactions with this isolation level execute one by one. </a:t>
            </a:r>
            <a:endParaRPr dirty="0"/>
          </a:p>
          <a:p>
            <a:pPr lvl="0" eaLnBrk="1" hangingPunct="1"/>
            <a:r>
              <a:rPr dirty="0"/>
              <a:t>The syntax for setting transaction isolation levels is shown  below:</a:t>
            </a:r>
            <a:endParaRPr dirty="0"/>
          </a:p>
          <a:p>
            <a:pPr lvl="0" eaLnBrk="1" hangingPunct="1"/>
            <a:r>
              <a:rPr dirty="0"/>
              <a:t>SET TRANSACTION ISOLATION LEVEL {READ COMMITTED|READ</a:t>
            </a:r>
            <a:br>
              <a:rPr dirty="0"/>
            </a:br>
            <a:r>
              <a:rPr dirty="0"/>
              <a:t>UNCOMMITTED|REPEATABLE READ|SERIALIZABLE}</a:t>
            </a:r>
            <a:endParaRPr dirty="0"/>
          </a:p>
          <a:p>
            <a:pPr lvl="0" eaLnBrk="1" hangingPunct="1"/>
            <a:r>
              <a:rPr dirty="0"/>
              <a:t>When an INSENSETIVE cursor is created SQL Server stores the result set of the cursor in a temporary table in the tempdb database. This result set does not get updated with changes made to the base table(s). Apart from this the cursor itself is a read-only cursor i.e. it cannot be updated. The following code declares an INSENSETIVE cursor:</a:t>
            </a:r>
            <a:endParaRPr dirty="0"/>
          </a:p>
          <a:p>
            <a:pPr lvl="0" eaLnBrk="1" hangingPunct="1"/>
            <a:r>
              <a:rPr b="1" dirty="0"/>
              <a:t>DECLARE curPublishers CURSOR</a:t>
            </a:r>
            <a:endParaRPr b="1" dirty="0"/>
          </a:p>
          <a:p>
            <a:pPr lvl="0" eaLnBrk="1" hangingPunct="1"/>
            <a:r>
              <a:rPr b="1" dirty="0"/>
              <a:t>FOR SELECT * FROM publishers</a:t>
            </a:r>
            <a:endParaRPr b="1" dirty="0"/>
          </a:p>
          <a:p>
            <a:pPr lvl="0" eaLnBrk="1" hangingPunct="1"/>
            <a:r>
              <a:rPr b="1" dirty="0"/>
              <a:t>OPEN curPublishers</a:t>
            </a:r>
            <a:endParaRPr b="1" dirty="0"/>
          </a:p>
          <a:p>
            <a:pPr lvl="0" eaLnBrk="1" hangingPunct="1"/>
            <a:r>
              <a:rPr b="1" dirty="0"/>
              <a:t>FETCH NEXT FROM curPublishers &lt;&lt;&lt;example needs to be changed&gt;&gt;&gt;</a:t>
            </a:r>
            <a:endParaRPr b="1"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055"/>
          <p:cNvSpPr txBox="1">
            <a:spLocks noGrp="1"/>
          </p:cNvSpP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74755" name="Rectangle 2"/>
          <p:cNvSpPr>
            <a:spLocks noTextEdit="1"/>
          </p:cNvSpPr>
          <p:nvPr>
            <p:ph type="sldImg"/>
          </p:nvPr>
        </p:nvSpPr>
        <p:spPr/>
      </p:sp>
      <p:sp>
        <p:nvSpPr>
          <p:cNvPr id="74756" name="Rectangle 3"/>
          <p:cNvSpPr>
            <a:spLocks noGrp="1"/>
          </p:cNvSpPr>
          <p:nvPr>
            <p:ph type="body" idx="1"/>
          </p:nvPr>
        </p:nvSpPr>
        <p:spPr/>
        <p:txBody>
          <a:bodyPr wrap="square" lIns="91440" tIns="45720" rIns="91440" bIns="45720" anchor="t"/>
          <a:p>
            <a:pPr lvl="0" eaLnBrk="1" hangingPunct="1"/>
            <a:r>
              <a:rPr dirty="0"/>
              <a:t>In this slide, you need to explain the concept of Isolation Level. </a:t>
            </a:r>
            <a:endParaRPr dirty="0"/>
          </a:p>
          <a:p>
            <a:pPr lvl="0" eaLnBrk="1" hangingPunct="1"/>
            <a:r>
              <a:rPr b="1" dirty="0"/>
              <a:t>Example:</a:t>
            </a:r>
            <a:endParaRPr dirty="0"/>
          </a:p>
          <a:p>
            <a:pPr lvl="0" eaLnBrk="1" hangingPunct="1"/>
            <a:r>
              <a:rPr dirty="0"/>
              <a:t>SET TRANSACTION ISOLATION LEVEL</a:t>
            </a:r>
            <a:endParaRPr dirty="0"/>
          </a:p>
          <a:p>
            <a:pPr lvl="0" eaLnBrk="1" hangingPunct="1"/>
            <a:r>
              <a:rPr dirty="0"/>
              <a:t>READ COMMITTED</a:t>
            </a:r>
            <a:endParaRPr dirty="0"/>
          </a:p>
          <a:p>
            <a:pPr lvl="0" eaLnBrk="1" hangingPunct="1"/>
            <a:r>
              <a:rPr dirty="0"/>
              <a:t>BEGIN TRANSACTION TR</a:t>
            </a:r>
            <a:endParaRPr dirty="0"/>
          </a:p>
          <a:p>
            <a:pPr lvl="0" eaLnBrk="1" hangingPunct="1"/>
            <a:r>
              <a:rPr dirty="0"/>
              <a:t>BEGIN TRY</a:t>
            </a:r>
            <a:endParaRPr dirty="0"/>
          </a:p>
          <a:p>
            <a:pPr lvl="0" eaLnBrk="1" hangingPunct="1"/>
            <a:r>
              <a:rPr dirty="0"/>
              <a:t>UPDATE Person.Contact </a:t>
            </a:r>
            <a:endParaRPr dirty="0"/>
          </a:p>
          <a:p>
            <a:pPr lvl="0" eaLnBrk="1" hangingPunct="1"/>
            <a:r>
              <a:rPr dirty="0"/>
              <a:t>SET EmailAddress='jolyn@yahoo.com' </a:t>
            </a:r>
            <a:endParaRPr dirty="0"/>
          </a:p>
          <a:p>
            <a:pPr lvl="0" eaLnBrk="1" hangingPunct="1"/>
            <a:r>
              <a:rPr dirty="0"/>
              <a:t>WHERE ContactID = 1070</a:t>
            </a:r>
            <a:endParaRPr dirty="0"/>
          </a:p>
          <a:p>
            <a:pPr lvl="0" eaLnBrk="1" hangingPunct="1"/>
            <a:r>
              <a:rPr dirty="0"/>
              <a:t>UPDATE HumanResources.EmployeeAddress SET AddressID = </a:t>
            </a:r>
            <a:endParaRPr dirty="0"/>
          </a:p>
          <a:p>
            <a:pPr lvl="0" eaLnBrk="1" hangingPunct="1"/>
            <a:r>
              <a:rPr dirty="0"/>
              <a:t>32533 </a:t>
            </a:r>
            <a:endParaRPr dirty="0"/>
          </a:p>
          <a:p>
            <a:pPr lvl="0" eaLnBrk="1" hangingPunct="1"/>
            <a:r>
              <a:rPr dirty="0"/>
              <a:t>WHERE EmployeeID = 1</a:t>
            </a:r>
            <a:endParaRPr dirty="0"/>
          </a:p>
          <a:p>
            <a:pPr lvl="0" eaLnBrk="1" hangingPunct="1"/>
            <a:r>
              <a:rPr dirty="0"/>
              <a:t>COMMIT TRANSACTION TR</a:t>
            </a:r>
            <a:endParaRPr dirty="0"/>
          </a:p>
          <a:p>
            <a:pPr lvl="0" eaLnBrk="1" hangingPunct="1"/>
            <a:r>
              <a:rPr dirty="0"/>
              <a:t>SELECT 'Transaction Executed'</a:t>
            </a:r>
            <a:endParaRPr dirty="0"/>
          </a:p>
          <a:p>
            <a:pPr lvl="0" eaLnBrk="1" hangingPunct="1"/>
            <a:r>
              <a:rPr dirty="0"/>
              <a:t>END TRY</a:t>
            </a:r>
            <a:endParaRPr dirty="0"/>
          </a:p>
          <a:p>
            <a:pPr lvl="0" eaLnBrk="1" hangingPunct="1"/>
            <a:r>
              <a:rPr dirty="0"/>
              <a:t>BEGIN CATCH</a:t>
            </a:r>
            <a:endParaRPr dirty="0"/>
          </a:p>
          <a:p>
            <a:pPr lvl="0" eaLnBrk="1" hangingPunct="1"/>
            <a:r>
              <a:rPr dirty="0"/>
              <a:t>ROLLBACK TRANSACTION TR</a:t>
            </a:r>
            <a:endParaRPr dirty="0"/>
          </a:p>
          <a:p>
            <a:pPr lvl="0" eaLnBrk="1" hangingPunct="1"/>
            <a:r>
              <a:rPr dirty="0"/>
              <a:t>SELECT 'Transaction Rollbacked'</a:t>
            </a:r>
            <a:endParaRPr dirty="0"/>
          </a:p>
          <a:p>
            <a:pPr lvl="0" eaLnBrk="1" hangingPunct="1"/>
            <a:r>
              <a:rPr dirty="0"/>
              <a:t>END CATCH</a:t>
            </a:r>
            <a:endParaRPr dirty="0"/>
          </a:p>
          <a:p>
            <a:pPr lvl="0" eaLnBrk="1" hangingPunct="1"/>
            <a:endParaRPr dirty="0"/>
          </a:p>
          <a:p>
            <a:pPr lvl="0" eaLnBrk="1" hangingPunct="1"/>
            <a:r>
              <a:rPr b="1" dirty="0"/>
              <a:t>Additional Inputs</a:t>
            </a:r>
            <a:endParaRPr dirty="0"/>
          </a:p>
          <a:p>
            <a:pPr lvl="0" eaLnBrk="1" hangingPunct="1"/>
            <a:r>
              <a:rPr dirty="0"/>
              <a:t>Timeouts can be used to prevent deadlocks. </a:t>
            </a:r>
            <a:endParaRPr dirty="0"/>
          </a:p>
          <a:p>
            <a:pPr lvl="0" eaLnBrk="1" hangingPunct="1"/>
            <a:r>
              <a:rPr dirty="0"/>
              <a:t>For multiple transactions running simultaneously on a SQL Server, you can define their isolation level to balance between concurrency and data integrity. By choosing the right transaction, isolation level can improve performance of the SQL Server queries. There are four transaction isolation levels: </a:t>
            </a:r>
            <a:endParaRPr b="1" dirty="0"/>
          </a:p>
          <a:p>
            <a:pPr lvl="0" eaLnBrk="1" hangingPunct="1"/>
            <a:r>
              <a:rPr b="1" dirty="0"/>
              <a:t>Read Committed</a:t>
            </a:r>
            <a:r>
              <a:rPr dirty="0"/>
              <a:t> This is the default isolation level. </a:t>
            </a:r>
            <a:endParaRPr b="1" dirty="0"/>
          </a:p>
          <a:p>
            <a:pPr lvl="0" eaLnBrk="1" hangingPunct="1"/>
            <a:r>
              <a:rPr b="1" dirty="0"/>
              <a:t>Read Uncommitted</a:t>
            </a:r>
            <a:r>
              <a:rPr dirty="0"/>
              <a:t> The restriction in this isolation level is the least as there are no shared or exclusive locks. This allows data updates before the transaction is over.</a:t>
            </a:r>
            <a:endParaRPr b="1" dirty="0"/>
          </a:p>
          <a:p>
            <a:pPr lvl="0" eaLnBrk="1" hangingPunct="1"/>
            <a:r>
              <a:rPr b="1" dirty="0"/>
              <a:t>Repeatable Read</a:t>
            </a:r>
            <a:r>
              <a:rPr dirty="0"/>
              <a:t> In this isolation level, rows can be added but existing data cannot be updated.</a:t>
            </a:r>
            <a:endParaRPr b="1" dirty="0"/>
          </a:p>
          <a:p>
            <a:pPr lvl="0" eaLnBrk="1" hangingPunct="1"/>
            <a:r>
              <a:rPr b="1" dirty="0"/>
              <a:t>Serializable</a:t>
            </a:r>
            <a:r>
              <a:rPr dirty="0"/>
              <a:t> Data integrity is the highest in this isolation level but concurrency between transactions is very low. Data involved in this transaction isolation level is locked. Transactions with this isolation level execute one by one. </a:t>
            </a:r>
            <a:endParaRPr dirty="0"/>
          </a:p>
          <a:p>
            <a:pPr lvl="0" eaLnBrk="1" hangingPunct="1"/>
            <a:r>
              <a:rPr dirty="0"/>
              <a:t>The syntax for setting transaction isolation levels is shown  below:</a:t>
            </a:r>
            <a:endParaRPr dirty="0"/>
          </a:p>
          <a:p>
            <a:pPr lvl="0" eaLnBrk="1" hangingPunct="1"/>
            <a:r>
              <a:rPr dirty="0"/>
              <a:t>SET TRANSACTION ISOLATION LEVEL {READ COMMITTED|READ</a:t>
            </a:r>
            <a:br>
              <a:rPr dirty="0"/>
            </a:br>
            <a:r>
              <a:rPr dirty="0"/>
              <a:t>UNCOMMITTED|REPEATABLE READ|SERIALIZABLE}</a:t>
            </a:r>
            <a:endParaRPr dirty="0"/>
          </a:p>
          <a:p>
            <a:pPr lvl="0" eaLnBrk="1" hangingPunct="1"/>
            <a:r>
              <a:rPr dirty="0"/>
              <a:t>When an INSENSETIVE cursor is created SQL Server stores the result set of the cursor in a temporary table in the tempdb database. This result set does not get updated with changes made to the base table(s). Apart from this the cursor itself is a read-only cursor i.e. it cannot be updated. The following code declares an INSENSETIVE cursor:</a:t>
            </a:r>
            <a:endParaRPr dirty="0"/>
          </a:p>
          <a:p>
            <a:pPr lvl="0" eaLnBrk="1" hangingPunct="1"/>
            <a:r>
              <a:rPr b="1" dirty="0"/>
              <a:t>DECLARE curPublishers CURSOR</a:t>
            </a:r>
            <a:endParaRPr b="1" dirty="0"/>
          </a:p>
          <a:p>
            <a:pPr lvl="0" eaLnBrk="1" hangingPunct="1"/>
            <a:r>
              <a:rPr b="1" dirty="0"/>
              <a:t>FOR SELECT * FROM publishers</a:t>
            </a:r>
            <a:endParaRPr b="1" dirty="0"/>
          </a:p>
          <a:p>
            <a:pPr lvl="0" eaLnBrk="1" hangingPunct="1"/>
            <a:r>
              <a:rPr b="1" dirty="0"/>
              <a:t>OPEN curPublishers</a:t>
            </a:r>
            <a:endParaRPr b="1" dirty="0"/>
          </a:p>
          <a:p>
            <a:pPr lvl="0" eaLnBrk="1" hangingPunct="1"/>
            <a:r>
              <a:rPr b="1" dirty="0"/>
              <a:t>FETCH NEXT FROM curPublishers &lt;&lt;&lt;example needs to be changed&gt;&gt;&gt;</a:t>
            </a:r>
            <a:endParaRPr b="1"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055"/>
          <p:cNvSpPr txBox="1">
            <a:spLocks noGrp="1"/>
          </p:cNvSpP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75779" name="Rectangle 2"/>
          <p:cNvSpPr>
            <a:spLocks noTextEdit="1"/>
          </p:cNvSpPr>
          <p:nvPr>
            <p:ph type="sldImg"/>
          </p:nvPr>
        </p:nvSpPr>
        <p:spPr/>
      </p:sp>
      <p:sp>
        <p:nvSpPr>
          <p:cNvPr id="75780" name="Rectangle 3"/>
          <p:cNvSpPr>
            <a:spLocks noGrp="1"/>
          </p:cNvSpPr>
          <p:nvPr>
            <p:ph type="body" idx="1"/>
          </p:nvPr>
        </p:nvSpPr>
        <p:spPr/>
        <p:txBody>
          <a:bodyPr wrap="square" lIns="91440" tIns="45720" rIns="91440" bIns="45720" anchor="t"/>
          <a:p>
            <a:pPr lvl="0" eaLnBrk="1" hangingPunct="1"/>
            <a:r>
              <a:rPr dirty="0"/>
              <a:t>In this slide, you need to explain the concept of Isolation Level. </a:t>
            </a:r>
            <a:endParaRPr dirty="0"/>
          </a:p>
          <a:p>
            <a:pPr lvl="0" eaLnBrk="1" hangingPunct="1"/>
            <a:r>
              <a:rPr b="1" dirty="0"/>
              <a:t>Example:</a:t>
            </a:r>
            <a:endParaRPr dirty="0"/>
          </a:p>
          <a:p>
            <a:pPr lvl="0" eaLnBrk="1" hangingPunct="1"/>
            <a:r>
              <a:rPr dirty="0"/>
              <a:t>SET TRANSACTION ISOLATION LEVEL</a:t>
            </a:r>
            <a:endParaRPr dirty="0"/>
          </a:p>
          <a:p>
            <a:pPr lvl="0" eaLnBrk="1" hangingPunct="1"/>
            <a:r>
              <a:rPr dirty="0"/>
              <a:t>READ COMMITTED</a:t>
            </a:r>
            <a:endParaRPr dirty="0"/>
          </a:p>
          <a:p>
            <a:pPr lvl="0" eaLnBrk="1" hangingPunct="1"/>
            <a:r>
              <a:rPr dirty="0"/>
              <a:t>BEGIN TRANSACTION TR</a:t>
            </a:r>
            <a:endParaRPr dirty="0"/>
          </a:p>
          <a:p>
            <a:pPr lvl="0" eaLnBrk="1" hangingPunct="1"/>
            <a:r>
              <a:rPr dirty="0"/>
              <a:t>BEGIN TRY</a:t>
            </a:r>
            <a:endParaRPr dirty="0"/>
          </a:p>
          <a:p>
            <a:pPr lvl="0" eaLnBrk="1" hangingPunct="1"/>
            <a:r>
              <a:rPr dirty="0"/>
              <a:t>UPDATE Person.Contact </a:t>
            </a:r>
            <a:endParaRPr dirty="0"/>
          </a:p>
          <a:p>
            <a:pPr lvl="0" eaLnBrk="1" hangingPunct="1"/>
            <a:r>
              <a:rPr dirty="0"/>
              <a:t>SET EmailAddress='jolyn@yahoo.com' </a:t>
            </a:r>
            <a:endParaRPr dirty="0"/>
          </a:p>
          <a:p>
            <a:pPr lvl="0" eaLnBrk="1" hangingPunct="1"/>
            <a:r>
              <a:rPr dirty="0"/>
              <a:t>WHERE ContactID = 1070</a:t>
            </a:r>
            <a:endParaRPr dirty="0"/>
          </a:p>
          <a:p>
            <a:pPr lvl="0" eaLnBrk="1" hangingPunct="1"/>
            <a:r>
              <a:rPr dirty="0"/>
              <a:t>UPDATE HumanResources.EmployeeAddress SET AddressID = </a:t>
            </a:r>
            <a:endParaRPr dirty="0"/>
          </a:p>
          <a:p>
            <a:pPr lvl="0" eaLnBrk="1" hangingPunct="1"/>
            <a:r>
              <a:rPr dirty="0"/>
              <a:t>32533 </a:t>
            </a:r>
            <a:endParaRPr dirty="0"/>
          </a:p>
          <a:p>
            <a:pPr lvl="0" eaLnBrk="1" hangingPunct="1"/>
            <a:r>
              <a:rPr dirty="0"/>
              <a:t>WHERE EmployeeID = 1</a:t>
            </a:r>
            <a:endParaRPr dirty="0"/>
          </a:p>
          <a:p>
            <a:pPr lvl="0" eaLnBrk="1" hangingPunct="1"/>
            <a:r>
              <a:rPr dirty="0"/>
              <a:t>COMMIT TRANSACTION TR</a:t>
            </a:r>
            <a:endParaRPr dirty="0"/>
          </a:p>
          <a:p>
            <a:pPr lvl="0" eaLnBrk="1" hangingPunct="1"/>
            <a:r>
              <a:rPr dirty="0"/>
              <a:t>SELECT 'Transaction Executed'</a:t>
            </a:r>
            <a:endParaRPr dirty="0"/>
          </a:p>
          <a:p>
            <a:pPr lvl="0" eaLnBrk="1" hangingPunct="1"/>
            <a:r>
              <a:rPr dirty="0"/>
              <a:t>END TRY</a:t>
            </a:r>
            <a:endParaRPr dirty="0"/>
          </a:p>
          <a:p>
            <a:pPr lvl="0" eaLnBrk="1" hangingPunct="1"/>
            <a:r>
              <a:rPr dirty="0"/>
              <a:t>BEGIN CATCH</a:t>
            </a:r>
            <a:endParaRPr dirty="0"/>
          </a:p>
          <a:p>
            <a:pPr lvl="0" eaLnBrk="1" hangingPunct="1"/>
            <a:r>
              <a:rPr dirty="0"/>
              <a:t>ROLLBACK TRANSACTION TR</a:t>
            </a:r>
            <a:endParaRPr dirty="0"/>
          </a:p>
          <a:p>
            <a:pPr lvl="0" eaLnBrk="1" hangingPunct="1"/>
            <a:r>
              <a:rPr dirty="0"/>
              <a:t>SELECT 'Transaction Rollbacked'</a:t>
            </a:r>
            <a:endParaRPr dirty="0"/>
          </a:p>
          <a:p>
            <a:pPr lvl="0" eaLnBrk="1" hangingPunct="1"/>
            <a:r>
              <a:rPr dirty="0"/>
              <a:t>END CATCH</a:t>
            </a:r>
            <a:endParaRPr dirty="0"/>
          </a:p>
          <a:p>
            <a:pPr lvl="0" eaLnBrk="1" hangingPunct="1"/>
            <a:endParaRPr dirty="0"/>
          </a:p>
          <a:p>
            <a:pPr lvl="0" eaLnBrk="1" hangingPunct="1"/>
            <a:r>
              <a:rPr b="1" dirty="0"/>
              <a:t>Additional Inputs</a:t>
            </a:r>
            <a:endParaRPr dirty="0"/>
          </a:p>
          <a:p>
            <a:pPr lvl="0" eaLnBrk="1" hangingPunct="1"/>
            <a:r>
              <a:rPr dirty="0"/>
              <a:t>Timeouts can be used to prevent deadlocks. </a:t>
            </a:r>
            <a:endParaRPr dirty="0"/>
          </a:p>
          <a:p>
            <a:pPr lvl="0" eaLnBrk="1" hangingPunct="1"/>
            <a:r>
              <a:rPr dirty="0"/>
              <a:t>For multiple transactions running simultaneously on a SQL Server, you can define their isolation level to balance between concurrency and data integrity. By choosing the right transaction, isolation level can improve performance of the SQL Server queries. There are four transaction isolation levels: </a:t>
            </a:r>
            <a:endParaRPr b="1" dirty="0"/>
          </a:p>
          <a:p>
            <a:pPr lvl="0" eaLnBrk="1" hangingPunct="1"/>
            <a:r>
              <a:rPr b="1" dirty="0"/>
              <a:t>Read Committed</a:t>
            </a:r>
            <a:r>
              <a:rPr dirty="0"/>
              <a:t> This is the default isolation level. </a:t>
            </a:r>
            <a:endParaRPr b="1" dirty="0"/>
          </a:p>
          <a:p>
            <a:pPr lvl="0" eaLnBrk="1" hangingPunct="1"/>
            <a:r>
              <a:rPr b="1" dirty="0"/>
              <a:t>Read Uncommitted</a:t>
            </a:r>
            <a:r>
              <a:rPr dirty="0"/>
              <a:t> The restriction in this isolation level is the least as there are no shared or exclusive locks. This allows data updates before the transaction is over.</a:t>
            </a:r>
            <a:endParaRPr b="1" dirty="0"/>
          </a:p>
          <a:p>
            <a:pPr lvl="0" eaLnBrk="1" hangingPunct="1"/>
            <a:r>
              <a:rPr b="1" dirty="0"/>
              <a:t>Repeatable Read</a:t>
            </a:r>
            <a:r>
              <a:rPr dirty="0"/>
              <a:t> In this isolation level, rows can be added but existing data cannot be updated.</a:t>
            </a:r>
            <a:endParaRPr b="1" dirty="0"/>
          </a:p>
          <a:p>
            <a:pPr lvl="0" eaLnBrk="1" hangingPunct="1"/>
            <a:r>
              <a:rPr b="1" dirty="0"/>
              <a:t>Serializable</a:t>
            </a:r>
            <a:r>
              <a:rPr dirty="0"/>
              <a:t> Data integrity is the highest in this isolation level but concurrency between transactions is very low. Data involved in this transaction isolation level is locked. Transactions with this isolation level execute one by one. </a:t>
            </a:r>
            <a:endParaRPr dirty="0"/>
          </a:p>
          <a:p>
            <a:pPr lvl="0" eaLnBrk="1" hangingPunct="1"/>
            <a:r>
              <a:rPr dirty="0"/>
              <a:t>The syntax for setting transaction isolation levels is shown  below:</a:t>
            </a:r>
            <a:endParaRPr dirty="0"/>
          </a:p>
          <a:p>
            <a:pPr lvl="0" eaLnBrk="1" hangingPunct="1"/>
            <a:r>
              <a:rPr dirty="0"/>
              <a:t>SET TRANSACTION ISOLATION LEVEL {READ COMMITTED|READ</a:t>
            </a:r>
            <a:br>
              <a:rPr dirty="0"/>
            </a:br>
            <a:r>
              <a:rPr dirty="0"/>
              <a:t>UNCOMMITTED|REPEATABLE READ|SERIALIZABLE}</a:t>
            </a:r>
            <a:endParaRPr dirty="0"/>
          </a:p>
          <a:p>
            <a:pPr lvl="0" eaLnBrk="1" hangingPunct="1"/>
            <a:r>
              <a:rPr dirty="0"/>
              <a:t>When an INSENSETIVE cursor is created SQL Server stores the result set of the cursor in a temporary table in the tempdb database. This result set does not get updated with changes made to the base table(s). Apart from this the cursor itself is a read-only cursor i.e. it cannot be updated. The following code declares an INSENSETIVE cursor:</a:t>
            </a:r>
            <a:endParaRPr dirty="0"/>
          </a:p>
          <a:p>
            <a:pPr lvl="0" eaLnBrk="1" hangingPunct="1"/>
            <a:r>
              <a:rPr b="1" dirty="0"/>
              <a:t>DECLARE curPublishers CURSOR</a:t>
            </a:r>
            <a:endParaRPr b="1" dirty="0"/>
          </a:p>
          <a:p>
            <a:pPr lvl="0" eaLnBrk="1" hangingPunct="1"/>
            <a:r>
              <a:rPr b="1" dirty="0"/>
              <a:t>FOR SELECT * FROM publishers</a:t>
            </a:r>
            <a:endParaRPr b="1" dirty="0"/>
          </a:p>
          <a:p>
            <a:pPr lvl="0" eaLnBrk="1" hangingPunct="1"/>
            <a:r>
              <a:rPr b="1" dirty="0"/>
              <a:t>OPEN curPublishers</a:t>
            </a:r>
            <a:endParaRPr b="1" dirty="0"/>
          </a:p>
          <a:p>
            <a:pPr lvl="0" eaLnBrk="1" hangingPunct="1"/>
            <a:r>
              <a:rPr b="1" dirty="0"/>
              <a:t>FETCH NEXT FROM curPublishers &lt;&lt;&lt;example needs to be changed&gt;&gt;&gt;</a:t>
            </a:r>
            <a:endParaRPr b="1"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2055"/>
          <p:cNvSpPr txBox="1">
            <a:spLocks noGrp="1"/>
          </p:cNvSpP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76803" name="Rectangle 2"/>
          <p:cNvSpPr>
            <a:spLocks noTextEdit="1"/>
          </p:cNvSpPr>
          <p:nvPr>
            <p:ph type="sldImg"/>
          </p:nvPr>
        </p:nvSpPr>
        <p:spPr/>
      </p:sp>
      <p:sp>
        <p:nvSpPr>
          <p:cNvPr id="76804" name="Rectangle 3"/>
          <p:cNvSpPr>
            <a:spLocks noGrp="1"/>
          </p:cNvSpPr>
          <p:nvPr>
            <p:ph type="body" idx="1"/>
          </p:nvPr>
        </p:nvSpPr>
        <p:spPr/>
        <p:txBody>
          <a:bodyPr wrap="square" lIns="91440" tIns="45720" rIns="91440" bIns="45720" anchor="t"/>
          <a:p>
            <a:pPr lvl="0" eaLnBrk="1" hangingPunct="1"/>
            <a:r>
              <a:rPr dirty="0"/>
              <a:t>In this slide, you need to explain the concept of Isolation Level. </a:t>
            </a:r>
            <a:endParaRPr dirty="0"/>
          </a:p>
          <a:p>
            <a:pPr lvl="0" eaLnBrk="1" hangingPunct="1"/>
            <a:r>
              <a:rPr b="1" dirty="0"/>
              <a:t>Example:</a:t>
            </a:r>
            <a:endParaRPr dirty="0"/>
          </a:p>
          <a:p>
            <a:pPr lvl="0" eaLnBrk="1" hangingPunct="1"/>
            <a:r>
              <a:rPr dirty="0"/>
              <a:t>SET TRANSACTION ISOLATION LEVEL</a:t>
            </a:r>
            <a:endParaRPr dirty="0"/>
          </a:p>
          <a:p>
            <a:pPr lvl="0" eaLnBrk="1" hangingPunct="1"/>
            <a:r>
              <a:rPr dirty="0"/>
              <a:t>READ COMMITTED</a:t>
            </a:r>
            <a:endParaRPr dirty="0"/>
          </a:p>
          <a:p>
            <a:pPr lvl="0" eaLnBrk="1" hangingPunct="1"/>
            <a:r>
              <a:rPr dirty="0"/>
              <a:t>BEGIN TRANSACTION TR</a:t>
            </a:r>
            <a:endParaRPr dirty="0"/>
          </a:p>
          <a:p>
            <a:pPr lvl="0" eaLnBrk="1" hangingPunct="1"/>
            <a:r>
              <a:rPr dirty="0"/>
              <a:t>BEGIN TRY</a:t>
            </a:r>
            <a:endParaRPr dirty="0"/>
          </a:p>
          <a:p>
            <a:pPr lvl="0" eaLnBrk="1" hangingPunct="1"/>
            <a:r>
              <a:rPr dirty="0"/>
              <a:t>UPDATE Person.Contact </a:t>
            </a:r>
            <a:endParaRPr dirty="0"/>
          </a:p>
          <a:p>
            <a:pPr lvl="0" eaLnBrk="1" hangingPunct="1"/>
            <a:r>
              <a:rPr dirty="0"/>
              <a:t>SET EmailAddress='jolyn@yahoo.com' </a:t>
            </a:r>
            <a:endParaRPr dirty="0"/>
          </a:p>
          <a:p>
            <a:pPr lvl="0" eaLnBrk="1" hangingPunct="1"/>
            <a:r>
              <a:rPr dirty="0"/>
              <a:t>WHERE ContactID = 1070</a:t>
            </a:r>
            <a:endParaRPr dirty="0"/>
          </a:p>
          <a:p>
            <a:pPr lvl="0" eaLnBrk="1" hangingPunct="1"/>
            <a:r>
              <a:rPr dirty="0"/>
              <a:t>UPDATE HumanResources.EmployeeAddress SET AddressID = </a:t>
            </a:r>
            <a:endParaRPr dirty="0"/>
          </a:p>
          <a:p>
            <a:pPr lvl="0" eaLnBrk="1" hangingPunct="1"/>
            <a:r>
              <a:rPr dirty="0"/>
              <a:t>32533 </a:t>
            </a:r>
            <a:endParaRPr dirty="0"/>
          </a:p>
          <a:p>
            <a:pPr lvl="0" eaLnBrk="1" hangingPunct="1"/>
            <a:r>
              <a:rPr dirty="0"/>
              <a:t>WHERE EmployeeID = 1</a:t>
            </a:r>
            <a:endParaRPr dirty="0"/>
          </a:p>
          <a:p>
            <a:pPr lvl="0" eaLnBrk="1" hangingPunct="1"/>
            <a:r>
              <a:rPr dirty="0"/>
              <a:t>COMMIT TRANSACTION TR</a:t>
            </a:r>
            <a:endParaRPr dirty="0"/>
          </a:p>
          <a:p>
            <a:pPr lvl="0" eaLnBrk="1" hangingPunct="1"/>
            <a:r>
              <a:rPr dirty="0"/>
              <a:t>SELECT 'Transaction Executed'</a:t>
            </a:r>
            <a:endParaRPr dirty="0"/>
          </a:p>
          <a:p>
            <a:pPr lvl="0" eaLnBrk="1" hangingPunct="1"/>
            <a:r>
              <a:rPr dirty="0"/>
              <a:t>END TRY</a:t>
            </a:r>
            <a:endParaRPr dirty="0"/>
          </a:p>
          <a:p>
            <a:pPr lvl="0" eaLnBrk="1" hangingPunct="1"/>
            <a:r>
              <a:rPr dirty="0"/>
              <a:t>BEGIN CATCH</a:t>
            </a:r>
            <a:endParaRPr dirty="0"/>
          </a:p>
          <a:p>
            <a:pPr lvl="0" eaLnBrk="1" hangingPunct="1"/>
            <a:r>
              <a:rPr dirty="0"/>
              <a:t>ROLLBACK TRANSACTION TR</a:t>
            </a:r>
            <a:endParaRPr dirty="0"/>
          </a:p>
          <a:p>
            <a:pPr lvl="0" eaLnBrk="1" hangingPunct="1"/>
            <a:r>
              <a:rPr dirty="0"/>
              <a:t>SELECT 'Transaction Rollbacked'</a:t>
            </a:r>
            <a:endParaRPr dirty="0"/>
          </a:p>
          <a:p>
            <a:pPr lvl="0" eaLnBrk="1" hangingPunct="1"/>
            <a:r>
              <a:rPr dirty="0"/>
              <a:t>END CATCH</a:t>
            </a:r>
            <a:endParaRPr dirty="0"/>
          </a:p>
          <a:p>
            <a:pPr lvl="0" eaLnBrk="1" hangingPunct="1"/>
            <a:endParaRPr dirty="0"/>
          </a:p>
          <a:p>
            <a:pPr lvl="0" eaLnBrk="1" hangingPunct="1"/>
            <a:r>
              <a:rPr b="1" dirty="0"/>
              <a:t>Additional Inputs</a:t>
            </a:r>
            <a:endParaRPr dirty="0"/>
          </a:p>
          <a:p>
            <a:pPr lvl="0" eaLnBrk="1" hangingPunct="1"/>
            <a:r>
              <a:rPr dirty="0"/>
              <a:t>Timeouts can be used to prevent deadlocks. </a:t>
            </a:r>
            <a:endParaRPr dirty="0"/>
          </a:p>
          <a:p>
            <a:pPr lvl="0" eaLnBrk="1" hangingPunct="1"/>
            <a:r>
              <a:rPr dirty="0"/>
              <a:t>For multiple transactions running simultaneously on a SQL Server, you can define their isolation level to balance between concurrency and data integrity. By choosing the right transaction, isolation level can improve performance of the SQL Server queries. There are four transaction isolation levels: </a:t>
            </a:r>
            <a:endParaRPr b="1" dirty="0"/>
          </a:p>
          <a:p>
            <a:pPr lvl="0" eaLnBrk="1" hangingPunct="1"/>
            <a:r>
              <a:rPr b="1" dirty="0"/>
              <a:t>Read Committed</a:t>
            </a:r>
            <a:r>
              <a:rPr dirty="0"/>
              <a:t> This is the default isolation level. </a:t>
            </a:r>
            <a:endParaRPr b="1" dirty="0"/>
          </a:p>
          <a:p>
            <a:pPr lvl="0" eaLnBrk="1" hangingPunct="1"/>
            <a:r>
              <a:rPr b="1" dirty="0"/>
              <a:t>Read Uncommitted</a:t>
            </a:r>
            <a:r>
              <a:rPr dirty="0"/>
              <a:t> The restriction in this isolation level is the least as there are no shared or exclusive locks. This allows data updates before the transaction is over.</a:t>
            </a:r>
            <a:endParaRPr b="1" dirty="0"/>
          </a:p>
          <a:p>
            <a:pPr lvl="0" eaLnBrk="1" hangingPunct="1"/>
            <a:r>
              <a:rPr b="1" dirty="0"/>
              <a:t>Repeatable Read</a:t>
            </a:r>
            <a:r>
              <a:rPr dirty="0"/>
              <a:t> In this isolation level, rows can be added but existing data cannot be updated.</a:t>
            </a:r>
            <a:endParaRPr b="1" dirty="0"/>
          </a:p>
          <a:p>
            <a:pPr lvl="0" eaLnBrk="1" hangingPunct="1"/>
            <a:r>
              <a:rPr b="1" dirty="0"/>
              <a:t>Serializable</a:t>
            </a:r>
            <a:r>
              <a:rPr dirty="0"/>
              <a:t> Data integrity is the highest in this isolation level but concurrency between transactions is very low. Data involved in this transaction isolation level is locked. Transactions with this isolation level execute one by one. </a:t>
            </a:r>
            <a:endParaRPr dirty="0"/>
          </a:p>
          <a:p>
            <a:pPr lvl="0" eaLnBrk="1" hangingPunct="1"/>
            <a:r>
              <a:rPr dirty="0"/>
              <a:t>The syntax for setting transaction isolation levels is shown  below:</a:t>
            </a:r>
            <a:endParaRPr dirty="0"/>
          </a:p>
          <a:p>
            <a:pPr lvl="0" eaLnBrk="1" hangingPunct="1"/>
            <a:r>
              <a:rPr dirty="0"/>
              <a:t>SET TRANSACTION ISOLATION LEVEL {READ COMMITTED|READ</a:t>
            </a:r>
            <a:br>
              <a:rPr dirty="0"/>
            </a:br>
            <a:r>
              <a:rPr dirty="0"/>
              <a:t>UNCOMMITTED|REPEATABLE READ|SERIALIZABLE}</a:t>
            </a:r>
            <a:endParaRPr dirty="0"/>
          </a:p>
          <a:p>
            <a:pPr lvl="0" eaLnBrk="1" hangingPunct="1"/>
            <a:r>
              <a:rPr dirty="0"/>
              <a:t>When an INSENSETIVE cursor is created SQL Server stores the result set of the cursor in a temporary table in the tempdb database. This result set does not get updated with changes made to the base table(s). Apart from this the cursor itself is a read-only cursor i.e. it cannot be updated. The following code declares an INSENSETIVE cursor:</a:t>
            </a:r>
            <a:endParaRPr dirty="0"/>
          </a:p>
          <a:p>
            <a:pPr lvl="0" eaLnBrk="1" hangingPunct="1"/>
            <a:r>
              <a:rPr b="1" dirty="0"/>
              <a:t>DECLARE curPublishers CURSOR</a:t>
            </a:r>
            <a:endParaRPr b="1" dirty="0"/>
          </a:p>
          <a:p>
            <a:pPr lvl="0" eaLnBrk="1" hangingPunct="1"/>
            <a:r>
              <a:rPr b="1" dirty="0"/>
              <a:t>FOR SELECT * FROM publishers</a:t>
            </a:r>
            <a:endParaRPr b="1" dirty="0"/>
          </a:p>
          <a:p>
            <a:pPr lvl="0" eaLnBrk="1" hangingPunct="1"/>
            <a:r>
              <a:rPr b="1" dirty="0"/>
              <a:t>OPEN curPublishers</a:t>
            </a:r>
            <a:endParaRPr b="1" dirty="0"/>
          </a:p>
          <a:p>
            <a:pPr lvl="0" eaLnBrk="1" hangingPunct="1"/>
            <a:r>
              <a:rPr b="1" dirty="0"/>
              <a:t>FETCH NEXT FROM curPublishers &lt;&lt;&lt;example needs to be changed&gt;&gt;&gt;</a:t>
            </a:r>
            <a:endParaRPr b="1"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055"/>
          <p:cNvSpPr txBox="1">
            <a:spLocks noGrp="1"/>
          </p:cNvSpP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77827" name="Rectangle 2"/>
          <p:cNvSpPr>
            <a:spLocks noTextEdit="1"/>
          </p:cNvSpPr>
          <p:nvPr>
            <p:ph type="sldImg"/>
          </p:nvPr>
        </p:nvSpPr>
        <p:spPr/>
      </p:sp>
      <p:sp>
        <p:nvSpPr>
          <p:cNvPr id="77828" name="Rectangle 3"/>
          <p:cNvSpPr>
            <a:spLocks noGrp="1"/>
          </p:cNvSpPr>
          <p:nvPr>
            <p:ph type="body" idx="1"/>
          </p:nvPr>
        </p:nvSpPr>
        <p:spPr/>
        <p:txBody>
          <a:bodyPr wrap="square" lIns="91440" tIns="45720" rIns="91440" bIns="45720" anchor="t"/>
          <a:p>
            <a:pPr lvl="0" eaLnBrk="1" hangingPunct="1"/>
            <a:r>
              <a:rPr dirty="0"/>
              <a:t>In this slide, you need to explain the concept of Isolation Level. </a:t>
            </a:r>
            <a:endParaRPr dirty="0"/>
          </a:p>
          <a:p>
            <a:pPr lvl="0" eaLnBrk="1" hangingPunct="1"/>
            <a:r>
              <a:rPr b="1" dirty="0"/>
              <a:t>Example:</a:t>
            </a:r>
            <a:endParaRPr dirty="0"/>
          </a:p>
          <a:p>
            <a:pPr lvl="0" eaLnBrk="1" hangingPunct="1"/>
            <a:r>
              <a:rPr dirty="0"/>
              <a:t>SET TRANSACTION ISOLATION LEVEL</a:t>
            </a:r>
            <a:endParaRPr dirty="0"/>
          </a:p>
          <a:p>
            <a:pPr lvl="0" eaLnBrk="1" hangingPunct="1"/>
            <a:r>
              <a:rPr dirty="0"/>
              <a:t>READ COMMITTED</a:t>
            </a:r>
            <a:endParaRPr dirty="0"/>
          </a:p>
          <a:p>
            <a:pPr lvl="0" eaLnBrk="1" hangingPunct="1"/>
            <a:r>
              <a:rPr dirty="0"/>
              <a:t>BEGIN TRANSACTION TR</a:t>
            </a:r>
            <a:endParaRPr dirty="0"/>
          </a:p>
          <a:p>
            <a:pPr lvl="0" eaLnBrk="1" hangingPunct="1"/>
            <a:r>
              <a:rPr dirty="0"/>
              <a:t>BEGIN TRY</a:t>
            </a:r>
            <a:endParaRPr dirty="0"/>
          </a:p>
          <a:p>
            <a:pPr lvl="0" eaLnBrk="1" hangingPunct="1"/>
            <a:r>
              <a:rPr dirty="0"/>
              <a:t>UPDATE Person.Contact </a:t>
            </a:r>
            <a:endParaRPr dirty="0"/>
          </a:p>
          <a:p>
            <a:pPr lvl="0" eaLnBrk="1" hangingPunct="1"/>
            <a:r>
              <a:rPr dirty="0"/>
              <a:t>SET EmailAddress='jolyn@yahoo.com' </a:t>
            </a:r>
            <a:endParaRPr dirty="0"/>
          </a:p>
          <a:p>
            <a:pPr lvl="0" eaLnBrk="1" hangingPunct="1"/>
            <a:r>
              <a:rPr dirty="0"/>
              <a:t>WHERE ContactID = 1070</a:t>
            </a:r>
            <a:endParaRPr dirty="0"/>
          </a:p>
          <a:p>
            <a:pPr lvl="0" eaLnBrk="1" hangingPunct="1"/>
            <a:r>
              <a:rPr dirty="0"/>
              <a:t>UPDATE HumanResources.EmployeeAddress SET AddressID = </a:t>
            </a:r>
            <a:endParaRPr dirty="0"/>
          </a:p>
          <a:p>
            <a:pPr lvl="0" eaLnBrk="1" hangingPunct="1"/>
            <a:r>
              <a:rPr dirty="0"/>
              <a:t>32533 </a:t>
            </a:r>
            <a:endParaRPr dirty="0"/>
          </a:p>
          <a:p>
            <a:pPr lvl="0" eaLnBrk="1" hangingPunct="1"/>
            <a:r>
              <a:rPr dirty="0"/>
              <a:t>WHERE EmployeeID = 1</a:t>
            </a:r>
            <a:endParaRPr dirty="0"/>
          </a:p>
          <a:p>
            <a:pPr lvl="0" eaLnBrk="1" hangingPunct="1"/>
            <a:r>
              <a:rPr dirty="0"/>
              <a:t>COMMIT TRANSACTION TR</a:t>
            </a:r>
            <a:endParaRPr dirty="0"/>
          </a:p>
          <a:p>
            <a:pPr lvl="0" eaLnBrk="1" hangingPunct="1"/>
            <a:r>
              <a:rPr dirty="0"/>
              <a:t>SELECT 'Transaction Executed'</a:t>
            </a:r>
            <a:endParaRPr dirty="0"/>
          </a:p>
          <a:p>
            <a:pPr lvl="0" eaLnBrk="1" hangingPunct="1"/>
            <a:r>
              <a:rPr dirty="0"/>
              <a:t>END TRY</a:t>
            </a:r>
            <a:endParaRPr dirty="0"/>
          </a:p>
          <a:p>
            <a:pPr lvl="0" eaLnBrk="1" hangingPunct="1"/>
            <a:r>
              <a:rPr dirty="0"/>
              <a:t>BEGIN CATCH</a:t>
            </a:r>
            <a:endParaRPr dirty="0"/>
          </a:p>
          <a:p>
            <a:pPr lvl="0" eaLnBrk="1" hangingPunct="1"/>
            <a:r>
              <a:rPr dirty="0"/>
              <a:t>ROLLBACK TRANSACTION TR</a:t>
            </a:r>
            <a:endParaRPr dirty="0"/>
          </a:p>
          <a:p>
            <a:pPr lvl="0" eaLnBrk="1" hangingPunct="1"/>
            <a:r>
              <a:rPr dirty="0"/>
              <a:t>SELECT 'Transaction Rollbacked'</a:t>
            </a:r>
            <a:endParaRPr dirty="0"/>
          </a:p>
          <a:p>
            <a:pPr lvl="0" eaLnBrk="1" hangingPunct="1"/>
            <a:r>
              <a:rPr dirty="0"/>
              <a:t>END CATCH</a:t>
            </a:r>
            <a:endParaRPr dirty="0"/>
          </a:p>
          <a:p>
            <a:pPr lvl="0" eaLnBrk="1" hangingPunct="1"/>
            <a:endParaRPr dirty="0"/>
          </a:p>
          <a:p>
            <a:pPr lvl="0" eaLnBrk="1" hangingPunct="1"/>
            <a:r>
              <a:rPr b="1" dirty="0"/>
              <a:t>Additional Inputs</a:t>
            </a:r>
            <a:endParaRPr dirty="0"/>
          </a:p>
          <a:p>
            <a:pPr lvl="0" eaLnBrk="1" hangingPunct="1"/>
            <a:r>
              <a:rPr dirty="0"/>
              <a:t>Timeouts can be used to prevent deadlocks. </a:t>
            </a:r>
            <a:endParaRPr dirty="0"/>
          </a:p>
          <a:p>
            <a:pPr lvl="0" eaLnBrk="1" hangingPunct="1"/>
            <a:r>
              <a:rPr dirty="0"/>
              <a:t>For multiple transactions running simultaneously on a SQL Server, you can define their isolation level to balance between concurrency and data integrity. By choosing the right transaction, isolation level can improve performance of the SQL Server queries. There are four transaction isolation levels: </a:t>
            </a:r>
            <a:endParaRPr b="1" dirty="0"/>
          </a:p>
          <a:p>
            <a:pPr lvl="0" eaLnBrk="1" hangingPunct="1"/>
            <a:r>
              <a:rPr b="1" dirty="0"/>
              <a:t>Read Committed</a:t>
            </a:r>
            <a:r>
              <a:rPr dirty="0"/>
              <a:t> This is the default isolation level. </a:t>
            </a:r>
            <a:endParaRPr b="1" dirty="0"/>
          </a:p>
          <a:p>
            <a:pPr lvl="0" eaLnBrk="1" hangingPunct="1"/>
            <a:r>
              <a:rPr b="1" dirty="0"/>
              <a:t>Read Uncommitted</a:t>
            </a:r>
            <a:r>
              <a:rPr dirty="0"/>
              <a:t> The restriction in this isolation level is the least as there are no shared or exclusive locks. This allows data updates before the transaction is over.</a:t>
            </a:r>
            <a:endParaRPr b="1" dirty="0"/>
          </a:p>
          <a:p>
            <a:pPr lvl="0" eaLnBrk="1" hangingPunct="1"/>
            <a:r>
              <a:rPr b="1" dirty="0"/>
              <a:t>Repeatable Read</a:t>
            </a:r>
            <a:r>
              <a:rPr dirty="0"/>
              <a:t> In this isolation level, rows can be added but existing data cannot be updated.</a:t>
            </a:r>
            <a:endParaRPr b="1" dirty="0"/>
          </a:p>
          <a:p>
            <a:pPr lvl="0" eaLnBrk="1" hangingPunct="1"/>
            <a:r>
              <a:rPr b="1" dirty="0"/>
              <a:t>Serializable</a:t>
            </a:r>
            <a:r>
              <a:rPr dirty="0"/>
              <a:t> Data integrity is the highest in this isolation level but concurrency between transactions is very low. Data involved in this transaction isolation level is locked. Transactions with this isolation level execute one by one. </a:t>
            </a:r>
            <a:endParaRPr dirty="0"/>
          </a:p>
          <a:p>
            <a:pPr lvl="0" eaLnBrk="1" hangingPunct="1"/>
            <a:r>
              <a:rPr dirty="0"/>
              <a:t>The syntax for setting transaction isolation levels is shown  below:</a:t>
            </a:r>
            <a:endParaRPr dirty="0"/>
          </a:p>
          <a:p>
            <a:pPr lvl="0" eaLnBrk="1" hangingPunct="1"/>
            <a:r>
              <a:rPr dirty="0"/>
              <a:t>SET TRANSACTION ISOLATION LEVEL {READ COMMITTED|READ</a:t>
            </a:r>
            <a:br>
              <a:rPr dirty="0"/>
            </a:br>
            <a:r>
              <a:rPr dirty="0"/>
              <a:t>UNCOMMITTED|REPEATABLE READ|SERIALIZABLE}</a:t>
            </a:r>
            <a:endParaRPr dirty="0"/>
          </a:p>
          <a:p>
            <a:pPr lvl="0" eaLnBrk="1" hangingPunct="1"/>
            <a:r>
              <a:rPr dirty="0"/>
              <a:t>When an INSENSETIVE cursor is created SQL Server stores the result set of the cursor in a temporary table in the tempdb database. This result set does not get updated with changes made to the base table(s). Apart from this the cursor itself is a read-only cursor i.e. it cannot be updated. The following code declares an INSENSETIVE cursor:</a:t>
            </a:r>
            <a:endParaRPr dirty="0"/>
          </a:p>
          <a:p>
            <a:pPr lvl="0" eaLnBrk="1" hangingPunct="1"/>
            <a:r>
              <a:rPr b="1" dirty="0"/>
              <a:t>DECLARE curPublishers CURSOR</a:t>
            </a:r>
            <a:endParaRPr b="1" dirty="0"/>
          </a:p>
          <a:p>
            <a:pPr lvl="0" eaLnBrk="1" hangingPunct="1"/>
            <a:r>
              <a:rPr b="1" dirty="0"/>
              <a:t>FOR SELECT * FROM publishers</a:t>
            </a:r>
            <a:endParaRPr b="1" dirty="0"/>
          </a:p>
          <a:p>
            <a:pPr lvl="0" eaLnBrk="1" hangingPunct="1"/>
            <a:r>
              <a:rPr b="1" dirty="0"/>
              <a:t>OPEN curPublishers</a:t>
            </a:r>
            <a:endParaRPr b="1" dirty="0"/>
          </a:p>
          <a:p>
            <a:pPr lvl="0" eaLnBrk="1" hangingPunct="1"/>
            <a:r>
              <a:rPr b="1" dirty="0"/>
              <a:t>FETCH NEXT FROM curPublishers &lt;&lt;&lt;example needs to be changed&gt;&gt;&gt;</a:t>
            </a:r>
            <a:endParaRPr b="1"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2055"/>
          <p:cNvSpPr txBox="1">
            <a:spLocks noGrp="1"/>
          </p:cNvSpP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78851" name="Rectangle 2"/>
          <p:cNvSpPr>
            <a:spLocks noTextEdit="1"/>
          </p:cNvSpPr>
          <p:nvPr>
            <p:ph type="sldImg"/>
          </p:nvPr>
        </p:nvSpPr>
        <p:spPr/>
      </p:sp>
      <p:sp>
        <p:nvSpPr>
          <p:cNvPr id="78852" name="Rectangle 3"/>
          <p:cNvSpPr>
            <a:spLocks noGrp="1"/>
          </p:cNvSpPr>
          <p:nvPr>
            <p:ph type="body" idx="1"/>
          </p:nvPr>
        </p:nvSpPr>
        <p:spPr/>
        <p:txBody>
          <a:bodyPr wrap="square" lIns="91440" tIns="45720" rIns="91440" bIns="45720" anchor="t"/>
          <a:p>
            <a:pPr lvl="0" eaLnBrk="1" hangingPunct="1"/>
            <a:r>
              <a:rPr dirty="0"/>
              <a:t>In this slide, you need to explain the concept of Isolation Level. </a:t>
            </a:r>
            <a:endParaRPr dirty="0"/>
          </a:p>
          <a:p>
            <a:pPr lvl="0" eaLnBrk="1" hangingPunct="1"/>
            <a:r>
              <a:rPr b="1" dirty="0"/>
              <a:t>Example:</a:t>
            </a:r>
            <a:endParaRPr dirty="0"/>
          </a:p>
          <a:p>
            <a:pPr lvl="0" eaLnBrk="1" hangingPunct="1"/>
            <a:r>
              <a:rPr dirty="0"/>
              <a:t>SET TRANSACTION ISOLATION LEVEL</a:t>
            </a:r>
            <a:endParaRPr dirty="0"/>
          </a:p>
          <a:p>
            <a:pPr lvl="0" eaLnBrk="1" hangingPunct="1"/>
            <a:r>
              <a:rPr dirty="0"/>
              <a:t>READ COMMITTED</a:t>
            </a:r>
            <a:endParaRPr dirty="0"/>
          </a:p>
          <a:p>
            <a:pPr lvl="0" eaLnBrk="1" hangingPunct="1"/>
            <a:r>
              <a:rPr dirty="0"/>
              <a:t>BEGIN TRANSACTION TR</a:t>
            </a:r>
            <a:endParaRPr dirty="0"/>
          </a:p>
          <a:p>
            <a:pPr lvl="0" eaLnBrk="1" hangingPunct="1"/>
            <a:r>
              <a:rPr dirty="0"/>
              <a:t>BEGIN TRY</a:t>
            </a:r>
            <a:endParaRPr dirty="0"/>
          </a:p>
          <a:p>
            <a:pPr lvl="0" eaLnBrk="1" hangingPunct="1"/>
            <a:r>
              <a:rPr dirty="0"/>
              <a:t>UPDATE Person.Contact </a:t>
            </a:r>
            <a:endParaRPr dirty="0"/>
          </a:p>
          <a:p>
            <a:pPr lvl="0" eaLnBrk="1" hangingPunct="1"/>
            <a:r>
              <a:rPr dirty="0"/>
              <a:t>SET EmailAddress='jolyn@yahoo.com' </a:t>
            </a:r>
            <a:endParaRPr dirty="0"/>
          </a:p>
          <a:p>
            <a:pPr lvl="0" eaLnBrk="1" hangingPunct="1"/>
            <a:r>
              <a:rPr dirty="0"/>
              <a:t>WHERE ContactID = 1070</a:t>
            </a:r>
            <a:endParaRPr dirty="0"/>
          </a:p>
          <a:p>
            <a:pPr lvl="0" eaLnBrk="1" hangingPunct="1"/>
            <a:r>
              <a:rPr dirty="0"/>
              <a:t>UPDATE HumanResources.EmployeeAddress SET AddressID = </a:t>
            </a:r>
            <a:endParaRPr dirty="0"/>
          </a:p>
          <a:p>
            <a:pPr lvl="0" eaLnBrk="1" hangingPunct="1"/>
            <a:r>
              <a:rPr dirty="0"/>
              <a:t>32533 </a:t>
            </a:r>
            <a:endParaRPr dirty="0"/>
          </a:p>
          <a:p>
            <a:pPr lvl="0" eaLnBrk="1" hangingPunct="1"/>
            <a:r>
              <a:rPr dirty="0"/>
              <a:t>WHERE EmployeeID = 1</a:t>
            </a:r>
            <a:endParaRPr dirty="0"/>
          </a:p>
          <a:p>
            <a:pPr lvl="0" eaLnBrk="1" hangingPunct="1"/>
            <a:r>
              <a:rPr dirty="0"/>
              <a:t>COMMIT TRANSACTION TR</a:t>
            </a:r>
            <a:endParaRPr dirty="0"/>
          </a:p>
          <a:p>
            <a:pPr lvl="0" eaLnBrk="1" hangingPunct="1"/>
            <a:r>
              <a:rPr dirty="0"/>
              <a:t>SELECT 'Transaction Executed'</a:t>
            </a:r>
            <a:endParaRPr dirty="0"/>
          </a:p>
          <a:p>
            <a:pPr lvl="0" eaLnBrk="1" hangingPunct="1"/>
            <a:r>
              <a:rPr dirty="0"/>
              <a:t>END TRY</a:t>
            </a:r>
            <a:endParaRPr dirty="0"/>
          </a:p>
          <a:p>
            <a:pPr lvl="0" eaLnBrk="1" hangingPunct="1"/>
            <a:r>
              <a:rPr dirty="0"/>
              <a:t>BEGIN CATCH</a:t>
            </a:r>
            <a:endParaRPr dirty="0"/>
          </a:p>
          <a:p>
            <a:pPr lvl="0" eaLnBrk="1" hangingPunct="1"/>
            <a:r>
              <a:rPr dirty="0"/>
              <a:t>ROLLBACK TRANSACTION TR</a:t>
            </a:r>
            <a:endParaRPr dirty="0"/>
          </a:p>
          <a:p>
            <a:pPr lvl="0" eaLnBrk="1" hangingPunct="1"/>
            <a:r>
              <a:rPr dirty="0"/>
              <a:t>SELECT 'Transaction Rollbacked'</a:t>
            </a:r>
            <a:endParaRPr dirty="0"/>
          </a:p>
          <a:p>
            <a:pPr lvl="0" eaLnBrk="1" hangingPunct="1"/>
            <a:r>
              <a:rPr dirty="0"/>
              <a:t>END CATCH</a:t>
            </a:r>
            <a:endParaRPr dirty="0"/>
          </a:p>
          <a:p>
            <a:pPr lvl="0" eaLnBrk="1" hangingPunct="1"/>
            <a:endParaRPr dirty="0"/>
          </a:p>
          <a:p>
            <a:pPr lvl="0" eaLnBrk="1" hangingPunct="1"/>
            <a:r>
              <a:rPr b="1" dirty="0"/>
              <a:t>Additional Inputs</a:t>
            </a:r>
            <a:endParaRPr dirty="0"/>
          </a:p>
          <a:p>
            <a:pPr lvl="0" eaLnBrk="1" hangingPunct="1"/>
            <a:r>
              <a:rPr dirty="0"/>
              <a:t>Timeouts can be used to prevent deadlocks. </a:t>
            </a:r>
            <a:endParaRPr dirty="0"/>
          </a:p>
          <a:p>
            <a:pPr lvl="0" eaLnBrk="1" hangingPunct="1"/>
            <a:r>
              <a:rPr dirty="0"/>
              <a:t>For multiple transactions running simultaneously on a SQL Server, you can define their isolation level to balance between concurrency and data integrity. By choosing the right transaction, isolation level can improve performance of the SQL Server queries. There are four transaction isolation levels: </a:t>
            </a:r>
            <a:endParaRPr b="1" dirty="0"/>
          </a:p>
          <a:p>
            <a:pPr lvl="0" eaLnBrk="1" hangingPunct="1"/>
            <a:r>
              <a:rPr b="1" dirty="0"/>
              <a:t>Read Committed</a:t>
            </a:r>
            <a:r>
              <a:rPr dirty="0"/>
              <a:t> This is the default isolation level. </a:t>
            </a:r>
            <a:endParaRPr b="1" dirty="0"/>
          </a:p>
          <a:p>
            <a:pPr lvl="0" eaLnBrk="1" hangingPunct="1"/>
            <a:r>
              <a:rPr b="1" dirty="0"/>
              <a:t>Read Uncommitted</a:t>
            </a:r>
            <a:r>
              <a:rPr dirty="0"/>
              <a:t> The restriction in this isolation level is the least as there are no shared or exclusive locks. This allows data updates before the transaction is over.</a:t>
            </a:r>
            <a:endParaRPr b="1" dirty="0"/>
          </a:p>
          <a:p>
            <a:pPr lvl="0" eaLnBrk="1" hangingPunct="1"/>
            <a:r>
              <a:rPr b="1" dirty="0"/>
              <a:t>Repeatable Read</a:t>
            </a:r>
            <a:r>
              <a:rPr dirty="0"/>
              <a:t> In this isolation level, rows can be added but existing data cannot be updated.</a:t>
            </a:r>
            <a:endParaRPr b="1" dirty="0"/>
          </a:p>
          <a:p>
            <a:pPr lvl="0" eaLnBrk="1" hangingPunct="1"/>
            <a:r>
              <a:rPr b="1" dirty="0"/>
              <a:t>Serializable</a:t>
            </a:r>
            <a:r>
              <a:rPr dirty="0"/>
              <a:t> Data integrity is the highest in this isolation level but concurrency between transactions is very low. Data involved in this transaction isolation level is locked. Transactions with this isolation level execute one by one. </a:t>
            </a:r>
            <a:endParaRPr dirty="0"/>
          </a:p>
          <a:p>
            <a:pPr lvl="0" eaLnBrk="1" hangingPunct="1"/>
            <a:r>
              <a:rPr dirty="0"/>
              <a:t>The syntax for setting transaction isolation levels is shown  below:</a:t>
            </a:r>
            <a:endParaRPr dirty="0"/>
          </a:p>
          <a:p>
            <a:pPr lvl="0" eaLnBrk="1" hangingPunct="1"/>
            <a:r>
              <a:rPr dirty="0"/>
              <a:t>SET TRANSACTION ISOLATION LEVEL {READ COMMITTED|READ</a:t>
            </a:r>
            <a:br>
              <a:rPr dirty="0"/>
            </a:br>
            <a:r>
              <a:rPr dirty="0"/>
              <a:t>UNCOMMITTED|REPEATABLE READ|SERIALIZABLE}</a:t>
            </a:r>
            <a:endParaRPr dirty="0"/>
          </a:p>
          <a:p>
            <a:pPr lvl="0" eaLnBrk="1" hangingPunct="1"/>
            <a:r>
              <a:rPr dirty="0"/>
              <a:t>When an INSENSETIVE cursor is created SQL Server stores the result set of the cursor in a temporary table in the tempdb database. This result set does not get updated with changes made to the base table(s). Apart from this the cursor itself is a read-only cursor i.e. it cannot be updated. The following code declares an INSENSETIVE cursor:</a:t>
            </a:r>
            <a:endParaRPr dirty="0"/>
          </a:p>
          <a:p>
            <a:pPr lvl="0" eaLnBrk="1" hangingPunct="1"/>
            <a:r>
              <a:rPr b="1" dirty="0"/>
              <a:t>DECLARE curPublishers CURSOR</a:t>
            </a:r>
            <a:endParaRPr b="1" dirty="0"/>
          </a:p>
          <a:p>
            <a:pPr lvl="0" eaLnBrk="1" hangingPunct="1"/>
            <a:r>
              <a:rPr b="1" dirty="0"/>
              <a:t>FOR SELECT * FROM publishers</a:t>
            </a:r>
            <a:endParaRPr b="1" dirty="0"/>
          </a:p>
          <a:p>
            <a:pPr lvl="0" eaLnBrk="1" hangingPunct="1"/>
            <a:r>
              <a:rPr b="1" dirty="0"/>
              <a:t>OPEN curPublishers</a:t>
            </a:r>
            <a:endParaRPr b="1" dirty="0"/>
          </a:p>
          <a:p>
            <a:pPr lvl="0" eaLnBrk="1" hangingPunct="1"/>
            <a:r>
              <a:rPr b="1" dirty="0"/>
              <a:t>FETCH NEXT FROM curPublishers &lt;&lt;&lt;example needs to be changed&gt;&gt;&gt;</a:t>
            </a:r>
            <a:endParaRPr b="1"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055"/>
          <p:cNvSpPr txBox="1">
            <a:spLocks noGrp="1"/>
          </p:cNvSpP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79875" name="Rectangle 2"/>
          <p:cNvSpPr>
            <a:spLocks noTextEdit="1"/>
          </p:cNvSpPr>
          <p:nvPr>
            <p:ph type="sldImg"/>
          </p:nvPr>
        </p:nvSpPr>
        <p:spPr/>
      </p:sp>
      <p:sp>
        <p:nvSpPr>
          <p:cNvPr id="79876" name="Rectangle 3"/>
          <p:cNvSpPr>
            <a:spLocks noGrp="1"/>
          </p:cNvSpPr>
          <p:nvPr>
            <p:ph type="body" idx="1"/>
          </p:nvPr>
        </p:nvSpPr>
        <p:spPr/>
        <p:txBody>
          <a:bodyPr wrap="square" lIns="91440" tIns="45720" rIns="91440" bIns="45720" anchor="t"/>
          <a:p>
            <a:pPr lvl="0" eaLnBrk="1" hangingPunct="1"/>
            <a:r>
              <a:rPr dirty="0"/>
              <a:t>In this slide, you need to explain the concept of Isolation Level. </a:t>
            </a:r>
            <a:endParaRPr dirty="0"/>
          </a:p>
          <a:p>
            <a:pPr lvl="0" eaLnBrk="1" hangingPunct="1"/>
            <a:r>
              <a:rPr b="1" dirty="0"/>
              <a:t>Example:</a:t>
            </a:r>
            <a:endParaRPr dirty="0"/>
          </a:p>
          <a:p>
            <a:pPr lvl="0" eaLnBrk="1" hangingPunct="1"/>
            <a:r>
              <a:rPr dirty="0"/>
              <a:t>SET TRANSACTION ISOLATION LEVEL</a:t>
            </a:r>
            <a:endParaRPr dirty="0"/>
          </a:p>
          <a:p>
            <a:pPr lvl="0" eaLnBrk="1" hangingPunct="1"/>
            <a:r>
              <a:rPr dirty="0"/>
              <a:t>READ COMMITTED</a:t>
            </a:r>
            <a:endParaRPr dirty="0"/>
          </a:p>
          <a:p>
            <a:pPr lvl="0" eaLnBrk="1" hangingPunct="1"/>
            <a:r>
              <a:rPr dirty="0"/>
              <a:t>BEGIN TRANSACTION TR</a:t>
            </a:r>
            <a:endParaRPr dirty="0"/>
          </a:p>
          <a:p>
            <a:pPr lvl="0" eaLnBrk="1" hangingPunct="1"/>
            <a:r>
              <a:rPr dirty="0"/>
              <a:t>BEGIN TRY</a:t>
            </a:r>
            <a:endParaRPr dirty="0"/>
          </a:p>
          <a:p>
            <a:pPr lvl="0" eaLnBrk="1" hangingPunct="1"/>
            <a:r>
              <a:rPr dirty="0"/>
              <a:t>UPDATE Person.Contact </a:t>
            </a:r>
            <a:endParaRPr dirty="0"/>
          </a:p>
          <a:p>
            <a:pPr lvl="0" eaLnBrk="1" hangingPunct="1"/>
            <a:r>
              <a:rPr dirty="0"/>
              <a:t>SET EmailAddress='jolyn@yahoo.com' </a:t>
            </a:r>
            <a:endParaRPr dirty="0"/>
          </a:p>
          <a:p>
            <a:pPr lvl="0" eaLnBrk="1" hangingPunct="1"/>
            <a:r>
              <a:rPr dirty="0"/>
              <a:t>WHERE ContactID = 1070</a:t>
            </a:r>
            <a:endParaRPr dirty="0"/>
          </a:p>
          <a:p>
            <a:pPr lvl="0" eaLnBrk="1" hangingPunct="1"/>
            <a:r>
              <a:rPr dirty="0"/>
              <a:t>UPDATE HumanResources.EmployeeAddress SET AddressID = </a:t>
            </a:r>
            <a:endParaRPr dirty="0"/>
          </a:p>
          <a:p>
            <a:pPr lvl="0" eaLnBrk="1" hangingPunct="1"/>
            <a:r>
              <a:rPr dirty="0"/>
              <a:t>32533 </a:t>
            </a:r>
            <a:endParaRPr dirty="0"/>
          </a:p>
          <a:p>
            <a:pPr lvl="0" eaLnBrk="1" hangingPunct="1"/>
            <a:r>
              <a:rPr dirty="0"/>
              <a:t>WHERE EmployeeID = 1</a:t>
            </a:r>
            <a:endParaRPr dirty="0"/>
          </a:p>
          <a:p>
            <a:pPr lvl="0" eaLnBrk="1" hangingPunct="1"/>
            <a:r>
              <a:rPr dirty="0"/>
              <a:t>COMMIT TRANSACTION TR</a:t>
            </a:r>
            <a:endParaRPr dirty="0"/>
          </a:p>
          <a:p>
            <a:pPr lvl="0" eaLnBrk="1" hangingPunct="1"/>
            <a:r>
              <a:rPr dirty="0"/>
              <a:t>SELECT 'Transaction Executed'</a:t>
            </a:r>
            <a:endParaRPr dirty="0"/>
          </a:p>
          <a:p>
            <a:pPr lvl="0" eaLnBrk="1" hangingPunct="1"/>
            <a:r>
              <a:rPr dirty="0"/>
              <a:t>END TRY</a:t>
            </a:r>
            <a:endParaRPr dirty="0"/>
          </a:p>
          <a:p>
            <a:pPr lvl="0" eaLnBrk="1" hangingPunct="1"/>
            <a:r>
              <a:rPr dirty="0"/>
              <a:t>BEGIN CATCH</a:t>
            </a:r>
            <a:endParaRPr dirty="0"/>
          </a:p>
          <a:p>
            <a:pPr lvl="0" eaLnBrk="1" hangingPunct="1"/>
            <a:r>
              <a:rPr dirty="0"/>
              <a:t>ROLLBACK TRANSACTION TR</a:t>
            </a:r>
            <a:endParaRPr dirty="0"/>
          </a:p>
          <a:p>
            <a:pPr lvl="0" eaLnBrk="1" hangingPunct="1"/>
            <a:r>
              <a:rPr dirty="0"/>
              <a:t>SELECT 'Transaction Rollbacked'</a:t>
            </a:r>
            <a:endParaRPr dirty="0"/>
          </a:p>
          <a:p>
            <a:pPr lvl="0" eaLnBrk="1" hangingPunct="1"/>
            <a:r>
              <a:rPr dirty="0"/>
              <a:t>END CATCH</a:t>
            </a:r>
            <a:endParaRPr dirty="0"/>
          </a:p>
          <a:p>
            <a:pPr lvl="0" eaLnBrk="1" hangingPunct="1"/>
            <a:endParaRPr dirty="0"/>
          </a:p>
          <a:p>
            <a:pPr lvl="0" eaLnBrk="1" hangingPunct="1"/>
            <a:r>
              <a:rPr b="1" dirty="0"/>
              <a:t>Additional Inputs</a:t>
            </a:r>
            <a:endParaRPr dirty="0"/>
          </a:p>
          <a:p>
            <a:pPr lvl="0" eaLnBrk="1" hangingPunct="1"/>
            <a:r>
              <a:rPr dirty="0"/>
              <a:t>Timeouts can be used to prevent deadlocks. </a:t>
            </a:r>
            <a:endParaRPr dirty="0"/>
          </a:p>
          <a:p>
            <a:pPr lvl="0" eaLnBrk="1" hangingPunct="1"/>
            <a:r>
              <a:rPr dirty="0"/>
              <a:t>For multiple transactions running simultaneously on a SQL Server, you can define their isolation level to balance between concurrency and data integrity. By choosing the right transaction, isolation level can improve performance of the SQL Server queries. There are four transaction isolation levels: </a:t>
            </a:r>
            <a:endParaRPr b="1" dirty="0"/>
          </a:p>
          <a:p>
            <a:pPr lvl="0" eaLnBrk="1" hangingPunct="1"/>
            <a:r>
              <a:rPr b="1" dirty="0"/>
              <a:t>Read Committed</a:t>
            </a:r>
            <a:r>
              <a:rPr dirty="0"/>
              <a:t> This is the default isolation level. </a:t>
            </a:r>
            <a:endParaRPr b="1" dirty="0"/>
          </a:p>
          <a:p>
            <a:pPr lvl="0" eaLnBrk="1" hangingPunct="1"/>
            <a:r>
              <a:rPr b="1" dirty="0"/>
              <a:t>Read Uncommitted</a:t>
            </a:r>
            <a:r>
              <a:rPr dirty="0"/>
              <a:t> The restriction in this isolation level is the least as there are no shared or exclusive locks. This allows data updates before the transaction is over.</a:t>
            </a:r>
            <a:endParaRPr b="1" dirty="0"/>
          </a:p>
          <a:p>
            <a:pPr lvl="0" eaLnBrk="1" hangingPunct="1"/>
            <a:r>
              <a:rPr b="1" dirty="0"/>
              <a:t>Repeatable Read</a:t>
            </a:r>
            <a:r>
              <a:rPr dirty="0"/>
              <a:t> In this isolation level, rows can be added but existing data cannot be updated.</a:t>
            </a:r>
            <a:endParaRPr b="1" dirty="0"/>
          </a:p>
          <a:p>
            <a:pPr lvl="0" eaLnBrk="1" hangingPunct="1"/>
            <a:r>
              <a:rPr b="1" dirty="0"/>
              <a:t>Serializable</a:t>
            </a:r>
            <a:r>
              <a:rPr dirty="0"/>
              <a:t> Data integrity is the highest in this isolation level but concurrency between transactions is very low. Data involved in this transaction isolation level is locked. Transactions with this isolation level execute one by one. </a:t>
            </a:r>
            <a:endParaRPr dirty="0"/>
          </a:p>
          <a:p>
            <a:pPr lvl="0" eaLnBrk="1" hangingPunct="1"/>
            <a:r>
              <a:rPr dirty="0"/>
              <a:t>The syntax for setting transaction isolation levels is shown  below:</a:t>
            </a:r>
            <a:endParaRPr dirty="0"/>
          </a:p>
          <a:p>
            <a:pPr lvl="0" eaLnBrk="1" hangingPunct="1"/>
            <a:r>
              <a:rPr dirty="0"/>
              <a:t>SET TRANSACTION ISOLATION LEVEL {READ COMMITTED|READ</a:t>
            </a:r>
            <a:br>
              <a:rPr dirty="0"/>
            </a:br>
            <a:r>
              <a:rPr dirty="0"/>
              <a:t>UNCOMMITTED|REPEATABLE READ|SERIALIZABLE}</a:t>
            </a:r>
            <a:endParaRPr dirty="0"/>
          </a:p>
          <a:p>
            <a:pPr lvl="0" eaLnBrk="1" hangingPunct="1"/>
            <a:r>
              <a:rPr dirty="0"/>
              <a:t>When an INSENSETIVE cursor is created SQL Server stores the result set of the cursor in a temporary table in the tempdb database. This result set does not get updated with changes made to the base table(s). Apart from this the cursor itself is a read-only cursor i.e. it cannot be updated. The following code declares an INSENSETIVE cursor:</a:t>
            </a:r>
            <a:endParaRPr dirty="0"/>
          </a:p>
          <a:p>
            <a:pPr lvl="0" eaLnBrk="1" hangingPunct="1"/>
            <a:r>
              <a:rPr b="1" dirty="0"/>
              <a:t>DECLARE curPublishers CURSOR</a:t>
            </a:r>
            <a:endParaRPr b="1" dirty="0"/>
          </a:p>
          <a:p>
            <a:pPr lvl="0" eaLnBrk="1" hangingPunct="1"/>
            <a:r>
              <a:rPr b="1" dirty="0"/>
              <a:t>FOR SELECT * FROM publishers</a:t>
            </a:r>
            <a:endParaRPr b="1" dirty="0"/>
          </a:p>
          <a:p>
            <a:pPr lvl="0" eaLnBrk="1" hangingPunct="1"/>
            <a:r>
              <a:rPr b="1" dirty="0"/>
              <a:t>OPEN curPublishers</a:t>
            </a:r>
            <a:endParaRPr b="1" dirty="0"/>
          </a:p>
          <a:p>
            <a:pPr lvl="0" eaLnBrk="1" hangingPunct="1"/>
            <a:r>
              <a:rPr b="1" dirty="0"/>
              <a:t>FETCH NEXT FROM curPublishers &lt;&lt;&lt;example needs to be changed&gt;&gt;&gt;</a:t>
            </a:r>
            <a:endParaRPr b="1"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2055"/>
          <p:cNvSpPr txBox="1">
            <a:spLocks noGrp="1"/>
          </p:cNvSpP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80899" name="Rectangle 2"/>
          <p:cNvSpPr>
            <a:spLocks noTextEdit="1"/>
          </p:cNvSpPr>
          <p:nvPr>
            <p:ph type="sldImg"/>
          </p:nvPr>
        </p:nvSpPr>
        <p:spPr/>
      </p:sp>
      <p:sp>
        <p:nvSpPr>
          <p:cNvPr id="80900" name="Rectangle 3"/>
          <p:cNvSpPr>
            <a:spLocks noGrp="1"/>
          </p:cNvSpPr>
          <p:nvPr>
            <p:ph type="body" idx="1"/>
          </p:nvPr>
        </p:nvSpPr>
        <p:spPr/>
        <p:txBody>
          <a:bodyPr wrap="square" lIns="91440" tIns="45720" rIns="91440" bIns="45720" anchor="t"/>
          <a:p>
            <a:pPr lvl="0" eaLnBrk="1" hangingPunct="1"/>
            <a:r>
              <a:rPr dirty="0"/>
              <a:t>In this slide, you need to explain the concept of Isolation Level. </a:t>
            </a:r>
            <a:endParaRPr dirty="0"/>
          </a:p>
          <a:p>
            <a:pPr lvl="0" eaLnBrk="1" hangingPunct="1"/>
            <a:r>
              <a:rPr b="1" dirty="0"/>
              <a:t>Example:</a:t>
            </a:r>
            <a:endParaRPr dirty="0"/>
          </a:p>
          <a:p>
            <a:pPr lvl="0" eaLnBrk="1" hangingPunct="1"/>
            <a:r>
              <a:rPr dirty="0"/>
              <a:t>SET TRANSACTION ISOLATION LEVEL</a:t>
            </a:r>
            <a:endParaRPr dirty="0"/>
          </a:p>
          <a:p>
            <a:pPr lvl="0" eaLnBrk="1" hangingPunct="1"/>
            <a:r>
              <a:rPr dirty="0"/>
              <a:t>READ COMMITTED</a:t>
            </a:r>
            <a:endParaRPr dirty="0"/>
          </a:p>
          <a:p>
            <a:pPr lvl="0" eaLnBrk="1" hangingPunct="1"/>
            <a:r>
              <a:rPr dirty="0"/>
              <a:t>BEGIN TRANSACTION TR</a:t>
            </a:r>
            <a:endParaRPr dirty="0"/>
          </a:p>
          <a:p>
            <a:pPr lvl="0" eaLnBrk="1" hangingPunct="1"/>
            <a:r>
              <a:rPr dirty="0"/>
              <a:t>BEGIN TRY</a:t>
            </a:r>
            <a:endParaRPr dirty="0"/>
          </a:p>
          <a:p>
            <a:pPr lvl="0" eaLnBrk="1" hangingPunct="1"/>
            <a:r>
              <a:rPr dirty="0"/>
              <a:t>UPDATE Person.Contact </a:t>
            </a:r>
            <a:endParaRPr dirty="0"/>
          </a:p>
          <a:p>
            <a:pPr lvl="0" eaLnBrk="1" hangingPunct="1"/>
            <a:r>
              <a:rPr dirty="0"/>
              <a:t>SET EmailAddress='jolyn@yahoo.com' </a:t>
            </a:r>
            <a:endParaRPr dirty="0"/>
          </a:p>
          <a:p>
            <a:pPr lvl="0" eaLnBrk="1" hangingPunct="1"/>
            <a:r>
              <a:rPr dirty="0"/>
              <a:t>WHERE ContactID = 1070</a:t>
            </a:r>
            <a:endParaRPr dirty="0"/>
          </a:p>
          <a:p>
            <a:pPr lvl="0" eaLnBrk="1" hangingPunct="1"/>
            <a:r>
              <a:rPr dirty="0"/>
              <a:t>UPDATE HumanResources.EmployeeAddress SET AddressID = </a:t>
            </a:r>
            <a:endParaRPr dirty="0"/>
          </a:p>
          <a:p>
            <a:pPr lvl="0" eaLnBrk="1" hangingPunct="1"/>
            <a:r>
              <a:rPr dirty="0"/>
              <a:t>32533 </a:t>
            </a:r>
            <a:endParaRPr dirty="0"/>
          </a:p>
          <a:p>
            <a:pPr lvl="0" eaLnBrk="1" hangingPunct="1"/>
            <a:r>
              <a:rPr dirty="0"/>
              <a:t>WHERE EmployeeID = 1</a:t>
            </a:r>
            <a:endParaRPr dirty="0"/>
          </a:p>
          <a:p>
            <a:pPr lvl="0" eaLnBrk="1" hangingPunct="1"/>
            <a:r>
              <a:rPr dirty="0"/>
              <a:t>COMMIT TRANSACTION TR</a:t>
            </a:r>
            <a:endParaRPr dirty="0"/>
          </a:p>
          <a:p>
            <a:pPr lvl="0" eaLnBrk="1" hangingPunct="1"/>
            <a:r>
              <a:rPr dirty="0"/>
              <a:t>SELECT 'Transaction Executed'</a:t>
            </a:r>
            <a:endParaRPr dirty="0"/>
          </a:p>
          <a:p>
            <a:pPr lvl="0" eaLnBrk="1" hangingPunct="1"/>
            <a:r>
              <a:rPr dirty="0"/>
              <a:t>END TRY</a:t>
            </a:r>
            <a:endParaRPr dirty="0"/>
          </a:p>
          <a:p>
            <a:pPr lvl="0" eaLnBrk="1" hangingPunct="1"/>
            <a:r>
              <a:rPr dirty="0"/>
              <a:t>BEGIN CATCH</a:t>
            </a:r>
            <a:endParaRPr dirty="0"/>
          </a:p>
          <a:p>
            <a:pPr lvl="0" eaLnBrk="1" hangingPunct="1"/>
            <a:r>
              <a:rPr dirty="0"/>
              <a:t>ROLLBACK TRANSACTION TR</a:t>
            </a:r>
            <a:endParaRPr dirty="0"/>
          </a:p>
          <a:p>
            <a:pPr lvl="0" eaLnBrk="1" hangingPunct="1"/>
            <a:r>
              <a:rPr dirty="0"/>
              <a:t>SELECT 'Transaction Rollbacked'</a:t>
            </a:r>
            <a:endParaRPr dirty="0"/>
          </a:p>
          <a:p>
            <a:pPr lvl="0" eaLnBrk="1" hangingPunct="1"/>
            <a:r>
              <a:rPr dirty="0"/>
              <a:t>END CATCH</a:t>
            </a:r>
            <a:endParaRPr dirty="0"/>
          </a:p>
          <a:p>
            <a:pPr lvl="0" eaLnBrk="1" hangingPunct="1"/>
            <a:endParaRPr dirty="0"/>
          </a:p>
          <a:p>
            <a:pPr lvl="0" eaLnBrk="1" hangingPunct="1"/>
            <a:r>
              <a:rPr b="1" dirty="0"/>
              <a:t>Additional Inputs</a:t>
            </a:r>
            <a:endParaRPr dirty="0"/>
          </a:p>
          <a:p>
            <a:pPr lvl="0" eaLnBrk="1" hangingPunct="1"/>
            <a:r>
              <a:rPr dirty="0"/>
              <a:t>Timeouts can be used to prevent deadlocks. </a:t>
            </a:r>
            <a:endParaRPr dirty="0"/>
          </a:p>
          <a:p>
            <a:pPr lvl="0" eaLnBrk="1" hangingPunct="1"/>
            <a:r>
              <a:rPr dirty="0"/>
              <a:t>For multiple transactions running simultaneously on a SQL Server, you can define their isolation level to balance between concurrency and data integrity. By choosing the right transaction, isolation level can improve performance of the SQL Server queries. There are four transaction isolation levels: </a:t>
            </a:r>
            <a:endParaRPr b="1" dirty="0"/>
          </a:p>
          <a:p>
            <a:pPr lvl="0" eaLnBrk="1" hangingPunct="1"/>
            <a:r>
              <a:rPr b="1" dirty="0"/>
              <a:t>Read Committed</a:t>
            </a:r>
            <a:r>
              <a:rPr dirty="0"/>
              <a:t> This is the default isolation level. </a:t>
            </a:r>
            <a:endParaRPr b="1" dirty="0"/>
          </a:p>
          <a:p>
            <a:pPr lvl="0" eaLnBrk="1" hangingPunct="1"/>
            <a:r>
              <a:rPr b="1" dirty="0"/>
              <a:t>Read Uncommitted</a:t>
            </a:r>
            <a:r>
              <a:rPr dirty="0"/>
              <a:t> The restriction in this isolation level is the least as there are no shared or exclusive locks. This allows data updates before the transaction is over.</a:t>
            </a:r>
            <a:endParaRPr b="1" dirty="0"/>
          </a:p>
          <a:p>
            <a:pPr lvl="0" eaLnBrk="1" hangingPunct="1"/>
            <a:r>
              <a:rPr b="1" dirty="0"/>
              <a:t>Repeatable Read</a:t>
            </a:r>
            <a:r>
              <a:rPr dirty="0"/>
              <a:t> In this isolation level, rows can be added but existing data cannot be updated.</a:t>
            </a:r>
            <a:endParaRPr b="1" dirty="0"/>
          </a:p>
          <a:p>
            <a:pPr lvl="0" eaLnBrk="1" hangingPunct="1"/>
            <a:r>
              <a:rPr b="1" dirty="0"/>
              <a:t>Serializable</a:t>
            </a:r>
            <a:r>
              <a:rPr dirty="0"/>
              <a:t> Data integrity is the highest in this isolation level but concurrency between transactions is very low. Data involved in this transaction isolation level is locked. Transactions with this isolation level execute one by one. </a:t>
            </a:r>
            <a:endParaRPr dirty="0"/>
          </a:p>
          <a:p>
            <a:pPr lvl="0" eaLnBrk="1" hangingPunct="1"/>
            <a:r>
              <a:rPr dirty="0"/>
              <a:t>The syntax for setting transaction isolation levels is shown  below:</a:t>
            </a:r>
            <a:endParaRPr dirty="0"/>
          </a:p>
          <a:p>
            <a:pPr lvl="0" eaLnBrk="1" hangingPunct="1"/>
            <a:r>
              <a:rPr dirty="0"/>
              <a:t>SET TRANSACTION ISOLATION LEVEL {READ COMMITTED|READ</a:t>
            </a:r>
            <a:br>
              <a:rPr dirty="0"/>
            </a:br>
            <a:r>
              <a:rPr dirty="0"/>
              <a:t>UNCOMMITTED|REPEATABLE READ|SERIALIZABLE}</a:t>
            </a:r>
            <a:endParaRPr dirty="0"/>
          </a:p>
          <a:p>
            <a:pPr lvl="0" eaLnBrk="1" hangingPunct="1"/>
            <a:r>
              <a:rPr dirty="0"/>
              <a:t>When an INSENSETIVE cursor is created SQL Server stores the result set of the cursor in a temporary table in the tempdb database. This result set does not get updated with changes made to the base table(s). Apart from this the cursor itself is a read-only cursor i.e. it cannot be updated. The following code declares an INSENSETIVE cursor:</a:t>
            </a:r>
            <a:endParaRPr dirty="0"/>
          </a:p>
          <a:p>
            <a:pPr lvl="0" eaLnBrk="1" hangingPunct="1"/>
            <a:r>
              <a:rPr b="1" dirty="0"/>
              <a:t>DECLARE curPublishers CURSOR</a:t>
            </a:r>
            <a:endParaRPr b="1" dirty="0"/>
          </a:p>
          <a:p>
            <a:pPr lvl="0" eaLnBrk="1" hangingPunct="1"/>
            <a:r>
              <a:rPr b="1" dirty="0"/>
              <a:t>FOR SELECT * FROM publishers</a:t>
            </a:r>
            <a:endParaRPr b="1" dirty="0"/>
          </a:p>
          <a:p>
            <a:pPr lvl="0" eaLnBrk="1" hangingPunct="1"/>
            <a:r>
              <a:rPr b="1" dirty="0"/>
              <a:t>OPEN curPublishers</a:t>
            </a:r>
            <a:endParaRPr b="1" dirty="0"/>
          </a:p>
          <a:p>
            <a:pPr lvl="0" eaLnBrk="1" hangingPunct="1"/>
            <a:r>
              <a:rPr b="1" dirty="0"/>
              <a:t>FETCH NEXT FROM curPublishers &lt;&lt;&lt;example needs to be changed&gt;&gt;&gt;</a:t>
            </a:r>
            <a:endParaRPr b="1"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54275" name="Rectangle 2"/>
          <p:cNvSpPr>
            <a:spLocks noTextEdit="1"/>
          </p:cNvSpPr>
          <p:nvPr>
            <p:ph type="sldImg"/>
          </p:nvPr>
        </p:nvSpPr>
        <p:spPr/>
      </p:sp>
      <p:sp>
        <p:nvSpPr>
          <p:cNvPr id="54276" name="Rectangle 3"/>
          <p:cNvSpPr>
            <a:spLocks noGrp="1"/>
          </p:cNvSpPr>
          <p:nvPr>
            <p:ph type="body" idx="1"/>
          </p:nvPr>
        </p:nvSpPr>
        <p:spPr/>
        <p:txBody>
          <a:bodyPr wrap="square" lIns="91440" tIns="45720" rIns="91440" bIns="45720" anchor="t"/>
          <a:p>
            <a:pPr lvl="0" eaLnBrk="1" hangingPunct="1"/>
            <a:r>
              <a:rPr dirty="0"/>
              <a:t>In this slide, you need to explain transactional integrity, problems that occur due to transactional integrity, and implementing transactional integrity in your transactions. In addition, you also need to talk about </a:t>
            </a:r>
            <a:endParaRPr dirty="0"/>
          </a:p>
          <a:p>
            <a:pPr lvl="0" eaLnBrk="1" hangingPunct="1"/>
            <a:r>
              <a:rPr b="1" dirty="0"/>
              <a:t>Concurrency Problems </a:t>
            </a:r>
            <a:endParaRPr dirty="0"/>
          </a:p>
          <a:p>
            <a:pPr lvl="0" eaLnBrk="1" hangingPunct="1"/>
            <a:r>
              <a:rPr dirty="0"/>
              <a:t>Find below the examples for each of the concurrency problems:</a:t>
            </a:r>
            <a:endParaRPr b="1" dirty="0"/>
          </a:p>
          <a:p>
            <a:pPr lvl="0" eaLnBrk="1" hangingPunct="1"/>
            <a:r>
              <a:rPr b="1" dirty="0"/>
              <a:t>Lost updates </a:t>
            </a:r>
            <a:endParaRPr dirty="0"/>
          </a:p>
          <a:p>
            <a:pPr lvl="0" eaLnBrk="1" hangingPunct="1"/>
            <a:r>
              <a:rPr dirty="0"/>
              <a:t>Lost updates occur when two or more transactions select the same row and then update the row based on the value originally selected. Each transaction is unaware of the other transaction. The last update overwrite updates made by the other transaction, which results in lost data.</a:t>
            </a:r>
            <a:endParaRPr dirty="0"/>
          </a:p>
          <a:p>
            <a:pPr lvl="0" eaLnBrk="1" hangingPunct="1"/>
            <a:r>
              <a:rPr dirty="0"/>
              <a:t>Let us assume that both Sam and Anne are simultaneously trying to update the price of all the “Business” books in the Titles table. Sam is trying to update the price by 10% while Anne is trying to update the price by 15%. </a:t>
            </a:r>
            <a:endParaRPr dirty="0"/>
          </a:p>
          <a:p>
            <a:pPr lvl="0" eaLnBrk="1" hangingPunct="1"/>
            <a:r>
              <a:rPr dirty="0"/>
              <a:t>Now, the table will get updated by the changes of the query that will get completed last. That means, if Sam’s query is executed later than Anne’s query, then the price column in titles table will get increased by 10% and the changes made by Anne’s query will be lost.</a:t>
            </a:r>
            <a:endParaRPr b="1" dirty="0"/>
          </a:p>
          <a:p>
            <a:pPr lvl="0" eaLnBrk="1" hangingPunct="1"/>
            <a:r>
              <a:rPr b="1" dirty="0"/>
              <a:t>Uncommitted dependency</a:t>
            </a:r>
            <a:endParaRPr dirty="0"/>
          </a:p>
          <a:p>
            <a:pPr lvl="0" eaLnBrk="1" hangingPunct="1"/>
            <a:r>
              <a:rPr dirty="0"/>
              <a:t>Uncommitted dependency occurs when a second transaction selects a row that is being updated by another transaction. The second transaction is reading data that has not been committed yet and may be changed by the transaction updating the row.</a:t>
            </a:r>
            <a:endParaRPr dirty="0"/>
          </a:p>
          <a:p>
            <a:pPr lvl="0" eaLnBrk="1" hangingPunct="1"/>
            <a:r>
              <a:rPr dirty="0"/>
              <a:t>Let us assume User A and B are working on titles table. User A had increased the price of title_id  ‘BU1032’ by Rs. 10. But user A does not commit the transaction. Now User B tries to execute a query on title_id  ‘BU1032’. User B is accessing old record as the transaction handle by user A is not yet complete. Therefore user B also updates the price of title_id ‘BU1032’ by Rs. 5. These transactions will update the record by Rs 15. Such kind of problems leads to inconsistency in the table.</a:t>
            </a:r>
            <a:endParaRPr b="1" dirty="0"/>
          </a:p>
          <a:p>
            <a:pPr lvl="0" eaLnBrk="1" hangingPunct="1"/>
            <a:r>
              <a:rPr b="1" dirty="0"/>
              <a:t>Inconsistent Analysis</a:t>
            </a:r>
            <a:endParaRPr dirty="0"/>
          </a:p>
          <a:p>
            <a:pPr lvl="0" eaLnBrk="1" hangingPunct="1"/>
            <a:r>
              <a:rPr dirty="0"/>
              <a:t>Inconsistent analysis occurs when a second transaction accesses the same row several times and reads different data each time. Inconsistent analysis is similar to uncommitted dependency in that another transaction is changing the data that a second transaction is reading. However, in inconsistent analysis, the data read by the second transaction was committed by the transaction that made the change. Also, inconsistent analysis involves multiple reads (two or more) of the same row and each time the information is changed by another transaction; thus, the term nonrepeatable read.</a:t>
            </a:r>
            <a:endParaRPr dirty="0"/>
          </a:p>
          <a:p>
            <a:pPr lvl="0" eaLnBrk="1" hangingPunct="1"/>
            <a:r>
              <a:rPr dirty="0"/>
              <a:t>For example:</a:t>
            </a:r>
            <a:endParaRPr dirty="0"/>
          </a:p>
          <a:p>
            <a:pPr lvl="0" eaLnBrk="1" hangingPunct="1"/>
            <a:r>
              <a:rPr dirty="0"/>
              <a:t>Let us assume that you are accessing the online reservation system to check the status of your ticket. The site showed the status as ‘Waiting’. Just a little later, when you refreshed the page, you found that the status is ‘confirmed’.  This shows that while you were browsing thru the information, some procedure was updating the record information. </a:t>
            </a:r>
            <a:endParaRPr b="1" dirty="0"/>
          </a:p>
          <a:p>
            <a:pPr lvl="0" eaLnBrk="1" hangingPunct="1"/>
            <a:r>
              <a:rPr b="1" dirty="0"/>
              <a:t>Phantom reads</a:t>
            </a:r>
            <a:endParaRPr dirty="0"/>
          </a:p>
          <a:p>
            <a:pPr lvl="0" eaLnBrk="1" hangingPunct="1"/>
            <a:r>
              <a:rPr dirty="0"/>
              <a:t>Phantom reads occur when an insert or delete action is performed against a row that belongs to a range of rows being read by a transaction. The transaction's first read of the range of rows shows a row that no longer exists in the second or succeeding read, as a result of a deletion by a different transaction. Similarly, as the result of an insert by a different transaction, the transaction's second or succeeding read shows a row that did not exist in the original read.</a:t>
            </a:r>
            <a:endParaRPr dirty="0"/>
          </a:p>
          <a:p>
            <a:pPr lvl="0" eaLnBrk="1" hangingPunct="1"/>
            <a:r>
              <a:rPr dirty="0"/>
              <a:t>For Example:</a:t>
            </a:r>
            <a:endParaRPr dirty="0"/>
          </a:p>
          <a:p>
            <a:pPr lvl="0" eaLnBrk="1" hangingPunct="1"/>
            <a:r>
              <a:rPr dirty="0"/>
              <a:t>You are accessing online catalog of a book store. You found a book name “You can win” in your initial search where you are looking for titles having “win” in their title name. But subsequent search of the same query did not show “You can win” in the output. The reason can be that some procedure might have deleted the title from the table.  </a:t>
            </a:r>
            <a:endParaRPr b="1" dirty="0"/>
          </a:p>
          <a:p>
            <a:pPr lvl="0" eaLnBrk="1" hangingPunct="1"/>
            <a:r>
              <a:rPr b="1" dirty="0"/>
              <a:t>Note:</a:t>
            </a:r>
            <a:r>
              <a:rPr dirty="0"/>
              <a:t> Though these scenarios will help you to explain the concept, please clarify to the students that these situations occur in remote multi-user environment. They will not find similar scenario while working in the MR.</a:t>
            </a:r>
            <a:endParaRPr dirty="0"/>
          </a:p>
          <a:p>
            <a:pPr lvl="0" eaLnBrk="1" hangingPunct="1"/>
            <a:endParaRPr dirty="0"/>
          </a:p>
          <a:p>
            <a:pPr lvl="0" eaLnBrk="1" hangingPunct="1"/>
            <a:r>
              <a:rPr b="1" dirty="0"/>
              <a:t>LOCKS</a:t>
            </a:r>
            <a:endParaRPr dirty="0"/>
          </a:p>
          <a:p>
            <a:pPr lvl="0" eaLnBrk="1" hangingPunct="1"/>
            <a:r>
              <a:rPr dirty="0"/>
              <a:t>Discuss the types of locks in detail. Also, discuss when each of these locks are used by SQL Server.</a:t>
            </a:r>
            <a:endParaRPr dirty="0"/>
          </a:p>
          <a:p>
            <a:pPr lvl="0" eaLnBrk="1" hangingPunct="1"/>
            <a:r>
              <a:rPr dirty="0"/>
              <a:t>SQL Server uses row lock by default.</a:t>
            </a:r>
            <a:endParaRPr dirty="0"/>
          </a:p>
          <a:p>
            <a:pPr lvl="0" eaLnBrk="1" hangingPunct="1"/>
            <a:r>
              <a:rPr dirty="0"/>
              <a:t>The concept of deadlock needs to be explained to the students.</a:t>
            </a:r>
            <a:endParaRPr dirty="0"/>
          </a:p>
          <a:p>
            <a:pPr lvl="0" eaLnBrk="1" hangingPunct="1"/>
            <a:r>
              <a:rPr dirty="0"/>
              <a:t>Tell the students that if the deadlock priority is set low for a transaction, then the transaction has a higher probability of becoming the deadlock victim in a deadlock situation.</a:t>
            </a:r>
            <a:endParaRPr dirty="0"/>
          </a:p>
          <a:p>
            <a:pPr lvl="0" eaLnBrk="1" hangingPunct="1"/>
            <a:r>
              <a:rPr dirty="0"/>
              <a:t>Mention that lock_timeout is used on a transaction if you do not want a transaction to wait for an indefinite period. Using lock_timeout you can mention in milliseconds how long a transaction will wait for a lock to open.</a:t>
            </a:r>
            <a:endParaRPr dirty="0"/>
          </a:p>
          <a:p>
            <a:pPr lvl="0" eaLnBrk="1" hangingPunct="1"/>
            <a:r>
              <a:rPr dirty="0"/>
              <a:t>Tell the students that whenever an ad hoc DML statement is executed, SQL Server, by default, treats the statement as a transaction and commits the transaction. This mode is called the auto commit mode. </a:t>
            </a:r>
            <a:endParaRPr dirty="0"/>
          </a:p>
          <a:p>
            <a:pPr lvl="0" eaLnBrk="1" hangingPunct="1"/>
            <a:r>
              <a:rPr dirty="0"/>
              <a:t>Tell the students that although SQL Server 2000 uses dynamic locking, it is still very important for you to differentiate between the different locking modes. The different types of locks used by SQL Server 2000 are shared, update, exclusive, intent, schema, and bulk-update.</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2055"/>
          <p:cNvSpPr txBox="1">
            <a:spLocks noGrp="1"/>
          </p:cNvSpP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81923" name="Rectangle 2"/>
          <p:cNvSpPr>
            <a:spLocks noTextEdit="1"/>
          </p:cNvSpPr>
          <p:nvPr>
            <p:ph type="sldImg"/>
          </p:nvPr>
        </p:nvSpPr>
        <p:spPr/>
      </p:sp>
      <p:sp>
        <p:nvSpPr>
          <p:cNvPr id="81924" name="Rectangle 3"/>
          <p:cNvSpPr>
            <a:spLocks noGrp="1"/>
          </p:cNvSpPr>
          <p:nvPr>
            <p:ph type="body" idx="1"/>
          </p:nvPr>
        </p:nvSpPr>
        <p:spPr/>
        <p:txBody>
          <a:bodyPr wrap="square" lIns="91440" tIns="45720" rIns="91440" bIns="45720" anchor="t"/>
          <a:p>
            <a:pPr lvl="0" eaLnBrk="1" hangingPunct="1"/>
            <a:r>
              <a:rPr dirty="0"/>
              <a:t>In this slide, you need to explain the concept of Isolation Level. </a:t>
            </a:r>
            <a:endParaRPr dirty="0"/>
          </a:p>
          <a:p>
            <a:pPr lvl="0" eaLnBrk="1" hangingPunct="1"/>
            <a:r>
              <a:rPr b="1" dirty="0"/>
              <a:t>Example:</a:t>
            </a:r>
            <a:endParaRPr dirty="0"/>
          </a:p>
          <a:p>
            <a:pPr lvl="0" eaLnBrk="1" hangingPunct="1"/>
            <a:r>
              <a:rPr dirty="0"/>
              <a:t>SET TRANSACTION ISOLATION LEVEL</a:t>
            </a:r>
            <a:endParaRPr dirty="0"/>
          </a:p>
          <a:p>
            <a:pPr lvl="0" eaLnBrk="1" hangingPunct="1"/>
            <a:r>
              <a:rPr dirty="0"/>
              <a:t>READ COMMITTED</a:t>
            </a:r>
            <a:endParaRPr dirty="0"/>
          </a:p>
          <a:p>
            <a:pPr lvl="0" eaLnBrk="1" hangingPunct="1"/>
            <a:r>
              <a:rPr dirty="0"/>
              <a:t>BEGIN TRANSACTION TR</a:t>
            </a:r>
            <a:endParaRPr dirty="0"/>
          </a:p>
          <a:p>
            <a:pPr lvl="0" eaLnBrk="1" hangingPunct="1"/>
            <a:r>
              <a:rPr dirty="0"/>
              <a:t>BEGIN TRY</a:t>
            </a:r>
            <a:endParaRPr dirty="0"/>
          </a:p>
          <a:p>
            <a:pPr lvl="0" eaLnBrk="1" hangingPunct="1"/>
            <a:r>
              <a:rPr dirty="0"/>
              <a:t>UPDATE Person.Contact </a:t>
            </a:r>
            <a:endParaRPr dirty="0"/>
          </a:p>
          <a:p>
            <a:pPr lvl="0" eaLnBrk="1" hangingPunct="1"/>
            <a:r>
              <a:rPr dirty="0"/>
              <a:t>SET EmailAddress='jolyn@yahoo.com' </a:t>
            </a:r>
            <a:endParaRPr dirty="0"/>
          </a:p>
          <a:p>
            <a:pPr lvl="0" eaLnBrk="1" hangingPunct="1"/>
            <a:r>
              <a:rPr dirty="0"/>
              <a:t>WHERE ContactID = 1070</a:t>
            </a:r>
            <a:endParaRPr dirty="0"/>
          </a:p>
          <a:p>
            <a:pPr lvl="0" eaLnBrk="1" hangingPunct="1"/>
            <a:r>
              <a:rPr dirty="0"/>
              <a:t>UPDATE HumanResources.EmployeeAddress SET AddressID = </a:t>
            </a:r>
            <a:endParaRPr dirty="0"/>
          </a:p>
          <a:p>
            <a:pPr lvl="0" eaLnBrk="1" hangingPunct="1"/>
            <a:r>
              <a:rPr dirty="0"/>
              <a:t>32533 </a:t>
            </a:r>
            <a:endParaRPr dirty="0"/>
          </a:p>
          <a:p>
            <a:pPr lvl="0" eaLnBrk="1" hangingPunct="1"/>
            <a:r>
              <a:rPr dirty="0"/>
              <a:t>WHERE EmployeeID = 1</a:t>
            </a:r>
            <a:endParaRPr dirty="0"/>
          </a:p>
          <a:p>
            <a:pPr lvl="0" eaLnBrk="1" hangingPunct="1"/>
            <a:r>
              <a:rPr dirty="0"/>
              <a:t>COMMIT TRANSACTION TR</a:t>
            </a:r>
            <a:endParaRPr dirty="0"/>
          </a:p>
          <a:p>
            <a:pPr lvl="0" eaLnBrk="1" hangingPunct="1"/>
            <a:r>
              <a:rPr dirty="0"/>
              <a:t>SELECT 'Transaction Executed'</a:t>
            </a:r>
            <a:endParaRPr dirty="0"/>
          </a:p>
          <a:p>
            <a:pPr lvl="0" eaLnBrk="1" hangingPunct="1"/>
            <a:r>
              <a:rPr dirty="0"/>
              <a:t>END TRY</a:t>
            </a:r>
            <a:endParaRPr dirty="0"/>
          </a:p>
          <a:p>
            <a:pPr lvl="0" eaLnBrk="1" hangingPunct="1"/>
            <a:r>
              <a:rPr dirty="0"/>
              <a:t>BEGIN CATCH</a:t>
            </a:r>
            <a:endParaRPr dirty="0"/>
          </a:p>
          <a:p>
            <a:pPr lvl="0" eaLnBrk="1" hangingPunct="1"/>
            <a:r>
              <a:rPr dirty="0"/>
              <a:t>ROLLBACK TRANSACTION TR</a:t>
            </a:r>
            <a:endParaRPr dirty="0"/>
          </a:p>
          <a:p>
            <a:pPr lvl="0" eaLnBrk="1" hangingPunct="1"/>
            <a:r>
              <a:rPr dirty="0"/>
              <a:t>SELECT 'Transaction Rollbacked'</a:t>
            </a:r>
            <a:endParaRPr dirty="0"/>
          </a:p>
          <a:p>
            <a:pPr lvl="0" eaLnBrk="1" hangingPunct="1"/>
            <a:r>
              <a:rPr dirty="0"/>
              <a:t>END CATCH</a:t>
            </a:r>
            <a:endParaRPr dirty="0"/>
          </a:p>
          <a:p>
            <a:pPr lvl="0" eaLnBrk="1" hangingPunct="1"/>
            <a:endParaRPr dirty="0"/>
          </a:p>
          <a:p>
            <a:pPr lvl="0" eaLnBrk="1" hangingPunct="1"/>
            <a:r>
              <a:rPr b="1" dirty="0"/>
              <a:t>Additional Inputs</a:t>
            </a:r>
            <a:endParaRPr dirty="0"/>
          </a:p>
          <a:p>
            <a:pPr lvl="0" eaLnBrk="1" hangingPunct="1"/>
            <a:r>
              <a:rPr dirty="0"/>
              <a:t>Timeouts can be used to prevent deadlocks. </a:t>
            </a:r>
            <a:endParaRPr dirty="0"/>
          </a:p>
          <a:p>
            <a:pPr lvl="0" eaLnBrk="1" hangingPunct="1"/>
            <a:r>
              <a:rPr dirty="0"/>
              <a:t>For multiple transactions running simultaneously on a SQL Server, you can define their isolation level to balance between concurrency and data integrity. By choosing the right transaction, isolation level can improve performance of the SQL Server queries. There are four transaction isolation levels: </a:t>
            </a:r>
            <a:endParaRPr b="1" dirty="0"/>
          </a:p>
          <a:p>
            <a:pPr lvl="0" eaLnBrk="1" hangingPunct="1"/>
            <a:r>
              <a:rPr b="1" dirty="0"/>
              <a:t>Read Committed</a:t>
            </a:r>
            <a:r>
              <a:rPr dirty="0"/>
              <a:t> This is the default isolation level. </a:t>
            </a:r>
            <a:endParaRPr b="1" dirty="0"/>
          </a:p>
          <a:p>
            <a:pPr lvl="0" eaLnBrk="1" hangingPunct="1"/>
            <a:r>
              <a:rPr b="1" dirty="0"/>
              <a:t>Read Uncommitted</a:t>
            </a:r>
            <a:r>
              <a:rPr dirty="0"/>
              <a:t> The restriction in this isolation level is the least as there are no shared or exclusive locks. This allows data updates before the transaction is over.</a:t>
            </a:r>
            <a:endParaRPr b="1" dirty="0"/>
          </a:p>
          <a:p>
            <a:pPr lvl="0" eaLnBrk="1" hangingPunct="1"/>
            <a:r>
              <a:rPr b="1" dirty="0"/>
              <a:t>Repeatable Read</a:t>
            </a:r>
            <a:r>
              <a:rPr dirty="0"/>
              <a:t> In this isolation level, rows can be added but existing data cannot be updated.</a:t>
            </a:r>
            <a:endParaRPr b="1" dirty="0"/>
          </a:p>
          <a:p>
            <a:pPr lvl="0" eaLnBrk="1" hangingPunct="1"/>
            <a:r>
              <a:rPr b="1" dirty="0"/>
              <a:t>Serializable</a:t>
            </a:r>
            <a:r>
              <a:rPr dirty="0"/>
              <a:t> Data integrity is the highest in this isolation level but concurrency between transactions is very low. Data involved in this transaction isolation level is locked. Transactions with this isolation level execute one by one. </a:t>
            </a:r>
            <a:endParaRPr dirty="0"/>
          </a:p>
          <a:p>
            <a:pPr lvl="0" eaLnBrk="1" hangingPunct="1"/>
            <a:r>
              <a:rPr dirty="0"/>
              <a:t>The syntax for setting transaction isolation levels is shown  below:</a:t>
            </a:r>
            <a:endParaRPr dirty="0"/>
          </a:p>
          <a:p>
            <a:pPr lvl="0" eaLnBrk="1" hangingPunct="1"/>
            <a:r>
              <a:rPr dirty="0"/>
              <a:t>SET TRANSACTION ISOLATION LEVEL {READ COMMITTED|READ</a:t>
            </a:r>
            <a:br>
              <a:rPr dirty="0"/>
            </a:br>
            <a:r>
              <a:rPr dirty="0"/>
              <a:t>UNCOMMITTED|REPEATABLE READ|SERIALIZABLE}</a:t>
            </a:r>
            <a:endParaRPr dirty="0"/>
          </a:p>
          <a:p>
            <a:pPr lvl="0" eaLnBrk="1" hangingPunct="1"/>
            <a:r>
              <a:rPr dirty="0"/>
              <a:t>When an INSENSETIVE cursor is created SQL Server stores the result set of the cursor in a temporary table in the tempdb database. This result set does not get updated with changes made to the base table(s). Apart from this the cursor itself is a read-only cursor i.e. it cannot be updated. The following code declares an INSENSETIVE cursor:</a:t>
            </a:r>
            <a:endParaRPr dirty="0"/>
          </a:p>
          <a:p>
            <a:pPr lvl="0" eaLnBrk="1" hangingPunct="1"/>
            <a:r>
              <a:rPr b="1" dirty="0"/>
              <a:t>DECLARE curPublishers CURSOR</a:t>
            </a:r>
            <a:endParaRPr b="1" dirty="0"/>
          </a:p>
          <a:p>
            <a:pPr lvl="0" eaLnBrk="1" hangingPunct="1"/>
            <a:r>
              <a:rPr b="1" dirty="0"/>
              <a:t>FOR SELECT * FROM publishers</a:t>
            </a:r>
            <a:endParaRPr b="1" dirty="0"/>
          </a:p>
          <a:p>
            <a:pPr lvl="0" eaLnBrk="1" hangingPunct="1"/>
            <a:r>
              <a:rPr b="1" dirty="0"/>
              <a:t>OPEN curPublishers</a:t>
            </a:r>
            <a:endParaRPr b="1" dirty="0"/>
          </a:p>
          <a:p>
            <a:pPr lvl="0" eaLnBrk="1" hangingPunct="1"/>
            <a:r>
              <a:rPr b="1" dirty="0"/>
              <a:t>FETCH NEXT FROM curPublishers &lt;&lt;&lt;example needs to be changed&gt;&gt;&gt;</a:t>
            </a:r>
            <a:endParaRPr b="1"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2055"/>
          <p:cNvSpPr txBox="1">
            <a:spLocks noGrp="1"/>
          </p:cNvSpP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82947" name="Rectangle 2"/>
          <p:cNvSpPr>
            <a:spLocks noTextEdit="1"/>
          </p:cNvSpPr>
          <p:nvPr>
            <p:ph type="sldImg"/>
          </p:nvPr>
        </p:nvSpPr>
        <p:spPr/>
      </p:sp>
      <p:sp>
        <p:nvSpPr>
          <p:cNvPr id="82948" name="Rectangle 3"/>
          <p:cNvSpPr>
            <a:spLocks noGrp="1"/>
          </p:cNvSpPr>
          <p:nvPr>
            <p:ph type="body" idx="1"/>
          </p:nvPr>
        </p:nvSpPr>
        <p:spPr/>
        <p:txBody>
          <a:bodyPr wrap="square" lIns="91440" tIns="45720" rIns="91440" bIns="45720" anchor="t"/>
          <a:p>
            <a:pPr lvl="0" eaLnBrk="1" hangingPunct="1"/>
            <a:r>
              <a:rPr dirty="0"/>
              <a:t>In this slide, you need to explain the concept of Isolation Level. </a:t>
            </a:r>
            <a:endParaRPr dirty="0"/>
          </a:p>
          <a:p>
            <a:pPr lvl="0" eaLnBrk="1" hangingPunct="1"/>
            <a:r>
              <a:rPr b="1" dirty="0"/>
              <a:t>Example:</a:t>
            </a:r>
            <a:endParaRPr dirty="0"/>
          </a:p>
          <a:p>
            <a:pPr lvl="0" eaLnBrk="1" hangingPunct="1"/>
            <a:r>
              <a:rPr dirty="0"/>
              <a:t>SET TRANSACTION ISOLATION LEVEL</a:t>
            </a:r>
            <a:endParaRPr dirty="0"/>
          </a:p>
          <a:p>
            <a:pPr lvl="0" eaLnBrk="1" hangingPunct="1"/>
            <a:r>
              <a:rPr dirty="0"/>
              <a:t>READ COMMITTED</a:t>
            </a:r>
            <a:endParaRPr dirty="0"/>
          </a:p>
          <a:p>
            <a:pPr lvl="0" eaLnBrk="1" hangingPunct="1"/>
            <a:r>
              <a:rPr dirty="0"/>
              <a:t>BEGIN TRANSACTION TR</a:t>
            </a:r>
            <a:endParaRPr dirty="0"/>
          </a:p>
          <a:p>
            <a:pPr lvl="0" eaLnBrk="1" hangingPunct="1"/>
            <a:r>
              <a:rPr dirty="0"/>
              <a:t>BEGIN TRY</a:t>
            </a:r>
            <a:endParaRPr dirty="0"/>
          </a:p>
          <a:p>
            <a:pPr lvl="0" eaLnBrk="1" hangingPunct="1"/>
            <a:r>
              <a:rPr dirty="0"/>
              <a:t>UPDATE Person.Contact </a:t>
            </a:r>
            <a:endParaRPr dirty="0"/>
          </a:p>
          <a:p>
            <a:pPr lvl="0" eaLnBrk="1" hangingPunct="1"/>
            <a:r>
              <a:rPr dirty="0"/>
              <a:t>SET EmailAddress='jolyn@yahoo.com' </a:t>
            </a:r>
            <a:endParaRPr dirty="0"/>
          </a:p>
          <a:p>
            <a:pPr lvl="0" eaLnBrk="1" hangingPunct="1"/>
            <a:r>
              <a:rPr dirty="0"/>
              <a:t>WHERE ContactID = 1070</a:t>
            </a:r>
            <a:endParaRPr dirty="0"/>
          </a:p>
          <a:p>
            <a:pPr lvl="0" eaLnBrk="1" hangingPunct="1"/>
            <a:r>
              <a:rPr dirty="0"/>
              <a:t>UPDATE HumanResources.EmployeeAddress SET AddressID = </a:t>
            </a:r>
            <a:endParaRPr dirty="0"/>
          </a:p>
          <a:p>
            <a:pPr lvl="0" eaLnBrk="1" hangingPunct="1"/>
            <a:r>
              <a:rPr dirty="0"/>
              <a:t>32533 </a:t>
            </a:r>
            <a:endParaRPr dirty="0"/>
          </a:p>
          <a:p>
            <a:pPr lvl="0" eaLnBrk="1" hangingPunct="1"/>
            <a:r>
              <a:rPr dirty="0"/>
              <a:t>WHERE EmployeeID = 1</a:t>
            </a:r>
            <a:endParaRPr dirty="0"/>
          </a:p>
          <a:p>
            <a:pPr lvl="0" eaLnBrk="1" hangingPunct="1"/>
            <a:r>
              <a:rPr dirty="0"/>
              <a:t>COMMIT TRANSACTION TR</a:t>
            </a:r>
            <a:endParaRPr dirty="0"/>
          </a:p>
          <a:p>
            <a:pPr lvl="0" eaLnBrk="1" hangingPunct="1"/>
            <a:r>
              <a:rPr dirty="0"/>
              <a:t>SELECT 'Transaction Executed'</a:t>
            </a:r>
            <a:endParaRPr dirty="0"/>
          </a:p>
          <a:p>
            <a:pPr lvl="0" eaLnBrk="1" hangingPunct="1"/>
            <a:r>
              <a:rPr dirty="0"/>
              <a:t>END TRY</a:t>
            </a:r>
            <a:endParaRPr dirty="0"/>
          </a:p>
          <a:p>
            <a:pPr lvl="0" eaLnBrk="1" hangingPunct="1"/>
            <a:r>
              <a:rPr dirty="0"/>
              <a:t>BEGIN CATCH</a:t>
            </a:r>
            <a:endParaRPr dirty="0"/>
          </a:p>
          <a:p>
            <a:pPr lvl="0" eaLnBrk="1" hangingPunct="1"/>
            <a:r>
              <a:rPr dirty="0"/>
              <a:t>ROLLBACK TRANSACTION TR</a:t>
            </a:r>
            <a:endParaRPr dirty="0"/>
          </a:p>
          <a:p>
            <a:pPr lvl="0" eaLnBrk="1" hangingPunct="1"/>
            <a:r>
              <a:rPr dirty="0"/>
              <a:t>SELECT 'Transaction Rollbacked'</a:t>
            </a:r>
            <a:endParaRPr dirty="0"/>
          </a:p>
          <a:p>
            <a:pPr lvl="0" eaLnBrk="1" hangingPunct="1"/>
            <a:r>
              <a:rPr dirty="0"/>
              <a:t>END CATCH</a:t>
            </a:r>
            <a:endParaRPr dirty="0"/>
          </a:p>
          <a:p>
            <a:pPr lvl="0" eaLnBrk="1" hangingPunct="1"/>
            <a:endParaRPr dirty="0"/>
          </a:p>
          <a:p>
            <a:pPr lvl="0" eaLnBrk="1" hangingPunct="1"/>
            <a:r>
              <a:rPr b="1" dirty="0"/>
              <a:t>Additional Inputs</a:t>
            </a:r>
            <a:endParaRPr dirty="0"/>
          </a:p>
          <a:p>
            <a:pPr lvl="0" eaLnBrk="1" hangingPunct="1"/>
            <a:r>
              <a:rPr dirty="0"/>
              <a:t>Timeouts can be used to prevent deadlocks. </a:t>
            </a:r>
            <a:endParaRPr dirty="0"/>
          </a:p>
          <a:p>
            <a:pPr lvl="0" eaLnBrk="1" hangingPunct="1"/>
            <a:r>
              <a:rPr dirty="0"/>
              <a:t>For multiple transactions running simultaneously on a SQL Server, you can define their isolation level to balance between concurrency and data integrity. By choosing the right transaction, isolation level can improve performance of the SQL Server queries. There are four transaction isolation levels: </a:t>
            </a:r>
            <a:endParaRPr b="1" dirty="0"/>
          </a:p>
          <a:p>
            <a:pPr lvl="0" eaLnBrk="1" hangingPunct="1"/>
            <a:r>
              <a:rPr b="1" dirty="0"/>
              <a:t>Read Committed</a:t>
            </a:r>
            <a:r>
              <a:rPr dirty="0"/>
              <a:t> This is the default isolation level. </a:t>
            </a:r>
            <a:endParaRPr b="1" dirty="0"/>
          </a:p>
          <a:p>
            <a:pPr lvl="0" eaLnBrk="1" hangingPunct="1"/>
            <a:r>
              <a:rPr b="1" dirty="0"/>
              <a:t>Read Uncommitted</a:t>
            </a:r>
            <a:r>
              <a:rPr dirty="0"/>
              <a:t> The restriction in this isolation level is the least as there are no shared or exclusive locks. This allows data updates before the transaction is over.</a:t>
            </a:r>
            <a:endParaRPr b="1" dirty="0"/>
          </a:p>
          <a:p>
            <a:pPr lvl="0" eaLnBrk="1" hangingPunct="1"/>
            <a:r>
              <a:rPr b="1" dirty="0"/>
              <a:t>Repeatable Read</a:t>
            </a:r>
            <a:r>
              <a:rPr dirty="0"/>
              <a:t> In this isolation level, rows can be added but existing data cannot be updated.</a:t>
            </a:r>
            <a:endParaRPr b="1" dirty="0"/>
          </a:p>
          <a:p>
            <a:pPr lvl="0" eaLnBrk="1" hangingPunct="1"/>
            <a:r>
              <a:rPr b="1" dirty="0"/>
              <a:t>Serializable</a:t>
            </a:r>
            <a:r>
              <a:rPr dirty="0"/>
              <a:t> Data integrity is the highest in this isolation level but concurrency between transactions is very low. Data involved in this transaction isolation level is locked. Transactions with this isolation level execute one by one. </a:t>
            </a:r>
            <a:endParaRPr dirty="0"/>
          </a:p>
          <a:p>
            <a:pPr lvl="0" eaLnBrk="1" hangingPunct="1"/>
            <a:r>
              <a:rPr dirty="0"/>
              <a:t>The syntax for setting transaction isolation levels is shown  below:</a:t>
            </a:r>
            <a:endParaRPr dirty="0"/>
          </a:p>
          <a:p>
            <a:pPr lvl="0" eaLnBrk="1" hangingPunct="1"/>
            <a:r>
              <a:rPr dirty="0"/>
              <a:t>SET TRANSACTION ISOLATION LEVEL {READ COMMITTED|READ</a:t>
            </a:r>
            <a:br>
              <a:rPr dirty="0"/>
            </a:br>
            <a:r>
              <a:rPr dirty="0"/>
              <a:t>UNCOMMITTED|REPEATABLE READ|SERIALIZABLE}</a:t>
            </a:r>
            <a:endParaRPr dirty="0"/>
          </a:p>
          <a:p>
            <a:pPr lvl="0" eaLnBrk="1" hangingPunct="1"/>
            <a:r>
              <a:rPr dirty="0"/>
              <a:t>When an INSENSETIVE cursor is created SQL Server stores the result set of the cursor in a temporary table in the tempdb database. This result set does not get updated with changes made to the base table(s). Apart from this the cursor itself is a read-only cursor i.e. it cannot be updated. The following code declares an INSENSETIVE cursor:</a:t>
            </a:r>
            <a:endParaRPr dirty="0"/>
          </a:p>
          <a:p>
            <a:pPr lvl="0" eaLnBrk="1" hangingPunct="1"/>
            <a:r>
              <a:rPr b="1" dirty="0"/>
              <a:t>DECLARE curPublishers CURSOR</a:t>
            </a:r>
            <a:endParaRPr b="1" dirty="0"/>
          </a:p>
          <a:p>
            <a:pPr lvl="0" eaLnBrk="1" hangingPunct="1"/>
            <a:r>
              <a:rPr b="1" dirty="0"/>
              <a:t>FOR SELECT * FROM publishers</a:t>
            </a:r>
            <a:endParaRPr b="1" dirty="0"/>
          </a:p>
          <a:p>
            <a:pPr lvl="0" eaLnBrk="1" hangingPunct="1"/>
            <a:r>
              <a:rPr b="1" dirty="0"/>
              <a:t>OPEN curPublishers</a:t>
            </a:r>
            <a:endParaRPr b="1" dirty="0"/>
          </a:p>
          <a:p>
            <a:pPr lvl="0" eaLnBrk="1" hangingPunct="1"/>
            <a:r>
              <a:rPr b="1" dirty="0"/>
              <a:t>FETCH NEXT FROM curPublishers &lt;&lt;&lt;example needs to be changed&gt;&gt;&gt;</a:t>
            </a:r>
            <a:endParaRPr b="1"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83971" name="Rectangle 2"/>
          <p:cNvSpPr>
            <a:spLocks noTextEdit="1"/>
          </p:cNvSpPr>
          <p:nvPr>
            <p:ph type="sldImg"/>
          </p:nvPr>
        </p:nvSpPr>
        <p:spPr/>
      </p:sp>
      <p:sp>
        <p:nvSpPr>
          <p:cNvPr id="83972" name="Rectangle 3"/>
          <p:cNvSpPr>
            <a:spLocks noGrp="1"/>
          </p:cNvSpPr>
          <p:nvPr>
            <p:ph type="body" idx="1"/>
          </p:nvPr>
        </p:nvSpPr>
        <p:spPr/>
        <p:txBody>
          <a:bodyPr wrap="square" lIns="91440" tIns="45720" rIns="91440" bIns="45720" anchor="t"/>
          <a:p>
            <a:pPr lvl="0" eaLnBrk="1" hangingPunct="1"/>
            <a:r>
              <a:rPr b="1" dirty="0"/>
              <a:t>Example:</a:t>
            </a:r>
            <a:endParaRPr dirty="0"/>
          </a:p>
          <a:p>
            <a:pPr lvl="0" eaLnBrk="1" hangingPunct="1"/>
            <a:r>
              <a:rPr dirty="0"/>
              <a:t>SET TRANSACTION ISOLATION LEVEL</a:t>
            </a:r>
            <a:endParaRPr dirty="0"/>
          </a:p>
          <a:p>
            <a:pPr lvl="0" eaLnBrk="1" hangingPunct="1"/>
            <a:r>
              <a:rPr dirty="0"/>
              <a:t>READ COMMITTED</a:t>
            </a:r>
            <a:endParaRPr dirty="0"/>
          </a:p>
          <a:p>
            <a:pPr lvl="0" eaLnBrk="1" hangingPunct="1"/>
            <a:r>
              <a:rPr dirty="0"/>
              <a:t>BEGIN TRANSACTION TR</a:t>
            </a:r>
            <a:endParaRPr dirty="0"/>
          </a:p>
          <a:p>
            <a:pPr lvl="0" eaLnBrk="1" hangingPunct="1"/>
            <a:r>
              <a:rPr dirty="0"/>
              <a:t>BEGIN TRY</a:t>
            </a:r>
            <a:endParaRPr dirty="0"/>
          </a:p>
          <a:p>
            <a:pPr lvl="0" eaLnBrk="1" hangingPunct="1"/>
            <a:r>
              <a:rPr dirty="0"/>
              <a:t>UPDATE Person.Contact </a:t>
            </a:r>
            <a:endParaRPr dirty="0"/>
          </a:p>
          <a:p>
            <a:pPr lvl="0" eaLnBrk="1" hangingPunct="1"/>
            <a:r>
              <a:rPr dirty="0"/>
              <a:t>SET EmailAddress='jolyn@yahoo.com' </a:t>
            </a:r>
            <a:endParaRPr dirty="0"/>
          </a:p>
          <a:p>
            <a:pPr lvl="0" eaLnBrk="1" hangingPunct="1"/>
            <a:r>
              <a:rPr dirty="0"/>
              <a:t>WHERE ContactID = 1070</a:t>
            </a:r>
            <a:endParaRPr dirty="0"/>
          </a:p>
          <a:p>
            <a:pPr lvl="0" eaLnBrk="1" hangingPunct="1"/>
            <a:r>
              <a:rPr dirty="0"/>
              <a:t>UPDATE HumanResources.EmployeeAddress SET AddressID = </a:t>
            </a:r>
            <a:endParaRPr dirty="0"/>
          </a:p>
          <a:p>
            <a:pPr lvl="0" eaLnBrk="1" hangingPunct="1"/>
            <a:r>
              <a:rPr dirty="0"/>
              <a:t>32533 </a:t>
            </a:r>
            <a:endParaRPr dirty="0"/>
          </a:p>
          <a:p>
            <a:pPr lvl="0" eaLnBrk="1" hangingPunct="1"/>
            <a:r>
              <a:rPr dirty="0"/>
              <a:t>WHERE EmployeeID = 1</a:t>
            </a:r>
            <a:endParaRPr dirty="0"/>
          </a:p>
          <a:p>
            <a:pPr lvl="0" eaLnBrk="1" hangingPunct="1"/>
            <a:r>
              <a:rPr dirty="0"/>
              <a:t>COMMIT TRANSACTION TR</a:t>
            </a:r>
            <a:endParaRPr dirty="0"/>
          </a:p>
          <a:p>
            <a:pPr lvl="0" eaLnBrk="1" hangingPunct="1"/>
            <a:r>
              <a:rPr dirty="0"/>
              <a:t>SELECT 'Transaction Executed'</a:t>
            </a:r>
            <a:endParaRPr dirty="0"/>
          </a:p>
          <a:p>
            <a:pPr lvl="0" eaLnBrk="1" hangingPunct="1"/>
            <a:r>
              <a:rPr dirty="0"/>
              <a:t>END TRY</a:t>
            </a:r>
            <a:endParaRPr dirty="0"/>
          </a:p>
          <a:p>
            <a:pPr lvl="0" eaLnBrk="1" hangingPunct="1"/>
            <a:r>
              <a:rPr dirty="0"/>
              <a:t>BEGIN CATCH</a:t>
            </a:r>
            <a:endParaRPr dirty="0"/>
          </a:p>
          <a:p>
            <a:pPr lvl="0" eaLnBrk="1" hangingPunct="1"/>
            <a:r>
              <a:rPr dirty="0"/>
              <a:t>ROLLBACK TRANSACTION TR</a:t>
            </a:r>
            <a:endParaRPr dirty="0"/>
          </a:p>
          <a:p>
            <a:pPr lvl="0" eaLnBrk="1" hangingPunct="1"/>
            <a:r>
              <a:rPr dirty="0"/>
              <a:t>SELECT 'Transaction Rollbacked'</a:t>
            </a:r>
            <a:endParaRPr dirty="0"/>
          </a:p>
          <a:p>
            <a:pPr lvl="0" eaLnBrk="1" hangingPunct="1"/>
            <a:r>
              <a:rPr dirty="0"/>
              <a:t>END CATCH</a:t>
            </a:r>
            <a:endParaRPr dirty="0"/>
          </a:p>
          <a:p>
            <a:pPr lvl="0" eaLnBrk="1" hangingPunct="1"/>
            <a:endParaRPr dirty="0"/>
          </a:p>
          <a:p>
            <a:pPr lvl="0" eaLnBrk="1" hangingPunct="1"/>
            <a:r>
              <a:rPr b="1" dirty="0"/>
              <a:t>Additional Inputs</a:t>
            </a:r>
            <a:endParaRPr dirty="0"/>
          </a:p>
          <a:p>
            <a:pPr lvl="0" eaLnBrk="1" hangingPunct="1"/>
            <a:r>
              <a:rPr dirty="0"/>
              <a:t>Timeouts can be used to prevent deadlocks. </a:t>
            </a:r>
            <a:endParaRPr dirty="0"/>
          </a:p>
          <a:p>
            <a:pPr lvl="0" eaLnBrk="1" hangingPunct="1"/>
            <a:r>
              <a:rPr dirty="0"/>
              <a:t>For multiple transactions running simultaneously on a SQL Server, you can define their isolation level to balance between concurrency and data integrity. By choosing the right transaction, isolation level can improve performance of the SQL Server queries. There are four transaction isolation levels: </a:t>
            </a:r>
            <a:endParaRPr b="1" dirty="0"/>
          </a:p>
          <a:p>
            <a:pPr lvl="0" eaLnBrk="1" hangingPunct="1"/>
            <a:r>
              <a:rPr b="1" dirty="0"/>
              <a:t>Read Committed</a:t>
            </a:r>
            <a:r>
              <a:rPr dirty="0"/>
              <a:t> This is the default isolation level. </a:t>
            </a:r>
            <a:endParaRPr b="1" dirty="0"/>
          </a:p>
          <a:p>
            <a:pPr lvl="0" eaLnBrk="1" hangingPunct="1"/>
            <a:r>
              <a:rPr b="1" dirty="0"/>
              <a:t>Read Uncommitted</a:t>
            </a:r>
            <a:r>
              <a:rPr dirty="0"/>
              <a:t> The restriction in this isolation level is the least as there are no shared or exclusive locks. This allows data updates before the transaction is over.</a:t>
            </a:r>
            <a:endParaRPr b="1" dirty="0"/>
          </a:p>
          <a:p>
            <a:pPr lvl="0" eaLnBrk="1" hangingPunct="1"/>
            <a:r>
              <a:rPr b="1" dirty="0"/>
              <a:t>Repeatable Read</a:t>
            </a:r>
            <a:r>
              <a:rPr dirty="0"/>
              <a:t> In this isolation level, rows can be added but existing data cannot be updated.</a:t>
            </a:r>
            <a:endParaRPr b="1" dirty="0"/>
          </a:p>
          <a:p>
            <a:pPr lvl="0" eaLnBrk="1" hangingPunct="1"/>
            <a:r>
              <a:rPr b="1" dirty="0"/>
              <a:t>Serializable</a:t>
            </a:r>
            <a:r>
              <a:rPr dirty="0"/>
              <a:t> Data integrity is the highest in this isolation level but concurrency between transactions is very low. Data involved in this transaction isolation level is locked. Transactions with this isolation level execute one by one. </a:t>
            </a:r>
            <a:endParaRPr dirty="0"/>
          </a:p>
          <a:p>
            <a:pPr lvl="0" eaLnBrk="1" hangingPunct="1"/>
            <a:r>
              <a:rPr dirty="0"/>
              <a:t>The syntax for setting transaction isolation levels is shown  below:</a:t>
            </a:r>
            <a:endParaRPr dirty="0"/>
          </a:p>
          <a:p>
            <a:pPr lvl="0" eaLnBrk="1" hangingPunct="1"/>
            <a:r>
              <a:rPr dirty="0"/>
              <a:t>SET TRANSACTION ISOLATION LEVEL {READ COMMITTED|READ</a:t>
            </a:r>
            <a:br>
              <a:rPr dirty="0"/>
            </a:br>
            <a:r>
              <a:rPr dirty="0"/>
              <a:t>UNCOMMITTED|REPEATABLE READ|SERIALIZABLE}</a:t>
            </a:r>
            <a:endParaRPr dirty="0"/>
          </a:p>
          <a:p>
            <a:pPr lvl="0" eaLnBrk="1" hangingPunct="1"/>
            <a:r>
              <a:rPr dirty="0"/>
              <a:t>When an INSENSETIVE cursor is created SQL Server stores the result set of the cursor in a temporary table in the tempdb database. This result set does not get updated with changes made to the base table(s). Apart from this the cursor itself is a read-only cursor i.e. it cannot be updated. The following code declares an INSENSETIVE cursor:</a:t>
            </a:r>
            <a:endParaRPr dirty="0"/>
          </a:p>
          <a:p>
            <a:pPr lvl="0" eaLnBrk="1" hangingPunct="1"/>
            <a:r>
              <a:rPr b="1" dirty="0"/>
              <a:t>DECLARE curPublishers CURSOR</a:t>
            </a:r>
            <a:endParaRPr b="1" dirty="0"/>
          </a:p>
          <a:p>
            <a:pPr lvl="0" eaLnBrk="1" hangingPunct="1"/>
            <a:r>
              <a:rPr b="1" dirty="0"/>
              <a:t>FOR SELECT * FROM publishers</a:t>
            </a:r>
            <a:endParaRPr b="1" dirty="0"/>
          </a:p>
          <a:p>
            <a:pPr lvl="0" eaLnBrk="1" hangingPunct="1"/>
            <a:r>
              <a:rPr b="1" dirty="0"/>
              <a:t>OPEN curPublishers</a:t>
            </a:r>
            <a:endParaRPr b="1" dirty="0"/>
          </a:p>
          <a:p>
            <a:pPr lvl="0" eaLnBrk="1" hangingPunct="1"/>
            <a:r>
              <a:rPr b="1" dirty="0"/>
              <a:t>FETCH NEXT FROM curPublishers &lt;&lt;&lt;example needs to be changed&gt;&gt;&gt;</a:t>
            </a:r>
            <a:endParaRPr b="1"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84995" name="Rectangle 2"/>
          <p:cNvSpPr>
            <a:spLocks noTextEdit="1"/>
          </p:cNvSpPr>
          <p:nvPr>
            <p:ph type="sldImg"/>
          </p:nvPr>
        </p:nvSpPr>
        <p:spPr/>
      </p:sp>
      <p:sp>
        <p:nvSpPr>
          <p:cNvPr id="84996" name="Rectangle 3"/>
          <p:cNvSpPr>
            <a:spLocks noGrp="1"/>
          </p:cNvSpPr>
          <p:nvPr>
            <p:ph type="body" idx="1"/>
          </p:nvPr>
        </p:nvSpPr>
        <p:spPr/>
        <p:txBody>
          <a:bodyPr wrap="square" lIns="91440" tIns="45720" rIns="91440" bIns="45720" anchor="t"/>
          <a:p>
            <a:pPr lvl="0" eaLnBrk="1" hangingPunct="1"/>
            <a:r>
              <a:rPr b="1" dirty="0"/>
              <a:t>Example:</a:t>
            </a:r>
            <a:endParaRPr dirty="0"/>
          </a:p>
          <a:p>
            <a:pPr lvl="0" eaLnBrk="1" hangingPunct="1"/>
            <a:r>
              <a:rPr dirty="0"/>
              <a:t>SET TRANSACTION ISOLATION LEVEL</a:t>
            </a:r>
            <a:endParaRPr dirty="0"/>
          </a:p>
          <a:p>
            <a:pPr lvl="0" eaLnBrk="1" hangingPunct="1"/>
            <a:r>
              <a:rPr dirty="0"/>
              <a:t>READ COMMITTED</a:t>
            </a:r>
            <a:endParaRPr dirty="0"/>
          </a:p>
          <a:p>
            <a:pPr lvl="0" eaLnBrk="1" hangingPunct="1"/>
            <a:r>
              <a:rPr dirty="0"/>
              <a:t>BEGIN TRANSACTION TR</a:t>
            </a:r>
            <a:endParaRPr dirty="0"/>
          </a:p>
          <a:p>
            <a:pPr lvl="0" eaLnBrk="1" hangingPunct="1"/>
            <a:r>
              <a:rPr dirty="0"/>
              <a:t>BEGIN TRY</a:t>
            </a:r>
            <a:endParaRPr dirty="0"/>
          </a:p>
          <a:p>
            <a:pPr lvl="0" eaLnBrk="1" hangingPunct="1"/>
            <a:r>
              <a:rPr dirty="0"/>
              <a:t>UPDATE Person.Contact </a:t>
            </a:r>
            <a:endParaRPr dirty="0"/>
          </a:p>
          <a:p>
            <a:pPr lvl="0" eaLnBrk="1" hangingPunct="1"/>
            <a:r>
              <a:rPr dirty="0"/>
              <a:t>SET EmailAddress='jolyn@yahoo.com' </a:t>
            </a:r>
            <a:endParaRPr dirty="0"/>
          </a:p>
          <a:p>
            <a:pPr lvl="0" eaLnBrk="1" hangingPunct="1"/>
            <a:r>
              <a:rPr dirty="0"/>
              <a:t>WHERE ContactID = 1070</a:t>
            </a:r>
            <a:endParaRPr dirty="0"/>
          </a:p>
          <a:p>
            <a:pPr lvl="0" eaLnBrk="1" hangingPunct="1"/>
            <a:r>
              <a:rPr dirty="0"/>
              <a:t>UPDATE HumanResources.EmployeeAddress SET AddressID = </a:t>
            </a:r>
            <a:endParaRPr dirty="0"/>
          </a:p>
          <a:p>
            <a:pPr lvl="0" eaLnBrk="1" hangingPunct="1"/>
            <a:r>
              <a:rPr dirty="0"/>
              <a:t>32533 </a:t>
            </a:r>
            <a:endParaRPr dirty="0"/>
          </a:p>
          <a:p>
            <a:pPr lvl="0" eaLnBrk="1" hangingPunct="1"/>
            <a:r>
              <a:rPr dirty="0"/>
              <a:t>WHERE EmployeeID = 1</a:t>
            </a:r>
            <a:endParaRPr dirty="0"/>
          </a:p>
          <a:p>
            <a:pPr lvl="0" eaLnBrk="1" hangingPunct="1"/>
            <a:r>
              <a:rPr dirty="0"/>
              <a:t>COMMIT TRANSACTION TR</a:t>
            </a:r>
            <a:endParaRPr dirty="0"/>
          </a:p>
          <a:p>
            <a:pPr lvl="0" eaLnBrk="1" hangingPunct="1"/>
            <a:r>
              <a:rPr dirty="0"/>
              <a:t>SELECT 'Transaction Executed'</a:t>
            </a:r>
            <a:endParaRPr dirty="0"/>
          </a:p>
          <a:p>
            <a:pPr lvl="0" eaLnBrk="1" hangingPunct="1"/>
            <a:r>
              <a:rPr dirty="0"/>
              <a:t>END TRY</a:t>
            </a:r>
            <a:endParaRPr dirty="0"/>
          </a:p>
          <a:p>
            <a:pPr lvl="0" eaLnBrk="1" hangingPunct="1"/>
            <a:r>
              <a:rPr dirty="0"/>
              <a:t>BEGIN CATCH</a:t>
            </a:r>
            <a:endParaRPr dirty="0"/>
          </a:p>
          <a:p>
            <a:pPr lvl="0" eaLnBrk="1" hangingPunct="1"/>
            <a:r>
              <a:rPr dirty="0"/>
              <a:t>ROLLBACK TRANSACTION TR</a:t>
            </a:r>
            <a:endParaRPr dirty="0"/>
          </a:p>
          <a:p>
            <a:pPr lvl="0" eaLnBrk="1" hangingPunct="1"/>
            <a:r>
              <a:rPr dirty="0"/>
              <a:t>SELECT 'Transaction Rollbacked'</a:t>
            </a:r>
            <a:endParaRPr dirty="0"/>
          </a:p>
          <a:p>
            <a:pPr lvl="0" eaLnBrk="1" hangingPunct="1"/>
            <a:r>
              <a:rPr dirty="0"/>
              <a:t>END CATCH</a:t>
            </a:r>
            <a:endParaRPr dirty="0"/>
          </a:p>
          <a:p>
            <a:pPr lvl="0" eaLnBrk="1" hangingPunct="1"/>
            <a:endParaRPr dirty="0"/>
          </a:p>
          <a:p>
            <a:pPr lvl="0" eaLnBrk="1" hangingPunct="1"/>
            <a:r>
              <a:rPr b="1" dirty="0"/>
              <a:t>Additional Inputs</a:t>
            </a:r>
            <a:endParaRPr dirty="0"/>
          </a:p>
          <a:p>
            <a:pPr lvl="0" eaLnBrk="1" hangingPunct="1"/>
            <a:r>
              <a:rPr dirty="0"/>
              <a:t>Timeouts can be used to prevent deadlocks. </a:t>
            </a:r>
            <a:endParaRPr dirty="0"/>
          </a:p>
          <a:p>
            <a:pPr lvl="0" eaLnBrk="1" hangingPunct="1"/>
            <a:r>
              <a:rPr dirty="0"/>
              <a:t>For multiple transactions running simultaneously on a SQL Server, you can define their isolation level to balance between concurrency and data integrity. By choosing the right transaction, isolation level can improve performance of the SQL Server queries. There are four transaction isolation levels: </a:t>
            </a:r>
            <a:endParaRPr b="1" dirty="0"/>
          </a:p>
          <a:p>
            <a:pPr lvl="0" eaLnBrk="1" hangingPunct="1"/>
            <a:r>
              <a:rPr b="1" dirty="0"/>
              <a:t>Read Committed</a:t>
            </a:r>
            <a:r>
              <a:rPr dirty="0"/>
              <a:t> This is the default isolation level. </a:t>
            </a:r>
            <a:endParaRPr b="1" dirty="0"/>
          </a:p>
          <a:p>
            <a:pPr lvl="0" eaLnBrk="1" hangingPunct="1"/>
            <a:r>
              <a:rPr b="1" dirty="0"/>
              <a:t>Read Uncommitted</a:t>
            </a:r>
            <a:r>
              <a:rPr dirty="0"/>
              <a:t> The restriction in this isolation level is the least as there are no shared or exclusive locks. This allows data updates before the transaction is over.</a:t>
            </a:r>
            <a:endParaRPr b="1" dirty="0"/>
          </a:p>
          <a:p>
            <a:pPr lvl="0" eaLnBrk="1" hangingPunct="1"/>
            <a:r>
              <a:rPr b="1" dirty="0"/>
              <a:t>Repeatable Read</a:t>
            </a:r>
            <a:r>
              <a:rPr dirty="0"/>
              <a:t> In this isolation level, rows can be added but existing data cannot be updated.</a:t>
            </a:r>
            <a:endParaRPr b="1" dirty="0"/>
          </a:p>
          <a:p>
            <a:pPr lvl="0" eaLnBrk="1" hangingPunct="1"/>
            <a:r>
              <a:rPr b="1" dirty="0"/>
              <a:t>Serializable</a:t>
            </a:r>
            <a:r>
              <a:rPr dirty="0"/>
              <a:t> Data integrity is the highest in this isolation level but concurrency between transactions is very low. Data involved in this transaction isolation level is locked. Transactions with this isolation level execute one by one. </a:t>
            </a:r>
            <a:endParaRPr dirty="0"/>
          </a:p>
          <a:p>
            <a:pPr lvl="0" eaLnBrk="1" hangingPunct="1"/>
            <a:r>
              <a:rPr dirty="0"/>
              <a:t>The syntax for setting transaction isolation levels is shown  below:</a:t>
            </a:r>
            <a:endParaRPr dirty="0"/>
          </a:p>
          <a:p>
            <a:pPr lvl="0" eaLnBrk="1" hangingPunct="1"/>
            <a:r>
              <a:rPr dirty="0"/>
              <a:t>SET TRANSACTION ISOLATION LEVEL {READ COMMITTED|READ</a:t>
            </a:r>
            <a:br>
              <a:rPr dirty="0"/>
            </a:br>
            <a:r>
              <a:rPr dirty="0"/>
              <a:t>UNCOMMITTED|REPEATABLE READ|SERIALIZABLE}</a:t>
            </a:r>
            <a:endParaRPr dirty="0"/>
          </a:p>
          <a:p>
            <a:pPr lvl="0" eaLnBrk="1" hangingPunct="1"/>
            <a:r>
              <a:rPr dirty="0"/>
              <a:t>When an INSENSETIVE cursor is created SQL Server stores the result set of the cursor in a temporary table in the tempdb database. This result set does not get updated with changes made to the base table(s). Apart from this the cursor itself is a read-only cursor i.e. it cannot be updated. The following code declares an INSENSETIVE cursor:</a:t>
            </a:r>
            <a:endParaRPr dirty="0"/>
          </a:p>
          <a:p>
            <a:pPr lvl="0" eaLnBrk="1" hangingPunct="1"/>
            <a:r>
              <a:rPr b="1" dirty="0"/>
              <a:t>DECLARE curPublishers CURSOR</a:t>
            </a:r>
            <a:endParaRPr b="1" dirty="0"/>
          </a:p>
          <a:p>
            <a:pPr lvl="0" eaLnBrk="1" hangingPunct="1"/>
            <a:r>
              <a:rPr b="1" dirty="0"/>
              <a:t>FOR SELECT * FROM publishers</a:t>
            </a:r>
            <a:endParaRPr b="1" dirty="0"/>
          </a:p>
          <a:p>
            <a:pPr lvl="0" eaLnBrk="1" hangingPunct="1"/>
            <a:r>
              <a:rPr b="1" dirty="0"/>
              <a:t>OPEN curPublishers</a:t>
            </a:r>
            <a:endParaRPr b="1" dirty="0"/>
          </a:p>
          <a:p>
            <a:pPr lvl="0" eaLnBrk="1" hangingPunct="1"/>
            <a:r>
              <a:rPr b="1" dirty="0"/>
              <a:t>FETCH NEXT FROM curPublishers &lt;&lt;&lt;example needs to be changed&gt;&gt;&gt;</a:t>
            </a:r>
            <a:endParaRPr b="1"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86019" name="Rectangle 2"/>
          <p:cNvSpPr>
            <a:spLocks noTextEdit="1"/>
          </p:cNvSpPr>
          <p:nvPr>
            <p:ph type="sldImg"/>
          </p:nvPr>
        </p:nvSpPr>
        <p:spPr/>
      </p:sp>
      <p:sp>
        <p:nvSpPr>
          <p:cNvPr id="86020" name="Rectangle 3"/>
          <p:cNvSpPr>
            <a:spLocks noGrp="1"/>
          </p:cNvSpPr>
          <p:nvPr>
            <p:ph type="body" idx="1"/>
          </p:nvPr>
        </p:nvSpPr>
        <p:spPr/>
        <p:txBody>
          <a:bodyPr wrap="square" lIns="91440" tIns="45720" rIns="91440" bIns="45720" anchor="t"/>
          <a:p>
            <a:pPr lvl="0" eaLnBrk="1" hangingPunct="1"/>
            <a:r>
              <a:rPr b="1" dirty="0"/>
              <a:t>Example:</a:t>
            </a:r>
            <a:endParaRPr dirty="0"/>
          </a:p>
          <a:p>
            <a:pPr lvl="0" eaLnBrk="1" hangingPunct="1"/>
            <a:r>
              <a:rPr dirty="0"/>
              <a:t>SET TRANSACTION ISOLATION LEVEL</a:t>
            </a:r>
            <a:endParaRPr dirty="0"/>
          </a:p>
          <a:p>
            <a:pPr lvl="0" eaLnBrk="1" hangingPunct="1"/>
            <a:r>
              <a:rPr dirty="0"/>
              <a:t>READ COMMITTED</a:t>
            </a:r>
            <a:endParaRPr dirty="0"/>
          </a:p>
          <a:p>
            <a:pPr lvl="0" eaLnBrk="1" hangingPunct="1"/>
            <a:r>
              <a:rPr dirty="0"/>
              <a:t>BEGIN TRANSACTION TR</a:t>
            </a:r>
            <a:endParaRPr dirty="0"/>
          </a:p>
          <a:p>
            <a:pPr lvl="0" eaLnBrk="1" hangingPunct="1"/>
            <a:r>
              <a:rPr dirty="0"/>
              <a:t>BEGIN TRY</a:t>
            </a:r>
            <a:endParaRPr dirty="0"/>
          </a:p>
          <a:p>
            <a:pPr lvl="0" eaLnBrk="1" hangingPunct="1"/>
            <a:r>
              <a:rPr dirty="0"/>
              <a:t>UPDATE Person.Contact </a:t>
            </a:r>
            <a:endParaRPr dirty="0"/>
          </a:p>
          <a:p>
            <a:pPr lvl="0" eaLnBrk="1" hangingPunct="1"/>
            <a:r>
              <a:rPr dirty="0"/>
              <a:t>SET EmailAddress='jolyn@yahoo.com' </a:t>
            </a:r>
            <a:endParaRPr dirty="0"/>
          </a:p>
          <a:p>
            <a:pPr lvl="0" eaLnBrk="1" hangingPunct="1"/>
            <a:r>
              <a:rPr dirty="0"/>
              <a:t>WHERE ContactID = 1070</a:t>
            </a:r>
            <a:endParaRPr dirty="0"/>
          </a:p>
          <a:p>
            <a:pPr lvl="0" eaLnBrk="1" hangingPunct="1"/>
            <a:r>
              <a:rPr dirty="0"/>
              <a:t>UPDATE HumanResources.EmployeeAddress SET AddressID = </a:t>
            </a:r>
            <a:endParaRPr dirty="0"/>
          </a:p>
          <a:p>
            <a:pPr lvl="0" eaLnBrk="1" hangingPunct="1"/>
            <a:r>
              <a:rPr dirty="0"/>
              <a:t>32533 </a:t>
            </a:r>
            <a:endParaRPr dirty="0"/>
          </a:p>
          <a:p>
            <a:pPr lvl="0" eaLnBrk="1" hangingPunct="1"/>
            <a:r>
              <a:rPr dirty="0"/>
              <a:t>WHERE EmployeeID = 1</a:t>
            </a:r>
            <a:endParaRPr dirty="0"/>
          </a:p>
          <a:p>
            <a:pPr lvl="0" eaLnBrk="1" hangingPunct="1"/>
            <a:r>
              <a:rPr dirty="0"/>
              <a:t>COMMIT TRANSACTION TR</a:t>
            </a:r>
            <a:endParaRPr dirty="0"/>
          </a:p>
          <a:p>
            <a:pPr lvl="0" eaLnBrk="1" hangingPunct="1"/>
            <a:r>
              <a:rPr dirty="0"/>
              <a:t>SELECT 'Transaction Executed'</a:t>
            </a:r>
            <a:endParaRPr dirty="0"/>
          </a:p>
          <a:p>
            <a:pPr lvl="0" eaLnBrk="1" hangingPunct="1"/>
            <a:r>
              <a:rPr dirty="0"/>
              <a:t>END TRY</a:t>
            </a:r>
            <a:endParaRPr dirty="0"/>
          </a:p>
          <a:p>
            <a:pPr lvl="0" eaLnBrk="1" hangingPunct="1"/>
            <a:r>
              <a:rPr dirty="0"/>
              <a:t>BEGIN CATCH</a:t>
            </a:r>
            <a:endParaRPr dirty="0"/>
          </a:p>
          <a:p>
            <a:pPr lvl="0" eaLnBrk="1" hangingPunct="1"/>
            <a:r>
              <a:rPr dirty="0"/>
              <a:t>ROLLBACK TRANSACTION TR</a:t>
            </a:r>
            <a:endParaRPr dirty="0"/>
          </a:p>
          <a:p>
            <a:pPr lvl="0" eaLnBrk="1" hangingPunct="1"/>
            <a:r>
              <a:rPr dirty="0"/>
              <a:t>SELECT 'Transaction Rollbacked'</a:t>
            </a:r>
            <a:endParaRPr dirty="0"/>
          </a:p>
          <a:p>
            <a:pPr lvl="0" eaLnBrk="1" hangingPunct="1"/>
            <a:r>
              <a:rPr dirty="0"/>
              <a:t>END CATCH</a:t>
            </a:r>
            <a:endParaRPr dirty="0"/>
          </a:p>
          <a:p>
            <a:pPr lvl="0" eaLnBrk="1" hangingPunct="1"/>
            <a:endParaRPr dirty="0"/>
          </a:p>
          <a:p>
            <a:pPr lvl="0" eaLnBrk="1" hangingPunct="1"/>
            <a:r>
              <a:rPr b="1" dirty="0"/>
              <a:t>Additional Inputs</a:t>
            </a:r>
            <a:endParaRPr dirty="0"/>
          </a:p>
          <a:p>
            <a:pPr lvl="0" eaLnBrk="1" hangingPunct="1"/>
            <a:r>
              <a:rPr dirty="0"/>
              <a:t>Timeouts can be used to prevent deadlocks. </a:t>
            </a:r>
            <a:endParaRPr dirty="0"/>
          </a:p>
          <a:p>
            <a:pPr lvl="0" eaLnBrk="1" hangingPunct="1"/>
            <a:r>
              <a:rPr dirty="0"/>
              <a:t>For multiple transactions running simultaneously on a SQL Server, you can define their isolation level to balance between concurrency and data integrity. By choosing the right transaction, isolation level can improve performance of the SQL Server queries. There are four transaction isolation levels: </a:t>
            </a:r>
            <a:endParaRPr b="1" dirty="0"/>
          </a:p>
          <a:p>
            <a:pPr lvl="0" eaLnBrk="1" hangingPunct="1"/>
            <a:r>
              <a:rPr b="1" dirty="0"/>
              <a:t>Read Committed</a:t>
            </a:r>
            <a:r>
              <a:rPr dirty="0"/>
              <a:t> This is the default isolation level. </a:t>
            </a:r>
            <a:endParaRPr b="1" dirty="0"/>
          </a:p>
          <a:p>
            <a:pPr lvl="0" eaLnBrk="1" hangingPunct="1"/>
            <a:r>
              <a:rPr b="1" dirty="0"/>
              <a:t>Read Uncommitted</a:t>
            </a:r>
            <a:r>
              <a:rPr dirty="0"/>
              <a:t> The restriction in this isolation level is the least as there are no shared or exclusive locks. This allows data updates before the transaction is over.</a:t>
            </a:r>
            <a:endParaRPr b="1" dirty="0"/>
          </a:p>
          <a:p>
            <a:pPr lvl="0" eaLnBrk="1" hangingPunct="1"/>
            <a:r>
              <a:rPr b="1" dirty="0"/>
              <a:t>Repeatable Read</a:t>
            </a:r>
            <a:r>
              <a:rPr dirty="0"/>
              <a:t> In this isolation level, rows can be added but existing data cannot be updated.</a:t>
            </a:r>
            <a:endParaRPr b="1" dirty="0"/>
          </a:p>
          <a:p>
            <a:pPr lvl="0" eaLnBrk="1" hangingPunct="1"/>
            <a:r>
              <a:rPr b="1" dirty="0"/>
              <a:t>Serializable</a:t>
            </a:r>
            <a:r>
              <a:rPr dirty="0"/>
              <a:t> Data integrity is the highest in this isolation level but concurrency between transactions is very low. Data involved in this transaction isolation level is locked. Transactions with this isolation level execute one by one. </a:t>
            </a:r>
            <a:endParaRPr dirty="0"/>
          </a:p>
          <a:p>
            <a:pPr lvl="0" eaLnBrk="1" hangingPunct="1"/>
            <a:r>
              <a:rPr dirty="0"/>
              <a:t>The syntax for setting transaction isolation levels is shown  below:</a:t>
            </a:r>
            <a:endParaRPr dirty="0"/>
          </a:p>
          <a:p>
            <a:pPr lvl="0" eaLnBrk="1" hangingPunct="1"/>
            <a:r>
              <a:rPr dirty="0"/>
              <a:t>SET TRANSACTION ISOLATION LEVEL {READ COMMITTED|READ</a:t>
            </a:r>
            <a:br>
              <a:rPr dirty="0"/>
            </a:br>
            <a:r>
              <a:rPr dirty="0"/>
              <a:t>UNCOMMITTED|REPEATABLE READ|SERIALIZABLE}</a:t>
            </a:r>
            <a:endParaRPr dirty="0"/>
          </a:p>
          <a:p>
            <a:pPr lvl="0" eaLnBrk="1" hangingPunct="1"/>
            <a:r>
              <a:rPr dirty="0"/>
              <a:t>When an INSENSETIVE cursor is created SQL Server stores the result set of the cursor in a temporary table in the tempdb database. This result set does not get updated with changes made to the base table(s). Apart from this the cursor itself is a read-only cursor i.e. it cannot be updated. The following code declares an INSENSETIVE cursor:</a:t>
            </a:r>
            <a:endParaRPr dirty="0"/>
          </a:p>
          <a:p>
            <a:pPr lvl="0" eaLnBrk="1" hangingPunct="1"/>
            <a:r>
              <a:rPr b="1" dirty="0"/>
              <a:t>DECLARE curPublishers CURSOR</a:t>
            </a:r>
            <a:endParaRPr b="1" dirty="0"/>
          </a:p>
          <a:p>
            <a:pPr lvl="0" eaLnBrk="1" hangingPunct="1"/>
            <a:r>
              <a:rPr b="1" dirty="0"/>
              <a:t>FOR SELECT * FROM publishers</a:t>
            </a:r>
            <a:endParaRPr b="1" dirty="0"/>
          </a:p>
          <a:p>
            <a:pPr lvl="0" eaLnBrk="1" hangingPunct="1"/>
            <a:r>
              <a:rPr b="1" dirty="0"/>
              <a:t>OPEN curPublishers</a:t>
            </a:r>
            <a:endParaRPr b="1" dirty="0"/>
          </a:p>
          <a:p>
            <a:pPr lvl="0" eaLnBrk="1" hangingPunct="1"/>
            <a:r>
              <a:rPr b="1" dirty="0"/>
              <a:t>FETCH NEXT FROM curPublishers &lt;&lt;&lt;example needs to be changed&gt;&gt;&gt;</a:t>
            </a:r>
            <a:endParaRPr b="1"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87043" name="Rectangle 2"/>
          <p:cNvSpPr>
            <a:spLocks noTextEdit="1"/>
          </p:cNvSpPr>
          <p:nvPr>
            <p:ph type="sldImg"/>
          </p:nvPr>
        </p:nvSpPr>
        <p:spPr/>
      </p:sp>
      <p:sp>
        <p:nvSpPr>
          <p:cNvPr id="87044" name="Rectangle 3"/>
          <p:cNvSpPr>
            <a:spLocks noGrp="1"/>
          </p:cNvSpPr>
          <p:nvPr>
            <p:ph type="body" idx="1"/>
          </p:nvPr>
        </p:nvSpPr>
        <p:spPr/>
        <p:txBody>
          <a:bodyPr wrap="square" lIns="91440" tIns="45720" rIns="91440" bIns="45720" anchor="t"/>
          <a:p>
            <a:pPr lvl="0" eaLnBrk="1" hangingPunct="1"/>
            <a:r>
              <a:rPr b="1" dirty="0"/>
              <a:t>Example:</a:t>
            </a:r>
            <a:endParaRPr dirty="0"/>
          </a:p>
          <a:p>
            <a:pPr lvl="0" eaLnBrk="1" hangingPunct="1"/>
            <a:r>
              <a:rPr dirty="0"/>
              <a:t>SET TRANSACTION ISOLATION LEVEL</a:t>
            </a:r>
            <a:endParaRPr dirty="0"/>
          </a:p>
          <a:p>
            <a:pPr lvl="0" eaLnBrk="1" hangingPunct="1"/>
            <a:r>
              <a:rPr dirty="0"/>
              <a:t>READ COMMITTED</a:t>
            </a:r>
            <a:endParaRPr dirty="0"/>
          </a:p>
          <a:p>
            <a:pPr lvl="0" eaLnBrk="1" hangingPunct="1"/>
            <a:r>
              <a:rPr dirty="0"/>
              <a:t>BEGIN TRANSACTION TR</a:t>
            </a:r>
            <a:endParaRPr dirty="0"/>
          </a:p>
          <a:p>
            <a:pPr lvl="0" eaLnBrk="1" hangingPunct="1"/>
            <a:r>
              <a:rPr dirty="0"/>
              <a:t>BEGIN TRY</a:t>
            </a:r>
            <a:endParaRPr dirty="0"/>
          </a:p>
          <a:p>
            <a:pPr lvl="0" eaLnBrk="1" hangingPunct="1"/>
            <a:r>
              <a:rPr dirty="0"/>
              <a:t>UPDATE Person.Contact </a:t>
            </a:r>
            <a:endParaRPr dirty="0"/>
          </a:p>
          <a:p>
            <a:pPr lvl="0" eaLnBrk="1" hangingPunct="1"/>
            <a:r>
              <a:rPr dirty="0"/>
              <a:t>SET EmailAddress='jolyn@yahoo.com' </a:t>
            </a:r>
            <a:endParaRPr dirty="0"/>
          </a:p>
          <a:p>
            <a:pPr lvl="0" eaLnBrk="1" hangingPunct="1"/>
            <a:r>
              <a:rPr dirty="0"/>
              <a:t>WHERE ContactID = 1070</a:t>
            </a:r>
            <a:endParaRPr dirty="0"/>
          </a:p>
          <a:p>
            <a:pPr lvl="0" eaLnBrk="1" hangingPunct="1"/>
            <a:r>
              <a:rPr dirty="0"/>
              <a:t>UPDATE HumanResources.EmployeeAddress SET AddressID = </a:t>
            </a:r>
            <a:endParaRPr dirty="0"/>
          </a:p>
          <a:p>
            <a:pPr lvl="0" eaLnBrk="1" hangingPunct="1"/>
            <a:r>
              <a:rPr dirty="0"/>
              <a:t>32533 </a:t>
            </a:r>
            <a:endParaRPr dirty="0"/>
          </a:p>
          <a:p>
            <a:pPr lvl="0" eaLnBrk="1" hangingPunct="1"/>
            <a:r>
              <a:rPr dirty="0"/>
              <a:t>WHERE EmployeeID = 1</a:t>
            </a:r>
            <a:endParaRPr dirty="0"/>
          </a:p>
          <a:p>
            <a:pPr lvl="0" eaLnBrk="1" hangingPunct="1"/>
            <a:r>
              <a:rPr dirty="0"/>
              <a:t>COMMIT TRANSACTION TR</a:t>
            </a:r>
            <a:endParaRPr dirty="0"/>
          </a:p>
          <a:p>
            <a:pPr lvl="0" eaLnBrk="1" hangingPunct="1"/>
            <a:r>
              <a:rPr dirty="0"/>
              <a:t>SELECT 'Transaction Executed'</a:t>
            </a:r>
            <a:endParaRPr dirty="0"/>
          </a:p>
          <a:p>
            <a:pPr lvl="0" eaLnBrk="1" hangingPunct="1"/>
            <a:r>
              <a:rPr dirty="0"/>
              <a:t>END TRY</a:t>
            </a:r>
            <a:endParaRPr dirty="0"/>
          </a:p>
          <a:p>
            <a:pPr lvl="0" eaLnBrk="1" hangingPunct="1"/>
            <a:r>
              <a:rPr dirty="0"/>
              <a:t>BEGIN CATCH</a:t>
            </a:r>
            <a:endParaRPr dirty="0"/>
          </a:p>
          <a:p>
            <a:pPr lvl="0" eaLnBrk="1" hangingPunct="1"/>
            <a:r>
              <a:rPr dirty="0"/>
              <a:t>ROLLBACK TRANSACTION TR</a:t>
            </a:r>
            <a:endParaRPr dirty="0"/>
          </a:p>
          <a:p>
            <a:pPr lvl="0" eaLnBrk="1" hangingPunct="1"/>
            <a:r>
              <a:rPr dirty="0"/>
              <a:t>SELECT 'Transaction Rollbacked'</a:t>
            </a:r>
            <a:endParaRPr dirty="0"/>
          </a:p>
          <a:p>
            <a:pPr lvl="0" eaLnBrk="1" hangingPunct="1"/>
            <a:r>
              <a:rPr dirty="0"/>
              <a:t>END CATCH</a:t>
            </a:r>
            <a:endParaRPr dirty="0"/>
          </a:p>
          <a:p>
            <a:pPr lvl="0" eaLnBrk="1" hangingPunct="1"/>
            <a:endParaRPr dirty="0"/>
          </a:p>
          <a:p>
            <a:pPr lvl="0" eaLnBrk="1" hangingPunct="1"/>
            <a:r>
              <a:rPr b="1" dirty="0"/>
              <a:t>Additional Inputs</a:t>
            </a:r>
            <a:endParaRPr dirty="0"/>
          </a:p>
          <a:p>
            <a:pPr lvl="0" eaLnBrk="1" hangingPunct="1"/>
            <a:r>
              <a:rPr dirty="0"/>
              <a:t>Timeouts can be used to prevent deadlocks. </a:t>
            </a:r>
            <a:endParaRPr dirty="0"/>
          </a:p>
          <a:p>
            <a:pPr lvl="0" eaLnBrk="1" hangingPunct="1"/>
            <a:r>
              <a:rPr dirty="0"/>
              <a:t>For multiple transactions running simultaneously on a SQL Server, you can define their isolation level to balance between concurrency and data integrity. By choosing the right transaction, isolation level can improve performance of the SQL Server queries. There are four transaction isolation levels: </a:t>
            </a:r>
            <a:endParaRPr b="1" dirty="0"/>
          </a:p>
          <a:p>
            <a:pPr lvl="0" eaLnBrk="1" hangingPunct="1"/>
            <a:r>
              <a:rPr b="1" dirty="0"/>
              <a:t>Read Committed</a:t>
            </a:r>
            <a:r>
              <a:rPr dirty="0"/>
              <a:t> This is the default isolation level. </a:t>
            </a:r>
            <a:endParaRPr b="1" dirty="0"/>
          </a:p>
          <a:p>
            <a:pPr lvl="0" eaLnBrk="1" hangingPunct="1"/>
            <a:r>
              <a:rPr b="1" dirty="0"/>
              <a:t>Read Uncommitted</a:t>
            </a:r>
            <a:r>
              <a:rPr dirty="0"/>
              <a:t> The restriction in this isolation level is the least as there are no shared or exclusive locks. This allows data updates before the transaction is over.</a:t>
            </a:r>
            <a:endParaRPr b="1" dirty="0"/>
          </a:p>
          <a:p>
            <a:pPr lvl="0" eaLnBrk="1" hangingPunct="1"/>
            <a:r>
              <a:rPr b="1" dirty="0"/>
              <a:t>Repeatable Read</a:t>
            </a:r>
            <a:r>
              <a:rPr dirty="0"/>
              <a:t> In this isolation level, rows can be added but existing data cannot be updated.</a:t>
            </a:r>
            <a:endParaRPr b="1" dirty="0"/>
          </a:p>
          <a:p>
            <a:pPr lvl="0" eaLnBrk="1" hangingPunct="1"/>
            <a:r>
              <a:rPr b="1" dirty="0"/>
              <a:t>Serializable</a:t>
            </a:r>
            <a:r>
              <a:rPr dirty="0"/>
              <a:t> Data integrity is the highest in this isolation level but concurrency between transactions is very low. Data involved in this transaction isolation level is locked. Transactions with this isolation level execute one by one. </a:t>
            </a:r>
            <a:endParaRPr dirty="0"/>
          </a:p>
          <a:p>
            <a:pPr lvl="0" eaLnBrk="1" hangingPunct="1"/>
            <a:r>
              <a:rPr dirty="0"/>
              <a:t>The syntax for setting transaction isolation levels is shown  below:</a:t>
            </a:r>
            <a:endParaRPr dirty="0"/>
          </a:p>
          <a:p>
            <a:pPr lvl="0" eaLnBrk="1" hangingPunct="1"/>
            <a:r>
              <a:rPr dirty="0"/>
              <a:t>SET TRANSACTION ISOLATION LEVEL {READ COMMITTED|READ</a:t>
            </a:r>
            <a:br>
              <a:rPr dirty="0"/>
            </a:br>
            <a:r>
              <a:rPr dirty="0"/>
              <a:t>UNCOMMITTED|REPEATABLE READ|SERIALIZABLE}</a:t>
            </a:r>
            <a:endParaRPr dirty="0"/>
          </a:p>
          <a:p>
            <a:pPr lvl="0" eaLnBrk="1" hangingPunct="1"/>
            <a:r>
              <a:rPr dirty="0"/>
              <a:t>When an INSENSETIVE cursor is created SQL Server stores the result set of the cursor in a temporary table in the tempdb database. This result set does not get updated with changes made to the base table(s). Apart from this the cursor itself is a read-only cursor i.e. it cannot be updated. The following code declares an INSENSETIVE cursor:</a:t>
            </a:r>
            <a:endParaRPr dirty="0"/>
          </a:p>
          <a:p>
            <a:pPr lvl="0" eaLnBrk="1" hangingPunct="1"/>
            <a:r>
              <a:rPr b="1" dirty="0"/>
              <a:t>DECLARE curPublishers CURSOR</a:t>
            </a:r>
            <a:endParaRPr b="1" dirty="0"/>
          </a:p>
          <a:p>
            <a:pPr lvl="0" eaLnBrk="1" hangingPunct="1"/>
            <a:r>
              <a:rPr b="1" dirty="0"/>
              <a:t>FOR SELECT * FROM publishers</a:t>
            </a:r>
            <a:endParaRPr b="1" dirty="0"/>
          </a:p>
          <a:p>
            <a:pPr lvl="0" eaLnBrk="1" hangingPunct="1"/>
            <a:r>
              <a:rPr b="1" dirty="0"/>
              <a:t>OPEN curPublishers</a:t>
            </a:r>
            <a:endParaRPr b="1" dirty="0"/>
          </a:p>
          <a:p>
            <a:pPr lvl="0" eaLnBrk="1" hangingPunct="1"/>
            <a:r>
              <a:rPr b="1" dirty="0"/>
              <a:t>FETCH NEXT FROM curPublishers &lt;&lt;&lt;example needs to be changed&gt;&gt;&gt;</a:t>
            </a:r>
            <a:endParaRPr b="1"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88067" name="Rectangle 2"/>
          <p:cNvSpPr>
            <a:spLocks noTextEdit="1"/>
          </p:cNvSpPr>
          <p:nvPr>
            <p:ph type="sldImg"/>
          </p:nvPr>
        </p:nvSpPr>
        <p:spPr/>
      </p:sp>
      <p:sp>
        <p:nvSpPr>
          <p:cNvPr id="88068" name="Rectangle 3"/>
          <p:cNvSpPr>
            <a:spLocks noGrp="1"/>
          </p:cNvSpPr>
          <p:nvPr>
            <p:ph type="body" idx="1"/>
          </p:nvPr>
        </p:nvSpPr>
        <p:spPr/>
        <p:txBody>
          <a:bodyPr wrap="square" lIns="91440" tIns="45720" rIns="91440" bIns="45720" anchor="t"/>
          <a:p>
            <a:pPr marL="228600" lvl="0" indent="-228600" eaLnBrk="1" hangingPunct="1"/>
            <a:r>
              <a:rPr dirty="0"/>
              <a:t>In this slide, you need to explain the concept of deadlocks and how to resolve them. Do not execute any of the statements in the class, instead focus on clearing the concept.</a:t>
            </a:r>
            <a:endParaRPr dirty="0"/>
          </a:p>
          <a:p>
            <a:pPr marL="228600" lvl="0" indent="-228600" eaLnBrk="1" hangingPunct="1"/>
            <a:r>
              <a:rPr b="1" dirty="0"/>
              <a:t>Deadlock</a:t>
            </a:r>
            <a:endParaRPr dirty="0"/>
          </a:p>
          <a:p>
            <a:pPr marL="228600" lvl="0" indent="-228600" eaLnBrk="1" hangingPunct="1"/>
            <a:r>
              <a:rPr dirty="0"/>
              <a:t>Suppose a delete trigger called Trigger1 has been defined on a table called Table1 and there is a delete trigger called Trigger2 on another table called Table2. Trigger1 deletes a row on Table2 and Trigger2 deletes a row on Table1. If you delete a row in Table1, then Trigger1 will try to obtain an exclusive lock on Table2 and Trigger2, which will be fired now, will try to acquire an exclusive lock on Table1 that is already locked. Both these transactions wait for the other to release the locks imposed by them. This causes a stalemate because neither application can release its locks and finish its session while waiting for the other application to release its locks. SQL Server automatically fixes this by choosing one application, forcing it to release the lock and allowing the other session to continue. By setting the DEADLOCK PRIORITY, you can decide which session is more likely to be the next deadlock looser. SQL Server will release the lock of the session that has lower priority. Set the DEADLOCK PRIORITY using the following syntax: SET DEADLOCK_PRIORITY {LOW | NORMAL}.</a:t>
            </a:r>
            <a:endParaRPr dirty="0"/>
          </a:p>
          <a:p>
            <a:pPr marL="228600" lvl="0" indent="-228600" eaLnBrk="1" hangingPunct="1"/>
            <a:endParaRPr dirty="0"/>
          </a:p>
          <a:p>
            <a:pPr marL="228600" lvl="0" indent="-228600" eaLnBrk="1" hangingPunct="1"/>
            <a:r>
              <a:rPr b="1" dirty="0"/>
              <a:t>FAQ:</a:t>
            </a:r>
            <a:endParaRPr dirty="0"/>
          </a:p>
          <a:p>
            <a:pPr marL="228600" lvl="0" indent="-228600" eaLnBrk="1" hangingPunct="1"/>
            <a:r>
              <a:rPr dirty="0"/>
              <a:t>Q.: How does the transaction log help in transaction management?</a:t>
            </a:r>
            <a:endParaRPr dirty="0"/>
          </a:p>
          <a:p>
            <a:pPr marL="228600" lvl="0" indent="-228600" eaLnBrk="1" hangingPunct="1"/>
            <a:r>
              <a:rPr dirty="0"/>
              <a:t>Every transaction is recorded in the transaction log to maintain database consistency and aid in recovery.</a:t>
            </a:r>
            <a:endParaRPr dirty="0"/>
          </a:p>
          <a:p>
            <a:pPr marL="228600" lvl="0" indent="-228600" eaLnBrk="1" hangingPunct="1"/>
            <a:r>
              <a:rPr dirty="0"/>
              <a:t>Q: When will SQL Server use an update lock?</a:t>
            </a:r>
            <a:endParaRPr dirty="0"/>
          </a:p>
          <a:p>
            <a:pPr marL="228600" lvl="0" indent="-228600" eaLnBrk="1" hangingPunct="1"/>
            <a:r>
              <a:rPr dirty="0"/>
              <a:t>When updating rows, SQL Server first searches for the records and uses a shared lock in the process. Once the records are located, the shared lock is upgraded to an exclusive lock. If another transaction has applied a shared lock on the resource, the shared lock imposed while searching for the records cannot be upgraded. To avoid this SQL Server uses an update lock while updating records.</a:t>
            </a:r>
            <a:endParaRPr dirty="0"/>
          </a:p>
          <a:p>
            <a:pPr marL="228600" lvl="0" indent="-228600" eaLnBrk="1" hangingPunct="1"/>
            <a:r>
              <a:rPr dirty="0"/>
              <a:t>Q: In case there are a lot of transactions, which lock will you request for while updating a row in a table? </a:t>
            </a:r>
            <a:endParaRPr dirty="0"/>
          </a:p>
          <a:p>
            <a:pPr marL="228600" lvl="0" indent="-228600" eaLnBrk="1" hangingPunct="1"/>
            <a:r>
              <a:rPr dirty="0"/>
              <a:t>You should request for an intent lock. Intent locks impose locks higher up in the hierarchy and only those locks are compared instead of comparing locks in the lower level.</a:t>
            </a: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89091" name="Rectangle 2"/>
          <p:cNvSpPr>
            <a:spLocks noTextEdit="1"/>
          </p:cNvSpPr>
          <p:nvPr>
            <p:ph type="sldImg"/>
          </p:nvPr>
        </p:nvSpPr>
        <p:spPr/>
      </p:sp>
      <p:sp>
        <p:nvSpPr>
          <p:cNvPr id="89092" name="Rectangle 3"/>
          <p:cNvSpPr>
            <a:spLocks noGrp="1"/>
          </p:cNvSpPr>
          <p:nvPr>
            <p:ph type="body" idx="1"/>
          </p:nvPr>
        </p:nvSpPr>
        <p:spPr/>
        <p:txBody>
          <a:bodyPr wrap="square" lIns="91440" tIns="45720" rIns="91440" bIns="45720" anchor="t"/>
          <a:p>
            <a:pPr marL="228600" lvl="0" indent="-228600" eaLnBrk="1" hangingPunct="1"/>
            <a:r>
              <a:rPr dirty="0"/>
              <a:t>In this slide, you need to explain the concept of deadlocks and how to resolve them. Do not execute any of the statements in the class, instead focus on clearing the concept.</a:t>
            </a:r>
            <a:endParaRPr dirty="0"/>
          </a:p>
          <a:p>
            <a:pPr marL="228600" lvl="0" indent="-228600" eaLnBrk="1" hangingPunct="1"/>
            <a:r>
              <a:rPr b="1" dirty="0"/>
              <a:t>Deadlock</a:t>
            </a:r>
            <a:endParaRPr dirty="0"/>
          </a:p>
          <a:p>
            <a:pPr marL="228600" lvl="0" indent="-228600" eaLnBrk="1" hangingPunct="1"/>
            <a:r>
              <a:rPr dirty="0"/>
              <a:t>Suppose a delete trigger called Trigger1 has been defined on a table called Table1 and there is a delete trigger called Trigger2 on another table called Table2. Trigger1 deletes a row on Table2 and Trigger2 deletes a row on Table1. If you delete a row in Table1, then Trigger1 will try to obtain an exclusive lock on Table2 and Trigger2, which will be fired now, will try to acquire an exclusive lock on Table1 that is already locked. Both these transactions wait for the other to release the locks imposed by them. This causes a stalemate because neither application can release its locks and finish its session while waiting for the other application to release its locks. SQL Server automatically fixes this by choosing one application, forcing it to release the lock and allowing the other session to continue. By setting the DEADLOCK PRIORITY, you can decide which session is more likely to be the next deadlock looser. SQL Server will release the lock of the session that has lower priority. Set the DEADLOCK PRIORITY using the following syntax: SET DEADLOCK_PRIORITY {LOW | NORMAL}.</a:t>
            </a:r>
            <a:endParaRPr dirty="0"/>
          </a:p>
          <a:p>
            <a:pPr marL="228600" lvl="0" indent="-228600" eaLnBrk="1" hangingPunct="1"/>
            <a:endParaRPr dirty="0"/>
          </a:p>
          <a:p>
            <a:pPr marL="228600" lvl="0" indent="-228600" eaLnBrk="1" hangingPunct="1"/>
            <a:r>
              <a:rPr b="1" dirty="0"/>
              <a:t>FAQ:</a:t>
            </a:r>
            <a:endParaRPr dirty="0"/>
          </a:p>
          <a:p>
            <a:pPr marL="228600" lvl="0" indent="-228600" eaLnBrk="1" hangingPunct="1"/>
            <a:r>
              <a:rPr dirty="0"/>
              <a:t>Q.: How does the transaction log help in transaction management?</a:t>
            </a:r>
            <a:endParaRPr dirty="0"/>
          </a:p>
          <a:p>
            <a:pPr marL="228600" lvl="0" indent="-228600" eaLnBrk="1" hangingPunct="1"/>
            <a:r>
              <a:rPr dirty="0"/>
              <a:t>Every transaction is recorded in the transaction log to maintain database consistency and aid in recovery.</a:t>
            </a:r>
            <a:endParaRPr dirty="0"/>
          </a:p>
          <a:p>
            <a:pPr marL="228600" lvl="0" indent="-228600" eaLnBrk="1" hangingPunct="1"/>
            <a:r>
              <a:rPr dirty="0"/>
              <a:t>Q: When will SQL Server use an update lock?</a:t>
            </a:r>
            <a:endParaRPr dirty="0"/>
          </a:p>
          <a:p>
            <a:pPr marL="228600" lvl="0" indent="-228600" eaLnBrk="1" hangingPunct="1"/>
            <a:r>
              <a:rPr dirty="0"/>
              <a:t>When updating rows, SQL Server first searches for the records and uses a shared lock in the process. Once the records are located, the shared lock is upgraded to an exclusive lock. If another transaction has applied a shared lock on the resource, the shared lock imposed while searching for the records cannot be upgraded. To avoid this SQL Server uses an update lock while updating records.</a:t>
            </a:r>
            <a:endParaRPr dirty="0"/>
          </a:p>
          <a:p>
            <a:pPr marL="228600" lvl="0" indent="-228600" eaLnBrk="1" hangingPunct="1"/>
            <a:r>
              <a:rPr dirty="0"/>
              <a:t>Q: In case there are a lot of transactions, which lock will you request for while updating a row in a table? </a:t>
            </a:r>
            <a:endParaRPr dirty="0"/>
          </a:p>
          <a:p>
            <a:pPr marL="228600" lvl="0" indent="-228600" eaLnBrk="1" hangingPunct="1"/>
            <a:r>
              <a:rPr dirty="0"/>
              <a:t>You should request for an intent lock. Intent locks impose locks higher up in the hierarchy and only those locks are compared instead of comparing locks in the lower level.</a:t>
            </a: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90115" name="Rectangle 2"/>
          <p:cNvSpPr>
            <a:spLocks noTextEdit="1"/>
          </p:cNvSpPr>
          <p:nvPr>
            <p:ph type="sldImg"/>
          </p:nvPr>
        </p:nvSpPr>
        <p:spPr/>
      </p:sp>
      <p:sp>
        <p:nvSpPr>
          <p:cNvPr id="90116" name="Rectangle 3"/>
          <p:cNvSpPr>
            <a:spLocks noGrp="1"/>
          </p:cNvSpPr>
          <p:nvPr>
            <p:ph type="body" idx="1"/>
          </p:nvPr>
        </p:nvSpPr>
        <p:spPr/>
        <p:txBody>
          <a:bodyPr wrap="square" lIns="91440" tIns="45720" rIns="91440" bIns="45720" anchor="t"/>
          <a:p>
            <a:pPr marL="228600" lvl="0" indent="-228600" eaLnBrk="1" hangingPunct="1"/>
            <a:r>
              <a:rPr dirty="0"/>
              <a:t>In this slide, you need to explain the concept of deadlocks and how to resolve them. Do not execute any of the statements in the class, instead focus on clearing the concept.</a:t>
            </a:r>
            <a:endParaRPr dirty="0"/>
          </a:p>
          <a:p>
            <a:pPr marL="228600" lvl="0" indent="-228600" eaLnBrk="1" hangingPunct="1"/>
            <a:r>
              <a:rPr b="1" dirty="0"/>
              <a:t>Deadlock</a:t>
            </a:r>
            <a:endParaRPr dirty="0"/>
          </a:p>
          <a:p>
            <a:pPr marL="228600" lvl="0" indent="-228600" eaLnBrk="1" hangingPunct="1"/>
            <a:r>
              <a:rPr dirty="0"/>
              <a:t>Suppose a delete trigger called Trigger1 has been defined on a table called Table1 and there is a delete trigger called Trigger2 on another table called Table2. Trigger1 deletes a row on Table2 and Trigger2 deletes a row on Table1. If you delete a row in Table1, then Trigger1 will try to obtain an exclusive lock on Table2 and Trigger2, which will be fired now, will try to acquire an exclusive lock on Table1 that is already locked. Both these transactions wait for the other to release the locks imposed by them. This causes a stalemate because neither application can release its locks and finish its session while waiting for the other application to release its locks. SQL Server automatically fixes this by choosing one application, forcing it to release the lock and allowing the other session to continue. By setting the DEADLOCK PRIORITY, you can decide which session is more likely to be the next deadlock looser. SQL Server will release the lock of the session that has lower priority. Set the DEADLOCK PRIORITY using the following syntax: SET DEADLOCK_PRIORITY {LOW | NORMAL}.</a:t>
            </a:r>
            <a:endParaRPr dirty="0"/>
          </a:p>
          <a:p>
            <a:pPr marL="228600" lvl="0" indent="-228600" eaLnBrk="1" hangingPunct="1"/>
            <a:endParaRPr dirty="0"/>
          </a:p>
          <a:p>
            <a:pPr marL="228600" lvl="0" indent="-228600" eaLnBrk="1" hangingPunct="1"/>
            <a:r>
              <a:rPr b="1" dirty="0"/>
              <a:t>FAQ:</a:t>
            </a:r>
            <a:endParaRPr dirty="0"/>
          </a:p>
          <a:p>
            <a:pPr marL="228600" lvl="0" indent="-228600" eaLnBrk="1" hangingPunct="1"/>
            <a:r>
              <a:rPr dirty="0"/>
              <a:t>Q.: How does the transaction log help in transaction management?</a:t>
            </a:r>
            <a:endParaRPr dirty="0"/>
          </a:p>
          <a:p>
            <a:pPr marL="228600" lvl="0" indent="-228600" eaLnBrk="1" hangingPunct="1"/>
            <a:r>
              <a:rPr dirty="0"/>
              <a:t>Every transaction is recorded in the transaction log to maintain database consistency and aid in recovery.</a:t>
            </a:r>
            <a:endParaRPr dirty="0"/>
          </a:p>
          <a:p>
            <a:pPr marL="228600" lvl="0" indent="-228600" eaLnBrk="1" hangingPunct="1"/>
            <a:r>
              <a:rPr dirty="0"/>
              <a:t>Q: When will SQL Server use an update lock?</a:t>
            </a:r>
            <a:endParaRPr dirty="0"/>
          </a:p>
          <a:p>
            <a:pPr marL="228600" lvl="0" indent="-228600" eaLnBrk="1" hangingPunct="1"/>
            <a:r>
              <a:rPr dirty="0"/>
              <a:t>When updating rows, SQL Server first searches for the records and uses a shared lock in the process. Once the records are located, the shared lock is upgraded to an exclusive lock. If another transaction has applied a shared lock on the resource, the shared lock imposed while searching for the records cannot be upgraded. To avoid this SQL Server uses an update lock while updating records.</a:t>
            </a:r>
            <a:endParaRPr dirty="0"/>
          </a:p>
          <a:p>
            <a:pPr marL="228600" lvl="0" indent="-228600" eaLnBrk="1" hangingPunct="1"/>
            <a:r>
              <a:rPr dirty="0"/>
              <a:t>Q: In case there are a lot of transactions, which lock will you request for while updating a row in a table? </a:t>
            </a:r>
            <a:endParaRPr dirty="0"/>
          </a:p>
          <a:p>
            <a:pPr marL="228600" lvl="0" indent="-228600" eaLnBrk="1" hangingPunct="1"/>
            <a:r>
              <a:rPr dirty="0"/>
              <a:t>You should request for an intent lock. Intent locks impose locks higher up in the hierarchy and only those locks are compared instead of comparing locks in the lower level.</a:t>
            </a: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91139" name="Rectangle 2"/>
          <p:cNvSpPr>
            <a:spLocks noTextEdit="1"/>
          </p:cNvSpPr>
          <p:nvPr>
            <p:ph type="sldImg"/>
          </p:nvPr>
        </p:nvSpPr>
        <p:spPr/>
      </p:sp>
      <p:sp>
        <p:nvSpPr>
          <p:cNvPr id="91140" name="Rectangle 3"/>
          <p:cNvSpPr>
            <a:spLocks noGrp="1"/>
          </p:cNvSpPr>
          <p:nvPr>
            <p:ph type="body" idx="1"/>
          </p:nvPr>
        </p:nvSpPr>
        <p:spPr/>
        <p:txBody>
          <a:bodyPr wrap="square" lIns="91440" tIns="45720" rIns="91440" bIns="45720" anchor="t"/>
          <a:p>
            <a:pPr marL="228600" lvl="0" indent="-228600" eaLnBrk="1" hangingPunct="1"/>
            <a:r>
              <a:rPr dirty="0"/>
              <a:t>In this slide, you need to explain the concept of deadlocks and how to resolve them. Do not execute any of the statements in the class, instead focus on clearing the concept.</a:t>
            </a:r>
            <a:endParaRPr dirty="0"/>
          </a:p>
          <a:p>
            <a:pPr marL="228600" lvl="0" indent="-228600" eaLnBrk="1" hangingPunct="1"/>
            <a:r>
              <a:rPr b="1" dirty="0"/>
              <a:t>Deadlock</a:t>
            </a:r>
            <a:endParaRPr dirty="0"/>
          </a:p>
          <a:p>
            <a:pPr marL="228600" lvl="0" indent="-228600" eaLnBrk="1" hangingPunct="1"/>
            <a:r>
              <a:rPr dirty="0"/>
              <a:t>Suppose a delete trigger called Trigger1 has been defined on a table called Table1 and there is a delete trigger called Trigger2 on another table called Table2. Trigger1 deletes a row on Table2 and Trigger2 deletes a row on Table1. If you delete a row in Table1, then Trigger1 will try to obtain an exclusive lock on Table2 and Trigger2, which will be fired now, will try to acquire an exclusive lock on Table1 that is already locked. Both these transactions wait for the other to release the locks imposed by them. This causes a stalemate because neither application can release its locks and finish its session while waiting for the other application to release its locks. SQL Server automatically fixes this by choosing one application, forcing it to release the lock and allowing the other session to continue. By setting the DEADLOCK PRIORITY, you can decide which session is more likely to be the next deadlock looser. SQL Server will release the lock of the session that has lower priority. Set the DEADLOCK PRIORITY using the following syntax: SET DEADLOCK_PRIORITY {LOW | NORMAL}.</a:t>
            </a:r>
            <a:endParaRPr dirty="0"/>
          </a:p>
          <a:p>
            <a:pPr marL="228600" lvl="0" indent="-228600" eaLnBrk="1" hangingPunct="1"/>
            <a:endParaRPr dirty="0"/>
          </a:p>
          <a:p>
            <a:pPr marL="228600" lvl="0" indent="-228600" eaLnBrk="1" hangingPunct="1"/>
            <a:r>
              <a:rPr b="1" dirty="0"/>
              <a:t>FAQ:</a:t>
            </a:r>
            <a:endParaRPr dirty="0"/>
          </a:p>
          <a:p>
            <a:pPr marL="228600" lvl="0" indent="-228600" eaLnBrk="1" hangingPunct="1"/>
            <a:r>
              <a:rPr dirty="0"/>
              <a:t>Q.: How does the transaction log help in transaction management?</a:t>
            </a:r>
            <a:endParaRPr dirty="0"/>
          </a:p>
          <a:p>
            <a:pPr marL="228600" lvl="0" indent="-228600" eaLnBrk="1" hangingPunct="1"/>
            <a:r>
              <a:rPr dirty="0"/>
              <a:t>Every transaction is recorded in the transaction log to maintain database consistency and aid in recovery.</a:t>
            </a:r>
            <a:endParaRPr dirty="0"/>
          </a:p>
          <a:p>
            <a:pPr marL="228600" lvl="0" indent="-228600" eaLnBrk="1" hangingPunct="1"/>
            <a:r>
              <a:rPr dirty="0"/>
              <a:t>Q: When will SQL Server use an update lock?</a:t>
            </a:r>
            <a:endParaRPr dirty="0"/>
          </a:p>
          <a:p>
            <a:pPr marL="228600" lvl="0" indent="-228600" eaLnBrk="1" hangingPunct="1"/>
            <a:r>
              <a:rPr dirty="0"/>
              <a:t>When updating rows, SQL Server first searches for the records and uses a shared lock in the process. Once the records are located, the shared lock is upgraded to an exclusive lock. If another transaction has applied a shared lock on the resource, the shared lock imposed while searching for the records cannot be upgraded. To avoid this SQL Server uses an update lock while updating records.</a:t>
            </a:r>
            <a:endParaRPr dirty="0"/>
          </a:p>
          <a:p>
            <a:pPr marL="228600" lvl="0" indent="-228600" eaLnBrk="1" hangingPunct="1"/>
            <a:r>
              <a:rPr dirty="0"/>
              <a:t>Q: In case there are a lot of transactions, which lock will you request for while updating a row in a table? </a:t>
            </a:r>
            <a:endParaRPr dirty="0"/>
          </a:p>
          <a:p>
            <a:pPr marL="228600" lvl="0" indent="-228600" eaLnBrk="1" hangingPunct="1"/>
            <a:r>
              <a:rPr dirty="0"/>
              <a:t>You should request for an intent lock. Intent locks impose locks higher up in the hierarchy and only those locks are compared instead of comparing locks in the lower level.</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55299" name="Rectangle 2"/>
          <p:cNvSpPr>
            <a:spLocks noTextEdit="1"/>
          </p:cNvSpPr>
          <p:nvPr>
            <p:ph type="sldImg"/>
          </p:nvPr>
        </p:nvSpPr>
        <p:spPr/>
      </p:sp>
      <p:sp>
        <p:nvSpPr>
          <p:cNvPr id="55300" name="Rectangle 3"/>
          <p:cNvSpPr>
            <a:spLocks noGrp="1"/>
          </p:cNvSpPr>
          <p:nvPr>
            <p:ph type="body" idx="1"/>
          </p:nvPr>
        </p:nvSpPr>
        <p:spPr/>
        <p:txBody>
          <a:bodyPr wrap="square" lIns="91440" tIns="45720" rIns="91440" bIns="45720" anchor="t"/>
          <a:p>
            <a:pPr lvl="0" eaLnBrk="1" hangingPunct="1"/>
            <a:r>
              <a:rPr dirty="0"/>
              <a:t>In this slide, you need to explain transactional integrity, problems that occur due to transactional integrity, and implementing transactional integrity in your transactions. In addition, you also need to talk about </a:t>
            </a:r>
            <a:endParaRPr dirty="0"/>
          </a:p>
          <a:p>
            <a:pPr lvl="0" eaLnBrk="1" hangingPunct="1"/>
            <a:r>
              <a:rPr b="1" dirty="0"/>
              <a:t>Concurrency Problems </a:t>
            </a:r>
            <a:endParaRPr dirty="0"/>
          </a:p>
          <a:p>
            <a:pPr lvl="0" eaLnBrk="1" hangingPunct="1"/>
            <a:r>
              <a:rPr dirty="0"/>
              <a:t>Find below the examples for each of the concurrency problems:</a:t>
            </a:r>
            <a:endParaRPr b="1" dirty="0"/>
          </a:p>
          <a:p>
            <a:pPr lvl="0" eaLnBrk="1" hangingPunct="1"/>
            <a:r>
              <a:rPr b="1" dirty="0"/>
              <a:t>Lost updates </a:t>
            </a:r>
            <a:endParaRPr dirty="0"/>
          </a:p>
          <a:p>
            <a:pPr lvl="0" eaLnBrk="1" hangingPunct="1"/>
            <a:r>
              <a:rPr dirty="0"/>
              <a:t>Lost updates occur when two or more transactions select the same row and then update the row based on the value originally selected. Each transaction is unaware of the other transaction. The last update overwrite updates made by the other transaction, which results in lost data.</a:t>
            </a:r>
            <a:endParaRPr dirty="0"/>
          </a:p>
          <a:p>
            <a:pPr lvl="0" eaLnBrk="1" hangingPunct="1"/>
            <a:r>
              <a:rPr dirty="0"/>
              <a:t>Let us assume that both Sam and Anne are simultaneously trying to update the price of all the “Business” books in the Titles table. Sam is trying to update the price by 10% while Anne is trying to update the price by 15%. </a:t>
            </a:r>
            <a:endParaRPr dirty="0"/>
          </a:p>
          <a:p>
            <a:pPr lvl="0" eaLnBrk="1" hangingPunct="1"/>
            <a:r>
              <a:rPr dirty="0"/>
              <a:t>Now, the table will get updated by the changes of the query that will get completed last. That means, if Sam’s query is executed later than Anne’s query, then the price column in titles table will get increased by 10% and the changes made by Anne’s query will be lost.</a:t>
            </a:r>
            <a:endParaRPr b="1" dirty="0"/>
          </a:p>
          <a:p>
            <a:pPr lvl="0" eaLnBrk="1" hangingPunct="1"/>
            <a:r>
              <a:rPr b="1" dirty="0"/>
              <a:t>Uncommitted dependency</a:t>
            </a:r>
            <a:endParaRPr dirty="0"/>
          </a:p>
          <a:p>
            <a:pPr lvl="0" eaLnBrk="1" hangingPunct="1"/>
            <a:r>
              <a:rPr dirty="0"/>
              <a:t>Uncommitted dependency occurs when a second transaction selects a row that is being updated by another transaction. The second transaction is reading data that has not been committed yet and may be changed by the transaction updating the row.</a:t>
            </a:r>
            <a:endParaRPr dirty="0"/>
          </a:p>
          <a:p>
            <a:pPr lvl="0" eaLnBrk="1" hangingPunct="1"/>
            <a:r>
              <a:rPr dirty="0"/>
              <a:t>Let us assume User A and B are working on titles table. User A had increased the price of title_id  ‘BU1032’ by Rs. 10. But user A does not commit the transaction. Now User B tries to execute a query on title_id  ‘BU1032’. User B is accessing old record as the transaction handle by user A is not yet complete. Therefore user B also updates the price of title_id ‘BU1032’ by Rs. 5. These transactions will update the record by Rs 15. Such kind of problems leads to inconsistency in the table.</a:t>
            </a:r>
            <a:endParaRPr b="1" dirty="0"/>
          </a:p>
          <a:p>
            <a:pPr lvl="0" eaLnBrk="1" hangingPunct="1"/>
            <a:r>
              <a:rPr b="1" dirty="0"/>
              <a:t>Inconsistent Analysis</a:t>
            </a:r>
            <a:endParaRPr dirty="0"/>
          </a:p>
          <a:p>
            <a:pPr lvl="0" eaLnBrk="1" hangingPunct="1"/>
            <a:r>
              <a:rPr dirty="0"/>
              <a:t>Inconsistent analysis occurs when a second transaction accesses the same row several times and reads different data each time. Inconsistent analysis is similar to uncommitted dependency in that another transaction is changing the data that a second transaction is reading. However, in inconsistent analysis, the data read by the second transaction was committed by the transaction that made the change. Also, inconsistent analysis involves multiple reads (two or more) of the same row and each time the information is changed by another transaction; thus, the term nonrepeatable read.</a:t>
            </a:r>
            <a:endParaRPr dirty="0"/>
          </a:p>
          <a:p>
            <a:pPr lvl="0" eaLnBrk="1" hangingPunct="1"/>
            <a:r>
              <a:rPr dirty="0"/>
              <a:t>For example:</a:t>
            </a:r>
            <a:endParaRPr dirty="0"/>
          </a:p>
          <a:p>
            <a:pPr lvl="0" eaLnBrk="1" hangingPunct="1"/>
            <a:r>
              <a:rPr dirty="0"/>
              <a:t>Let us assume that you are accessing the online reservation system to check the status of your ticket. The site showed the status as ‘Waiting’. Just a little later, when you refreshed the page, you found that the status is ‘confirmed’.  This shows that while you were browsing thru the information, some procedure was updating the record information. </a:t>
            </a:r>
            <a:endParaRPr b="1" dirty="0"/>
          </a:p>
          <a:p>
            <a:pPr lvl="0" eaLnBrk="1" hangingPunct="1"/>
            <a:r>
              <a:rPr b="1" dirty="0"/>
              <a:t>Phantom reads</a:t>
            </a:r>
            <a:endParaRPr dirty="0"/>
          </a:p>
          <a:p>
            <a:pPr lvl="0" eaLnBrk="1" hangingPunct="1"/>
            <a:r>
              <a:rPr dirty="0"/>
              <a:t>Phantom reads occur when an insert or delete action is performed against a row that belongs to a range of rows being read by a transaction. The transaction's first read of the range of rows shows a row that no longer exists in the second or succeeding read, as a result of a deletion by a different transaction. Similarly, as the result of an insert by a different transaction, the transaction's second or succeeding read shows a row that did not exist in the original read.</a:t>
            </a:r>
            <a:endParaRPr dirty="0"/>
          </a:p>
          <a:p>
            <a:pPr lvl="0" eaLnBrk="1" hangingPunct="1"/>
            <a:r>
              <a:rPr dirty="0"/>
              <a:t>For Example:</a:t>
            </a:r>
            <a:endParaRPr dirty="0"/>
          </a:p>
          <a:p>
            <a:pPr lvl="0" eaLnBrk="1" hangingPunct="1"/>
            <a:r>
              <a:rPr dirty="0"/>
              <a:t>You are accessing online catalog of a book store. You found a book name “You can win” in your initial search where you are looking for titles having “win” in their title name. But subsequent search of the same query did not show “You can win” in the output. The reason can be that some procedure might have deleted the title from the table.  </a:t>
            </a:r>
            <a:endParaRPr b="1" dirty="0"/>
          </a:p>
          <a:p>
            <a:pPr lvl="0" eaLnBrk="1" hangingPunct="1"/>
            <a:r>
              <a:rPr b="1" dirty="0"/>
              <a:t>Note:</a:t>
            </a:r>
            <a:r>
              <a:rPr dirty="0"/>
              <a:t> Though these scenarios will help you to explain the concept, please clarify to the students that these situations occur in remote multi-user environment. They will not find similar scenario while working in the MR.</a:t>
            </a:r>
            <a:endParaRPr dirty="0"/>
          </a:p>
          <a:p>
            <a:pPr lvl="0" eaLnBrk="1" hangingPunct="1"/>
            <a:endParaRPr dirty="0"/>
          </a:p>
          <a:p>
            <a:pPr lvl="0" eaLnBrk="1" hangingPunct="1"/>
            <a:r>
              <a:rPr b="1" dirty="0"/>
              <a:t>LOCKS</a:t>
            </a:r>
            <a:endParaRPr dirty="0"/>
          </a:p>
          <a:p>
            <a:pPr lvl="0" eaLnBrk="1" hangingPunct="1"/>
            <a:r>
              <a:rPr dirty="0"/>
              <a:t>Discuss the types of locks in detail. Also, discuss when each of these locks are used by SQL Server.</a:t>
            </a:r>
            <a:endParaRPr dirty="0"/>
          </a:p>
          <a:p>
            <a:pPr lvl="0" eaLnBrk="1" hangingPunct="1"/>
            <a:r>
              <a:rPr dirty="0"/>
              <a:t>SQL Server uses row lock by default.</a:t>
            </a:r>
            <a:endParaRPr dirty="0"/>
          </a:p>
          <a:p>
            <a:pPr lvl="0" eaLnBrk="1" hangingPunct="1"/>
            <a:r>
              <a:rPr dirty="0"/>
              <a:t>The concept of deadlock needs to be explained to the students.</a:t>
            </a:r>
            <a:endParaRPr dirty="0"/>
          </a:p>
          <a:p>
            <a:pPr lvl="0" eaLnBrk="1" hangingPunct="1"/>
            <a:r>
              <a:rPr dirty="0"/>
              <a:t>Tell the students that if the deadlock priority is set low for a transaction, then the transaction has a higher probability of becoming the deadlock victim in a deadlock situation.</a:t>
            </a:r>
            <a:endParaRPr dirty="0"/>
          </a:p>
          <a:p>
            <a:pPr lvl="0" eaLnBrk="1" hangingPunct="1"/>
            <a:r>
              <a:rPr dirty="0"/>
              <a:t>Mention that lock_timeout is used on a transaction if you do not want a transaction to wait for an indefinite period. Using lock_timeout you can mention in milliseconds how long a transaction will wait for a lock to open.</a:t>
            </a:r>
            <a:endParaRPr dirty="0"/>
          </a:p>
          <a:p>
            <a:pPr lvl="0" eaLnBrk="1" hangingPunct="1"/>
            <a:r>
              <a:rPr dirty="0"/>
              <a:t>Tell the students that whenever an ad hoc DML statement is executed, SQL Server, by default, treats the statement as a transaction and commits the transaction. This mode is called the auto commit mode. </a:t>
            </a:r>
            <a:endParaRPr dirty="0"/>
          </a:p>
          <a:p>
            <a:pPr lvl="0" eaLnBrk="1" hangingPunct="1"/>
            <a:r>
              <a:rPr dirty="0"/>
              <a:t>Tell the students that although SQL Server 2000 uses dynamic locking, it is still very important for you to differentiate between the different locking modes. The different types of locks used by SQL Server 2000 are shared, update, exclusive, intent, schema, and bulk-update.</a:t>
            </a: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92163" name="Rectangle 2"/>
          <p:cNvSpPr>
            <a:spLocks noTextEdit="1"/>
          </p:cNvSpPr>
          <p:nvPr>
            <p:ph type="sldImg"/>
          </p:nvPr>
        </p:nvSpPr>
        <p:spPr/>
      </p:sp>
      <p:sp>
        <p:nvSpPr>
          <p:cNvPr id="92164" name="Rectangle 3"/>
          <p:cNvSpPr>
            <a:spLocks noGrp="1"/>
          </p:cNvSpPr>
          <p:nvPr>
            <p:ph type="body" idx="1"/>
          </p:nvPr>
        </p:nvSpPr>
        <p:spPr/>
        <p:txBody>
          <a:bodyPr wrap="square" lIns="91440" tIns="45720" rIns="91440" bIns="45720" anchor="t"/>
          <a:p>
            <a:pPr marL="228600" lvl="0" indent="-228600" eaLnBrk="1" hangingPunct="1"/>
            <a:r>
              <a:rPr dirty="0"/>
              <a:t>In this slide, you need to explain the concept of deadlocks and how to resolve them. Do not execute any of the statements in the class, instead focus on clearing the concept.</a:t>
            </a:r>
            <a:endParaRPr dirty="0"/>
          </a:p>
          <a:p>
            <a:pPr marL="228600" lvl="0" indent="-228600" eaLnBrk="1" hangingPunct="1"/>
            <a:r>
              <a:rPr b="1" dirty="0"/>
              <a:t>Deadlock</a:t>
            </a:r>
            <a:endParaRPr dirty="0"/>
          </a:p>
          <a:p>
            <a:pPr marL="228600" lvl="0" indent="-228600" eaLnBrk="1" hangingPunct="1"/>
            <a:r>
              <a:rPr dirty="0"/>
              <a:t>Suppose a delete trigger called Trigger1 has been defined on a table called Table1 and there is a delete trigger called Trigger2 on another table called Table2. Trigger1 deletes a row on Table2 and Trigger2 deletes a row on Table1. If you delete a row in Table1, then Trigger1 will try to obtain an exclusive lock on Table2 and Trigger2, which will be fired now, will try to acquire an exclusive lock on Table1 that is already locked. Both these transactions wait for the other to release the locks imposed by them. This causes a stalemate because neither application can release its locks and finish its session while waiting for the other application to release its locks. SQL Server automatically fixes this by choosing one application, forcing it to release the lock and allowing the other session to continue. By setting the DEADLOCK PRIORITY, you can decide which session is more likely to be the next deadlock looser. SQL Server will release the lock of the session that has lower priority. Set the DEADLOCK PRIORITY using the following syntax: SET DEADLOCK_PRIORITY {LOW | NORMAL}.</a:t>
            </a:r>
            <a:endParaRPr dirty="0"/>
          </a:p>
          <a:p>
            <a:pPr marL="228600" lvl="0" indent="-228600" eaLnBrk="1" hangingPunct="1"/>
            <a:endParaRPr dirty="0"/>
          </a:p>
          <a:p>
            <a:pPr marL="228600" lvl="0" indent="-228600" eaLnBrk="1" hangingPunct="1"/>
            <a:r>
              <a:rPr b="1" dirty="0"/>
              <a:t>FAQ:</a:t>
            </a:r>
            <a:endParaRPr dirty="0"/>
          </a:p>
          <a:p>
            <a:pPr marL="228600" lvl="0" indent="-228600" eaLnBrk="1" hangingPunct="1"/>
            <a:r>
              <a:rPr dirty="0"/>
              <a:t>Q.: How does the transaction log help in transaction management?</a:t>
            </a:r>
            <a:endParaRPr dirty="0"/>
          </a:p>
          <a:p>
            <a:pPr marL="228600" lvl="0" indent="-228600" eaLnBrk="1" hangingPunct="1"/>
            <a:r>
              <a:rPr dirty="0"/>
              <a:t>Every transaction is recorded in the transaction log to maintain database consistency and aid in recovery.</a:t>
            </a:r>
            <a:endParaRPr dirty="0"/>
          </a:p>
          <a:p>
            <a:pPr marL="228600" lvl="0" indent="-228600" eaLnBrk="1" hangingPunct="1"/>
            <a:r>
              <a:rPr dirty="0"/>
              <a:t>Q: When will SQL Server use an update lock?</a:t>
            </a:r>
            <a:endParaRPr dirty="0"/>
          </a:p>
          <a:p>
            <a:pPr marL="228600" lvl="0" indent="-228600" eaLnBrk="1" hangingPunct="1"/>
            <a:r>
              <a:rPr dirty="0"/>
              <a:t>When updating rows, SQL Server first searches for the records and uses a shared lock in the process. Once the records are located, the shared lock is upgraded to an exclusive lock. If another transaction has applied a shared lock on the resource, the shared lock imposed while searching for the records cannot be upgraded. To avoid this SQL Server uses an update lock while updating records.</a:t>
            </a:r>
            <a:endParaRPr dirty="0"/>
          </a:p>
          <a:p>
            <a:pPr marL="228600" lvl="0" indent="-228600" eaLnBrk="1" hangingPunct="1"/>
            <a:r>
              <a:rPr dirty="0"/>
              <a:t>Q: In case there are a lot of transactions, which lock will you request for while updating a row in a table? </a:t>
            </a:r>
            <a:endParaRPr dirty="0"/>
          </a:p>
          <a:p>
            <a:pPr marL="228600" lvl="0" indent="-228600" eaLnBrk="1" hangingPunct="1"/>
            <a:r>
              <a:rPr dirty="0"/>
              <a:t>You should request for an intent lock. Intent locks impose locks higher up in the hierarchy and only those locks are compared instead of comparing locks in the lower level.</a:t>
            </a: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93187" name="Rectangle 2"/>
          <p:cNvSpPr>
            <a:spLocks noTextEdit="1"/>
          </p:cNvSpPr>
          <p:nvPr>
            <p:ph type="sldImg"/>
          </p:nvPr>
        </p:nvSpPr>
        <p:spPr/>
      </p:sp>
      <p:sp>
        <p:nvSpPr>
          <p:cNvPr id="93188" name="Rectangle 3"/>
          <p:cNvSpPr>
            <a:spLocks noGrp="1"/>
          </p:cNvSpPr>
          <p:nvPr>
            <p:ph type="body" idx="1"/>
          </p:nvPr>
        </p:nvSpPr>
        <p:spPr/>
        <p:txBody>
          <a:bodyPr wrap="square" lIns="91440" tIns="45720" rIns="91440" bIns="45720" anchor="t"/>
          <a:p>
            <a:pPr marL="228600" lvl="0" indent="-228600" eaLnBrk="1" hangingPunct="1"/>
            <a:r>
              <a:rPr dirty="0"/>
              <a:t>In this slide, you need to explain the concept of deadlocks and how to resolve them. Do not execute any of the statements in the class, instead focus on clearing the concept.</a:t>
            </a:r>
            <a:endParaRPr dirty="0"/>
          </a:p>
          <a:p>
            <a:pPr marL="228600" lvl="0" indent="-228600" eaLnBrk="1" hangingPunct="1"/>
            <a:r>
              <a:rPr b="1" dirty="0"/>
              <a:t>Deadlock</a:t>
            </a:r>
            <a:endParaRPr dirty="0"/>
          </a:p>
          <a:p>
            <a:pPr marL="228600" lvl="0" indent="-228600" eaLnBrk="1" hangingPunct="1"/>
            <a:r>
              <a:rPr dirty="0"/>
              <a:t>Suppose a delete trigger called Trigger1 has been defined on a table called Table1 and there is a delete trigger called Trigger2 on another table called Table2. Trigger1 deletes a row on Table2 and Trigger2 deletes a row on Table1. If you delete a row in Table1, then Trigger1 will try to obtain an exclusive lock on Table2 and Trigger2, which will be fired now, will try to acquire an exclusive lock on Table1 that is already locked. Both these transactions wait for the other to release the locks imposed by them. This causes a stalemate because neither application can release its locks and finish its session while waiting for the other application to release its locks. SQL Server automatically fixes this by choosing one application, forcing it to release the lock and allowing the other session to continue. By setting the DEADLOCK PRIORITY, you can decide which session is more likely to be the next deadlock looser. SQL Server will release the lock of the session that has lower priority. Set the DEADLOCK PRIORITY using the following syntax: SET DEADLOCK_PRIORITY {LOW | NORMAL}.</a:t>
            </a:r>
            <a:endParaRPr dirty="0"/>
          </a:p>
          <a:p>
            <a:pPr marL="228600" lvl="0" indent="-228600" eaLnBrk="1" hangingPunct="1"/>
            <a:endParaRPr dirty="0"/>
          </a:p>
          <a:p>
            <a:pPr marL="228600" lvl="0" indent="-228600" eaLnBrk="1" hangingPunct="1"/>
            <a:r>
              <a:rPr b="1" dirty="0"/>
              <a:t>FAQ:</a:t>
            </a:r>
            <a:endParaRPr dirty="0"/>
          </a:p>
          <a:p>
            <a:pPr marL="228600" lvl="0" indent="-228600" eaLnBrk="1" hangingPunct="1"/>
            <a:r>
              <a:rPr dirty="0"/>
              <a:t>Q.: How does the transaction log help in transaction management?</a:t>
            </a:r>
            <a:endParaRPr dirty="0"/>
          </a:p>
          <a:p>
            <a:pPr marL="228600" lvl="0" indent="-228600" eaLnBrk="1" hangingPunct="1"/>
            <a:r>
              <a:rPr dirty="0"/>
              <a:t>Every transaction is recorded in the transaction log to maintain database consistency and aid in recovery.</a:t>
            </a:r>
            <a:endParaRPr dirty="0"/>
          </a:p>
          <a:p>
            <a:pPr marL="228600" lvl="0" indent="-228600" eaLnBrk="1" hangingPunct="1"/>
            <a:r>
              <a:rPr dirty="0"/>
              <a:t>Q: When will SQL Server use an update lock?</a:t>
            </a:r>
            <a:endParaRPr dirty="0"/>
          </a:p>
          <a:p>
            <a:pPr marL="228600" lvl="0" indent="-228600" eaLnBrk="1" hangingPunct="1"/>
            <a:r>
              <a:rPr dirty="0"/>
              <a:t>When updating rows, SQL Server first searches for the records and uses a shared lock in the process. Once the records are located, the shared lock is upgraded to an exclusive lock. If another transaction has applied a shared lock on the resource, the shared lock imposed while searching for the records cannot be upgraded. To avoid this SQL Server uses an update lock while updating records.</a:t>
            </a:r>
            <a:endParaRPr dirty="0"/>
          </a:p>
          <a:p>
            <a:pPr marL="228600" lvl="0" indent="-228600" eaLnBrk="1" hangingPunct="1"/>
            <a:r>
              <a:rPr dirty="0"/>
              <a:t>Q: In case there are a lot of transactions, which lock will you request for while updating a row in a table? </a:t>
            </a:r>
            <a:endParaRPr dirty="0"/>
          </a:p>
          <a:p>
            <a:pPr marL="228600" lvl="0" indent="-228600" eaLnBrk="1" hangingPunct="1"/>
            <a:r>
              <a:rPr dirty="0"/>
              <a:t>You should request for an intent lock. Intent locks impose locks higher up in the hierarchy and only those locks are compared instead of comparing locks in the lower level.</a:t>
            </a: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94211" name="Rectangle 2"/>
          <p:cNvSpPr>
            <a:spLocks noTextEdit="1"/>
          </p:cNvSpPr>
          <p:nvPr>
            <p:ph type="sldImg"/>
          </p:nvPr>
        </p:nvSpPr>
        <p:spPr/>
      </p:sp>
      <p:sp>
        <p:nvSpPr>
          <p:cNvPr id="94212" name="Rectangle 3"/>
          <p:cNvSpPr>
            <a:spLocks noGrp="1"/>
          </p:cNvSpPr>
          <p:nvPr>
            <p:ph type="body" idx="1"/>
          </p:nvPr>
        </p:nvSpPr>
        <p:spPr/>
        <p:txBody>
          <a:bodyPr wrap="square" lIns="91440" tIns="45720" rIns="91440" bIns="45720" anchor="t"/>
          <a:p>
            <a:pPr lvl="0" eaLnBrk="1" hangingPunct="1"/>
            <a:r>
              <a:rPr lang="en-IN" altLang="x-none" dirty="0"/>
              <a:t>Reiterate the learning by asking the given question.</a:t>
            </a:r>
            <a:endParaRPr lang="en-IN" altLang="x-none"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95235" name="Rectangle 2"/>
          <p:cNvSpPr>
            <a:spLocks noTextEdit="1"/>
          </p:cNvSpPr>
          <p:nvPr>
            <p:ph type="sldImg"/>
          </p:nvPr>
        </p:nvSpPr>
        <p:spPr/>
      </p:sp>
      <p:sp>
        <p:nvSpPr>
          <p:cNvPr id="95236" name="Rectangle 3"/>
          <p:cNvSpPr>
            <a:spLocks noGrp="1"/>
          </p:cNvSpPr>
          <p:nvPr>
            <p:ph type="body" idx="1"/>
          </p:nvPr>
        </p:nvSpPr>
        <p:spPr/>
        <p:txBody>
          <a:bodyPr wrap="square" lIns="91440" tIns="45720" rIns="91440" bIns="45720" anchor="t"/>
          <a:p>
            <a:pPr lvl="0" eaLnBrk="1" hangingPunct="1"/>
            <a:r>
              <a:rPr lang="en-IN" altLang="x-none" dirty="0"/>
              <a:t>Reiterate the learning by asking the given question.</a:t>
            </a:r>
            <a:endParaRPr lang="en-IN" altLang="x-none" dirty="0"/>
          </a:p>
          <a:p>
            <a:pPr lvl="0" eaLnBrk="1" hangingPunct="1"/>
            <a:endParaRPr lang="en-IN" altLang="x-none"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96259" name="Rectangle 2"/>
          <p:cNvSpPr>
            <a:spLocks noTextEdit="1"/>
          </p:cNvSpPr>
          <p:nvPr>
            <p:ph type="sldImg"/>
          </p:nvPr>
        </p:nvSpPr>
        <p:spPr/>
      </p:sp>
      <p:sp>
        <p:nvSpPr>
          <p:cNvPr id="96260" name="Rectangle 3"/>
          <p:cNvSpPr>
            <a:spLocks noGrp="1"/>
          </p:cNvSpPr>
          <p:nvPr>
            <p:ph type="body" idx="1"/>
          </p:nvPr>
        </p:nvSpPr>
        <p:spPr/>
        <p:txBody>
          <a:bodyPr wrap="square" lIns="91440" tIns="45720" rIns="91440" bIns="45720" anchor="t"/>
          <a:p>
            <a:pPr lvl="0" eaLnBrk="1" hangingPunct="1"/>
            <a:r>
              <a:rPr lang="en-IN" altLang="x-none" dirty="0"/>
              <a:t>Reiterate the learning by asking the given question.</a:t>
            </a:r>
            <a:endParaRPr lang="en-IN" altLang="x-none" dirty="0"/>
          </a:p>
          <a:p>
            <a:pPr lvl="0" eaLnBrk="1" hangingPunct="1"/>
            <a:endParaRPr lang="en-IN" altLang="x-none"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97283" name="Rectangle 2"/>
          <p:cNvSpPr>
            <a:spLocks noTextEdit="1"/>
          </p:cNvSpPr>
          <p:nvPr>
            <p:ph type="sldImg"/>
          </p:nvPr>
        </p:nvSpPr>
        <p:spPr/>
      </p:sp>
      <p:sp>
        <p:nvSpPr>
          <p:cNvPr id="97284" name="Rectangle 3"/>
          <p:cNvSpPr>
            <a:spLocks noGrp="1"/>
          </p:cNvSpPr>
          <p:nvPr>
            <p:ph type="body" idx="1"/>
          </p:nvPr>
        </p:nvSpPr>
        <p:spPr/>
        <p:txBody>
          <a:bodyPr wrap="square" lIns="91440" tIns="45720" rIns="91440" bIns="45720" anchor="t"/>
          <a:p>
            <a:pPr lvl="0" eaLnBrk="1" hangingPunct="1"/>
            <a:r>
              <a:rPr lang="en-IN" altLang="x-none" dirty="0"/>
              <a:t>You need to ensure that after the end of this demo, the students are able to implement Transactions.</a:t>
            </a:r>
            <a:endParaRPr lang="en-IN" altLang="x-none"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98307" name="Rectangle 2"/>
          <p:cNvSpPr>
            <a:spLocks noTextEdit="1"/>
          </p:cNvSpPr>
          <p:nvPr>
            <p:ph type="sldImg"/>
          </p:nvPr>
        </p:nvSpPr>
        <p:spPr/>
      </p:sp>
      <p:sp>
        <p:nvSpPr>
          <p:cNvPr id="98308" name="Rectangle 3"/>
          <p:cNvSpPr>
            <a:spLocks noGrp="1"/>
          </p:cNvSpPr>
          <p:nvPr>
            <p:ph type="body" idx="1"/>
          </p:nvPr>
        </p:nvSpPr>
        <p:spPr/>
        <p:txBody>
          <a:bodyPr wrap="square" lIns="91440" tIns="45720" rIns="91440" bIns="45720" anchor="t"/>
          <a:p>
            <a:pPr lvl="0" eaLnBrk="1" hangingPunct="1"/>
            <a:endParaRPr lang="en-IN" altLang="x-none"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99331" name="Rectangle 2"/>
          <p:cNvSpPr>
            <a:spLocks noTextEdit="1"/>
          </p:cNvSpPr>
          <p:nvPr>
            <p:ph type="sldImg"/>
          </p:nvPr>
        </p:nvSpPr>
        <p:spPr/>
      </p:sp>
      <p:sp>
        <p:nvSpPr>
          <p:cNvPr id="99332" name="Rectangle 3"/>
          <p:cNvSpPr>
            <a:spLocks noGrp="1"/>
          </p:cNvSpPr>
          <p:nvPr>
            <p:ph type="body" idx="1"/>
          </p:nvPr>
        </p:nvSpPr>
        <p:spPr/>
        <p:txBody>
          <a:bodyPr wrap="square" lIns="91440" tIns="45720" rIns="91440" bIns="45720" anchor="t"/>
          <a:p>
            <a:pPr lvl="0" eaLnBrk="1" hangingPunct="1"/>
            <a:r>
              <a:rPr dirty="0"/>
              <a:t>You can summarize the session by running through the summary given in SG. </a:t>
            </a:r>
            <a:endParaRPr dirty="0"/>
          </a:p>
          <a:p>
            <a:pPr lvl="0" eaLnBrk="1" hangingPunct="1"/>
            <a:r>
              <a:rPr dirty="0"/>
              <a:t>In addition, you can also ask students summarize what they have learnt in this session.</a:t>
            </a:r>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100355" name="Rectangle 2"/>
          <p:cNvSpPr>
            <a:spLocks noTextEdit="1"/>
          </p:cNvSpPr>
          <p:nvPr>
            <p:ph type="sldImg"/>
          </p:nvPr>
        </p:nvSpPr>
        <p:spPr/>
      </p:sp>
      <p:sp>
        <p:nvSpPr>
          <p:cNvPr id="100356" name="Rectangle 3"/>
          <p:cNvSpPr>
            <a:spLocks noGrp="1"/>
          </p:cNvSpPr>
          <p:nvPr>
            <p:ph type="body" idx="1"/>
          </p:nvPr>
        </p:nvSpPr>
        <p:spPr/>
        <p:txBody>
          <a:bodyPr wrap="square" lIns="91440" tIns="45720" rIns="91440" bIns="45720" anchor="t"/>
          <a:p>
            <a:pPr lvl="0" eaLnBrk="1" hangingPunct="1"/>
            <a:r>
              <a:rPr dirty="0"/>
              <a:t>You can summarize the session by running through the summary given in SG. </a:t>
            </a:r>
            <a:endParaRPr dirty="0"/>
          </a:p>
          <a:p>
            <a:pPr lvl="0" eaLnBrk="1" hangingPunct="1"/>
            <a:r>
              <a:rPr dirty="0"/>
              <a:t>In addition, you can also ask students summarize what they have learnt in this session.</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56323" name="Rectangle 2"/>
          <p:cNvSpPr>
            <a:spLocks noTextEdit="1"/>
          </p:cNvSpPr>
          <p:nvPr>
            <p:ph type="sldImg"/>
          </p:nvPr>
        </p:nvSpPr>
        <p:spPr/>
      </p:sp>
      <p:sp>
        <p:nvSpPr>
          <p:cNvPr id="56324" name="Rectangle 3"/>
          <p:cNvSpPr>
            <a:spLocks noGrp="1"/>
          </p:cNvSpPr>
          <p:nvPr>
            <p:ph type="body" idx="1"/>
          </p:nvPr>
        </p:nvSpPr>
        <p:spPr/>
        <p:txBody>
          <a:bodyPr wrap="square" lIns="91440" tIns="45720" rIns="91440" bIns="45720" anchor="t"/>
          <a:p>
            <a:pPr lvl="0" eaLnBrk="1" hangingPunct="1"/>
            <a:r>
              <a:rPr dirty="0"/>
              <a:t>In this slide, you need to explain transactional integrity, problems that occur due to transactional integrity, and implementing transactional integrity in your transactions. In addition, you also need to talk about </a:t>
            </a:r>
            <a:endParaRPr dirty="0"/>
          </a:p>
          <a:p>
            <a:pPr lvl="0" eaLnBrk="1" hangingPunct="1"/>
            <a:r>
              <a:rPr b="1" dirty="0"/>
              <a:t>Concurrency Problems </a:t>
            </a:r>
            <a:endParaRPr dirty="0"/>
          </a:p>
          <a:p>
            <a:pPr lvl="0" eaLnBrk="1" hangingPunct="1"/>
            <a:r>
              <a:rPr dirty="0"/>
              <a:t>Find below the examples for each of the concurrency problems:</a:t>
            </a:r>
            <a:endParaRPr b="1" dirty="0"/>
          </a:p>
          <a:p>
            <a:pPr lvl="0" eaLnBrk="1" hangingPunct="1"/>
            <a:r>
              <a:rPr b="1" dirty="0"/>
              <a:t>Lost updates </a:t>
            </a:r>
            <a:endParaRPr dirty="0"/>
          </a:p>
          <a:p>
            <a:pPr lvl="0" eaLnBrk="1" hangingPunct="1"/>
            <a:r>
              <a:rPr dirty="0"/>
              <a:t>Lost updates occur when two or more transactions select the same row and then update the row based on the value originally selected. Each transaction is unaware of the other transaction. The last update overwrite updates made by the other transaction, which results in lost data.</a:t>
            </a:r>
            <a:endParaRPr dirty="0"/>
          </a:p>
          <a:p>
            <a:pPr lvl="0" eaLnBrk="1" hangingPunct="1"/>
            <a:r>
              <a:rPr dirty="0"/>
              <a:t>Let us assume that both Sam and Anne are simultaneously trying to update the price of all the “Business” books in the Titles table. Sam is trying to update the price by 10% while Anne is trying to update the price by 15%. </a:t>
            </a:r>
            <a:endParaRPr dirty="0"/>
          </a:p>
          <a:p>
            <a:pPr lvl="0" eaLnBrk="1" hangingPunct="1"/>
            <a:r>
              <a:rPr dirty="0"/>
              <a:t>Now, the table will get updated by the changes of the query that will get completed last. That means, if Sam’s query is executed later than Anne’s query, then the price column in titles table will get increased by 10% and the changes made by Anne’s query will be lost.</a:t>
            </a:r>
            <a:endParaRPr b="1" dirty="0"/>
          </a:p>
          <a:p>
            <a:pPr lvl="0" eaLnBrk="1" hangingPunct="1"/>
            <a:r>
              <a:rPr b="1" dirty="0"/>
              <a:t>Uncommitted dependency</a:t>
            </a:r>
            <a:endParaRPr dirty="0"/>
          </a:p>
          <a:p>
            <a:pPr lvl="0" eaLnBrk="1" hangingPunct="1"/>
            <a:r>
              <a:rPr dirty="0"/>
              <a:t>Uncommitted dependency occurs when a second transaction selects a row that is being updated by another transaction. The second transaction is reading data that has not been committed yet and may be changed by the transaction updating the row.</a:t>
            </a:r>
            <a:endParaRPr dirty="0"/>
          </a:p>
          <a:p>
            <a:pPr lvl="0" eaLnBrk="1" hangingPunct="1"/>
            <a:r>
              <a:rPr dirty="0"/>
              <a:t>Let us assume User A and B are working on titles table. User A had increased the price of title_id  ‘BU1032’ by Rs. 10. But user A does not commit the transaction. Now User B tries to execute a query on title_id  ‘BU1032’. User B is accessing old record as the transaction handle by user A is not yet complete. Therefore user B also updates the price of title_id ‘BU1032’ by Rs. 5. These transactions will update the record by Rs 15. Such kind of problems leads to inconsistency in the table.</a:t>
            </a:r>
            <a:endParaRPr b="1" dirty="0"/>
          </a:p>
          <a:p>
            <a:pPr lvl="0" eaLnBrk="1" hangingPunct="1"/>
            <a:r>
              <a:rPr b="1" dirty="0"/>
              <a:t>Inconsistent Analysis</a:t>
            </a:r>
            <a:endParaRPr dirty="0"/>
          </a:p>
          <a:p>
            <a:pPr lvl="0" eaLnBrk="1" hangingPunct="1"/>
            <a:r>
              <a:rPr dirty="0"/>
              <a:t>Inconsistent analysis occurs when a second transaction accesses the same row several times and reads different data each time. Inconsistent analysis is similar to uncommitted dependency in that another transaction is changing the data that a second transaction is reading. However, in inconsistent analysis, the data read by the second transaction was committed by the transaction that made the change. Also, inconsistent analysis involves multiple reads (two or more) of the same row and each time the information is changed by another transaction; thus, the term nonrepeatable read.</a:t>
            </a:r>
            <a:endParaRPr dirty="0"/>
          </a:p>
          <a:p>
            <a:pPr lvl="0" eaLnBrk="1" hangingPunct="1"/>
            <a:r>
              <a:rPr dirty="0"/>
              <a:t>For example:</a:t>
            </a:r>
            <a:endParaRPr dirty="0"/>
          </a:p>
          <a:p>
            <a:pPr lvl="0" eaLnBrk="1" hangingPunct="1"/>
            <a:r>
              <a:rPr dirty="0"/>
              <a:t>Let us assume that you are accessing the online reservation system to check the status of your ticket. The site showed the status as ‘Waiting’. Just a little later, when you refreshed the page, you found that the status is ‘confirmed’.  This shows that while you were browsing thru the information, some procedure was updating the record information. </a:t>
            </a:r>
            <a:endParaRPr b="1" dirty="0"/>
          </a:p>
          <a:p>
            <a:pPr lvl="0" eaLnBrk="1" hangingPunct="1"/>
            <a:r>
              <a:rPr b="1" dirty="0"/>
              <a:t>Phantom reads</a:t>
            </a:r>
            <a:endParaRPr dirty="0"/>
          </a:p>
          <a:p>
            <a:pPr lvl="0" eaLnBrk="1" hangingPunct="1"/>
            <a:r>
              <a:rPr dirty="0"/>
              <a:t>Phantom reads occur when an insert or delete action is performed against a row that belongs to a range of rows being read by a transaction. The transaction's first read of the range of rows shows a row that no longer exists in the second or succeeding read, as a result of a deletion by a different transaction. Similarly, as the result of an insert by a different transaction, the transaction's second or succeeding read shows a row that did not exist in the original read.</a:t>
            </a:r>
            <a:endParaRPr dirty="0"/>
          </a:p>
          <a:p>
            <a:pPr lvl="0" eaLnBrk="1" hangingPunct="1"/>
            <a:r>
              <a:rPr dirty="0"/>
              <a:t>For Example:</a:t>
            </a:r>
            <a:endParaRPr dirty="0"/>
          </a:p>
          <a:p>
            <a:pPr lvl="0" eaLnBrk="1" hangingPunct="1"/>
            <a:r>
              <a:rPr dirty="0"/>
              <a:t>You are accessing online catalog of a book store. You found a book name “You can win” in your initial search where you are looking for titles having “win” in their title name. But subsequent search of the same query did not show “You can win” in the output. The reason can be that some procedure might have deleted the title from the table.  </a:t>
            </a:r>
            <a:endParaRPr b="1" dirty="0"/>
          </a:p>
          <a:p>
            <a:pPr lvl="0" eaLnBrk="1" hangingPunct="1"/>
            <a:r>
              <a:rPr b="1" dirty="0"/>
              <a:t>Note:</a:t>
            </a:r>
            <a:r>
              <a:rPr dirty="0"/>
              <a:t> Though these scenarios will help you to explain the concept, please clarify to the students that these situations occur in remote multi-user environment. They will not find similar scenario while working in the MR.</a:t>
            </a:r>
            <a:endParaRPr dirty="0"/>
          </a:p>
          <a:p>
            <a:pPr lvl="0" eaLnBrk="1" hangingPunct="1"/>
            <a:endParaRPr dirty="0"/>
          </a:p>
          <a:p>
            <a:pPr lvl="0" eaLnBrk="1" hangingPunct="1"/>
            <a:r>
              <a:rPr b="1" dirty="0"/>
              <a:t>LOCKS</a:t>
            </a:r>
            <a:endParaRPr dirty="0"/>
          </a:p>
          <a:p>
            <a:pPr lvl="0" eaLnBrk="1" hangingPunct="1"/>
            <a:r>
              <a:rPr dirty="0"/>
              <a:t>Discuss the types of locks in detail. Also, discuss when each of these locks are used by SQL Server.</a:t>
            </a:r>
            <a:endParaRPr dirty="0"/>
          </a:p>
          <a:p>
            <a:pPr lvl="0" eaLnBrk="1" hangingPunct="1"/>
            <a:r>
              <a:rPr dirty="0"/>
              <a:t>SQL Server uses row lock by default.</a:t>
            </a:r>
            <a:endParaRPr dirty="0"/>
          </a:p>
          <a:p>
            <a:pPr lvl="0" eaLnBrk="1" hangingPunct="1"/>
            <a:r>
              <a:rPr dirty="0"/>
              <a:t>The concept of deadlock needs to be explained to the students.</a:t>
            </a:r>
            <a:endParaRPr dirty="0"/>
          </a:p>
          <a:p>
            <a:pPr lvl="0" eaLnBrk="1" hangingPunct="1"/>
            <a:r>
              <a:rPr dirty="0"/>
              <a:t>Tell the students that if the deadlock priority is set low for a transaction, then the transaction has a higher probability of becoming the deadlock victim in a deadlock situation.</a:t>
            </a:r>
            <a:endParaRPr dirty="0"/>
          </a:p>
          <a:p>
            <a:pPr lvl="0" eaLnBrk="1" hangingPunct="1"/>
            <a:r>
              <a:rPr dirty="0"/>
              <a:t>Mention that lock_timeout is used on a transaction if you do not want a transaction to wait for an indefinite period. Using lock_timeout you can mention in milliseconds how long a transaction will wait for a lock to open.</a:t>
            </a:r>
            <a:endParaRPr dirty="0"/>
          </a:p>
          <a:p>
            <a:pPr lvl="0" eaLnBrk="1" hangingPunct="1"/>
            <a:r>
              <a:rPr dirty="0"/>
              <a:t>Tell the students that whenever an ad hoc DML statement is executed, SQL Server, by default, treats the statement as a transaction and commits the transaction. This mode is called the auto commit mode. </a:t>
            </a:r>
            <a:endParaRPr dirty="0"/>
          </a:p>
          <a:p>
            <a:pPr lvl="0" eaLnBrk="1" hangingPunct="1"/>
            <a:r>
              <a:rPr dirty="0"/>
              <a:t>Tell the students that although SQL Server 2000 uses dynamic locking, it is still very important for you to differentiate between the different locking modes. The different types of locks used by SQL Server 2000 are shared, update, exclusive, intent, schema, and bulk-update.</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57347" name="Rectangle 2"/>
          <p:cNvSpPr>
            <a:spLocks noTextEdit="1"/>
          </p:cNvSpPr>
          <p:nvPr>
            <p:ph type="sldImg"/>
          </p:nvPr>
        </p:nvSpPr>
        <p:spPr/>
      </p:sp>
      <p:sp>
        <p:nvSpPr>
          <p:cNvPr id="57348" name="Rectangle 3"/>
          <p:cNvSpPr>
            <a:spLocks noGrp="1"/>
          </p:cNvSpPr>
          <p:nvPr>
            <p:ph type="body" idx="1"/>
          </p:nvPr>
        </p:nvSpPr>
        <p:spPr/>
        <p:txBody>
          <a:bodyPr wrap="square" lIns="91440" tIns="45720" rIns="91440" bIns="45720" anchor="t"/>
          <a:p>
            <a:pPr lvl="0" eaLnBrk="1" hangingPunct="1"/>
            <a:r>
              <a:rPr dirty="0"/>
              <a:t>In this slide, you need to explain transactional integrity, problems that occur due to transactional integrity, and implementing transactional integrity in your transactions. In addition, you also need to talk about </a:t>
            </a:r>
            <a:endParaRPr dirty="0"/>
          </a:p>
          <a:p>
            <a:pPr lvl="0" eaLnBrk="1" hangingPunct="1"/>
            <a:r>
              <a:rPr b="1" dirty="0"/>
              <a:t>Concurrency Problems </a:t>
            </a:r>
            <a:endParaRPr dirty="0"/>
          </a:p>
          <a:p>
            <a:pPr lvl="0" eaLnBrk="1" hangingPunct="1"/>
            <a:r>
              <a:rPr dirty="0"/>
              <a:t>Find below the examples for each of the concurrency problems:</a:t>
            </a:r>
            <a:endParaRPr b="1" dirty="0"/>
          </a:p>
          <a:p>
            <a:pPr lvl="0" eaLnBrk="1" hangingPunct="1"/>
            <a:r>
              <a:rPr b="1" dirty="0"/>
              <a:t>Lost updates </a:t>
            </a:r>
            <a:endParaRPr dirty="0"/>
          </a:p>
          <a:p>
            <a:pPr lvl="0" eaLnBrk="1" hangingPunct="1"/>
            <a:r>
              <a:rPr dirty="0"/>
              <a:t>Lost updates occur when two or more transactions select the same row and then update the row based on the value originally selected. Each transaction is unaware of the other transaction. The last update overwrite updates made by the other transaction, which results in lost data.</a:t>
            </a:r>
            <a:endParaRPr dirty="0"/>
          </a:p>
          <a:p>
            <a:pPr lvl="0" eaLnBrk="1" hangingPunct="1"/>
            <a:r>
              <a:rPr dirty="0"/>
              <a:t>Let us assume that both Sam and Anne are simultaneously trying to update the price of all the “Business” books in the Titles table. Sam is trying to update the price by 10% while Anne is trying to update the price by 15%. </a:t>
            </a:r>
            <a:endParaRPr dirty="0"/>
          </a:p>
          <a:p>
            <a:pPr lvl="0" eaLnBrk="1" hangingPunct="1"/>
            <a:r>
              <a:rPr dirty="0"/>
              <a:t>Now, the table will get updated by the changes of the query that will get completed last. That means, if Sam’s query is executed later than Anne’s query, then the price column in titles table will get increased by 10% and the changes made by Anne’s query will be lost.</a:t>
            </a:r>
            <a:endParaRPr b="1" dirty="0"/>
          </a:p>
          <a:p>
            <a:pPr lvl="0" eaLnBrk="1" hangingPunct="1"/>
            <a:r>
              <a:rPr b="1" dirty="0"/>
              <a:t>Uncommitted dependency</a:t>
            </a:r>
            <a:endParaRPr dirty="0"/>
          </a:p>
          <a:p>
            <a:pPr lvl="0" eaLnBrk="1" hangingPunct="1"/>
            <a:r>
              <a:rPr dirty="0"/>
              <a:t>Uncommitted dependency occurs when a second transaction selects a row that is being updated by another transaction. The second transaction is reading data that has not been committed yet and may be changed by the transaction updating the row.</a:t>
            </a:r>
            <a:endParaRPr dirty="0"/>
          </a:p>
          <a:p>
            <a:pPr lvl="0" eaLnBrk="1" hangingPunct="1"/>
            <a:r>
              <a:rPr dirty="0"/>
              <a:t>Let us assume User A and B are working on titles table. User A had increased the price of title_id  ‘BU1032’ by Rs. 10. But user A does not commit the transaction. Now User B tries to execute a query on title_id  ‘BU1032’. User B is accessing old record as the transaction handle by user A is not yet complete. Therefore user B also updates the price of title_id ‘BU1032’ by Rs. 5. These transactions will update the record by Rs 15. Such kind of problems leads to inconsistency in the table.</a:t>
            </a:r>
            <a:endParaRPr b="1" dirty="0"/>
          </a:p>
          <a:p>
            <a:pPr lvl="0" eaLnBrk="1" hangingPunct="1"/>
            <a:r>
              <a:rPr b="1" dirty="0"/>
              <a:t>Inconsistent Analysis</a:t>
            </a:r>
            <a:endParaRPr dirty="0"/>
          </a:p>
          <a:p>
            <a:pPr lvl="0" eaLnBrk="1" hangingPunct="1"/>
            <a:r>
              <a:rPr dirty="0"/>
              <a:t>Inconsistent analysis occurs when a second transaction accesses the same row several times and reads different data each time. Inconsistent analysis is similar to uncommitted dependency in that another transaction is changing the data that a second transaction is reading. However, in inconsistent analysis, the data read by the second transaction was committed by the transaction that made the change. Also, inconsistent analysis involves multiple reads (two or more) of the same row and each time the information is changed by another transaction; thus, the term nonrepeatable read.</a:t>
            </a:r>
            <a:endParaRPr dirty="0"/>
          </a:p>
          <a:p>
            <a:pPr lvl="0" eaLnBrk="1" hangingPunct="1"/>
            <a:r>
              <a:rPr dirty="0"/>
              <a:t>For example:</a:t>
            </a:r>
            <a:endParaRPr dirty="0"/>
          </a:p>
          <a:p>
            <a:pPr lvl="0" eaLnBrk="1" hangingPunct="1"/>
            <a:r>
              <a:rPr dirty="0"/>
              <a:t>Let us assume that you are accessing the online reservation system to check the status of your ticket. The site showed the status as ‘Waiting’. Just a little later, when you refreshed the page, you found that the status is ‘confirmed’.  This shows that while you were browsing thru the information, some procedure was updating the record information. </a:t>
            </a:r>
            <a:endParaRPr b="1" dirty="0"/>
          </a:p>
          <a:p>
            <a:pPr lvl="0" eaLnBrk="1" hangingPunct="1"/>
            <a:r>
              <a:rPr b="1" dirty="0"/>
              <a:t>Phantom reads</a:t>
            </a:r>
            <a:endParaRPr dirty="0"/>
          </a:p>
          <a:p>
            <a:pPr lvl="0" eaLnBrk="1" hangingPunct="1"/>
            <a:r>
              <a:rPr dirty="0"/>
              <a:t>Phantom reads occur when an insert or delete action is performed against a row that belongs to a range of rows being read by a transaction. The transaction's first read of the range of rows shows a row that no longer exists in the second or succeeding read, as a result of a deletion by a different transaction. Similarly, as the result of an insert by a different transaction, the transaction's second or succeeding read shows a row that did not exist in the original read.</a:t>
            </a:r>
            <a:endParaRPr dirty="0"/>
          </a:p>
          <a:p>
            <a:pPr lvl="0" eaLnBrk="1" hangingPunct="1"/>
            <a:r>
              <a:rPr dirty="0"/>
              <a:t>For Example:</a:t>
            </a:r>
            <a:endParaRPr dirty="0"/>
          </a:p>
          <a:p>
            <a:pPr lvl="0" eaLnBrk="1" hangingPunct="1"/>
            <a:r>
              <a:rPr dirty="0"/>
              <a:t>You are accessing online catalog of a book store. You found a book name “You can win” in your initial search where you are looking for titles having “win” in their title name. But subsequent search of the same query did not show “You can win” in the output. The reason can be that some procedure might have deleted the title from the table.  </a:t>
            </a:r>
            <a:endParaRPr b="1" dirty="0"/>
          </a:p>
          <a:p>
            <a:pPr lvl="0" eaLnBrk="1" hangingPunct="1"/>
            <a:r>
              <a:rPr b="1" dirty="0"/>
              <a:t>Note:</a:t>
            </a:r>
            <a:r>
              <a:rPr dirty="0"/>
              <a:t> Though these scenarios will help you to explain the concept, please clarify to the students that these situations occur in remote multi-user environment. They will not find similar scenario while working in the MR.</a:t>
            </a:r>
            <a:endParaRPr dirty="0"/>
          </a:p>
          <a:p>
            <a:pPr lvl="0" eaLnBrk="1" hangingPunct="1"/>
            <a:endParaRPr dirty="0"/>
          </a:p>
          <a:p>
            <a:pPr lvl="0" eaLnBrk="1" hangingPunct="1"/>
            <a:r>
              <a:rPr b="1" dirty="0"/>
              <a:t>LOCKS</a:t>
            </a:r>
            <a:endParaRPr dirty="0"/>
          </a:p>
          <a:p>
            <a:pPr lvl="0" eaLnBrk="1" hangingPunct="1"/>
            <a:r>
              <a:rPr dirty="0"/>
              <a:t>Discuss the types of locks in detail. Also, discuss when each of these locks are used by SQL Server.</a:t>
            </a:r>
            <a:endParaRPr dirty="0"/>
          </a:p>
          <a:p>
            <a:pPr lvl="0" eaLnBrk="1" hangingPunct="1"/>
            <a:r>
              <a:rPr dirty="0"/>
              <a:t>SQL Server uses row lock by default.</a:t>
            </a:r>
            <a:endParaRPr dirty="0"/>
          </a:p>
          <a:p>
            <a:pPr lvl="0" eaLnBrk="1" hangingPunct="1"/>
            <a:r>
              <a:rPr dirty="0"/>
              <a:t>The concept of deadlock needs to be explained to the students.</a:t>
            </a:r>
            <a:endParaRPr dirty="0"/>
          </a:p>
          <a:p>
            <a:pPr lvl="0" eaLnBrk="1" hangingPunct="1"/>
            <a:r>
              <a:rPr dirty="0"/>
              <a:t>Tell the students that if the deadlock priority is set low for a transaction, then the transaction has a higher probability of becoming the deadlock victim in a deadlock situation.</a:t>
            </a:r>
            <a:endParaRPr dirty="0"/>
          </a:p>
          <a:p>
            <a:pPr lvl="0" eaLnBrk="1" hangingPunct="1"/>
            <a:r>
              <a:rPr dirty="0"/>
              <a:t>Mention that lock_timeout is used on a transaction if you do not want a transaction to wait for an indefinite period. Using lock_timeout you can mention in milliseconds how long a transaction will wait for a lock to open.</a:t>
            </a:r>
            <a:endParaRPr dirty="0"/>
          </a:p>
          <a:p>
            <a:pPr lvl="0" eaLnBrk="1" hangingPunct="1"/>
            <a:r>
              <a:rPr dirty="0"/>
              <a:t>Tell the students that whenever an ad hoc DML statement is executed, SQL Server, by default, treats the statement as a transaction and commits the transaction. This mode is called the auto commit mode. </a:t>
            </a:r>
            <a:endParaRPr dirty="0"/>
          </a:p>
          <a:p>
            <a:pPr lvl="0" eaLnBrk="1" hangingPunct="1"/>
            <a:r>
              <a:rPr dirty="0"/>
              <a:t>Tell the students that although SQL Server 2000 uses dynamic locking, it is still very important for you to differentiate between the different locking modes. The different types of locks used by SQL Server 2000 are shared, update, exclusive, intent, schema, and bulk-update.</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58371" name="Rectangle 2"/>
          <p:cNvSpPr>
            <a:spLocks noTextEdit="1"/>
          </p:cNvSpPr>
          <p:nvPr>
            <p:ph type="sldImg"/>
          </p:nvPr>
        </p:nvSpPr>
        <p:spPr/>
      </p:sp>
      <p:sp>
        <p:nvSpPr>
          <p:cNvPr id="58372" name="Rectangle 3"/>
          <p:cNvSpPr>
            <a:spLocks noGrp="1"/>
          </p:cNvSpPr>
          <p:nvPr>
            <p:ph type="body" idx="1"/>
          </p:nvPr>
        </p:nvSpPr>
        <p:spPr/>
        <p:txBody>
          <a:bodyPr wrap="square" lIns="91440" tIns="45720" rIns="91440" bIns="45720" anchor="t"/>
          <a:p>
            <a:pPr lvl="0" eaLnBrk="1" hangingPunct="1"/>
            <a:r>
              <a:rPr dirty="0"/>
              <a:t>In this slide, you need to explain transactional integrity, problems that occur due to transactional integrity, and implementing transactional integrity in your transactions. In addition, you also need to talk about </a:t>
            </a:r>
            <a:endParaRPr dirty="0"/>
          </a:p>
          <a:p>
            <a:pPr lvl="0" eaLnBrk="1" hangingPunct="1"/>
            <a:r>
              <a:rPr b="1" dirty="0"/>
              <a:t>Concurrency Problems </a:t>
            </a:r>
            <a:endParaRPr dirty="0"/>
          </a:p>
          <a:p>
            <a:pPr lvl="0" eaLnBrk="1" hangingPunct="1"/>
            <a:r>
              <a:rPr dirty="0"/>
              <a:t>Find below the examples for each of the concurrency problems:</a:t>
            </a:r>
            <a:endParaRPr b="1" dirty="0"/>
          </a:p>
          <a:p>
            <a:pPr lvl="0" eaLnBrk="1" hangingPunct="1"/>
            <a:r>
              <a:rPr b="1" dirty="0"/>
              <a:t>Lost updates </a:t>
            </a:r>
            <a:endParaRPr dirty="0"/>
          </a:p>
          <a:p>
            <a:pPr lvl="0" eaLnBrk="1" hangingPunct="1"/>
            <a:r>
              <a:rPr dirty="0"/>
              <a:t>Lost updates occur when two or more transactions select the same row and then update the row based on the value originally selected. Each transaction is unaware of the other transaction. The last update overwrite updates made by the other transaction, which results in lost data.</a:t>
            </a:r>
            <a:endParaRPr dirty="0"/>
          </a:p>
          <a:p>
            <a:pPr lvl="0" eaLnBrk="1" hangingPunct="1"/>
            <a:r>
              <a:rPr dirty="0"/>
              <a:t>Let us assume that both Sam and Anne are simultaneously trying to update the price of all the “Business” books in the Titles table. Sam is trying to update the price by 10% while Anne is trying to update the price by 15%. </a:t>
            </a:r>
            <a:endParaRPr dirty="0"/>
          </a:p>
          <a:p>
            <a:pPr lvl="0" eaLnBrk="1" hangingPunct="1"/>
            <a:r>
              <a:rPr dirty="0"/>
              <a:t>Now, the table will get updated by the changes of the query that will get completed last. That means, if Sam’s query is executed later than Anne’s query, then the price column in titles table will get increased by 10% and the changes made by Anne’s query will be lost.</a:t>
            </a:r>
            <a:endParaRPr b="1" dirty="0"/>
          </a:p>
          <a:p>
            <a:pPr lvl="0" eaLnBrk="1" hangingPunct="1"/>
            <a:r>
              <a:rPr b="1" dirty="0"/>
              <a:t>Uncommitted dependency</a:t>
            </a:r>
            <a:endParaRPr dirty="0"/>
          </a:p>
          <a:p>
            <a:pPr lvl="0" eaLnBrk="1" hangingPunct="1"/>
            <a:r>
              <a:rPr dirty="0"/>
              <a:t>Uncommitted dependency occurs when a second transaction selects a row that is being updated by another transaction. The second transaction is reading data that has not been committed yet and may be changed by the transaction updating the row.</a:t>
            </a:r>
            <a:endParaRPr dirty="0"/>
          </a:p>
          <a:p>
            <a:pPr lvl="0" eaLnBrk="1" hangingPunct="1"/>
            <a:r>
              <a:rPr dirty="0"/>
              <a:t>Let us assume User A and B are working on titles table. User A had increased the price of title_id  ‘BU1032’ by Rs. 10. But user A does not commit the transaction. Now User B tries to execute a query on title_id  ‘BU1032’. User B is accessing old record as the transaction handle by user A is not yet complete. Therefore user B also updates the price of title_id ‘BU1032’ by Rs. 5. These transactions will update the record by Rs 15. Such kind of problems leads to inconsistency in the table.</a:t>
            </a:r>
            <a:endParaRPr b="1" dirty="0"/>
          </a:p>
          <a:p>
            <a:pPr lvl="0" eaLnBrk="1" hangingPunct="1"/>
            <a:r>
              <a:rPr b="1" dirty="0"/>
              <a:t>Inconsistent Analysis</a:t>
            </a:r>
            <a:endParaRPr dirty="0"/>
          </a:p>
          <a:p>
            <a:pPr lvl="0" eaLnBrk="1" hangingPunct="1"/>
            <a:r>
              <a:rPr dirty="0"/>
              <a:t>Inconsistent analysis occurs when a second transaction accesses the same row several times and reads different data each time. Inconsistent analysis is similar to uncommitted dependency in that another transaction is changing the data that a second transaction is reading. However, in inconsistent analysis, the data read by the second transaction was committed by the transaction that made the change. Also, inconsistent analysis involves multiple reads (two or more) of the same row and each time the information is changed by another transaction; thus, the term nonrepeatable read.</a:t>
            </a:r>
            <a:endParaRPr dirty="0"/>
          </a:p>
          <a:p>
            <a:pPr lvl="0" eaLnBrk="1" hangingPunct="1"/>
            <a:r>
              <a:rPr dirty="0"/>
              <a:t>For example:</a:t>
            </a:r>
            <a:endParaRPr dirty="0"/>
          </a:p>
          <a:p>
            <a:pPr lvl="0" eaLnBrk="1" hangingPunct="1"/>
            <a:r>
              <a:rPr dirty="0"/>
              <a:t>Let us assume that you are accessing the online reservation system to check the status of your ticket. The site showed the status as ‘Waiting’. Just a little later, when you refreshed the page, you found that the status is ‘confirmed’.  This shows that while you were browsing thru the information, some procedure was updating the record information. </a:t>
            </a:r>
            <a:endParaRPr b="1" dirty="0"/>
          </a:p>
          <a:p>
            <a:pPr lvl="0" eaLnBrk="1" hangingPunct="1"/>
            <a:r>
              <a:rPr b="1" dirty="0"/>
              <a:t>Phantom reads</a:t>
            </a:r>
            <a:endParaRPr dirty="0"/>
          </a:p>
          <a:p>
            <a:pPr lvl="0" eaLnBrk="1" hangingPunct="1"/>
            <a:r>
              <a:rPr dirty="0"/>
              <a:t>Phantom reads occur when an insert or delete action is performed against a row that belongs to a range of rows being read by a transaction. The transaction's first read of the range of rows shows a row that no longer exists in the second or succeeding read, as a result of a deletion by a different transaction. Similarly, as the result of an insert by a different transaction, the transaction's second or succeeding read shows a row that did not exist in the original read.</a:t>
            </a:r>
            <a:endParaRPr dirty="0"/>
          </a:p>
          <a:p>
            <a:pPr lvl="0" eaLnBrk="1" hangingPunct="1"/>
            <a:r>
              <a:rPr dirty="0"/>
              <a:t>For Example:</a:t>
            </a:r>
            <a:endParaRPr dirty="0"/>
          </a:p>
          <a:p>
            <a:pPr lvl="0" eaLnBrk="1" hangingPunct="1"/>
            <a:r>
              <a:rPr dirty="0"/>
              <a:t>You are accessing online catalog of a book store. You found a book name “You can win” in your initial search where you are looking for titles having “win” in their title name. But subsequent search of the same query did not show “You can win” in the output. The reason can be that some procedure might have deleted the title from the table.  </a:t>
            </a:r>
            <a:endParaRPr b="1" dirty="0"/>
          </a:p>
          <a:p>
            <a:pPr lvl="0" eaLnBrk="1" hangingPunct="1"/>
            <a:r>
              <a:rPr b="1" dirty="0"/>
              <a:t>Note:</a:t>
            </a:r>
            <a:r>
              <a:rPr dirty="0"/>
              <a:t> Though these scenarios will help you to explain the concept, please clarify to the students that these situations occur in remote multi-user environment. They will not find similar scenario while working in the MR.</a:t>
            </a:r>
            <a:endParaRPr dirty="0"/>
          </a:p>
          <a:p>
            <a:pPr lvl="0" eaLnBrk="1" hangingPunct="1"/>
            <a:endParaRPr dirty="0"/>
          </a:p>
          <a:p>
            <a:pPr lvl="0" eaLnBrk="1" hangingPunct="1"/>
            <a:r>
              <a:rPr b="1" dirty="0"/>
              <a:t>LOCKS</a:t>
            </a:r>
            <a:endParaRPr dirty="0"/>
          </a:p>
          <a:p>
            <a:pPr lvl="0" eaLnBrk="1" hangingPunct="1"/>
            <a:r>
              <a:rPr dirty="0"/>
              <a:t>Discuss the types of locks in detail. Also, discuss when each of these locks are used by SQL Server.</a:t>
            </a:r>
            <a:endParaRPr dirty="0"/>
          </a:p>
          <a:p>
            <a:pPr lvl="0" eaLnBrk="1" hangingPunct="1"/>
            <a:r>
              <a:rPr dirty="0"/>
              <a:t>SQL Server uses row lock by default.</a:t>
            </a:r>
            <a:endParaRPr dirty="0"/>
          </a:p>
          <a:p>
            <a:pPr lvl="0" eaLnBrk="1" hangingPunct="1"/>
            <a:r>
              <a:rPr dirty="0"/>
              <a:t>The concept of deadlock needs to be explained to the students.</a:t>
            </a:r>
            <a:endParaRPr dirty="0"/>
          </a:p>
          <a:p>
            <a:pPr lvl="0" eaLnBrk="1" hangingPunct="1"/>
            <a:r>
              <a:rPr dirty="0"/>
              <a:t>Tell the students that if the deadlock priority is set low for a transaction, then the transaction has a higher probability of becoming the deadlock victim in a deadlock situation.</a:t>
            </a:r>
            <a:endParaRPr dirty="0"/>
          </a:p>
          <a:p>
            <a:pPr lvl="0" eaLnBrk="1" hangingPunct="1"/>
            <a:r>
              <a:rPr dirty="0"/>
              <a:t>Mention that lock_timeout is used on a transaction if you do not want a transaction to wait for an indefinite period. Using lock_timeout you can mention in milliseconds how long a transaction will wait for a lock to open.</a:t>
            </a:r>
            <a:endParaRPr dirty="0"/>
          </a:p>
          <a:p>
            <a:pPr lvl="0" eaLnBrk="1" hangingPunct="1"/>
            <a:r>
              <a:rPr dirty="0"/>
              <a:t>Tell the students that whenever an ad hoc DML statement is executed, SQL Server, by default, treats the statement as a transaction and commits the transaction. This mode is called the auto commit mode. </a:t>
            </a:r>
            <a:endParaRPr dirty="0"/>
          </a:p>
          <a:p>
            <a:pPr lvl="0" eaLnBrk="1" hangingPunct="1"/>
            <a:r>
              <a:rPr dirty="0"/>
              <a:t>Tell the students that although SQL Server 2000 uses dynamic locking, it is still very important for you to differentiate between the different locking modes. The different types of locks used by SQL Server 2000 are shared, update, exclusive, intent, schema, and bulk-update.</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59395" name="Rectangle 2"/>
          <p:cNvSpPr>
            <a:spLocks noTextEdit="1"/>
          </p:cNvSpPr>
          <p:nvPr>
            <p:ph type="sldImg"/>
          </p:nvPr>
        </p:nvSpPr>
        <p:spPr/>
      </p:sp>
      <p:sp>
        <p:nvSpPr>
          <p:cNvPr id="59396" name="Rectangle 3"/>
          <p:cNvSpPr>
            <a:spLocks noGrp="1"/>
          </p:cNvSpPr>
          <p:nvPr>
            <p:ph type="body" idx="1"/>
          </p:nvPr>
        </p:nvSpPr>
        <p:spPr/>
        <p:txBody>
          <a:bodyPr wrap="square" lIns="91440" tIns="45720" rIns="91440" bIns="45720" anchor="t"/>
          <a:p>
            <a:pPr lvl="0" eaLnBrk="1" hangingPunct="1"/>
            <a:r>
              <a:rPr dirty="0"/>
              <a:t>In this slide, you need to explain transactional integrity, problems that occur due to transactional integrity, and implementing transactional integrity in your transactions. In addition, you also need to talk about </a:t>
            </a:r>
            <a:endParaRPr dirty="0"/>
          </a:p>
          <a:p>
            <a:pPr lvl="0" eaLnBrk="1" hangingPunct="1"/>
            <a:r>
              <a:rPr b="1" dirty="0"/>
              <a:t>Concurrency Problems </a:t>
            </a:r>
            <a:endParaRPr dirty="0"/>
          </a:p>
          <a:p>
            <a:pPr lvl="0" eaLnBrk="1" hangingPunct="1"/>
            <a:r>
              <a:rPr dirty="0"/>
              <a:t>Find below the examples for each of the concurrency problems:</a:t>
            </a:r>
            <a:endParaRPr b="1" dirty="0"/>
          </a:p>
          <a:p>
            <a:pPr lvl="0" eaLnBrk="1" hangingPunct="1"/>
            <a:r>
              <a:rPr b="1" dirty="0"/>
              <a:t>Lost updates </a:t>
            </a:r>
            <a:endParaRPr dirty="0"/>
          </a:p>
          <a:p>
            <a:pPr lvl="0" eaLnBrk="1" hangingPunct="1"/>
            <a:r>
              <a:rPr dirty="0"/>
              <a:t>Lost updates occur when two or more transactions select the same row and then update the row based on the value originally selected. Each transaction is unaware of the other transaction. The last update overwrite updates made by the other transaction, which results in lost data.</a:t>
            </a:r>
            <a:endParaRPr dirty="0"/>
          </a:p>
          <a:p>
            <a:pPr lvl="0" eaLnBrk="1" hangingPunct="1"/>
            <a:r>
              <a:rPr dirty="0"/>
              <a:t>Let us assume that both Sam and Anne are simultaneously trying to update the price of all the “Business” books in the Titles table. Sam is trying to update the price by 10% while Anne is trying to update the price by 15%. </a:t>
            </a:r>
            <a:endParaRPr dirty="0"/>
          </a:p>
          <a:p>
            <a:pPr lvl="0" eaLnBrk="1" hangingPunct="1"/>
            <a:r>
              <a:rPr dirty="0"/>
              <a:t>Now, the table will get updated by the changes of the query that will get completed last. That means, if Sam’s query is executed later than Anne’s query, then the price column in titles table will get increased by 10% and the changes made by Anne’s query will be lost.</a:t>
            </a:r>
            <a:endParaRPr b="1" dirty="0"/>
          </a:p>
          <a:p>
            <a:pPr lvl="0" eaLnBrk="1" hangingPunct="1"/>
            <a:r>
              <a:rPr b="1" dirty="0"/>
              <a:t>Uncommitted dependency</a:t>
            </a:r>
            <a:endParaRPr dirty="0"/>
          </a:p>
          <a:p>
            <a:pPr lvl="0" eaLnBrk="1" hangingPunct="1"/>
            <a:r>
              <a:rPr dirty="0"/>
              <a:t>Uncommitted dependency occurs when a second transaction selects a row that is being updated by another transaction. The second transaction is reading data that has not been committed yet and may be changed by the transaction updating the row.</a:t>
            </a:r>
            <a:endParaRPr dirty="0"/>
          </a:p>
          <a:p>
            <a:pPr lvl="0" eaLnBrk="1" hangingPunct="1"/>
            <a:r>
              <a:rPr dirty="0"/>
              <a:t>Let us assume User A and B are working on titles table. User A had increased the price of title_id  ‘BU1032’ by Rs. 10. But user A does not commit the transaction. Now User B tries to execute a query on title_id  ‘BU1032’. User B is accessing old record as the transaction handle by user A is not yet complete. Therefore user B also updates the price of title_id ‘BU1032’ by Rs. 5. These transactions will update the record by Rs 15. Such kind of problems leads to inconsistency in the table.</a:t>
            </a:r>
            <a:endParaRPr b="1" dirty="0"/>
          </a:p>
          <a:p>
            <a:pPr lvl="0" eaLnBrk="1" hangingPunct="1"/>
            <a:r>
              <a:rPr b="1" dirty="0"/>
              <a:t>Inconsistent Analysis</a:t>
            </a:r>
            <a:endParaRPr dirty="0"/>
          </a:p>
          <a:p>
            <a:pPr lvl="0" eaLnBrk="1" hangingPunct="1"/>
            <a:r>
              <a:rPr dirty="0"/>
              <a:t>Inconsistent analysis occurs when a second transaction accesses the same row several times and reads different data each time. Inconsistent analysis is similar to uncommitted dependency in that another transaction is changing the data that a second transaction is reading. However, in inconsistent analysis, the data read by the second transaction was committed by the transaction that made the change. Also, inconsistent analysis involves multiple reads (two or more) of the same row and each time the information is changed by another transaction; thus, the term nonrepeatable read.</a:t>
            </a:r>
            <a:endParaRPr dirty="0"/>
          </a:p>
          <a:p>
            <a:pPr lvl="0" eaLnBrk="1" hangingPunct="1"/>
            <a:r>
              <a:rPr dirty="0"/>
              <a:t>For example:</a:t>
            </a:r>
            <a:endParaRPr dirty="0"/>
          </a:p>
          <a:p>
            <a:pPr lvl="0" eaLnBrk="1" hangingPunct="1"/>
            <a:r>
              <a:rPr dirty="0"/>
              <a:t>Let us assume that you are accessing the online reservation system to check the status of your ticket. The site showed the status as ‘Waiting’. Just a little later, when you refreshed the page, you found that the status is ‘confirmed’.  This shows that while you were browsing thru the information, some procedure was updating the record information. </a:t>
            </a:r>
            <a:endParaRPr b="1" dirty="0"/>
          </a:p>
          <a:p>
            <a:pPr lvl="0" eaLnBrk="1" hangingPunct="1"/>
            <a:r>
              <a:rPr b="1" dirty="0"/>
              <a:t>Phantom reads</a:t>
            </a:r>
            <a:endParaRPr dirty="0"/>
          </a:p>
          <a:p>
            <a:pPr lvl="0" eaLnBrk="1" hangingPunct="1"/>
            <a:r>
              <a:rPr dirty="0"/>
              <a:t>Phantom reads occur when an insert or delete action is performed against a row that belongs to a range of rows being read by a transaction. The transaction's first read of the range of rows shows a row that no longer exists in the second or succeeding read, as a result of a deletion by a different transaction. Similarly, as the result of an insert by a different transaction, the transaction's second or succeeding read shows a row that did not exist in the original read.</a:t>
            </a:r>
            <a:endParaRPr dirty="0"/>
          </a:p>
          <a:p>
            <a:pPr lvl="0" eaLnBrk="1" hangingPunct="1"/>
            <a:r>
              <a:rPr dirty="0"/>
              <a:t>For Example:</a:t>
            </a:r>
            <a:endParaRPr dirty="0"/>
          </a:p>
          <a:p>
            <a:pPr lvl="0" eaLnBrk="1" hangingPunct="1"/>
            <a:r>
              <a:rPr dirty="0"/>
              <a:t>You are accessing online catalog of a book store. You found a book name “You can win” in your initial search where you are looking for titles having “win” in their title name. But subsequent search of the same query did not show “You can win” in the output. The reason can be that some procedure might have deleted the title from the table.  </a:t>
            </a:r>
            <a:endParaRPr b="1" dirty="0"/>
          </a:p>
          <a:p>
            <a:pPr lvl="0" eaLnBrk="1" hangingPunct="1"/>
            <a:r>
              <a:rPr b="1" dirty="0"/>
              <a:t>Note:</a:t>
            </a:r>
            <a:r>
              <a:rPr dirty="0"/>
              <a:t> Though these scenarios will help you to explain the concept, please clarify to the students that these situations occur in remote multi-user environment. They will not find similar scenario while working in the MR.</a:t>
            </a:r>
            <a:endParaRPr dirty="0"/>
          </a:p>
          <a:p>
            <a:pPr lvl="0" eaLnBrk="1" hangingPunct="1"/>
            <a:endParaRPr dirty="0"/>
          </a:p>
          <a:p>
            <a:pPr lvl="0" eaLnBrk="1" hangingPunct="1"/>
            <a:r>
              <a:rPr b="1" dirty="0"/>
              <a:t>LOCKS</a:t>
            </a:r>
            <a:endParaRPr dirty="0"/>
          </a:p>
          <a:p>
            <a:pPr lvl="0" eaLnBrk="1" hangingPunct="1"/>
            <a:r>
              <a:rPr dirty="0"/>
              <a:t>Discuss the types of locks in detail. Also, discuss when each of these locks are used by SQL Server.</a:t>
            </a:r>
            <a:endParaRPr dirty="0"/>
          </a:p>
          <a:p>
            <a:pPr lvl="0" eaLnBrk="1" hangingPunct="1"/>
            <a:r>
              <a:rPr dirty="0"/>
              <a:t>SQL Server uses row lock by default.</a:t>
            </a:r>
            <a:endParaRPr dirty="0"/>
          </a:p>
          <a:p>
            <a:pPr lvl="0" eaLnBrk="1" hangingPunct="1"/>
            <a:r>
              <a:rPr dirty="0"/>
              <a:t>The concept of deadlock needs to be explained to the students.</a:t>
            </a:r>
            <a:endParaRPr dirty="0"/>
          </a:p>
          <a:p>
            <a:pPr lvl="0" eaLnBrk="1" hangingPunct="1"/>
            <a:r>
              <a:rPr dirty="0"/>
              <a:t>Tell the students that if the deadlock priority is set low for a transaction, then the transaction has a higher probability of becoming the deadlock victim in a deadlock situation.</a:t>
            </a:r>
            <a:endParaRPr dirty="0"/>
          </a:p>
          <a:p>
            <a:pPr lvl="0" eaLnBrk="1" hangingPunct="1"/>
            <a:r>
              <a:rPr dirty="0"/>
              <a:t>Mention that lock_timeout is used on a transaction if you do not want a transaction to wait for an indefinite period. Using lock_timeout you can mention in milliseconds how long a transaction will wait for a lock to open.</a:t>
            </a:r>
            <a:endParaRPr dirty="0"/>
          </a:p>
          <a:p>
            <a:pPr lvl="0" eaLnBrk="1" hangingPunct="1"/>
            <a:r>
              <a:rPr dirty="0"/>
              <a:t>Tell the students that whenever an ad hoc DML statement is executed, SQL Server, by default, treats the statement as a transaction and commits the transaction. This mode is called the auto commit mode. </a:t>
            </a:r>
            <a:endParaRPr dirty="0"/>
          </a:p>
          <a:p>
            <a:pPr lvl="0" eaLnBrk="1" hangingPunct="1"/>
            <a:r>
              <a:rPr dirty="0"/>
              <a:t>Tell the students that although SQL Server 2000 uses dynamic locking, it is still very important for you to differentiate between the different locking modes. The different types of locks used by SQL Server 2000 are shared, update, exclusive, intent, schema, and bulk-update.</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055"/>
          <p:cNvSpPr txBox="1">
            <a:spLocks noGrp="1"/>
          </p:cNvSpP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60419" name="Rectangle 2"/>
          <p:cNvSpPr>
            <a:spLocks noTextEdit="1"/>
          </p:cNvSpPr>
          <p:nvPr>
            <p:ph type="sldImg"/>
          </p:nvPr>
        </p:nvSpPr>
        <p:spPr/>
      </p:sp>
      <p:sp>
        <p:nvSpPr>
          <p:cNvPr id="60420" name="Rectangle 3"/>
          <p:cNvSpPr>
            <a:spLocks noGrp="1"/>
          </p:cNvSpPr>
          <p:nvPr>
            <p:ph type="body" idx="1"/>
          </p:nvPr>
        </p:nvSpPr>
        <p:spPr/>
        <p:txBody>
          <a:bodyPr wrap="square" lIns="91440" tIns="45720" rIns="91440" bIns="45720" anchor="t"/>
          <a:p>
            <a:pPr lvl="0" eaLnBrk="1" hangingPunct="1"/>
            <a:r>
              <a:rPr dirty="0"/>
              <a:t>In this slide, you need to explain transactional integrity, problems that occur due to transactional integrity, and implementing transactional integrity in your transactions. In addition, you also need to talk about </a:t>
            </a:r>
            <a:endParaRPr dirty="0"/>
          </a:p>
          <a:p>
            <a:pPr lvl="0" eaLnBrk="1" hangingPunct="1"/>
            <a:r>
              <a:rPr b="1" dirty="0"/>
              <a:t>Concurrency Problems </a:t>
            </a:r>
            <a:endParaRPr dirty="0"/>
          </a:p>
          <a:p>
            <a:pPr lvl="0" eaLnBrk="1" hangingPunct="1"/>
            <a:r>
              <a:rPr dirty="0"/>
              <a:t>Find below the examples for each of the concurrency problems:</a:t>
            </a:r>
            <a:endParaRPr b="1" dirty="0"/>
          </a:p>
          <a:p>
            <a:pPr lvl="0" eaLnBrk="1" hangingPunct="1"/>
            <a:r>
              <a:rPr b="1" dirty="0"/>
              <a:t>Lost updates </a:t>
            </a:r>
            <a:endParaRPr dirty="0"/>
          </a:p>
          <a:p>
            <a:pPr lvl="0" eaLnBrk="1" hangingPunct="1"/>
            <a:r>
              <a:rPr dirty="0"/>
              <a:t>Lost updates occur when two or more transactions select the same row and then update the row based on the value originally selected. Each transaction is unaware of the other transaction. The last update overwrite updates made by the other transaction, which results in lost data.</a:t>
            </a:r>
            <a:endParaRPr dirty="0"/>
          </a:p>
          <a:p>
            <a:pPr lvl="0" eaLnBrk="1" hangingPunct="1"/>
            <a:r>
              <a:rPr dirty="0"/>
              <a:t>Let us assume that both Sam and Anne are simultaneously trying to update the price of all the “Business” books in the Titles table. Sam is trying to update the price by 10% while Anne is trying to update the price by 15%. </a:t>
            </a:r>
            <a:endParaRPr dirty="0"/>
          </a:p>
          <a:p>
            <a:pPr lvl="0" eaLnBrk="1" hangingPunct="1"/>
            <a:r>
              <a:rPr dirty="0"/>
              <a:t>Now, the table will get updated by the changes of the query that will get completed last. That means, if Sam’s query is executed later than Anne’s query, then the price column in titles table will get increased by 10% and the changes made by Anne’s query will be lost.</a:t>
            </a:r>
            <a:endParaRPr b="1" dirty="0"/>
          </a:p>
          <a:p>
            <a:pPr lvl="0" eaLnBrk="1" hangingPunct="1"/>
            <a:r>
              <a:rPr b="1" dirty="0"/>
              <a:t>Uncommitted dependency</a:t>
            </a:r>
            <a:endParaRPr dirty="0"/>
          </a:p>
          <a:p>
            <a:pPr lvl="0" eaLnBrk="1" hangingPunct="1"/>
            <a:r>
              <a:rPr dirty="0"/>
              <a:t>Uncommitted dependency occurs when a second transaction selects a row that is being updated by another transaction. The second transaction is reading data that has not been committed yet and may be changed by the transaction updating the row.</a:t>
            </a:r>
            <a:endParaRPr dirty="0"/>
          </a:p>
          <a:p>
            <a:pPr lvl="0" eaLnBrk="1" hangingPunct="1"/>
            <a:r>
              <a:rPr dirty="0"/>
              <a:t>Let us assume User A and B are working on titles table. User A had increased the price of title_id  ‘BU1032’ by Rs. 10. But user A does not commit the transaction. Now User B tries to execute a query on title_id  ‘BU1032’. User B is accessing old record as the transaction handle by user A is not yet complete. Therefore user B also updates the price of title_id ‘BU1032’ by Rs. 5. These transactions will update the record by Rs 15. Such kind of problems leads to inconsistency in the table.</a:t>
            </a:r>
            <a:endParaRPr b="1" dirty="0"/>
          </a:p>
          <a:p>
            <a:pPr lvl="0" eaLnBrk="1" hangingPunct="1"/>
            <a:r>
              <a:rPr b="1" dirty="0"/>
              <a:t>Inconsistent Analysis</a:t>
            </a:r>
            <a:endParaRPr dirty="0"/>
          </a:p>
          <a:p>
            <a:pPr lvl="0" eaLnBrk="1" hangingPunct="1"/>
            <a:r>
              <a:rPr dirty="0"/>
              <a:t>Inconsistent analysis occurs when a second transaction accesses the same row several times and reads different data each time. Inconsistent analysis is similar to uncommitted dependency in that another transaction is changing the data that a second transaction is reading. However, in inconsistent analysis, the data read by the second transaction was committed by the transaction that made the change. Also, inconsistent analysis involves multiple reads (two or more) of the same row and each time the information is changed by another transaction; thus, the term nonrepeatable read.</a:t>
            </a:r>
            <a:endParaRPr dirty="0"/>
          </a:p>
          <a:p>
            <a:pPr lvl="0" eaLnBrk="1" hangingPunct="1"/>
            <a:r>
              <a:rPr dirty="0"/>
              <a:t>For example:</a:t>
            </a:r>
            <a:endParaRPr dirty="0"/>
          </a:p>
          <a:p>
            <a:pPr lvl="0" eaLnBrk="1" hangingPunct="1"/>
            <a:r>
              <a:rPr dirty="0"/>
              <a:t>Let us assume that you are accessing the online reservation system to check the status of your ticket. The site showed the status as ‘Waiting’. Just a little later, when you refreshed the page, you found that the status is ‘confirmed’.  This shows that while you were browsing thru the information, some procedure was updating the record information. </a:t>
            </a:r>
            <a:endParaRPr b="1" dirty="0"/>
          </a:p>
          <a:p>
            <a:pPr lvl="0" eaLnBrk="1" hangingPunct="1"/>
            <a:r>
              <a:rPr b="1" dirty="0"/>
              <a:t>Phantom reads</a:t>
            </a:r>
            <a:endParaRPr dirty="0"/>
          </a:p>
          <a:p>
            <a:pPr lvl="0" eaLnBrk="1" hangingPunct="1"/>
            <a:r>
              <a:rPr dirty="0"/>
              <a:t>Phantom reads occur when an insert or delete action is performed against a row that belongs to a range of rows being read by a transaction. The transaction's first read of the range of rows shows a row that no longer exists in the second or succeeding read, as a result of a deletion by a different transaction. Similarly, as the result of an insert by a different transaction, the transaction's second or succeeding read shows a row that did not exist in the original read.</a:t>
            </a:r>
            <a:endParaRPr dirty="0"/>
          </a:p>
          <a:p>
            <a:pPr lvl="0" eaLnBrk="1" hangingPunct="1"/>
            <a:r>
              <a:rPr dirty="0"/>
              <a:t>For Example:</a:t>
            </a:r>
            <a:endParaRPr dirty="0"/>
          </a:p>
          <a:p>
            <a:pPr lvl="0" eaLnBrk="1" hangingPunct="1"/>
            <a:r>
              <a:rPr dirty="0"/>
              <a:t>You are accessing online catalog of a book store. You found a book name “You can win” in your initial search where you are looking for titles having “win” in their title name. But subsequent search of the same query did not show “You can win” in the output. The reason can be that some procedure might have deleted the title from the table.  </a:t>
            </a:r>
            <a:endParaRPr b="1" dirty="0"/>
          </a:p>
          <a:p>
            <a:pPr lvl="0" eaLnBrk="1" hangingPunct="1"/>
            <a:r>
              <a:rPr b="1" dirty="0"/>
              <a:t>Note:</a:t>
            </a:r>
            <a:r>
              <a:rPr dirty="0"/>
              <a:t> Though these scenarios will help you to explain the concept, please clarify to the students that these situations occur in remote multi-user environment. They will not find similar scenario while working in the MR.</a:t>
            </a:r>
            <a:endParaRPr dirty="0"/>
          </a:p>
          <a:p>
            <a:pPr lvl="0" eaLnBrk="1" hangingPunct="1"/>
            <a:endParaRPr dirty="0"/>
          </a:p>
          <a:p>
            <a:pPr lvl="0" eaLnBrk="1" hangingPunct="1"/>
            <a:r>
              <a:rPr b="1" dirty="0"/>
              <a:t>LOCKS</a:t>
            </a:r>
            <a:endParaRPr dirty="0"/>
          </a:p>
          <a:p>
            <a:pPr lvl="0" eaLnBrk="1" hangingPunct="1"/>
            <a:r>
              <a:rPr dirty="0"/>
              <a:t>Discuss the types of locks in detail. Also, discuss when each of these locks are used by SQL Server.</a:t>
            </a:r>
            <a:endParaRPr dirty="0"/>
          </a:p>
          <a:p>
            <a:pPr lvl="0" eaLnBrk="1" hangingPunct="1"/>
            <a:r>
              <a:rPr dirty="0"/>
              <a:t>SQL Server uses row lock by default.</a:t>
            </a:r>
            <a:endParaRPr dirty="0"/>
          </a:p>
          <a:p>
            <a:pPr lvl="0" eaLnBrk="1" hangingPunct="1"/>
            <a:r>
              <a:rPr dirty="0"/>
              <a:t>The concept of deadlock needs to be explained to the students.</a:t>
            </a:r>
            <a:endParaRPr dirty="0"/>
          </a:p>
          <a:p>
            <a:pPr lvl="0" eaLnBrk="1" hangingPunct="1"/>
            <a:r>
              <a:rPr dirty="0"/>
              <a:t>Tell the students that if the deadlock priority is set low for a transaction, then the transaction has a higher probability of becoming the deadlock victim in a deadlock situation.</a:t>
            </a:r>
            <a:endParaRPr dirty="0"/>
          </a:p>
          <a:p>
            <a:pPr lvl="0" eaLnBrk="1" hangingPunct="1"/>
            <a:r>
              <a:rPr dirty="0"/>
              <a:t>Mention that lock_timeout is used on a transaction if you do not want a transaction to wait for an indefinite period. Using lock_timeout you can mention in milliseconds how long a transaction will wait for a lock to open.</a:t>
            </a:r>
            <a:endParaRPr dirty="0"/>
          </a:p>
          <a:p>
            <a:pPr lvl="0" eaLnBrk="1" hangingPunct="1"/>
            <a:r>
              <a:rPr dirty="0"/>
              <a:t>Tell the students that whenever an ad hoc DML statement is executed, SQL Server, by default, treats the statement as a transaction and commits the transaction. This mode is called the auto commit mode. </a:t>
            </a:r>
            <a:endParaRPr dirty="0"/>
          </a:p>
          <a:p>
            <a:pPr lvl="0" eaLnBrk="1" hangingPunct="1"/>
            <a:r>
              <a:rPr dirty="0"/>
              <a:t>Tell the students that although SQL Server 2000 uses dynamic locking, it is still very important for you to differentiate between the different locking modes. The different types of locks used by SQL Server 2000 are shared, update, exclusive, intent, schema, and bulk-update.</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5384800" cy="4525963"/>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wmf"/></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7.xml"/><Relationship Id="rId4" Type="http://schemas.openxmlformats.org/officeDocument/2006/relationships/image" Target="../media/image7.jpeg"/><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3.w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8.w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hyperlink" Target="file:///C:\SQL%20Presentations\Implementing%20Locks.swf" TargetMode="Externa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p:nvPr>
            <p:ph type="body"/>
          </p:nvPr>
        </p:nvSpPr>
        <p:spPr>
          <a:xfrm>
            <a:off x="3032125" y="1597025"/>
            <a:ext cx="7313613" cy="4927600"/>
          </a:xfrm>
          <a:prstGeom prst="rect">
            <a:avLst/>
          </a:prstGeom>
          <a:solidFill>
            <a:srgbClr val="FFFFFF"/>
          </a:solidFill>
          <a:ln w="9525">
            <a:noFill/>
          </a:ln>
        </p:spPr>
        <p:txBody>
          <a:bodyPr/>
          <a:p>
            <a:pPr marL="347980" lvl="0" indent="-347980" eaLnBrk="1" hangingPunct="1">
              <a:buBlip>
                <a:blip r:embed="rId1"/>
              </a:buBlip>
            </a:pPr>
            <a:r>
              <a:rPr sz="2000" dirty="0">
                <a:solidFill>
                  <a:schemeClr val="accent2"/>
                </a:solidFill>
                <a:latin typeface="Arial" panose="020B0604020202020204"/>
                <a:ea typeface="Times New Roman" panose="02020603050405020304" pitchFamily="18" charset="0"/>
              </a:rPr>
              <a:t>Locking in SQL Server:</a:t>
            </a:r>
            <a:endParaRPr sz="2000" dirty="0">
              <a:solidFill>
                <a:schemeClr val="accent2"/>
              </a:solidFill>
              <a:latin typeface="Arial" panose="020B0604020202020204"/>
              <a:ea typeface="Times New Roman" panose="02020603050405020304" pitchFamily="18" charset="0"/>
            </a:endParaRPr>
          </a:p>
          <a:p>
            <a:pPr lvl="1" eaLnBrk="1" hangingPunct="1">
              <a:buBlip>
                <a:blip r:embed="rId2"/>
              </a:buBlip>
            </a:pPr>
            <a:r>
              <a:rPr sz="1800" dirty="0">
                <a:solidFill>
                  <a:schemeClr val="accent2"/>
                </a:solidFill>
                <a:latin typeface="Arial" panose="020B0604020202020204" pitchFamily="34" charset="0"/>
                <a:ea typeface="Times New Roman" panose="02020603050405020304" pitchFamily="18" charset="0"/>
              </a:rPr>
              <a:t>SQL Server uses the following lock modes:</a:t>
            </a:r>
            <a:endParaRPr sz="1800" dirty="0">
              <a:solidFill>
                <a:schemeClr val="accent2"/>
              </a:solidFill>
              <a:latin typeface="Arial" panose="020B0604020202020204" pitchFamily="34" charset="0"/>
              <a:ea typeface="Times New Roman" panose="02020603050405020304" pitchFamily="18" charset="0"/>
            </a:endParaRPr>
          </a:p>
          <a:p>
            <a:pPr lvl="2" eaLnBrk="1" hangingPunct="1">
              <a:buBlip>
                <a:blip r:embed="rId2"/>
              </a:buBlip>
            </a:pPr>
            <a:r>
              <a:rPr lang="en-IN" altLang="x-none" sz="1600" dirty="0">
                <a:solidFill>
                  <a:schemeClr val="accent2"/>
                </a:solidFill>
                <a:latin typeface="Arial" panose="020B0604020202020204" pitchFamily="34" charset="0"/>
                <a:ea typeface="Times New Roman" panose="02020603050405020304" pitchFamily="18" charset="0"/>
              </a:rPr>
              <a:t>Shared locks</a:t>
            </a:r>
            <a:endParaRPr lang="en-IN" altLang="x-none" sz="1600" dirty="0">
              <a:solidFill>
                <a:schemeClr val="accent2"/>
              </a:solidFill>
              <a:latin typeface="Arial" panose="020B0604020202020204" pitchFamily="34" charset="0"/>
              <a:ea typeface="Times New Roman" panose="02020603050405020304" pitchFamily="18" charset="0"/>
            </a:endParaRPr>
          </a:p>
          <a:p>
            <a:pPr lvl="2" eaLnBrk="1" hangingPunct="1">
              <a:buBlip>
                <a:blip r:embed="rId2"/>
              </a:buBlip>
            </a:pPr>
            <a:r>
              <a:rPr lang="en-IN" altLang="x-none" sz="1600" dirty="0">
                <a:solidFill>
                  <a:schemeClr val="accent2"/>
                </a:solidFill>
                <a:latin typeface="Arial" panose="020B0604020202020204" pitchFamily="34" charset="0"/>
                <a:ea typeface="Times New Roman" panose="02020603050405020304" pitchFamily="18" charset="0"/>
              </a:rPr>
              <a:t>Exclusive locks</a:t>
            </a:r>
            <a:endParaRPr lang="en-IN" altLang="x-none" sz="1600" dirty="0">
              <a:solidFill>
                <a:schemeClr val="accent2"/>
              </a:solidFill>
              <a:latin typeface="Arial" panose="020B0604020202020204" pitchFamily="34" charset="0"/>
              <a:ea typeface="Times New Roman" panose="02020603050405020304" pitchFamily="18" charset="0"/>
            </a:endParaRPr>
          </a:p>
          <a:p>
            <a:pPr lvl="2" eaLnBrk="1" hangingPunct="1">
              <a:buBlip>
                <a:blip r:embed="rId2"/>
              </a:buBlip>
            </a:pPr>
            <a:r>
              <a:rPr lang="en-IN" altLang="x-none" sz="1600" dirty="0">
                <a:solidFill>
                  <a:schemeClr val="accent2"/>
                </a:solidFill>
                <a:latin typeface="Arial" panose="020B0604020202020204" pitchFamily="34" charset="0"/>
                <a:ea typeface="Times New Roman" panose="02020603050405020304" pitchFamily="18" charset="0"/>
              </a:rPr>
              <a:t>Update locks</a:t>
            </a:r>
            <a:endParaRPr lang="en-IN" altLang="x-none" sz="1600" dirty="0">
              <a:solidFill>
                <a:schemeClr val="accent2"/>
              </a:solidFill>
              <a:latin typeface="Arial" panose="020B0604020202020204" pitchFamily="34" charset="0"/>
              <a:ea typeface="Times New Roman" panose="02020603050405020304" pitchFamily="18" charset="0"/>
            </a:endParaRPr>
          </a:p>
          <a:p>
            <a:pPr lvl="2" eaLnBrk="1" hangingPunct="1">
              <a:buBlip>
                <a:blip r:embed="rId2"/>
              </a:buBlip>
            </a:pPr>
            <a:r>
              <a:rPr lang="en-IN" altLang="x-none" sz="1600" dirty="0">
                <a:solidFill>
                  <a:schemeClr val="accent2"/>
                </a:solidFill>
                <a:latin typeface="Arial" panose="020B0604020202020204" pitchFamily="34" charset="0"/>
                <a:ea typeface="Times New Roman" panose="02020603050405020304" pitchFamily="18" charset="0"/>
              </a:rPr>
              <a:t>Intent locks</a:t>
            </a:r>
            <a:endParaRPr lang="en-IN" altLang="x-none" sz="1600" dirty="0">
              <a:solidFill>
                <a:schemeClr val="accent2"/>
              </a:solidFill>
              <a:latin typeface="Arial" panose="020B0604020202020204" pitchFamily="34" charset="0"/>
              <a:ea typeface="Times New Roman" panose="02020603050405020304" pitchFamily="18" charset="0"/>
            </a:endParaRPr>
          </a:p>
          <a:p>
            <a:pPr lvl="2" eaLnBrk="1" hangingPunct="1">
              <a:buBlip>
                <a:blip r:embed="rId2"/>
              </a:buBlip>
            </a:pPr>
            <a:r>
              <a:rPr lang="en-IN" altLang="x-none" sz="1600" dirty="0">
                <a:solidFill>
                  <a:schemeClr val="accent2"/>
                </a:solidFill>
                <a:latin typeface="Arial" panose="020B0604020202020204" pitchFamily="34" charset="0"/>
                <a:ea typeface="Times New Roman" panose="02020603050405020304" pitchFamily="18" charset="0"/>
              </a:rPr>
              <a:t>Schema locks</a:t>
            </a:r>
            <a:endParaRPr lang="en-IN" altLang="x-none" sz="1600" dirty="0">
              <a:solidFill>
                <a:schemeClr val="accent2"/>
              </a:solidFill>
              <a:latin typeface="Arial" panose="020B0604020202020204" pitchFamily="34" charset="0"/>
              <a:ea typeface="Times New Roman" panose="02020603050405020304" pitchFamily="18" charset="0"/>
            </a:endParaRPr>
          </a:p>
          <a:p>
            <a:pPr lvl="2" eaLnBrk="1" hangingPunct="1">
              <a:buBlip>
                <a:blip r:embed="rId2"/>
              </a:buBlip>
            </a:pPr>
            <a:r>
              <a:rPr lang="en-IN" altLang="x-none" sz="1600" dirty="0">
                <a:solidFill>
                  <a:schemeClr val="accent2"/>
                </a:solidFill>
                <a:latin typeface="Arial" panose="020B0604020202020204" pitchFamily="34" charset="0"/>
                <a:ea typeface="Times New Roman" panose="02020603050405020304" pitchFamily="18" charset="0"/>
              </a:rPr>
              <a:t>Bulk update locks</a:t>
            </a:r>
            <a:endParaRPr sz="1600" dirty="0">
              <a:solidFill>
                <a:schemeClr val="accent2"/>
              </a:solidFill>
              <a:latin typeface="Arial" panose="020B0604020202020204" pitchFamily="34" charset="0"/>
              <a:ea typeface="Times New Roman" panose="02020603050405020304" pitchFamily="18" charset="0"/>
            </a:endParaRPr>
          </a:p>
        </p:txBody>
      </p:sp>
      <p:sp>
        <p:nvSpPr>
          <p:cNvPr id="10243"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Transactional Integrity (Contd.) </a:t>
            </a:r>
            <a:endParaRPr sz="2000" b="1" dirty="0">
              <a:solidFill>
                <a:schemeClr val="bg1"/>
              </a:solidFill>
              <a:latin typeface="Tahoma" panose="020B0604030504040204" pitchFamily="34" charset="0"/>
              <a:ea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noChangeArrowheads="1"/>
          </p:cNvSpPr>
          <p:nvPr>
            <p:ph idx="1"/>
          </p:nvPr>
        </p:nvSpPr>
        <p:spPr bwMode="auto">
          <a:xfrm>
            <a:off x="3032125" y="1597025"/>
            <a:ext cx="7313613" cy="4927600"/>
          </a:xfrm>
          <a:solidFill>
            <a:srgbClr val="FFFFFF"/>
          </a:solidFill>
          <a:ln>
            <a:noFill/>
            <a:miter lim="800000"/>
          </a:ln>
        </p:spPr>
        <p:txBody>
          <a:bodyPr vert="horz" wrap="square" lIns="91440" tIns="45720" rIns="91440" bIns="45720" numCol="1" anchor="t" anchorCtr="0" compatLnSpc="1"/>
          <a:p>
            <a:pPr marL="347980" lvl="0" indent="-347980" eaLnBrk="1" hangingPunct="1">
              <a:buBlip>
                <a:blip r:embed="rId1"/>
              </a:buBlip>
            </a:pPr>
            <a:r>
              <a:rPr sz="1800" dirty="0">
                <a:solidFill>
                  <a:schemeClr val="accent2"/>
                </a:solidFill>
                <a:latin typeface="Arial" panose="020B0604020202020204" pitchFamily="34" charset="0"/>
                <a:ea typeface="Times New Roman" panose="02020603050405020304" pitchFamily="18" charset="0"/>
              </a:rPr>
              <a:t>Shared locks:</a:t>
            </a:r>
            <a:endParaRPr sz="1800" dirty="0">
              <a:solidFill>
                <a:schemeClr val="accent2"/>
              </a:solidFill>
              <a:latin typeface="Arial" panose="020B0604020202020204" pitchFamily="34" charset="0"/>
              <a:ea typeface="Times New Roman" panose="02020603050405020304" pitchFamily="18" charset="0"/>
            </a:endParaRPr>
          </a:p>
          <a:p>
            <a:pPr lvl="1" eaLnBrk="1" hangingPunct="1">
              <a:buBlip>
                <a:blip r:embed="rId1"/>
              </a:buBlip>
            </a:pPr>
            <a:r>
              <a:rPr sz="1800" dirty="0">
                <a:solidFill>
                  <a:schemeClr val="accent2"/>
                </a:solidFill>
                <a:latin typeface="Arial" panose="020B0604020202020204" pitchFamily="34" charset="0"/>
                <a:ea typeface="Times New Roman" panose="02020603050405020304" pitchFamily="18" charset="0"/>
              </a:rPr>
              <a:t>Allow concurrent transactions to read a resource.</a:t>
            </a:r>
            <a:endParaRPr sz="1800" dirty="0">
              <a:solidFill>
                <a:schemeClr val="accent2"/>
              </a:solidFill>
              <a:latin typeface="Arial" panose="020B0604020202020204" pitchFamily="34" charset="0"/>
              <a:ea typeface="Times New Roman" panose="02020603050405020304" pitchFamily="18" charset="0"/>
            </a:endParaRPr>
          </a:p>
          <a:p>
            <a:pPr lvl="1" eaLnBrk="1" hangingPunct="1">
              <a:buBlip>
                <a:blip r:embed="rId1"/>
              </a:buBlip>
            </a:pPr>
            <a:r>
              <a:rPr sz="1800" dirty="0">
                <a:solidFill>
                  <a:schemeClr val="accent2"/>
                </a:solidFill>
                <a:latin typeface="Arial" panose="020B0604020202020204" pitchFamily="34" charset="0"/>
                <a:ea typeface="Times New Roman" panose="02020603050405020304" pitchFamily="18" charset="0"/>
              </a:rPr>
              <a:t>Prevent other transactions from modifying the data on the locked resource.</a:t>
            </a:r>
            <a:endParaRPr lang="en-IN" altLang="x-none" sz="1800" dirty="0">
              <a:solidFill>
                <a:schemeClr val="accent2"/>
              </a:solidFill>
              <a:latin typeface="Arial" panose="020B0604020202020204" pitchFamily="34" charset="0"/>
              <a:ea typeface="Times New Roman" panose="02020603050405020304" pitchFamily="18" charset="0"/>
            </a:endParaRPr>
          </a:p>
          <a:p>
            <a:pPr marL="347980" lvl="0" indent="-347980" eaLnBrk="1" hangingPunct="1">
              <a:buBlip>
                <a:blip r:embed="rId1"/>
              </a:buBlip>
            </a:pPr>
            <a:r>
              <a:rPr lang="en-IN" altLang="x-none" sz="1800" dirty="0">
                <a:solidFill>
                  <a:schemeClr val="accent2"/>
                </a:solidFill>
                <a:latin typeface="Arial" panose="020B0604020202020204" pitchFamily="34" charset="0"/>
                <a:ea typeface="Times New Roman" panose="02020603050405020304" pitchFamily="18" charset="0"/>
              </a:rPr>
              <a:t>Exclusive locks:</a:t>
            </a:r>
            <a:endParaRPr lang="en-IN" altLang="x-none" sz="1800" dirty="0">
              <a:solidFill>
                <a:schemeClr val="accent2"/>
              </a:solidFill>
              <a:latin typeface="Arial" panose="020B0604020202020204" pitchFamily="34" charset="0"/>
              <a:ea typeface="Times New Roman" panose="02020603050405020304" pitchFamily="18" charset="0"/>
            </a:endParaRPr>
          </a:p>
          <a:p>
            <a:pPr lvl="1" eaLnBrk="1" hangingPunct="1">
              <a:buBlip>
                <a:blip r:embed="rId1"/>
              </a:buBlip>
            </a:pPr>
            <a:r>
              <a:rPr sz="1800" dirty="0">
                <a:solidFill>
                  <a:schemeClr val="accent2"/>
                </a:solidFill>
                <a:latin typeface="Arial" panose="020B0604020202020204" pitchFamily="34" charset="0"/>
                <a:ea typeface="Times New Roman" panose="02020603050405020304" pitchFamily="18" charset="0"/>
              </a:rPr>
              <a:t>Restrict concurrent transactions from accessing a resource.</a:t>
            </a:r>
            <a:endParaRPr sz="1800" dirty="0">
              <a:solidFill>
                <a:schemeClr val="accent2"/>
              </a:solidFill>
              <a:latin typeface="Arial" panose="020B0604020202020204" pitchFamily="34" charset="0"/>
              <a:ea typeface="Times New Roman" panose="02020603050405020304" pitchFamily="18" charset="0"/>
            </a:endParaRPr>
          </a:p>
          <a:p>
            <a:pPr lvl="1" eaLnBrk="1" hangingPunct="1">
              <a:buBlip>
                <a:blip r:embed="rId1"/>
              </a:buBlip>
            </a:pPr>
            <a:r>
              <a:rPr sz="1800" dirty="0">
                <a:solidFill>
                  <a:schemeClr val="accent2"/>
                </a:solidFill>
                <a:latin typeface="Arial" panose="020B0604020202020204" pitchFamily="34" charset="0"/>
                <a:ea typeface="Times New Roman" panose="02020603050405020304" pitchFamily="18" charset="0"/>
              </a:rPr>
              <a:t>Prevent other transaction from reading or modifying the data.</a:t>
            </a:r>
            <a:endParaRPr sz="1800" dirty="0">
              <a:solidFill>
                <a:schemeClr val="accent2"/>
              </a:solidFill>
              <a:latin typeface="Arial" panose="020B0604020202020204" pitchFamily="34" charset="0"/>
              <a:ea typeface="Times New Roman" panose="02020603050405020304" pitchFamily="18" charset="0"/>
            </a:endParaRPr>
          </a:p>
          <a:p>
            <a:pPr marL="347980" lvl="0" indent="-347980" eaLnBrk="1" hangingPunct="1">
              <a:buBlip>
                <a:blip r:embed="rId1"/>
              </a:buBlip>
            </a:pPr>
            <a:r>
              <a:rPr lang="en-IN" altLang="x-none" sz="1800" dirty="0">
                <a:solidFill>
                  <a:schemeClr val="accent2"/>
                </a:solidFill>
                <a:latin typeface="Arial" panose="020B0604020202020204" pitchFamily="34" charset="0"/>
                <a:ea typeface="Times New Roman" panose="02020603050405020304" pitchFamily="18" charset="0"/>
              </a:rPr>
              <a:t>Update locks:</a:t>
            </a:r>
            <a:endParaRPr lang="en-IN" altLang="x-none" sz="1800" dirty="0">
              <a:solidFill>
                <a:schemeClr val="accent2"/>
              </a:solidFill>
              <a:latin typeface="Arial" panose="020B0604020202020204" pitchFamily="34" charset="0"/>
              <a:ea typeface="Times New Roman" panose="02020603050405020304" pitchFamily="18" charset="0"/>
            </a:endParaRPr>
          </a:p>
          <a:p>
            <a:pPr lvl="1" eaLnBrk="1" hangingPunct="1">
              <a:buBlip>
                <a:blip r:embed="rId1"/>
              </a:buBlip>
            </a:pPr>
            <a:r>
              <a:rPr sz="1800" dirty="0">
                <a:solidFill>
                  <a:schemeClr val="accent2"/>
                </a:solidFill>
                <a:latin typeface="Arial" panose="020B0604020202020204" pitchFamily="34" charset="0"/>
                <a:ea typeface="Times New Roman" panose="02020603050405020304" pitchFamily="18" charset="0"/>
              </a:rPr>
              <a:t>Fall in between a shared and an exclusive lock.</a:t>
            </a:r>
            <a:endParaRPr sz="1800" dirty="0">
              <a:solidFill>
                <a:schemeClr val="accent2"/>
              </a:solidFill>
              <a:latin typeface="Arial" panose="020B0604020202020204" pitchFamily="34" charset="0"/>
              <a:ea typeface="Times New Roman" panose="02020603050405020304" pitchFamily="18" charset="0"/>
            </a:endParaRPr>
          </a:p>
          <a:p>
            <a:pPr lvl="1" eaLnBrk="1" hangingPunct="1">
              <a:buBlip>
                <a:blip r:embed="rId1"/>
              </a:buBlip>
            </a:pPr>
            <a:r>
              <a:rPr sz="1800" dirty="0">
                <a:solidFill>
                  <a:schemeClr val="accent2"/>
                </a:solidFill>
                <a:latin typeface="Arial" panose="020B0604020202020204" pitchFamily="34" charset="0"/>
                <a:ea typeface="Times New Roman" panose="02020603050405020304" pitchFamily="18" charset="0"/>
              </a:rPr>
              <a:t>Are applied to the table along with a shared lock.</a:t>
            </a:r>
            <a:endParaRPr sz="1800" dirty="0">
              <a:solidFill>
                <a:schemeClr val="accent2"/>
              </a:solidFill>
              <a:latin typeface="Arial" panose="020B0604020202020204" pitchFamily="34" charset="0"/>
              <a:ea typeface="Times New Roman" panose="02020603050405020304" pitchFamily="18" charset="0"/>
            </a:endParaRPr>
          </a:p>
          <a:p>
            <a:pPr lvl="1" eaLnBrk="1" hangingPunct="1">
              <a:buBlip>
                <a:blip r:embed="rId1"/>
              </a:buBlip>
            </a:pPr>
            <a:r>
              <a:rPr sz="1800" dirty="0">
                <a:solidFill>
                  <a:schemeClr val="accent2"/>
                </a:solidFill>
                <a:latin typeface="Arial" panose="020B0604020202020204" pitchFamily="34" charset="0"/>
                <a:ea typeface="Times New Roman" panose="02020603050405020304" pitchFamily="18" charset="0"/>
              </a:rPr>
              <a:t>Prevent other transactions from updating the table until the update is complete.</a:t>
            </a:r>
            <a:endParaRPr sz="1800" dirty="0">
              <a:solidFill>
                <a:schemeClr val="accent2"/>
              </a:solidFill>
              <a:latin typeface="Arial" panose="020B0604020202020204" pitchFamily="34" charset="0"/>
              <a:ea typeface="Times New Roman" panose="02020603050405020304" pitchFamily="18" charset="0"/>
            </a:endParaRPr>
          </a:p>
          <a:p>
            <a:pPr lvl="1" eaLnBrk="1" hangingPunct="1">
              <a:buBlip>
                <a:blip r:embed="rId1"/>
              </a:buBlip>
            </a:pPr>
            <a:endParaRPr lang="en-IN" altLang="x-none" sz="1800" dirty="0">
              <a:solidFill>
                <a:schemeClr val="accent2"/>
              </a:solidFill>
              <a:latin typeface="Arial" panose="020B0604020202020204" pitchFamily="34" charset="0"/>
              <a:ea typeface="Times New Roman" panose="02020603050405020304" pitchFamily="18" charset="0"/>
            </a:endParaRPr>
          </a:p>
        </p:txBody>
      </p:sp>
      <p:sp>
        <p:nvSpPr>
          <p:cNvPr id="11267"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Transactional Integrity (Contd.) </a:t>
            </a:r>
            <a:endParaRPr sz="2000" b="1" dirty="0">
              <a:solidFill>
                <a:schemeClr val="bg1"/>
              </a:solidFill>
              <a:latin typeface="Tahoma" panose="020B0604030504040204" pitchFamily="34" charset="0"/>
              <a:ea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noChangeArrowheads="1"/>
          </p:cNvSpPr>
          <p:nvPr>
            <p:ph type="body" idx="4294967295"/>
          </p:nvPr>
        </p:nvSpPr>
        <p:spPr bwMode="auto">
          <a:xfrm>
            <a:off x="3032125" y="1597025"/>
            <a:ext cx="7313613" cy="4270375"/>
          </a:xfrm>
          <a:prstGeom prst="rect">
            <a:avLst/>
          </a:prstGeom>
          <a:solidFill>
            <a:srgbClr val="FFFFFF"/>
          </a:solidFill>
          <a:ln>
            <a:noFill/>
            <a:miter lim="800000"/>
          </a:ln>
        </p:spPr>
        <p:txBody>
          <a:bodyPr/>
          <a:lstStyle/>
          <a:p>
            <a:pPr marL="347980" marR="0" lvl="0" indent="-347980" algn="l" defTabSz="914400" rtl="0" eaLnBrk="1" fontAlgn="base" latinLnBrk="0" hangingPunct="1">
              <a:lnSpc>
                <a:spcPct val="100000"/>
              </a:lnSpc>
              <a:spcBef>
                <a:spcPct val="20000"/>
              </a:spcBef>
              <a:spcAft>
                <a:spcPct val="0"/>
              </a:spcAft>
              <a:buClrTx/>
              <a:buSzTx/>
              <a:buFontTx/>
              <a:buBlip>
                <a:blip r:embed="rId1"/>
              </a:buBlip>
              <a:defRPr/>
            </a:pPr>
            <a:r>
              <a:rPr kumimoji="0" lang="en-US" sz="1800" b="0" i="0" u="none" strike="noStrike" kern="0" cap="none" spc="0" normalizeH="0" baseline="0" noProof="0" dirty="0" smtClean="0">
                <a:ln>
                  <a:noFill/>
                </a:ln>
                <a:solidFill>
                  <a:schemeClr val="accent2"/>
                </a:solidFill>
                <a:effectLst/>
                <a:uLnTx/>
                <a:uFillTx/>
                <a:latin typeface="Arial" panose="020B0604020202020204" pitchFamily="34" charset="0"/>
                <a:ea typeface="+mn-ea"/>
                <a:cs typeface="Times New Roman" panose="02020603050405020304" pitchFamily="18" charset="0"/>
              </a:rPr>
              <a:t>Intent locks:</a:t>
            </a:r>
            <a:endParaRPr kumimoji="0" lang="en-US" sz="1800" b="0" i="0" u="none" strike="noStrike" kern="0" cap="none" spc="0" normalizeH="0" baseline="0" noProof="0" dirty="0" smtClean="0">
              <a:ln>
                <a:noFill/>
              </a:ln>
              <a:solidFill>
                <a:schemeClr val="accent2"/>
              </a:solidFill>
              <a:effectLst/>
              <a:uLnTx/>
              <a:uFillTx/>
              <a:latin typeface="Arial" panose="020B0604020202020204" pitchFamily="34" charset="0"/>
              <a:ea typeface="+mn-ea"/>
              <a:cs typeface="Times New Roman" panose="02020603050405020304" pitchFamily="18" charset="0"/>
            </a:endParaRPr>
          </a:p>
          <a:p>
            <a:pPr marL="742950" marR="0" lvl="1" indent="-285750" algn="l" defTabSz="914400" rtl="0" eaLnBrk="1" fontAlgn="base" latinLnBrk="0" hangingPunct="1">
              <a:lnSpc>
                <a:spcPct val="100000"/>
              </a:lnSpc>
              <a:spcBef>
                <a:spcPct val="20000"/>
              </a:spcBef>
              <a:spcAft>
                <a:spcPct val="0"/>
              </a:spcAft>
              <a:buClrTx/>
              <a:buSzTx/>
              <a:buFontTx/>
              <a:buBlip>
                <a:blip r:embed="rId1"/>
              </a:buBlip>
              <a:defRPr/>
            </a:pPr>
            <a:r>
              <a:rPr kumimoji="0" lang="en-US" sz="1800" b="0" i="0" u="none" strike="noStrike" kern="0" cap="none" spc="0" normalizeH="0" baseline="0" noProof="0" dirty="0" smtClean="0">
                <a:ln>
                  <a:noFill/>
                </a:ln>
                <a:solidFill>
                  <a:schemeClr val="accent2"/>
                </a:solidFill>
                <a:effectLst/>
                <a:uLnTx/>
                <a:uFillTx/>
                <a:latin typeface="Arial" panose="020B0604020202020204" pitchFamily="34" charset="0"/>
                <a:ea typeface="+mn-ea"/>
                <a:cs typeface="Times New Roman" panose="02020603050405020304" pitchFamily="18" charset="0"/>
              </a:rPr>
              <a:t>Acquire a shared or exclusive lock on some of the resources lower in the hierarchy.</a:t>
            </a:r>
            <a:endParaRPr kumimoji="0" lang="en-US" sz="1800" b="0" i="0" u="none" strike="noStrike" kern="0" cap="none" spc="0" normalizeH="0" baseline="0" noProof="0" dirty="0" smtClean="0">
              <a:ln>
                <a:noFill/>
              </a:ln>
              <a:solidFill>
                <a:schemeClr val="accent2"/>
              </a:solidFill>
              <a:effectLst/>
              <a:uLnTx/>
              <a:uFillTx/>
              <a:latin typeface="Arial" panose="020B0604020202020204" pitchFamily="34" charset="0"/>
              <a:ea typeface="+mn-ea"/>
              <a:cs typeface="Times New Roman" panose="02020603050405020304" pitchFamily="18" charset="0"/>
            </a:endParaRPr>
          </a:p>
          <a:p>
            <a:pPr marL="742950" marR="0" lvl="1" indent="-285750" algn="l" defTabSz="914400" rtl="0" eaLnBrk="1" fontAlgn="base" latinLnBrk="0" hangingPunct="1">
              <a:lnSpc>
                <a:spcPct val="100000"/>
              </a:lnSpc>
              <a:spcBef>
                <a:spcPct val="20000"/>
              </a:spcBef>
              <a:spcAft>
                <a:spcPct val="0"/>
              </a:spcAft>
              <a:buClrTx/>
              <a:buSzTx/>
              <a:buFontTx/>
              <a:buBlip>
                <a:blip r:embed="rId1"/>
              </a:buBlip>
              <a:defRPr/>
            </a:pPr>
            <a:r>
              <a:rPr kumimoji="0" lang="en-US" sz="1800" b="0" i="0" u="none" strike="noStrike" kern="0" cap="none" spc="0" normalizeH="0" baseline="0" noProof="0" dirty="0" smtClean="0">
                <a:ln>
                  <a:noFill/>
                </a:ln>
                <a:solidFill>
                  <a:schemeClr val="accent2"/>
                </a:solidFill>
                <a:effectLst/>
                <a:uLnTx/>
                <a:uFillTx/>
                <a:latin typeface="Arial" panose="020B0604020202020204" pitchFamily="34" charset="0"/>
                <a:cs typeface="Times New Roman" panose="02020603050405020304" pitchFamily="18" charset="0"/>
              </a:rPr>
              <a:t>Improve the performance of SQL Server.</a:t>
            </a:r>
            <a:endParaRPr kumimoji="0" lang="en-US" sz="1800" b="0" i="0" u="none" strike="noStrike" kern="0" cap="none" spc="0" normalizeH="0" baseline="0" noProof="0" dirty="0" smtClean="0">
              <a:ln>
                <a:noFill/>
              </a:ln>
              <a:solidFill>
                <a:schemeClr val="accent2"/>
              </a:solidFill>
              <a:effectLst/>
              <a:uLnTx/>
              <a:uFillTx/>
              <a:latin typeface="Arial" panose="020B0604020202020204" pitchFamily="34" charset="0"/>
              <a:ea typeface="+mn-ea"/>
              <a:cs typeface="Times New Roman" panose="02020603050405020304" pitchFamily="18" charset="0"/>
            </a:endParaRPr>
          </a:p>
          <a:p>
            <a:pPr marL="347980" marR="0" lvl="0" indent="-347980" algn="l" defTabSz="914400" rtl="0" eaLnBrk="1" fontAlgn="base" latinLnBrk="0" hangingPunct="1">
              <a:lnSpc>
                <a:spcPct val="100000"/>
              </a:lnSpc>
              <a:spcBef>
                <a:spcPct val="20000"/>
              </a:spcBef>
              <a:spcAft>
                <a:spcPct val="0"/>
              </a:spcAft>
              <a:buClrTx/>
              <a:buSzTx/>
              <a:buFontTx/>
              <a:buBlip>
                <a:blip r:embed="rId1"/>
              </a:buBlip>
              <a:defRPr/>
            </a:pPr>
            <a:r>
              <a:rPr kumimoji="0" lang="en-IN" sz="1800" b="0" i="0" u="none" strike="noStrike" kern="0" cap="none" spc="0" normalizeH="0" baseline="0" noProof="0" dirty="0" smtClean="0">
                <a:ln>
                  <a:noFill/>
                </a:ln>
                <a:solidFill>
                  <a:schemeClr val="accent2"/>
                </a:solidFill>
                <a:effectLst/>
                <a:uLnTx/>
                <a:uFillTx/>
                <a:latin typeface="Arial" panose="020B0604020202020204" pitchFamily="34" charset="0"/>
                <a:ea typeface="+mn-ea"/>
                <a:cs typeface="Times New Roman" panose="02020603050405020304" pitchFamily="18" charset="0"/>
              </a:rPr>
              <a:t>Schema locks:</a:t>
            </a:r>
            <a:endParaRPr kumimoji="0" lang="en-IN" sz="1800" b="0" i="0" u="none" strike="noStrike" kern="0" cap="none" spc="0" normalizeH="0" baseline="0" noProof="0" dirty="0" smtClean="0">
              <a:ln>
                <a:noFill/>
              </a:ln>
              <a:solidFill>
                <a:schemeClr val="accent2"/>
              </a:solidFill>
              <a:effectLst/>
              <a:uLnTx/>
              <a:uFillTx/>
              <a:latin typeface="Arial" panose="020B0604020202020204" pitchFamily="34" charset="0"/>
              <a:ea typeface="+mn-ea"/>
              <a:cs typeface="Times New Roman" panose="02020603050405020304" pitchFamily="18" charset="0"/>
            </a:endParaRPr>
          </a:p>
          <a:p>
            <a:pPr marL="742950" marR="0" lvl="1" indent="-285750" algn="l" defTabSz="914400" rtl="0" eaLnBrk="1" fontAlgn="base" latinLnBrk="0" hangingPunct="1">
              <a:lnSpc>
                <a:spcPct val="100000"/>
              </a:lnSpc>
              <a:spcBef>
                <a:spcPct val="20000"/>
              </a:spcBef>
              <a:spcAft>
                <a:spcPct val="0"/>
              </a:spcAft>
              <a:buClrTx/>
              <a:buSzTx/>
              <a:buFontTx/>
              <a:buBlip>
                <a:blip r:embed="rId1"/>
              </a:buBlip>
              <a:defRPr/>
            </a:pPr>
            <a:r>
              <a:rPr kumimoji="0" lang="en-US" sz="1800" b="0" i="0" u="none" strike="noStrike" kern="0" cap="none" spc="0" normalizeH="0" baseline="0" noProof="0" dirty="0" smtClean="0">
                <a:ln>
                  <a:noFill/>
                </a:ln>
                <a:solidFill>
                  <a:schemeClr val="accent2"/>
                </a:solidFill>
                <a:effectLst/>
                <a:uLnTx/>
                <a:uFillTx/>
                <a:latin typeface="Arial" panose="020B0604020202020204" pitchFamily="34" charset="0"/>
                <a:ea typeface="+mn-ea"/>
                <a:cs typeface="Times New Roman" panose="02020603050405020304" pitchFamily="18" charset="0"/>
              </a:rPr>
              <a:t>Are considered when any DDL operation is performed on a table.</a:t>
            </a:r>
            <a:endParaRPr kumimoji="0" lang="en-US" sz="1800" b="0" i="0" u="none" strike="noStrike" kern="0" cap="none" spc="0" normalizeH="0" baseline="0" noProof="0" dirty="0" smtClean="0">
              <a:ln>
                <a:noFill/>
              </a:ln>
              <a:solidFill>
                <a:schemeClr val="accent2"/>
              </a:solidFill>
              <a:effectLst/>
              <a:uLnTx/>
              <a:uFillTx/>
              <a:latin typeface="Arial" panose="020B0604020202020204" pitchFamily="34" charset="0"/>
              <a:ea typeface="+mn-ea"/>
              <a:cs typeface="Times New Roman" panose="02020603050405020304" pitchFamily="18" charset="0"/>
            </a:endParaRPr>
          </a:p>
          <a:p>
            <a:pPr marL="347980" marR="0" lvl="0" indent="-347980" algn="l" defTabSz="914400" rtl="0" eaLnBrk="1" fontAlgn="base" latinLnBrk="0" hangingPunct="1">
              <a:lnSpc>
                <a:spcPct val="100000"/>
              </a:lnSpc>
              <a:spcBef>
                <a:spcPct val="20000"/>
              </a:spcBef>
              <a:spcAft>
                <a:spcPct val="0"/>
              </a:spcAft>
              <a:buClrTx/>
              <a:buSzTx/>
              <a:buFontTx/>
              <a:buBlip>
                <a:blip r:embed="rId1"/>
              </a:buBlip>
              <a:defRPr/>
            </a:pPr>
            <a:r>
              <a:rPr kumimoji="0" lang="en-IN" sz="1800" b="0" i="0" u="none" strike="noStrike" kern="0" cap="none" spc="0" normalizeH="0" baseline="0" noProof="0" dirty="0" smtClean="0">
                <a:ln>
                  <a:noFill/>
                </a:ln>
                <a:solidFill>
                  <a:schemeClr val="accent2"/>
                </a:solidFill>
                <a:effectLst/>
                <a:uLnTx/>
                <a:uFillTx/>
                <a:latin typeface="Arial" panose="020B0604020202020204" pitchFamily="34" charset="0"/>
                <a:ea typeface="+mn-ea"/>
                <a:cs typeface="Times New Roman" panose="02020603050405020304" pitchFamily="18" charset="0"/>
              </a:rPr>
              <a:t>Bulk update locks:</a:t>
            </a:r>
            <a:endParaRPr kumimoji="0" lang="en-IN" sz="1800" b="0" i="0" u="none" strike="noStrike" kern="0" cap="none" spc="0" normalizeH="0" baseline="0" noProof="0" dirty="0" smtClean="0">
              <a:ln>
                <a:noFill/>
              </a:ln>
              <a:solidFill>
                <a:schemeClr val="accent2"/>
              </a:solidFill>
              <a:effectLst/>
              <a:uLnTx/>
              <a:uFillTx/>
              <a:latin typeface="Arial" panose="020B0604020202020204" pitchFamily="34" charset="0"/>
              <a:ea typeface="+mn-ea"/>
              <a:cs typeface="Times New Roman" panose="02020603050405020304" pitchFamily="18" charset="0"/>
            </a:endParaRPr>
          </a:p>
          <a:p>
            <a:pPr marL="742950" marR="0" lvl="1" indent="-285750" algn="l" defTabSz="914400" rtl="0" eaLnBrk="1" fontAlgn="base" latinLnBrk="0" hangingPunct="1">
              <a:lnSpc>
                <a:spcPct val="100000"/>
              </a:lnSpc>
              <a:spcBef>
                <a:spcPct val="20000"/>
              </a:spcBef>
              <a:spcAft>
                <a:spcPct val="0"/>
              </a:spcAft>
              <a:buClrTx/>
              <a:buSzTx/>
              <a:buFontTx/>
              <a:buBlip>
                <a:blip r:embed="rId1"/>
              </a:buBlip>
              <a:defRPr/>
            </a:pPr>
            <a:r>
              <a:rPr kumimoji="0" lang="en-US" sz="1800" b="0" i="0" u="none" strike="noStrike" kern="0" cap="none" spc="0" normalizeH="0" baseline="0" noProof="0" dirty="0" smtClean="0">
                <a:ln>
                  <a:noFill/>
                </a:ln>
                <a:solidFill>
                  <a:schemeClr val="accent2"/>
                </a:solidFill>
                <a:effectLst/>
                <a:uLnTx/>
                <a:uFillTx/>
                <a:latin typeface="Arial" panose="020B0604020202020204" pitchFamily="34" charset="0"/>
                <a:ea typeface="+mn-ea"/>
                <a:cs typeface="Times New Roman" panose="02020603050405020304" pitchFamily="18" charset="0"/>
              </a:rPr>
              <a:t>Secure the table from any other normal T-SQL statement.</a:t>
            </a:r>
            <a:endParaRPr kumimoji="0" lang="en-US" sz="1800" b="0" i="0" u="none" strike="noStrike" kern="0" cap="none" spc="0" normalizeH="0" baseline="0" noProof="0" dirty="0" smtClean="0">
              <a:ln>
                <a:noFill/>
              </a:ln>
              <a:solidFill>
                <a:schemeClr val="accent2"/>
              </a:solidFill>
              <a:effectLst/>
              <a:uLnTx/>
              <a:uFillTx/>
              <a:latin typeface="Arial" panose="020B0604020202020204" pitchFamily="34" charset="0"/>
              <a:ea typeface="+mn-ea"/>
              <a:cs typeface="Times New Roman" panose="02020603050405020304" pitchFamily="18" charset="0"/>
            </a:endParaRPr>
          </a:p>
        </p:txBody>
      </p:sp>
      <p:sp>
        <p:nvSpPr>
          <p:cNvPr id="12291"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Transactional Integrity (Contd.) </a:t>
            </a:r>
            <a:endParaRPr sz="2000" b="1" dirty="0">
              <a:solidFill>
                <a:schemeClr val="bg1"/>
              </a:solidFill>
              <a:latin typeface="Tahoma" panose="020B0604030504040204" pitchFamily="34" charset="0"/>
              <a:ea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p:nvPr>
            <p:ph idx="1"/>
          </p:nvPr>
        </p:nvSpPr>
        <p:spPr>
          <a:xfrm>
            <a:off x="3032125" y="1598613"/>
            <a:ext cx="7313613" cy="4570412"/>
          </a:xfrm>
          <a:solidFill>
            <a:srgbClr val="FFFFFF"/>
          </a:solidFill>
          <a:ln>
            <a:noFill/>
          </a:ln>
        </p:spPr>
        <p:txBody>
          <a:bodyPr/>
          <a:p>
            <a:pPr marL="347980" indent="-347980" eaLnBrk="1" hangingPunct="1">
              <a:buBlip>
                <a:blip r:embed="rId1"/>
              </a:buBlip>
            </a:pPr>
            <a:r>
              <a:rPr sz="2000" dirty="0">
                <a:solidFill>
                  <a:schemeClr val="accent2"/>
                </a:solidFill>
                <a:latin typeface="Arial" panose="020B0604020202020204"/>
                <a:ea typeface="Times New Roman" panose="02020603050405020304" pitchFamily="18" charset="0"/>
              </a:rPr>
              <a:t>Controlling locks:</a:t>
            </a:r>
            <a:endParaRPr sz="2000" dirty="0">
              <a:solidFill>
                <a:schemeClr val="accent2"/>
              </a:solidFill>
              <a:latin typeface="Arial" panose="020B0604020202020204"/>
              <a:ea typeface="Times New Roman" panose="02020603050405020304" pitchFamily="18" charset="0"/>
            </a:endParaRPr>
          </a:p>
          <a:p>
            <a:pPr lvl="1" eaLnBrk="1" hangingPunct="1">
              <a:buBlip>
                <a:blip r:embed="rId2"/>
              </a:buBlip>
            </a:pPr>
            <a:r>
              <a:rPr sz="1800" dirty="0">
                <a:solidFill>
                  <a:schemeClr val="accent2"/>
                </a:solidFill>
                <a:latin typeface="Arial" panose="020B0604020202020204" pitchFamily="34" charset="0"/>
                <a:ea typeface="Times New Roman" panose="02020603050405020304" pitchFamily="18" charset="0"/>
              </a:rPr>
              <a:t>Locking is controlled by the following types of isolation levels:</a:t>
            </a:r>
            <a:endParaRPr sz="1800" dirty="0">
              <a:solidFill>
                <a:schemeClr val="accent2"/>
              </a:solidFill>
              <a:latin typeface="Arial" panose="020B0604020202020204" pitchFamily="34" charset="0"/>
              <a:ea typeface="Times New Roman" panose="02020603050405020304" pitchFamily="18" charset="0"/>
            </a:endParaRPr>
          </a:p>
          <a:p>
            <a:pPr marL="1139825" lvl="2" indent="-274320" eaLnBrk="1" hangingPunct="1">
              <a:buBlip>
                <a:blip r:embed="rId2"/>
              </a:buBlip>
            </a:pPr>
            <a:r>
              <a:rPr lang="en-IN" altLang="x-none" sz="1600" dirty="0">
                <a:solidFill>
                  <a:schemeClr val="accent2"/>
                </a:solidFill>
                <a:latin typeface="Arial" panose="020B0604020202020204"/>
                <a:ea typeface="Times New Roman" panose="02020603050405020304" pitchFamily="18" charset="0"/>
              </a:rPr>
              <a:t>READ UNCOMMITTED</a:t>
            </a:r>
            <a:endParaRPr lang="en-IN" altLang="x-none" sz="1600" dirty="0">
              <a:solidFill>
                <a:schemeClr val="accent2"/>
              </a:solidFill>
              <a:latin typeface="Arial" panose="020B0604020202020204"/>
              <a:ea typeface="Times New Roman" panose="02020603050405020304" pitchFamily="18" charset="0"/>
            </a:endParaRPr>
          </a:p>
          <a:p>
            <a:pPr marL="1139825" lvl="2" indent="-274320" eaLnBrk="1" hangingPunct="1">
              <a:buBlip>
                <a:blip r:embed="rId2"/>
              </a:buBlip>
            </a:pPr>
            <a:r>
              <a:rPr lang="en-IN" altLang="x-none" sz="1600" dirty="0">
                <a:solidFill>
                  <a:schemeClr val="accent2"/>
                </a:solidFill>
                <a:latin typeface="Arial" panose="020B0604020202020204"/>
                <a:ea typeface="Times New Roman" panose="02020603050405020304" pitchFamily="18" charset="0"/>
              </a:rPr>
              <a:t>READ COMMITED</a:t>
            </a:r>
            <a:endParaRPr lang="en-IN" altLang="x-none" sz="1600" dirty="0">
              <a:solidFill>
                <a:schemeClr val="accent2"/>
              </a:solidFill>
              <a:latin typeface="Arial" panose="020B0604020202020204"/>
              <a:ea typeface="Times New Roman" panose="02020603050405020304" pitchFamily="18" charset="0"/>
            </a:endParaRPr>
          </a:p>
          <a:p>
            <a:pPr marL="1139825" lvl="2" indent="-274320" eaLnBrk="1" hangingPunct="1">
              <a:buBlip>
                <a:blip r:embed="rId2"/>
              </a:buBlip>
            </a:pPr>
            <a:r>
              <a:rPr lang="en-IN" altLang="x-none" sz="1600" dirty="0">
                <a:solidFill>
                  <a:schemeClr val="accent2"/>
                </a:solidFill>
                <a:latin typeface="Arial" panose="020B0604020202020204"/>
                <a:ea typeface="Times New Roman" panose="02020603050405020304" pitchFamily="18" charset="0"/>
              </a:rPr>
              <a:t>REPEATABLE READ</a:t>
            </a:r>
            <a:endParaRPr lang="en-IN" altLang="x-none" sz="1600" dirty="0">
              <a:solidFill>
                <a:schemeClr val="accent2"/>
              </a:solidFill>
              <a:latin typeface="Arial" panose="020B0604020202020204"/>
              <a:ea typeface="Times New Roman" panose="02020603050405020304" pitchFamily="18" charset="0"/>
            </a:endParaRPr>
          </a:p>
          <a:p>
            <a:pPr marL="1139825" lvl="2" indent="-274320" eaLnBrk="1" hangingPunct="1">
              <a:buBlip>
                <a:blip r:embed="rId2"/>
              </a:buBlip>
            </a:pPr>
            <a:r>
              <a:rPr lang="en-IN" altLang="x-none" sz="1600" dirty="0">
                <a:solidFill>
                  <a:schemeClr val="accent2"/>
                </a:solidFill>
                <a:latin typeface="Arial" panose="020B0604020202020204"/>
                <a:ea typeface="Times New Roman" panose="02020603050405020304" pitchFamily="18" charset="0"/>
              </a:rPr>
              <a:t>SNAPSHOT</a:t>
            </a:r>
            <a:endParaRPr lang="en-IN" altLang="x-none" sz="1600" dirty="0">
              <a:solidFill>
                <a:schemeClr val="accent2"/>
              </a:solidFill>
              <a:latin typeface="Arial" panose="020B0604020202020204"/>
              <a:ea typeface="Times New Roman" panose="02020603050405020304" pitchFamily="18" charset="0"/>
            </a:endParaRPr>
          </a:p>
          <a:p>
            <a:pPr marL="1139825" lvl="2" indent="-274320" eaLnBrk="1" hangingPunct="1">
              <a:buBlip>
                <a:blip r:embed="rId2"/>
              </a:buBlip>
            </a:pPr>
            <a:r>
              <a:rPr lang="en-IN" altLang="x-none" sz="1600" dirty="0">
                <a:solidFill>
                  <a:schemeClr val="accent2"/>
                </a:solidFill>
                <a:latin typeface="Arial" panose="020B0604020202020204"/>
                <a:ea typeface="Times New Roman" panose="02020603050405020304" pitchFamily="18" charset="0"/>
              </a:rPr>
              <a:t>SERIALIZABLE</a:t>
            </a:r>
            <a:endParaRPr lang="en-IN" altLang="x-none" sz="1600" dirty="0">
              <a:solidFill>
                <a:schemeClr val="accent2"/>
              </a:solidFill>
              <a:latin typeface="Arial" panose="020B0604020202020204"/>
              <a:ea typeface="Times New Roman" panose="02020603050405020304" pitchFamily="18" charset="0"/>
            </a:endParaRPr>
          </a:p>
        </p:txBody>
      </p:sp>
      <p:sp>
        <p:nvSpPr>
          <p:cNvPr id="13315"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Transactional Integrity (Contd.) </a:t>
            </a:r>
            <a:endParaRPr sz="2000" b="1" dirty="0">
              <a:solidFill>
                <a:schemeClr val="bg1"/>
              </a:solidFill>
              <a:latin typeface="Tahoma" panose="020B0604030504040204" pitchFamily="34" charset="0"/>
              <a:ea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noChangeArrowheads="1"/>
          </p:cNvSpPr>
          <p:nvPr>
            <p:ph type="body" idx="4294967295"/>
          </p:nvPr>
        </p:nvSpPr>
        <p:spPr bwMode="auto">
          <a:xfrm>
            <a:off x="3032125" y="1598613"/>
            <a:ext cx="7313613" cy="4570413"/>
          </a:xfrm>
          <a:prstGeom prst="rect">
            <a:avLst/>
          </a:prstGeom>
          <a:solidFill>
            <a:srgbClr val="FFFFFF"/>
          </a:solidFill>
          <a:ln>
            <a:noFill/>
            <a:miter lim="800000"/>
          </a:ln>
        </p:spPr>
        <p:txBody>
          <a:bodyPr/>
          <a:p>
            <a:pPr lvl="1" eaLnBrk="1" hangingPunct="1">
              <a:buBlip>
                <a:blip r:embed="rId1"/>
              </a:buBlip>
            </a:pPr>
            <a:r>
              <a:rPr sz="1800" dirty="0">
                <a:solidFill>
                  <a:schemeClr val="accent2"/>
                </a:solidFill>
                <a:latin typeface="Arial" panose="020B0604020202020204" pitchFamily="34" charset="0"/>
                <a:ea typeface="Times New Roman" panose="02020603050405020304" pitchFamily="18" charset="0"/>
              </a:rPr>
              <a:t>READ UNCOMMITTED:</a:t>
            </a:r>
            <a:endParaRPr sz="1800" dirty="0">
              <a:solidFill>
                <a:schemeClr val="accent2"/>
              </a:solidFill>
              <a:latin typeface="Arial" panose="020B0604020202020204" pitchFamily="34" charset="0"/>
              <a:ea typeface="Times New Roman" panose="02020603050405020304" pitchFamily="18" charset="0"/>
            </a:endParaRPr>
          </a:p>
          <a:p>
            <a:pPr lvl="2" eaLnBrk="1" hangingPunct="1">
              <a:buBlip>
                <a:blip r:embed="rId1"/>
              </a:buBlip>
            </a:pPr>
            <a:r>
              <a:rPr lang="en-IN" altLang="x-none" sz="1600" dirty="0">
                <a:solidFill>
                  <a:schemeClr val="accent2"/>
                </a:solidFill>
                <a:latin typeface="Arial" panose="020B0604020202020204" pitchFamily="34" charset="0"/>
                <a:ea typeface="Times New Roman" panose="02020603050405020304" pitchFamily="18" charset="0"/>
              </a:rPr>
              <a:t>Allows another transaction to read uncommitted data.</a:t>
            </a:r>
            <a:endParaRPr lang="en-IN" altLang="x-none" sz="1600" dirty="0">
              <a:solidFill>
                <a:schemeClr val="accent2"/>
              </a:solidFill>
              <a:latin typeface="Arial" panose="020B0604020202020204" pitchFamily="34" charset="0"/>
              <a:ea typeface="Times New Roman" panose="02020603050405020304" pitchFamily="18" charset="0"/>
            </a:endParaRPr>
          </a:p>
          <a:p>
            <a:pPr lvl="1" eaLnBrk="1" hangingPunct="1">
              <a:buNone/>
            </a:pPr>
            <a:endParaRPr lang="en-IN" altLang="x-none" sz="1800" dirty="0">
              <a:solidFill>
                <a:schemeClr val="accent2"/>
              </a:solidFill>
              <a:latin typeface="Arial" panose="020B0604020202020204"/>
              <a:ea typeface="Times New Roman" panose="02020603050405020304" pitchFamily="18" charset="0"/>
            </a:endParaRPr>
          </a:p>
        </p:txBody>
      </p:sp>
      <p:sp>
        <p:nvSpPr>
          <p:cNvPr id="14339"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Transactional Integrity (Contd.) </a:t>
            </a:r>
            <a:endParaRPr sz="2000" b="1" dirty="0">
              <a:solidFill>
                <a:schemeClr val="bg1"/>
              </a:solidFill>
              <a:latin typeface="Tahoma" panose="020B0604030504040204" pitchFamily="34" charset="0"/>
              <a:ea typeface="Times New Roman" panose="02020603050405020304" pitchFamily="18" charset="0"/>
            </a:endParaRPr>
          </a:p>
        </p:txBody>
      </p:sp>
      <p:graphicFrame>
        <p:nvGraphicFramePr>
          <p:cNvPr id="61444" name="Group 4"/>
          <p:cNvGraphicFramePr>
            <a:graphicFrameLocks noGrp="1"/>
          </p:cNvGraphicFramePr>
          <p:nvPr/>
        </p:nvGraphicFramePr>
        <p:xfrm>
          <a:off x="6781800" y="3657600"/>
          <a:ext cx="2971800" cy="1603375"/>
        </p:xfrm>
        <a:graphic>
          <a:graphicData uri="http://schemas.openxmlformats.org/drawingml/2006/table">
            <a:tbl>
              <a:tblPr/>
              <a:tblGrid>
                <a:gridCol w="908050"/>
                <a:gridCol w="1129030"/>
                <a:gridCol w="934720"/>
              </a:tblGrid>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EmpNo</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EmpName</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Salary</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E001</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Rex</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12000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E002</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Audrey</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40000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E003</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Smith</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25000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E004</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Robert</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28000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61470" name="Picture 30" descr="j0292020"/>
          <p:cNvPicPr>
            <a:picLocks noChangeAspect="1"/>
          </p:cNvPicPr>
          <p:nvPr/>
        </p:nvPicPr>
        <p:blipFill>
          <a:blip r:embed="rId2"/>
          <a:stretch>
            <a:fillRect/>
          </a:stretch>
        </p:blipFill>
        <p:spPr>
          <a:xfrm>
            <a:off x="3429000" y="3154363"/>
            <a:ext cx="1195388" cy="884237"/>
          </a:xfrm>
          <a:prstGeom prst="rect">
            <a:avLst/>
          </a:prstGeom>
          <a:noFill/>
          <a:ln w="9525">
            <a:noFill/>
          </a:ln>
        </p:spPr>
      </p:pic>
      <p:sp>
        <p:nvSpPr>
          <p:cNvPr id="61471" name="Line 31"/>
          <p:cNvSpPr/>
          <p:nvPr/>
        </p:nvSpPr>
        <p:spPr>
          <a:xfrm>
            <a:off x="4572000" y="3733800"/>
            <a:ext cx="2209800" cy="685800"/>
          </a:xfrm>
          <a:prstGeom prst="line">
            <a:avLst/>
          </a:prstGeom>
          <a:ln w="22225" cap="flat" cmpd="sng">
            <a:solidFill>
              <a:schemeClr val="tx1"/>
            </a:solidFill>
            <a:prstDash val="solid"/>
            <a:headEnd type="none" w="med" len="med"/>
            <a:tailEnd type="triangle" w="med" len="med"/>
          </a:ln>
        </p:spPr>
      </p:sp>
      <p:sp>
        <p:nvSpPr>
          <p:cNvPr id="61472" name="Line 32"/>
          <p:cNvSpPr/>
          <p:nvPr/>
        </p:nvSpPr>
        <p:spPr>
          <a:xfrm flipV="1">
            <a:off x="4495800" y="4495800"/>
            <a:ext cx="2286000" cy="1066800"/>
          </a:xfrm>
          <a:prstGeom prst="line">
            <a:avLst/>
          </a:prstGeom>
          <a:ln w="19050" cap="flat" cmpd="sng">
            <a:solidFill>
              <a:srgbClr val="FF0000"/>
            </a:solidFill>
            <a:prstDash val="solid"/>
            <a:headEnd type="none" w="med" len="med"/>
            <a:tailEnd type="triangle" w="med" len="med"/>
          </a:ln>
        </p:spPr>
      </p:sp>
      <p:sp>
        <p:nvSpPr>
          <p:cNvPr id="61473" name="Text Box 33"/>
          <p:cNvSpPr txBox="1"/>
          <p:nvPr/>
        </p:nvSpPr>
        <p:spPr>
          <a:xfrm>
            <a:off x="4572000" y="3595688"/>
            <a:ext cx="2133600" cy="365760"/>
          </a:xfrm>
          <a:prstGeom prst="rect">
            <a:avLst/>
          </a:prstGeom>
          <a:noFill/>
          <a:ln w="9525">
            <a:noFill/>
          </a:ln>
        </p:spPr>
        <p:txBody>
          <a:bodyPr>
            <a:spAutoFit/>
          </a:bodyPr>
          <a:p>
            <a:pPr marL="739775" lvl="0" indent="-274320" eaLnBrk="1" hangingPunct="1">
              <a:spcBef>
                <a:spcPct val="50000"/>
              </a:spcBef>
              <a:buNone/>
            </a:pPr>
            <a:r>
              <a:rPr sz="1400" dirty="0">
                <a:solidFill>
                  <a:schemeClr val="tx1"/>
                </a:solidFill>
                <a:latin typeface="Arial" panose="020B0604020202020204"/>
                <a:ea typeface="Arial" panose="020B0604020202020204"/>
              </a:rPr>
              <a:t>Updating salary</a:t>
            </a:r>
            <a:r>
              <a:rPr dirty="0">
                <a:latin typeface="Arial" panose="020B0604020202020204"/>
                <a:ea typeface="Arial" panose="020B0604020202020204"/>
              </a:rPr>
              <a:t> </a:t>
            </a:r>
            <a:endParaRPr dirty="0">
              <a:latin typeface="Arial" panose="020B0604020202020204"/>
              <a:ea typeface="Arial" panose="020B0604020202020204"/>
            </a:endParaRPr>
          </a:p>
        </p:txBody>
      </p:sp>
      <p:sp>
        <p:nvSpPr>
          <p:cNvPr id="61474" name="Text Box 34"/>
          <p:cNvSpPr txBox="1"/>
          <p:nvPr/>
        </p:nvSpPr>
        <p:spPr>
          <a:xfrm>
            <a:off x="4572000" y="5257800"/>
            <a:ext cx="2362200" cy="304800"/>
          </a:xfrm>
          <a:prstGeom prst="rect">
            <a:avLst/>
          </a:prstGeom>
          <a:noFill/>
          <a:ln w="9525">
            <a:noFill/>
          </a:ln>
        </p:spPr>
        <p:txBody>
          <a:bodyPr>
            <a:spAutoFit/>
          </a:bodyPr>
          <a:p>
            <a:pPr marL="739775" lvl="0" indent="-274320" eaLnBrk="1" hangingPunct="1">
              <a:spcBef>
                <a:spcPct val="50000"/>
              </a:spcBef>
              <a:buNone/>
            </a:pPr>
            <a:r>
              <a:rPr sz="1400" dirty="0">
                <a:solidFill>
                  <a:srgbClr val="C00000"/>
                </a:solidFill>
                <a:latin typeface="Arial" panose="020B0604020202020204"/>
                <a:ea typeface="Arial" panose="020B0604020202020204"/>
              </a:rPr>
              <a:t>Trying to read data</a:t>
            </a:r>
            <a:endParaRPr dirty="0">
              <a:solidFill>
                <a:srgbClr val="C00000"/>
              </a:solidFill>
              <a:latin typeface="Arial" panose="020B0604020202020204"/>
              <a:ea typeface="Arial" panose="020B0604020202020204"/>
            </a:endParaRPr>
          </a:p>
        </p:txBody>
      </p:sp>
      <p:pic>
        <p:nvPicPr>
          <p:cNvPr id="61475" name="Picture 35"/>
          <p:cNvPicPr>
            <a:picLocks noChangeAspect="1"/>
          </p:cNvPicPr>
          <p:nvPr/>
        </p:nvPicPr>
        <p:blipFill>
          <a:blip r:embed="rId3"/>
          <a:stretch>
            <a:fillRect/>
          </a:stretch>
        </p:blipFill>
        <p:spPr>
          <a:xfrm>
            <a:off x="3371850" y="4724400"/>
            <a:ext cx="1123950" cy="14287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1470"/>
                                        </p:tgtEl>
                                        <p:attrNameLst>
                                          <p:attrName>style.visibility</p:attrName>
                                        </p:attrNameLst>
                                      </p:cBhvr>
                                      <p:to>
                                        <p:strVal val="visible"/>
                                      </p:to>
                                    </p:set>
                                    <p:animEffect transition="in" filter="checkerboard(across)">
                                      <p:cBhvr>
                                        <p:cTn id="7" dur="500"/>
                                        <p:tgtEl>
                                          <p:spTgt spid="61470"/>
                                        </p:tgtEl>
                                      </p:cBhvr>
                                    </p:animEffect>
                                  </p:childTnLst>
                                </p:cTn>
                              </p:par>
                              <p:par>
                                <p:cTn id="8" presetID="5" presetClass="entr" presetSubtype="10" fill="hold" nodeType="withEffect">
                                  <p:stCondLst>
                                    <p:cond delay="0"/>
                                  </p:stCondLst>
                                  <p:childTnLst>
                                    <p:set>
                                      <p:cBhvr>
                                        <p:cTn id="9" dur="1" fill="hold">
                                          <p:stCondLst>
                                            <p:cond delay="0"/>
                                          </p:stCondLst>
                                        </p:cTn>
                                        <p:tgtEl>
                                          <p:spTgt spid="61444"/>
                                        </p:tgtEl>
                                        <p:attrNameLst>
                                          <p:attrName>style.visibility</p:attrName>
                                        </p:attrNameLst>
                                      </p:cBhvr>
                                      <p:to>
                                        <p:strVal val="visible"/>
                                      </p:to>
                                    </p:set>
                                    <p:animEffect transition="in" filter="checkerboard(across)">
                                      <p:cBhvr>
                                        <p:cTn id="10" dur="500"/>
                                        <p:tgtEl>
                                          <p:spTgt spid="61444"/>
                                        </p:tgtEl>
                                      </p:cBhvr>
                                    </p:animEffect>
                                  </p:childTnLst>
                                </p:cTn>
                              </p:par>
                              <p:par>
                                <p:cTn id="11" presetID="55" presetClass="entr" presetSubtype="0" fill="hold" nodeType="withEffect">
                                  <p:stCondLst>
                                    <p:cond delay="0"/>
                                  </p:stCondLst>
                                  <p:childTnLst>
                                    <p:set>
                                      <p:cBhvr>
                                        <p:cTn id="12" dur="1" fill="hold">
                                          <p:stCondLst>
                                            <p:cond delay="0"/>
                                          </p:stCondLst>
                                        </p:cTn>
                                        <p:tgtEl>
                                          <p:spTgt spid="61471"/>
                                        </p:tgtEl>
                                        <p:attrNameLst>
                                          <p:attrName>style.visibility</p:attrName>
                                        </p:attrNameLst>
                                      </p:cBhvr>
                                      <p:to>
                                        <p:strVal val="visible"/>
                                      </p:to>
                                    </p:set>
                                    <p:anim calcmode="lin" valueType="num">
                                      <p:cBhvr>
                                        <p:cTn id="13" dur="1000" fill="hold"/>
                                        <p:tgtEl>
                                          <p:spTgt spid="61471"/>
                                        </p:tgtEl>
                                        <p:attrNameLst>
                                          <p:attrName>ppt_w</p:attrName>
                                        </p:attrNameLst>
                                      </p:cBhvr>
                                      <p:tavLst>
                                        <p:tav tm="0">
                                          <p:val>
                                            <p:strVal val="#ppt_w*0.70"/>
                                          </p:val>
                                        </p:tav>
                                        <p:tav tm="100000">
                                          <p:val>
                                            <p:strVal val="#ppt_w"/>
                                          </p:val>
                                        </p:tav>
                                      </p:tavLst>
                                    </p:anim>
                                    <p:anim calcmode="lin" valueType="num">
                                      <p:cBhvr>
                                        <p:cTn id="14" dur="1000" fill="hold"/>
                                        <p:tgtEl>
                                          <p:spTgt spid="61471"/>
                                        </p:tgtEl>
                                        <p:attrNameLst>
                                          <p:attrName>ppt_h</p:attrName>
                                        </p:attrNameLst>
                                      </p:cBhvr>
                                      <p:tavLst>
                                        <p:tav tm="0">
                                          <p:val>
                                            <p:strVal val="#ppt_h"/>
                                          </p:val>
                                        </p:tav>
                                        <p:tav tm="100000">
                                          <p:val>
                                            <p:strVal val="#ppt_h"/>
                                          </p:val>
                                        </p:tav>
                                      </p:tavLst>
                                    </p:anim>
                                    <p:animEffect transition="in" filter="fade">
                                      <p:cBhvr>
                                        <p:cTn id="15" dur="1000"/>
                                        <p:tgtEl>
                                          <p:spTgt spid="61471"/>
                                        </p:tgtEl>
                                      </p:cBhvr>
                                    </p:animEffect>
                                  </p:childTnLst>
                                </p:cTn>
                              </p:par>
                            </p:childTnLst>
                          </p:cTn>
                        </p:par>
                        <p:par>
                          <p:cTn id="16" fill="hold">
                            <p:stCondLst>
                              <p:cond delay="500"/>
                            </p:stCondLst>
                            <p:childTnLst>
                              <p:par>
                                <p:cTn id="17" presetID="5" presetClass="entr" presetSubtype="10" fill="hold" grpId="0" nodeType="afterEffect">
                                  <p:stCondLst>
                                    <p:cond delay="0"/>
                                  </p:stCondLst>
                                  <p:childTnLst>
                                    <p:set>
                                      <p:cBhvr>
                                        <p:cTn id="18" dur="1" fill="hold">
                                          <p:stCondLst>
                                            <p:cond delay="0"/>
                                          </p:stCondLst>
                                        </p:cTn>
                                        <p:tgtEl>
                                          <p:spTgt spid="61473"/>
                                        </p:tgtEl>
                                        <p:attrNameLst>
                                          <p:attrName>style.visibility</p:attrName>
                                        </p:attrNameLst>
                                      </p:cBhvr>
                                      <p:to>
                                        <p:strVal val="visible"/>
                                      </p:to>
                                    </p:set>
                                    <p:animEffect transition="in" filter="checkerboard(across)">
                                      <p:cBhvr>
                                        <p:cTn id="19" dur="500"/>
                                        <p:tgtEl>
                                          <p:spTgt spid="61473"/>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61475"/>
                                        </p:tgtEl>
                                        <p:attrNameLst>
                                          <p:attrName>style.visibility</p:attrName>
                                        </p:attrNameLst>
                                      </p:cBhvr>
                                      <p:to>
                                        <p:strVal val="visible"/>
                                      </p:to>
                                    </p:set>
                                    <p:animEffect transition="in" filter="checkerboard(across)">
                                      <p:cBhvr>
                                        <p:cTn id="24" dur="500"/>
                                        <p:tgtEl>
                                          <p:spTgt spid="61475"/>
                                        </p:tgtEl>
                                      </p:cBhvr>
                                    </p:animEffect>
                                  </p:childTnLst>
                                </p:cTn>
                              </p:par>
                            </p:childTnLst>
                          </p:cTn>
                        </p:par>
                        <p:par>
                          <p:cTn id="25" fill="hold">
                            <p:stCondLst>
                              <p:cond delay="500"/>
                            </p:stCondLst>
                            <p:childTnLst>
                              <p:par>
                                <p:cTn id="26" presetID="55" presetClass="entr" presetSubtype="0" fill="hold" nodeType="afterEffect">
                                  <p:stCondLst>
                                    <p:cond delay="0"/>
                                  </p:stCondLst>
                                  <p:childTnLst>
                                    <p:set>
                                      <p:cBhvr>
                                        <p:cTn id="27" dur="1" fill="hold">
                                          <p:stCondLst>
                                            <p:cond delay="0"/>
                                          </p:stCondLst>
                                        </p:cTn>
                                        <p:tgtEl>
                                          <p:spTgt spid="61472"/>
                                        </p:tgtEl>
                                        <p:attrNameLst>
                                          <p:attrName>style.visibility</p:attrName>
                                        </p:attrNameLst>
                                      </p:cBhvr>
                                      <p:to>
                                        <p:strVal val="visible"/>
                                      </p:to>
                                    </p:set>
                                    <p:anim calcmode="lin" valueType="num">
                                      <p:cBhvr>
                                        <p:cTn id="28" dur="1000" fill="hold"/>
                                        <p:tgtEl>
                                          <p:spTgt spid="61472"/>
                                        </p:tgtEl>
                                        <p:attrNameLst>
                                          <p:attrName>ppt_w</p:attrName>
                                        </p:attrNameLst>
                                      </p:cBhvr>
                                      <p:tavLst>
                                        <p:tav tm="0">
                                          <p:val>
                                            <p:strVal val="#ppt_w*0.70"/>
                                          </p:val>
                                        </p:tav>
                                        <p:tav tm="100000">
                                          <p:val>
                                            <p:strVal val="#ppt_w"/>
                                          </p:val>
                                        </p:tav>
                                      </p:tavLst>
                                    </p:anim>
                                    <p:anim calcmode="lin" valueType="num">
                                      <p:cBhvr>
                                        <p:cTn id="29" dur="1000" fill="hold"/>
                                        <p:tgtEl>
                                          <p:spTgt spid="61472"/>
                                        </p:tgtEl>
                                        <p:attrNameLst>
                                          <p:attrName>ppt_h</p:attrName>
                                        </p:attrNameLst>
                                      </p:cBhvr>
                                      <p:tavLst>
                                        <p:tav tm="0">
                                          <p:val>
                                            <p:strVal val="#ppt_h"/>
                                          </p:val>
                                        </p:tav>
                                        <p:tav tm="100000">
                                          <p:val>
                                            <p:strVal val="#ppt_h"/>
                                          </p:val>
                                        </p:tav>
                                      </p:tavLst>
                                    </p:anim>
                                    <p:animEffect transition="in" filter="fade">
                                      <p:cBhvr>
                                        <p:cTn id="30" dur="1000"/>
                                        <p:tgtEl>
                                          <p:spTgt spid="61472"/>
                                        </p:tgtEl>
                                      </p:cBhvr>
                                    </p:animEffect>
                                  </p:childTnLst>
                                </p:cTn>
                              </p:par>
                            </p:childTnLst>
                          </p:cTn>
                        </p:par>
                        <p:par>
                          <p:cTn id="31" fill="hold">
                            <p:stCondLst>
                              <p:cond delay="1500"/>
                            </p:stCondLst>
                            <p:childTnLst>
                              <p:par>
                                <p:cTn id="32" presetID="5" presetClass="entr" presetSubtype="10" fill="hold" grpId="0" nodeType="afterEffect">
                                  <p:stCondLst>
                                    <p:cond delay="0"/>
                                  </p:stCondLst>
                                  <p:childTnLst>
                                    <p:set>
                                      <p:cBhvr>
                                        <p:cTn id="33" dur="1" fill="hold">
                                          <p:stCondLst>
                                            <p:cond delay="0"/>
                                          </p:stCondLst>
                                        </p:cTn>
                                        <p:tgtEl>
                                          <p:spTgt spid="61474"/>
                                        </p:tgtEl>
                                        <p:attrNameLst>
                                          <p:attrName>style.visibility</p:attrName>
                                        </p:attrNameLst>
                                      </p:cBhvr>
                                      <p:to>
                                        <p:strVal val="visible"/>
                                      </p:to>
                                    </p:set>
                                    <p:animEffect transition="in" filter="checkerboard(across)">
                                      <p:cBhvr>
                                        <p:cTn id="34" dur="500"/>
                                        <p:tgtEl>
                                          <p:spTgt spid="61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3" grpId="0"/>
      <p:bldP spid="6147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noChangeArrowheads="1"/>
          </p:cNvSpPr>
          <p:nvPr>
            <p:ph type="body" idx="4294967295"/>
          </p:nvPr>
        </p:nvSpPr>
        <p:spPr bwMode="auto">
          <a:xfrm>
            <a:off x="3032125" y="1598613"/>
            <a:ext cx="7313613" cy="4570413"/>
          </a:xfrm>
          <a:prstGeom prst="rect">
            <a:avLst/>
          </a:prstGeom>
          <a:solidFill>
            <a:srgbClr val="FFFFFF"/>
          </a:solidFill>
          <a:ln>
            <a:noFill/>
            <a:miter lim="800000"/>
          </a:ln>
        </p:spPr>
        <p:txBody>
          <a:bodyPr/>
          <a:p>
            <a:pPr lvl="1" eaLnBrk="1" hangingPunct="1">
              <a:buBlip>
                <a:blip r:embed="rId1"/>
              </a:buBlip>
            </a:pPr>
            <a:r>
              <a:rPr sz="1800" dirty="0">
                <a:solidFill>
                  <a:schemeClr val="accent2"/>
                </a:solidFill>
                <a:latin typeface="Arial" panose="020B0604020202020204" pitchFamily="34" charset="0"/>
                <a:ea typeface="Times New Roman" panose="02020603050405020304" pitchFamily="18" charset="0"/>
              </a:rPr>
              <a:t>READ UNCOMMITTED:</a:t>
            </a:r>
            <a:endParaRPr sz="1800" dirty="0">
              <a:solidFill>
                <a:schemeClr val="accent2"/>
              </a:solidFill>
              <a:latin typeface="Arial" panose="020B0604020202020204" pitchFamily="34" charset="0"/>
              <a:ea typeface="Times New Roman" panose="02020603050405020304" pitchFamily="18" charset="0"/>
            </a:endParaRPr>
          </a:p>
          <a:p>
            <a:pPr lvl="2" eaLnBrk="1" hangingPunct="1">
              <a:buBlip>
                <a:blip r:embed="rId1"/>
              </a:buBlip>
            </a:pPr>
            <a:r>
              <a:rPr lang="en-IN" altLang="x-none" sz="1600" dirty="0">
                <a:solidFill>
                  <a:schemeClr val="accent2"/>
                </a:solidFill>
                <a:latin typeface="Arial" panose="020B0604020202020204" pitchFamily="34" charset="0"/>
                <a:ea typeface="Times New Roman" panose="02020603050405020304" pitchFamily="18" charset="0"/>
              </a:rPr>
              <a:t>Allows another transaction to read uncommitted data.</a:t>
            </a:r>
            <a:endParaRPr lang="en-IN" altLang="x-none" sz="1600" dirty="0">
              <a:solidFill>
                <a:schemeClr val="accent2"/>
              </a:solidFill>
              <a:latin typeface="Arial" panose="020B0604020202020204" pitchFamily="34" charset="0"/>
              <a:ea typeface="Times New Roman" panose="02020603050405020304" pitchFamily="18" charset="0"/>
            </a:endParaRPr>
          </a:p>
          <a:p>
            <a:pPr lvl="1" eaLnBrk="1" hangingPunct="1">
              <a:buNone/>
            </a:pPr>
            <a:endParaRPr lang="en-IN" altLang="x-none" sz="1800" dirty="0">
              <a:solidFill>
                <a:schemeClr val="accent2"/>
              </a:solidFill>
              <a:latin typeface="Arial" panose="020B0604020202020204"/>
              <a:ea typeface="Times New Roman" panose="02020603050405020304" pitchFamily="18" charset="0"/>
            </a:endParaRPr>
          </a:p>
        </p:txBody>
      </p:sp>
      <p:sp>
        <p:nvSpPr>
          <p:cNvPr id="15363"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Transactional Integrity (Contd.) </a:t>
            </a:r>
            <a:endParaRPr sz="2000" b="1" dirty="0">
              <a:solidFill>
                <a:schemeClr val="bg1"/>
              </a:solidFill>
              <a:latin typeface="Tahoma" panose="020B0604030504040204" pitchFamily="34" charset="0"/>
              <a:ea typeface="Times New Roman" panose="02020603050405020304" pitchFamily="18" charset="0"/>
            </a:endParaRPr>
          </a:p>
        </p:txBody>
      </p:sp>
      <p:graphicFrame>
        <p:nvGraphicFramePr>
          <p:cNvPr id="61444" name="Group 4"/>
          <p:cNvGraphicFramePr>
            <a:graphicFrameLocks noGrp="1"/>
          </p:cNvGraphicFramePr>
          <p:nvPr/>
        </p:nvGraphicFramePr>
        <p:xfrm>
          <a:off x="6781800" y="3657600"/>
          <a:ext cx="2971800" cy="1603375"/>
        </p:xfrm>
        <a:graphic>
          <a:graphicData uri="http://schemas.openxmlformats.org/drawingml/2006/table">
            <a:tbl>
              <a:tblPr/>
              <a:tblGrid>
                <a:gridCol w="908050"/>
                <a:gridCol w="1129030"/>
                <a:gridCol w="934720"/>
              </a:tblGrid>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EmpNo</a:t>
                      </a:r>
                      <a:endParaRPr kumimoji="0" lang="en-US"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EmpName</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Salary</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E001</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Rex</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12000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E002</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Audrey</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dirty="0" smtClean="0">
                          <a:ln>
                            <a:noFill/>
                          </a:ln>
                          <a:solidFill>
                            <a:srgbClr val="FF0000"/>
                          </a:solidFill>
                          <a:effectLst/>
                          <a:latin typeface="Arial" panose="020B0604020202020204" pitchFamily="34" charset="0"/>
                          <a:ea typeface="Times New Roman" panose="02020603050405020304" pitchFamily="18" charset="0"/>
                          <a:cs typeface="Arial" panose="020B0604020202020204" pitchFamily="34" charset="0"/>
                        </a:rPr>
                        <a:t>50000</a:t>
                      </a:r>
                      <a:endParaRPr kumimoji="0" lang="en-US" sz="1400" b="0" i="0" u="none" strike="noStrike" cap="none" normalizeH="0" baseline="0" dirty="0" smtClean="0">
                        <a:ln>
                          <a:noFill/>
                        </a:ln>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E003</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Smith</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25000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E004</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Robert</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28000</a:t>
                      </a:r>
                      <a:endParaRPr kumimoji="0" lang="en-US" sz="1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5390" name="Picture 30" descr="j0292020"/>
          <p:cNvPicPr>
            <a:picLocks noChangeAspect="1"/>
          </p:cNvPicPr>
          <p:nvPr/>
        </p:nvPicPr>
        <p:blipFill>
          <a:blip r:embed="rId2"/>
          <a:stretch>
            <a:fillRect/>
          </a:stretch>
        </p:blipFill>
        <p:spPr>
          <a:xfrm>
            <a:off x="3429000" y="3154363"/>
            <a:ext cx="1195388" cy="884237"/>
          </a:xfrm>
          <a:prstGeom prst="rect">
            <a:avLst/>
          </a:prstGeom>
          <a:noFill/>
          <a:ln w="9525">
            <a:noFill/>
          </a:ln>
        </p:spPr>
      </p:pic>
      <p:sp>
        <p:nvSpPr>
          <p:cNvPr id="15391" name="Line 31"/>
          <p:cNvSpPr/>
          <p:nvPr/>
        </p:nvSpPr>
        <p:spPr>
          <a:xfrm>
            <a:off x="4572000" y="3733800"/>
            <a:ext cx="2209800" cy="685800"/>
          </a:xfrm>
          <a:prstGeom prst="line">
            <a:avLst/>
          </a:prstGeom>
          <a:ln w="22225" cap="flat" cmpd="sng">
            <a:solidFill>
              <a:schemeClr val="tx1"/>
            </a:solidFill>
            <a:prstDash val="solid"/>
            <a:headEnd type="none" w="med" len="med"/>
            <a:tailEnd type="triangle" w="med" len="med"/>
          </a:ln>
        </p:spPr>
      </p:sp>
      <p:sp>
        <p:nvSpPr>
          <p:cNvPr id="15392" name="Line 32"/>
          <p:cNvSpPr/>
          <p:nvPr/>
        </p:nvSpPr>
        <p:spPr>
          <a:xfrm flipV="1">
            <a:off x="4495800" y="4495800"/>
            <a:ext cx="2286000" cy="1066800"/>
          </a:xfrm>
          <a:prstGeom prst="line">
            <a:avLst/>
          </a:prstGeom>
          <a:ln w="19050" cap="flat" cmpd="sng">
            <a:solidFill>
              <a:srgbClr val="FF0000"/>
            </a:solidFill>
            <a:prstDash val="solid"/>
            <a:headEnd type="none" w="med" len="med"/>
            <a:tailEnd type="triangle" w="med" len="med"/>
          </a:ln>
        </p:spPr>
      </p:sp>
      <p:sp>
        <p:nvSpPr>
          <p:cNvPr id="61473" name="Text Box 33"/>
          <p:cNvSpPr txBox="1"/>
          <p:nvPr/>
        </p:nvSpPr>
        <p:spPr>
          <a:xfrm>
            <a:off x="4572000" y="3595688"/>
            <a:ext cx="2133600" cy="304800"/>
          </a:xfrm>
          <a:prstGeom prst="rect">
            <a:avLst/>
          </a:prstGeom>
          <a:noFill/>
          <a:ln w="9525">
            <a:noFill/>
          </a:ln>
        </p:spPr>
        <p:txBody>
          <a:bodyPr>
            <a:spAutoFit/>
          </a:bodyPr>
          <a:p>
            <a:pPr marL="739775" lvl="0" indent="-274320" eaLnBrk="1" hangingPunct="1">
              <a:spcBef>
                <a:spcPct val="50000"/>
              </a:spcBef>
              <a:buNone/>
            </a:pPr>
            <a:r>
              <a:rPr sz="1400" dirty="0">
                <a:solidFill>
                  <a:schemeClr val="tx1"/>
                </a:solidFill>
                <a:latin typeface="Arial" panose="020B0604020202020204"/>
                <a:ea typeface="Arial" panose="020B0604020202020204"/>
              </a:rPr>
              <a:t>Salary updated</a:t>
            </a:r>
            <a:endParaRPr dirty="0">
              <a:latin typeface="Arial" panose="020B0604020202020204"/>
              <a:ea typeface="Arial" panose="020B0604020202020204"/>
            </a:endParaRPr>
          </a:p>
        </p:txBody>
      </p:sp>
      <p:sp>
        <p:nvSpPr>
          <p:cNvPr id="15394" name="Text Box 34"/>
          <p:cNvSpPr txBox="1"/>
          <p:nvPr/>
        </p:nvSpPr>
        <p:spPr>
          <a:xfrm>
            <a:off x="4572000" y="5257800"/>
            <a:ext cx="2362200" cy="304800"/>
          </a:xfrm>
          <a:prstGeom prst="rect">
            <a:avLst/>
          </a:prstGeom>
          <a:noFill/>
          <a:ln w="9525">
            <a:noFill/>
          </a:ln>
        </p:spPr>
        <p:txBody>
          <a:bodyPr>
            <a:spAutoFit/>
          </a:bodyPr>
          <a:p>
            <a:pPr marL="739775" lvl="0" indent="-274320" eaLnBrk="1" hangingPunct="1">
              <a:spcBef>
                <a:spcPct val="50000"/>
              </a:spcBef>
              <a:buNone/>
            </a:pPr>
            <a:r>
              <a:rPr sz="1400" dirty="0">
                <a:solidFill>
                  <a:srgbClr val="C00000"/>
                </a:solidFill>
                <a:latin typeface="Arial" panose="020B0604020202020204"/>
                <a:ea typeface="Arial" panose="020B0604020202020204"/>
              </a:rPr>
              <a:t>Trying to read data</a:t>
            </a:r>
            <a:endParaRPr dirty="0">
              <a:solidFill>
                <a:srgbClr val="C00000"/>
              </a:solidFill>
              <a:latin typeface="Arial" panose="020B0604020202020204"/>
              <a:ea typeface="Arial" panose="020B0604020202020204"/>
            </a:endParaRPr>
          </a:p>
        </p:txBody>
      </p:sp>
      <p:pic>
        <p:nvPicPr>
          <p:cNvPr id="15395" name="Picture 35"/>
          <p:cNvPicPr>
            <a:picLocks noChangeAspect="1"/>
          </p:cNvPicPr>
          <p:nvPr/>
        </p:nvPicPr>
        <p:blipFill>
          <a:blip r:embed="rId3"/>
          <a:stretch>
            <a:fillRect/>
          </a:stretch>
        </p:blipFill>
        <p:spPr>
          <a:xfrm>
            <a:off x="3371850" y="4724400"/>
            <a:ext cx="1123950" cy="14287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1473"/>
                                        </p:tgtEl>
                                        <p:attrNameLst>
                                          <p:attrName>style.visibility</p:attrName>
                                        </p:attrNameLst>
                                      </p:cBhvr>
                                      <p:to>
                                        <p:strVal val="visible"/>
                                      </p:to>
                                    </p:set>
                                    <p:animEffect transition="in" filter="checkerboard(across)">
                                      <p:cBhvr>
                                        <p:cTn id="7" dur="500"/>
                                        <p:tgtEl>
                                          <p:spTgt spid="61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noChangeArrowheads="1"/>
          </p:cNvSpPr>
          <p:nvPr>
            <p:ph type="body" idx="4294967295"/>
          </p:nvPr>
        </p:nvSpPr>
        <p:spPr bwMode="auto">
          <a:xfrm>
            <a:off x="3032125" y="1598613"/>
            <a:ext cx="7313613" cy="4570413"/>
          </a:xfrm>
          <a:prstGeom prst="rect">
            <a:avLst/>
          </a:prstGeom>
          <a:solidFill>
            <a:srgbClr val="FFFFFF"/>
          </a:solidFill>
          <a:ln>
            <a:noFill/>
            <a:miter lim="800000"/>
          </a:ln>
        </p:spPr>
        <p:txBody>
          <a:bodyPr/>
          <a:p>
            <a:pPr lvl="1" eaLnBrk="1" hangingPunct="1">
              <a:buBlip>
                <a:blip r:embed="rId1"/>
              </a:buBlip>
            </a:pPr>
            <a:r>
              <a:rPr sz="1800" dirty="0">
                <a:solidFill>
                  <a:schemeClr val="accent2"/>
                </a:solidFill>
                <a:latin typeface="Arial" panose="020B0604020202020204" pitchFamily="34" charset="0"/>
                <a:ea typeface="Times New Roman" panose="02020603050405020304" pitchFamily="18" charset="0"/>
              </a:rPr>
              <a:t>READ UNCOMMITTED:</a:t>
            </a:r>
            <a:endParaRPr sz="1800" dirty="0">
              <a:solidFill>
                <a:schemeClr val="accent2"/>
              </a:solidFill>
              <a:latin typeface="Arial" panose="020B0604020202020204" pitchFamily="34" charset="0"/>
              <a:ea typeface="Times New Roman" panose="02020603050405020304" pitchFamily="18" charset="0"/>
            </a:endParaRPr>
          </a:p>
          <a:p>
            <a:pPr lvl="2" eaLnBrk="1" hangingPunct="1">
              <a:buBlip>
                <a:blip r:embed="rId1"/>
              </a:buBlip>
            </a:pPr>
            <a:r>
              <a:rPr lang="en-IN" altLang="x-none" sz="1600" dirty="0">
                <a:solidFill>
                  <a:schemeClr val="accent2"/>
                </a:solidFill>
                <a:latin typeface="Arial" panose="020B0604020202020204" pitchFamily="34" charset="0"/>
                <a:ea typeface="Times New Roman" panose="02020603050405020304" pitchFamily="18" charset="0"/>
              </a:rPr>
              <a:t>Allows another transaction to read uncommitted data.</a:t>
            </a:r>
            <a:endParaRPr lang="en-IN" altLang="x-none" sz="1600" dirty="0">
              <a:solidFill>
                <a:schemeClr val="accent2"/>
              </a:solidFill>
              <a:latin typeface="Arial" panose="020B0604020202020204" pitchFamily="34" charset="0"/>
              <a:ea typeface="Times New Roman" panose="02020603050405020304" pitchFamily="18" charset="0"/>
            </a:endParaRPr>
          </a:p>
          <a:p>
            <a:pPr lvl="1" eaLnBrk="1" hangingPunct="1">
              <a:buNone/>
            </a:pPr>
            <a:endParaRPr lang="en-IN" altLang="x-none" sz="1800" dirty="0">
              <a:solidFill>
                <a:schemeClr val="accent2"/>
              </a:solidFill>
              <a:latin typeface="Arial" panose="020B0604020202020204"/>
              <a:ea typeface="Times New Roman" panose="02020603050405020304" pitchFamily="18" charset="0"/>
            </a:endParaRPr>
          </a:p>
        </p:txBody>
      </p:sp>
      <p:sp>
        <p:nvSpPr>
          <p:cNvPr id="16387"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Transactional Integrity (Contd.) </a:t>
            </a:r>
            <a:endParaRPr sz="2000" b="1" dirty="0">
              <a:solidFill>
                <a:schemeClr val="bg1"/>
              </a:solidFill>
              <a:latin typeface="Tahoma" panose="020B0604030504040204" pitchFamily="34" charset="0"/>
              <a:ea typeface="Times New Roman" panose="02020603050405020304" pitchFamily="18" charset="0"/>
            </a:endParaRPr>
          </a:p>
        </p:txBody>
      </p:sp>
      <p:graphicFrame>
        <p:nvGraphicFramePr>
          <p:cNvPr id="61444" name="Group 4"/>
          <p:cNvGraphicFramePr>
            <a:graphicFrameLocks noGrp="1"/>
          </p:cNvGraphicFramePr>
          <p:nvPr/>
        </p:nvGraphicFramePr>
        <p:xfrm>
          <a:off x="6781800" y="3657600"/>
          <a:ext cx="2971800" cy="1603375"/>
        </p:xfrm>
        <a:graphic>
          <a:graphicData uri="http://schemas.openxmlformats.org/drawingml/2006/table">
            <a:tbl>
              <a:tblPr/>
              <a:tblGrid>
                <a:gridCol w="908050"/>
                <a:gridCol w="1129030"/>
                <a:gridCol w="934720"/>
              </a:tblGrid>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EmpNo</a:t>
                      </a:r>
                      <a:endParaRPr kumimoji="0" lang="en-US"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EmpName</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Salary</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E001</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Rex</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12000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E002</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Audrey</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dirty="0" smtClean="0">
                          <a:ln>
                            <a:noFill/>
                          </a:ln>
                          <a:solidFill>
                            <a:srgbClr val="FF0000"/>
                          </a:solidFill>
                          <a:effectLst/>
                          <a:latin typeface="Arial" panose="020B0604020202020204" pitchFamily="34" charset="0"/>
                          <a:ea typeface="Times New Roman" panose="02020603050405020304" pitchFamily="18" charset="0"/>
                          <a:cs typeface="Arial" panose="020B0604020202020204" pitchFamily="34" charset="0"/>
                        </a:rPr>
                        <a:t>50000</a:t>
                      </a:r>
                      <a:endParaRPr kumimoji="0" lang="en-US" sz="1400" b="0" i="0" u="none" strike="noStrike" cap="none" normalizeH="0" baseline="0" dirty="0" smtClean="0">
                        <a:ln>
                          <a:noFill/>
                        </a:ln>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E003</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Smith</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25000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E004</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Robert</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28000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6414" name="Picture 30" descr="j0292020"/>
          <p:cNvPicPr>
            <a:picLocks noChangeAspect="1"/>
          </p:cNvPicPr>
          <p:nvPr/>
        </p:nvPicPr>
        <p:blipFill>
          <a:blip r:embed="rId2"/>
          <a:stretch>
            <a:fillRect/>
          </a:stretch>
        </p:blipFill>
        <p:spPr>
          <a:xfrm>
            <a:off x="3429000" y="3154363"/>
            <a:ext cx="1195388" cy="884237"/>
          </a:xfrm>
          <a:prstGeom prst="rect">
            <a:avLst/>
          </a:prstGeom>
          <a:noFill/>
          <a:ln w="9525">
            <a:noFill/>
          </a:ln>
        </p:spPr>
      </p:pic>
      <p:sp>
        <p:nvSpPr>
          <p:cNvPr id="16415" name="Line 31"/>
          <p:cNvSpPr/>
          <p:nvPr/>
        </p:nvSpPr>
        <p:spPr>
          <a:xfrm>
            <a:off x="4572000" y="3733800"/>
            <a:ext cx="2209800" cy="685800"/>
          </a:xfrm>
          <a:prstGeom prst="line">
            <a:avLst/>
          </a:prstGeom>
          <a:ln w="22225" cap="flat" cmpd="sng">
            <a:solidFill>
              <a:schemeClr val="tx1"/>
            </a:solidFill>
            <a:prstDash val="solid"/>
            <a:headEnd type="none" w="med" len="med"/>
            <a:tailEnd type="triangle" w="med" len="med"/>
          </a:ln>
        </p:spPr>
      </p:sp>
      <p:sp>
        <p:nvSpPr>
          <p:cNvPr id="16416" name="Line 32"/>
          <p:cNvSpPr/>
          <p:nvPr/>
        </p:nvSpPr>
        <p:spPr>
          <a:xfrm flipV="1">
            <a:off x="4495800" y="4495800"/>
            <a:ext cx="2286000" cy="1066800"/>
          </a:xfrm>
          <a:prstGeom prst="line">
            <a:avLst/>
          </a:prstGeom>
          <a:ln w="19050" cap="flat" cmpd="sng">
            <a:solidFill>
              <a:srgbClr val="FF0000"/>
            </a:solidFill>
            <a:prstDash val="solid"/>
            <a:headEnd type="none" w="med" len="med"/>
            <a:tailEnd type="triangle" w="med" len="med"/>
          </a:ln>
        </p:spPr>
      </p:sp>
      <p:sp>
        <p:nvSpPr>
          <p:cNvPr id="61473" name="Text Box 33"/>
          <p:cNvSpPr txBox="1"/>
          <p:nvPr/>
        </p:nvSpPr>
        <p:spPr>
          <a:xfrm>
            <a:off x="4572000" y="3595688"/>
            <a:ext cx="2133600" cy="518160"/>
          </a:xfrm>
          <a:prstGeom prst="rect">
            <a:avLst/>
          </a:prstGeom>
          <a:noFill/>
          <a:ln w="9525">
            <a:noFill/>
          </a:ln>
        </p:spPr>
        <p:txBody>
          <a:bodyPr>
            <a:spAutoFit/>
          </a:bodyPr>
          <a:p>
            <a:pPr marL="739775" lvl="0" indent="-274320" eaLnBrk="1" hangingPunct="1">
              <a:spcBef>
                <a:spcPct val="50000"/>
              </a:spcBef>
              <a:buNone/>
            </a:pPr>
            <a:r>
              <a:rPr sz="1400" dirty="0">
                <a:solidFill>
                  <a:schemeClr val="tx1"/>
                </a:solidFill>
                <a:latin typeface="Arial" panose="020B0604020202020204"/>
                <a:ea typeface="Arial" panose="020B0604020202020204"/>
              </a:rPr>
              <a:t>Transaction not</a:t>
            </a:r>
            <a:br>
              <a:rPr sz="1400" dirty="0">
                <a:solidFill>
                  <a:schemeClr val="tx1"/>
                </a:solidFill>
                <a:latin typeface="Arial" panose="020B0604020202020204"/>
                <a:ea typeface="Arial" panose="020B0604020202020204"/>
              </a:rPr>
            </a:br>
            <a:r>
              <a:rPr sz="1400" dirty="0">
                <a:solidFill>
                  <a:schemeClr val="tx1"/>
                </a:solidFill>
                <a:latin typeface="Arial" panose="020B0604020202020204"/>
                <a:ea typeface="Arial" panose="020B0604020202020204"/>
              </a:rPr>
              <a:t>     committed</a:t>
            </a:r>
            <a:endParaRPr dirty="0">
              <a:latin typeface="Arial" panose="020B0604020202020204"/>
              <a:ea typeface="Arial" panose="020B0604020202020204"/>
            </a:endParaRPr>
          </a:p>
        </p:txBody>
      </p:sp>
      <p:sp>
        <p:nvSpPr>
          <p:cNvPr id="61474" name="Text Box 34"/>
          <p:cNvSpPr txBox="1"/>
          <p:nvPr/>
        </p:nvSpPr>
        <p:spPr>
          <a:xfrm>
            <a:off x="4572000" y="5257800"/>
            <a:ext cx="2362200" cy="518160"/>
          </a:xfrm>
          <a:prstGeom prst="rect">
            <a:avLst/>
          </a:prstGeom>
          <a:noFill/>
          <a:ln w="9525">
            <a:noFill/>
          </a:ln>
        </p:spPr>
        <p:txBody>
          <a:bodyPr>
            <a:spAutoFit/>
          </a:bodyPr>
          <a:p>
            <a:pPr marL="739775" lvl="0" indent="-274320" eaLnBrk="1" hangingPunct="1">
              <a:spcBef>
                <a:spcPct val="50000"/>
              </a:spcBef>
              <a:buNone/>
            </a:pPr>
            <a:r>
              <a:rPr sz="1400" dirty="0">
                <a:solidFill>
                  <a:srgbClr val="C00000"/>
                </a:solidFill>
                <a:latin typeface="Arial" panose="020B0604020202020204"/>
                <a:ea typeface="Arial" panose="020B0604020202020204"/>
              </a:rPr>
              <a:t>Viewing uncommitted data</a:t>
            </a:r>
            <a:endParaRPr dirty="0">
              <a:solidFill>
                <a:srgbClr val="C00000"/>
              </a:solidFill>
              <a:latin typeface="Arial" panose="020B0604020202020204"/>
              <a:ea typeface="Arial" panose="020B0604020202020204"/>
            </a:endParaRPr>
          </a:p>
        </p:txBody>
      </p:sp>
      <p:pic>
        <p:nvPicPr>
          <p:cNvPr id="16419" name="Picture 35"/>
          <p:cNvPicPr>
            <a:picLocks noChangeAspect="1"/>
          </p:cNvPicPr>
          <p:nvPr/>
        </p:nvPicPr>
        <p:blipFill>
          <a:blip r:embed="rId3"/>
          <a:stretch>
            <a:fillRect/>
          </a:stretch>
        </p:blipFill>
        <p:spPr>
          <a:xfrm>
            <a:off x="3371850" y="4724400"/>
            <a:ext cx="1123950" cy="14287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1473"/>
                                        </p:tgtEl>
                                        <p:attrNameLst>
                                          <p:attrName>style.visibility</p:attrName>
                                        </p:attrNameLst>
                                      </p:cBhvr>
                                      <p:to>
                                        <p:strVal val="visible"/>
                                      </p:to>
                                    </p:set>
                                    <p:animEffect transition="in" filter="checkerboard(across)">
                                      <p:cBhvr>
                                        <p:cTn id="7" dur="500"/>
                                        <p:tgtEl>
                                          <p:spTgt spid="61473"/>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61474"/>
                                        </p:tgtEl>
                                        <p:attrNameLst>
                                          <p:attrName>style.visibility</p:attrName>
                                        </p:attrNameLst>
                                      </p:cBhvr>
                                      <p:to>
                                        <p:strVal val="visible"/>
                                      </p:to>
                                    </p:set>
                                    <p:animEffect transition="in" filter="checkerboard(across)">
                                      <p:cBhvr>
                                        <p:cTn id="11" dur="500"/>
                                        <p:tgtEl>
                                          <p:spTgt spid="61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3" grpId="0"/>
      <p:bldP spid="6147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noChangeArrowheads="1"/>
          </p:cNvSpPr>
          <p:nvPr>
            <p:ph type="body" idx="4294967295"/>
          </p:nvPr>
        </p:nvSpPr>
        <p:spPr bwMode="auto">
          <a:xfrm>
            <a:off x="3032125" y="1598613"/>
            <a:ext cx="7313613" cy="4570413"/>
          </a:xfrm>
          <a:prstGeom prst="rect">
            <a:avLst/>
          </a:prstGeom>
          <a:solidFill>
            <a:srgbClr val="FFFFFF"/>
          </a:solidFill>
          <a:ln>
            <a:noFill/>
            <a:miter lim="800000"/>
          </a:ln>
        </p:spPr>
        <p:txBody>
          <a:bodyPr/>
          <a:p>
            <a:pPr lvl="1" eaLnBrk="1" hangingPunct="1">
              <a:buBlip>
                <a:blip r:embed="rId1"/>
              </a:buBlip>
            </a:pPr>
            <a:r>
              <a:rPr sz="1800" dirty="0">
                <a:solidFill>
                  <a:schemeClr val="accent2"/>
                </a:solidFill>
                <a:latin typeface="Arial" panose="020B0604020202020204" pitchFamily="34" charset="0"/>
                <a:ea typeface="Times New Roman" panose="02020603050405020304" pitchFamily="18" charset="0"/>
              </a:rPr>
              <a:t>READ COMMITTED:</a:t>
            </a:r>
            <a:endParaRPr sz="1800" dirty="0">
              <a:solidFill>
                <a:schemeClr val="accent2"/>
              </a:solidFill>
              <a:latin typeface="Arial" panose="020B0604020202020204" pitchFamily="34" charset="0"/>
              <a:ea typeface="Times New Roman" panose="02020603050405020304" pitchFamily="18" charset="0"/>
            </a:endParaRPr>
          </a:p>
          <a:p>
            <a:pPr lvl="2" eaLnBrk="1" hangingPunct="1">
              <a:buBlip>
                <a:blip r:embed="rId1"/>
              </a:buBlip>
            </a:pPr>
            <a:r>
              <a:rPr lang="en-IN" altLang="x-none" sz="1600" dirty="0">
                <a:solidFill>
                  <a:schemeClr val="accent2"/>
                </a:solidFill>
                <a:latin typeface="Arial" panose="020B0604020202020204" pitchFamily="34" charset="0"/>
                <a:ea typeface="Times New Roman" panose="02020603050405020304" pitchFamily="18" charset="0"/>
              </a:rPr>
              <a:t>Allows another transaction to read committed data.</a:t>
            </a:r>
            <a:endParaRPr lang="en-IN" altLang="x-none" sz="1600" dirty="0">
              <a:solidFill>
                <a:schemeClr val="accent2"/>
              </a:solidFill>
              <a:latin typeface="Arial" panose="020B0604020202020204" pitchFamily="34" charset="0"/>
              <a:ea typeface="Times New Roman" panose="02020603050405020304" pitchFamily="18" charset="0"/>
            </a:endParaRPr>
          </a:p>
          <a:p>
            <a:pPr lvl="1" eaLnBrk="1" hangingPunct="1">
              <a:buNone/>
            </a:pPr>
            <a:endParaRPr lang="en-IN" altLang="x-none" sz="1800" dirty="0">
              <a:solidFill>
                <a:schemeClr val="accent2"/>
              </a:solidFill>
              <a:latin typeface="Arial" panose="020B0604020202020204"/>
              <a:ea typeface="Times New Roman" panose="02020603050405020304" pitchFamily="18" charset="0"/>
            </a:endParaRPr>
          </a:p>
        </p:txBody>
      </p:sp>
      <p:sp>
        <p:nvSpPr>
          <p:cNvPr id="17411"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Transactional Integrity (Contd.) </a:t>
            </a:r>
            <a:endParaRPr sz="2000" b="1" dirty="0">
              <a:solidFill>
                <a:schemeClr val="bg1"/>
              </a:solidFill>
              <a:latin typeface="Tahoma" panose="020B0604030504040204" pitchFamily="34" charset="0"/>
              <a:ea typeface="Times New Roman" panose="02020603050405020304" pitchFamily="18" charset="0"/>
            </a:endParaRPr>
          </a:p>
        </p:txBody>
      </p:sp>
      <p:graphicFrame>
        <p:nvGraphicFramePr>
          <p:cNvPr id="63492" name="Group 4"/>
          <p:cNvGraphicFramePr>
            <a:graphicFrameLocks noGrp="1"/>
          </p:cNvGraphicFramePr>
          <p:nvPr/>
        </p:nvGraphicFramePr>
        <p:xfrm>
          <a:off x="6781800" y="3657600"/>
          <a:ext cx="2971800" cy="1603375"/>
        </p:xfrm>
        <a:graphic>
          <a:graphicData uri="http://schemas.openxmlformats.org/drawingml/2006/table">
            <a:tbl>
              <a:tblPr/>
              <a:tblGrid>
                <a:gridCol w="908050"/>
                <a:gridCol w="1129030"/>
                <a:gridCol w="934720"/>
              </a:tblGrid>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EmpNo</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EmpName</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Salary</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E001</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Rex</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12000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E002</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Audrey</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40000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E003</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Smith</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25000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E004</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Robert</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28000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63518" name="Picture 30" descr="j0292020"/>
          <p:cNvPicPr>
            <a:picLocks noChangeAspect="1"/>
          </p:cNvPicPr>
          <p:nvPr/>
        </p:nvPicPr>
        <p:blipFill>
          <a:blip r:embed="rId2"/>
          <a:stretch>
            <a:fillRect/>
          </a:stretch>
        </p:blipFill>
        <p:spPr>
          <a:xfrm>
            <a:off x="3429000" y="3154363"/>
            <a:ext cx="1195388" cy="884237"/>
          </a:xfrm>
          <a:prstGeom prst="rect">
            <a:avLst/>
          </a:prstGeom>
          <a:noFill/>
          <a:ln w="9525">
            <a:noFill/>
          </a:ln>
        </p:spPr>
      </p:pic>
      <p:sp>
        <p:nvSpPr>
          <p:cNvPr id="63519" name="Line 31"/>
          <p:cNvSpPr/>
          <p:nvPr/>
        </p:nvSpPr>
        <p:spPr>
          <a:xfrm>
            <a:off x="4572000" y="3733800"/>
            <a:ext cx="2209800" cy="685800"/>
          </a:xfrm>
          <a:prstGeom prst="line">
            <a:avLst/>
          </a:prstGeom>
          <a:ln w="22225" cap="flat" cmpd="sng">
            <a:solidFill>
              <a:schemeClr val="tx1"/>
            </a:solidFill>
            <a:prstDash val="solid"/>
            <a:headEnd type="none" w="med" len="med"/>
            <a:tailEnd type="triangle" w="med" len="med"/>
          </a:ln>
        </p:spPr>
      </p:sp>
      <p:sp>
        <p:nvSpPr>
          <p:cNvPr id="63520" name="Line 32"/>
          <p:cNvSpPr/>
          <p:nvPr/>
        </p:nvSpPr>
        <p:spPr>
          <a:xfrm flipV="1">
            <a:off x="4495800" y="4495800"/>
            <a:ext cx="2286000" cy="1066800"/>
          </a:xfrm>
          <a:prstGeom prst="line">
            <a:avLst/>
          </a:prstGeom>
          <a:ln w="19050" cap="flat" cmpd="sng">
            <a:solidFill>
              <a:srgbClr val="FF0000"/>
            </a:solidFill>
            <a:prstDash val="solid"/>
            <a:headEnd type="none" w="med" len="med"/>
            <a:tailEnd type="triangle" w="med" len="med"/>
          </a:ln>
        </p:spPr>
      </p:sp>
      <p:sp>
        <p:nvSpPr>
          <p:cNvPr id="63521" name="Text Box 33"/>
          <p:cNvSpPr txBox="1"/>
          <p:nvPr/>
        </p:nvSpPr>
        <p:spPr>
          <a:xfrm>
            <a:off x="4648200" y="3624263"/>
            <a:ext cx="1905000" cy="304800"/>
          </a:xfrm>
          <a:prstGeom prst="rect">
            <a:avLst/>
          </a:prstGeom>
          <a:noFill/>
          <a:ln w="9525">
            <a:noFill/>
          </a:ln>
        </p:spPr>
        <p:txBody>
          <a:bodyPr>
            <a:spAutoFit/>
          </a:bodyPr>
          <a:p>
            <a:pPr marL="739775" lvl="0" indent="-274320" eaLnBrk="1" hangingPunct="1">
              <a:spcBef>
                <a:spcPct val="50000"/>
              </a:spcBef>
              <a:buNone/>
            </a:pPr>
            <a:r>
              <a:rPr sz="1400" dirty="0">
                <a:solidFill>
                  <a:schemeClr val="tx1"/>
                </a:solidFill>
                <a:latin typeface="Arial" panose="020B0604020202020204"/>
                <a:ea typeface="Arial" panose="020B0604020202020204"/>
              </a:rPr>
              <a:t>Updating salary</a:t>
            </a:r>
            <a:endParaRPr sz="1400" dirty="0">
              <a:solidFill>
                <a:schemeClr val="tx1"/>
              </a:solidFill>
              <a:latin typeface="Arial" panose="020B0604020202020204"/>
              <a:ea typeface="Arial" panose="020B0604020202020204"/>
            </a:endParaRPr>
          </a:p>
        </p:txBody>
      </p:sp>
      <p:sp>
        <p:nvSpPr>
          <p:cNvPr id="63522" name="Text Box 34"/>
          <p:cNvSpPr txBox="1"/>
          <p:nvPr/>
        </p:nvSpPr>
        <p:spPr>
          <a:xfrm>
            <a:off x="4572000" y="5257800"/>
            <a:ext cx="2362200" cy="304800"/>
          </a:xfrm>
          <a:prstGeom prst="rect">
            <a:avLst/>
          </a:prstGeom>
          <a:noFill/>
          <a:ln w="9525">
            <a:noFill/>
          </a:ln>
        </p:spPr>
        <p:txBody>
          <a:bodyPr>
            <a:spAutoFit/>
          </a:bodyPr>
          <a:p>
            <a:pPr marL="739775" lvl="0" indent="-274320" eaLnBrk="1" hangingPunct="1">
              <a:spcBef>
                <a:spcPct val="50000"/>
              </a:spcBef>
              <a:buNone/>
            </a:pPr>
            <a:r>
              <a:rPr sz="1400" dirty="0">
                <a:solidFill>
                  <a:srgbClr val="C00000"/>
                </a:solidFill>
                <a:latin typeface="Arial" panose="020B0604020202020204"/>
                <a:ea typeface="Arial" panose="020B0604020202020204"/>
              </a:rPr>
              <a:t>Trying to read data</a:t>
            </a:r>
            <a:endParaRPr dirty="0">
              <a:solidFill>
                <a:srgbClr val="C00000"/>
              </a:solidFill>
              <a:latin typeface="Arial" panose="020B0604020202020204"/>
              <a:ea typeface="Arial" panose="020B0604020202020204"/>
            </a:endParaRPr>
          </a:p>
        </p:txBody>
      </p:sp>
      <p:pic>
        <p:nvPicPr>
          <p:cNvPr id="63523" name="Picture 35"/>
          <p:cNvPicPr>
            <a:picLocks noChangeAspect="1"/>
          </p:cNvPicPr>
          <p:nvPr/>
        </p:nvPicPr>
        <p:blipFill>
          <a:blip r:embed="rId3"/>
          <a:stretch>
            <a:fillRect/>
          </a:stretch>
        </p:blipFill>
        <p:spPr>
          <a:xfrm>
            <a:off x="3371850" y="4724400"/>
            <a:ext cx="1123950" cy="14287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3518"/>
                                        </p:tgtEl>
                                        <p:attrNameLst>
                                          <p:attrName>style.visibility</p:attrName>
                                        </p:attrNameLst>
                                      </p:cBhvr>
                                      <p:to>
                                        <p:strVal val="visible"/>
                                      </p:to>
                                    </p:set>
                                    <p:animEffect transition="in" filter="checkerboard(across)">
                                      <p:cBhvr>
                                        <p:cTn id="7" dur="500"/>
                                        <p:tgtEl>
                                          <p:spTgt spid="63518"/>
                                        </p:tgtEl>
                                      </p:cBhvr>
                                    </p:animEffect>
                                  </p:childTnLst>
                                </p:cTn>
                              </p:par>
                              <p:par>
                                <p:cTn id="8" presetID="5" presetClass="entr" presetSubtype="10" fill="hold" nodeType="withEffect">
                                  <p:stCondLst>
                                    <p:cond delay="0"/>
                                  </p:stCondLst>
                                  <p:childTnLst>
                                    <p:set>
                                      <p:cBhvr>
                                        <p:cTn id="9" dur="1" fill="hold">
                                          <p:stCondLst>
                                            <p:cond delay="0"/>
                                          </p:stCondLst>
                                        </p:cTn>
                                        <p:tgtEl>
                                          <p:spTgt spid="63492"/>
                                        </p:tgtEl>
                                        <p:attrNameLst>
                                          <p:attrName>style.visibility</p:attrName>
                                        </p:attrNameLst>
                                      </p:cBhvr>
                                      <p:to>
                                        <p:strVal val="visible"/>
                                      </p:to>
                                    </p:set>
                                    <p:animEffect transition="in" filter="checkerboard(across)">
                                      <p:cBhvr>
                                        <p:cTn id="10" dur="500"/>
                                        <p:tgtEl>
                                          <p:spTgt spid="63492"/>
                                        </p:tgtEl>
                                      </p:cBhvr>
                                    </p:animEffect>
                                  </p:childTnLst>
                                </p:cTn>
                              </p:par>
                              <p:par>
                                <p:cTn id="11" presetID="55" presetClass="entr" presetSubtype="0" fill="hold" nodeType="withEffect">
                                  <p:stCondLst>
                                    <p:cond delay="0"/>
                                  </p:stCondLst>
                                  <p:childTnLst>
                                    <p:set>
                                      <p:cBhvr>
                                        <p:cTn id="12" dur="1" fill="hold">
                                          <p:stCondLst>
                                            <p:cond delay="0"/>
                                          </p:stCondLst>
                                        </p:cTn>
                                        <p:tgtEl>
                                          <p:spTgt spid="63519"/>
                                        </p:tgtEl>
                                        <p:attrNameLst>
                                          <p:attrName>style.visibility</p:attrName>
                                        </p:attrNameLst>
                                      </p:cBhvr>
                                      <p:to>
                                        <p:strVal val="visible"/>
                                      </p:to>
                                    </p:set>
                                    <p:anim calcmode="lin" valueType="num">
                                      <p:cBhvr>
                                        <p:cTn id="13" dur="1000" fill="hold"/>
                                        <p:tgtEl>
                                          <p:spTgt spid="63519"/>
                                        </p:tgtEl>
                                        <p:attrNameLst>
                                          <p:attrName>ppt_w</p:attrName>
                                        </p:attrNameLst>
                                      </p:cBhvr>
                                      <p:tavLst>
                                        <p:tav tm="0">
                                          <p:val>
                                            <p:strVal val="#ppt_w*0.70"/>
                                          </p:val>
                                        </p:tav>
                                        <p:tav tm="100000">
                                          <p:val>
                                            <p:strVal val="#ppt_w"/>
                                          </p:val>
                                        </p:tav>
                                      </p:tavLst>
                                    </p:anim>
                                    <p:anim calcmode="lin" valueType="num">
                                      <p:cBhvr>
                                        <p:cTn id="14" dur="1000" fill="hold"/>
                                        <p:tgtEl>
                                          <p:spTgt spid="63519"/>
                                        </p:tgtEl>
                                        <p:attrNameLst>
                                          <p:attrName>ppt_h</p:attrName>
                                        </p:attrNameLst>
                                      </p:cBhvr>
                                      <p:tavLst>
                                        <p:tav tm="0">
                                          <p:val>
                                            <p:strVal val="#ppt_h"/>
                                          </p:val>
                                        </p:tav>
                                        <p:tav tm="100000">
                                          <p:val>
                                            <p:strVal val="#ppt_h"/>
                                          </p:val>
                                        </p:tav>
                                      </p:tavLst>
                                    </p:anim>
                                    <p:animEffect transition="in" filter="fade">
                                      <p:cBhvr>
                                        <p:cTn id="15" dur="1000"/>
                                        <p:tgtEl>
                                          <p:spTgt spid="63519"/>
                                        </p:tgtEl>
                                      </p:cBhvr>
                                    </p:animEffect>
                                  </p:childTnLst>
                                </p:cTn>
                              </p:par>
                            </p:childTnLst>
                          </p:cTn>
                        </p:par>
                        <p:par>
                          <p:cTn id="16" fill="hold">
                            <p:stCondLst>
                              <p:cond delay="500"/>
                            </p:stCondLst>
                            <p:childTnLst>
                              <p:par>
                                <p:cTn id="17" presetID="5" presetClass="entr" presetSubtype="10" fill="hold" grpId="0" nodeType="afterEffect">
                                  <p:stCondLst>
                                    <p:cond delay="0"/>
                                  </p:stCondLst>
                                  <p:childTnLst>
                                    <p:set>
                                      <p:cBhvr>
                                        <p:cTn id="18" dur="1" fill="hold">
                                          <p:stCondLst>
                                            <p:cond delay="0"/>
                                          </p:stCondLst>
                                        </p:cTn>
                                        <p:tgtEl>
                                          <p:spTgt spid="63521"/>
                                        </p:tgtEl>
                                        <p:attrNameLst>
                                          <p:attrName>style.visibility</p:attrName>
                                        </p:attrNameLst>
                                      </p:cBhvr>
                                      <p:to>
                                        <p:strVal val="visible"/>
                                      </p:to>
                                    </p:set>
                                    <p:animEffect transition="in" filter="checkerboard(across)">
                                      <p:cBhvr>
                                        <p:cTn id="19" dur="500"/>
                                        <p:tgtEl>
                                          <p:spTgt spid="63521"/>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63523"/>
                                        </p:tgtEl>
                                        <p:attrNameLst>
                                          <p:attrName>style.visibility</p:attrName>
                                        </p:attrNameLst>
                                      </p:cBhvr>
                                      <p:to>
                                        <p:strVal val="visible"/>
                                      </p:to>
                                    </p:set>
                                    <p:animEffect transition="in" filter="checkerboard(across)">
                                      <p:cBhvr>
                                        <p:cTn id="24" dur="500"/>
                                        <p:tgtEl>
                                          <p:spTgt spid="63523"/>
                                        </p:tgtEl>
                                      </p:cBhvr>
                                    </p:animEffect>
                                  </p:childTnLst>
                                </p:cTn>
                              </p:par>
                            </p:childTnLst>
                          </p:cTn>
                        </p:par>
                        <p:par>
                          <p:cTn id="25" fill="hold">
                            <p:stCondLst>
                              <p:cond delay="500"/>
                            </p:stCondLst>
                            <p:childTnLst>
                              <p:par>
                                <p:cTn id="26" presetID="55" presetClass="entr" presetSubtype="0" fill="hold" nodeType="afterEffect">
                                  <p:stCondLst>
                                    <p:cond delay="0"/>
                                  </p:stCondLst>
                                  <p:childTnLst>
                                    <p:set>
                                      <p:cBhvr>
                                        <p:cTn id="27" dur="1" fill="hold">
                                          <p:stCondLst>
                                            <p:cond delay="0"/>
                                          </p:stCondLst>
                                        </p:cTn>
                                        <p:tgtEl>
                                          <p:spTgt spid="63520"/>
                                        </p:tgtEl>
                                        <p:attrNameLst>
                                          <p:attrName>style.visibility</p:attrName>
                                        </p:attrNameLst>
                                      </p:cBhvr>
                                      <p:to>
                                        <p:strVal val="visible"/>
                                      </p:to>
                                    </p:set>
                                    <p:anim calcmode="lin" valueType="num">
                                      <p:cBhvr>
                                        <p:cTn id="28" dur="1000" fill="hold"/>
                                        <p:tgtEl>
                                          <p:spTgt spid="63520"/>
                                        </p:tgtEl>
                                        <p:attrNameLst>
                                          <p:attrName>ppt_w</p:attrName>
                                        </p:attrNameLst>
                                      </p:cBhvr>
                                      <p:tavLst>
                                        <p:tav tm="0">
                                          <p:val>
                                            <p:strVal val="#ppt_w*0.70"/>
                                          </p:val>
                                        </p:tav>
                                        <p:tav tm="100000">
                                          <p:val>
                                            <p:strVal val="#ppt_w"/>
                                          </p:val>
                                        </p:tav>
                                      </p:tavLst>
                                    </p:anim>
                                    <p:anim calcmode="lin" valueType="num">
                                      <p:cBhvr>
                                        <p:cTn id="29" dur="1000" fill="hold"/>
                                        <p:tgtEl>
                                          <p:spTgt spid="63520"/>
                                        </p:tgtEl>
                                        <p:attrNameLst>
                                          <p:attrName>ppt_h</p:attrName>
                                        </p:attrNameLst>
                                      </p:cBhvr>
                                      <p:tavLst>
                                        <p:tav tm="0">
                                          <p:val>
                                            <p:strVal val="#ppt_h"/>
                                          </p:val>
                                        </p:tav>
                                        <p:tav tm="100000">
                                          <p:val>
                                            <p:strVal val="#ppt_h"/>
                                          </p:val>
                                        </p:tav>
                                      </p:tavLst>
                                    </p:anim>
                                    <p:animEffect transition="in" filter="fade">
                                      <p:cBhvr>
                                        <p:cTn id="30" dur="1000"/>
                                        <p:tgtEl>
                                          <p:spTgt spid="63520"/>
                                        </p:tgtEl>
                                      </p:cBhvr>
                                    </p:animEffect>
                                  </p:childTnLst>
                                </p:cTn>
                              </p:par>
                            </p:childTnLst>
                          </p:cTn>
                        </p:par>
                        <p:par>
                          <p:cTn id="31" fill="hold">
                            <p:stCondLst>
                              <p:cond delay="1500"/>
                            </p:stCondLst>
                            <p:childTnLst>
                              <p:par>
                                <p:cTn id="32" presetID="5" presetClass="entr" presetSubtype="10" fill="hold" grpId="0" nodeType="afterEffect">
                                  <p:stCondLst>
                                    <p:cond delay="0"/>
                                  </p:stCondLst>
                                  <p:childTnLst>
                                    <p:set>
                                      <p:cBhvr>
                                        <p:cTn id="33" dur="1" fill="hold">
                                          <p:stCondLst>
                                            <p:cond delay="0"/>
                                          </p:stCondLst>
                                        </p:cTn>
                                        <p:tgtEl>
                                          <p:spTgt spid="63522"/>
                                        </p:tgtEl>
                                        <p:attrNameLst>
                                          <p:attrName>style.visibility</p:attrName>
                                        </p:attrNameLst>
                                      </p:cBhvr>
                                      <p:to>
                                        <p:strVal val="visible"/>
                                      </p:to>
                                    </p:set>
                                    <p:animEffect transition="in" filter="checkerboard(across)">
                                      <p:cBhvr>
                                        <p:cTn id="34" dur="500"/>
                                        <p:tgtEl>
                                          <p:spTgt spid="63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21" grpId="0"/>
      <p:bldP spid="635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p:nvPr>
            <p:ph type="body"/>
          </p:nvPr>
        </p:nvSpPr>
        <p:spPr>
          <a:xfrm>
            <a:off x="3032125" y="1598613"/>
            <a:ext cx="7313613" cy="4570412"/>
          </a:xfrm>
          <a:prstGeom prst="rect">
            <a:avLst/>
          </a:prstGeom>
          <a:solidFill>
            <a:srgbClr val="FFFFFF"/>
          </a:solidFill>
          <a:ln w="9525">
            <a:noFill/>
          </a:ln>
        </p:spPr>
        <p:txBody>
          <a:bodyPr/>
          <a:p>
            <a:pPr lvl="1" eaLnBrk="1" hangingPunct="1">
              <a:buBlip>
                <a:blip r:embed="rId1"/>
              </a:buBlip>
            </a:pPr>
            <a:r>
              <a:rPr sz="1800" dirty="0">
                <a:solidFill>
                  <a:schemeClr val="accent2"/>
                </a:solidFill>
                <a:latin typeface="Arial" panose="020B0604020202020204" pitchFamily="34" charset="0"/>
                <a:ea typeface="Times New Roman" panose="02020603050405020304" pitchFamily="18" charset="0"/>
              </a:rPr>
              <a:t>READ COMMITTED:</a:t>
            </a:r>
            <a:endParaRPr sz="1800" dirty="0">
              <a:solidFill>
                <a:schemeClr val="accent2"/>
              </a:solidFill>
              <a:latin typeface="Arial" panose="020B0604020202020204" pitchFamily="34" charset="0"/>
              <a:ea typeface="Times New Roman" panose="02020603050405020304" pitchFamily="18" charset="0"/>
            </a:endParaRPr>
          </a:p>
          <a:p>
            <a:pPr lvl="2" eaLnBrk="1" hangingPunct="1">
              <a:buBlip>
                <a:blip r:embed="rId1"/>
              </a:buBlip>
            </a:pPr>
            <a:r>
              <a:rPr lang="en-IN" altLang="x-none" sz="1600" dirty="0">
                <a:solidFill>
                  <a:schemeClr val="accent2"/>
                </a:solidFill>
                <a:latin typeface="Arial" panose="020B0604020202020204" pitchFamily="34" charset="0"/>
                <a:ea typeface="Times New Roman" panose="02020603050405020304" pitchFamily="18" charset="0"/>
              </a:rPr>
              <a:t>Allows another transaction to read committed data.</a:t>
            </a:r>
            <a:endParaRPr lang="en-IN" altLang="x-none" sz="1600" dirty="0">
              <a:solidFill>
                <a:schemeClr val="accent2"/>
              </a:solidFill>
              <a:latin typeface="Arial" panose="020B0604020202020204" pitchFamily="34" charset="0"/>
              <a:ea typeface="Times New Roman" panose="02020603050405020304" pitchFamily="18" charset="0"/>
            </a:endParaRPr>
          </a:p>
          <a:p>
            <a:pPr lvl="1" eaLnBrk="1" hangingPunct="1">
              <a:buBlip>
                <a:blip r:embed="rId1"/>
              </a:buBlip>
            </a:pPr>
            <a:endParaRPr lang="en-IN" altLang="x-none" sz="1800" dirty="0">
              <a:solidFill>
                <a:schemeClr val="accent2"/>
              </a:solidFill>
              <a:latin typeface="Arial" panose="020B0604020202020204" pitchFamily="34" charset="0"/>
              <a:ea typeface="Times New Roman" panose="02020603050405020304" pitchFamily="18" charset="0"/>
            </a:endParaRPr>
          </a:p>
        </p:txBody>
      </p:sp>
      <p:sp>
        <p:nvSpPr>
          <p:cNvPr id="18435"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Transactional Integrity (Contd.) </a:t>
            </a:r>
            <a:endParaRPr sz="2000" b="1" dirty="0">
              <a:solidFill>
                <a:schemeClr val="bg1"/>
              </a:solidFill>
              <a:latin typeface="Tahoma" panose="020B0604030504040204" pitchFamily="34" charset="0"/>
              <a:ea typeface="Times New Roman" panose="02020603050405020304" pitchFamily="18" charset="0"/>
            </a:endParaRPr>
          </a:p>
        </p:txBody>
      </p:sp>
      <p:graphicFrame>
        <p:nvGraphicFramePr>
          <p:cNvPr id="65540" name="Group 4"/>
          <p:cNvGraphicFramePr>
            <a:graphicFrameLocks noGrp="1"/>
          </p:cNvGraphicFramePr>
          <p:nvPr/>
        </p:nvGraphicFramePr>
        <p:xfrm>
          <a:off x="6781800" y="3657600"/>
          <a:ext cx="2971800" cy="1603375"/>
        </p:xfrm>
        <a:graphic>
          <a:graphicData uri="http://schemas.openxmlformats.org/drawingml/2006/table">
            <a:tbl>
              <a:tblPr/>
              <a:tblGrid>
                <a:gridCol w="908050"/>
                <a:gridCol w="1129030"/>
                <a:gridCol w="934720"/>
              </a:tblGrid>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EmpNo</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EmpName</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Salary</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E001</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Rex</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12000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E002</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Audrey</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40000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E003</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Smith</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25000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E004</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Robert</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28000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8462" name="Picture 30" descr="j0292020"/>
          <p:cNvPicPr>
            <a:picLocks noChangeAspect="1"/>
          </p:cNvPicPr>
          <p:nvPr/>
        </p:nvPicPr>
        <p:blipFill>
          <a:blip r:embed="rId2"/>
          <a:stretch>
            <a:fillRect/>
          </a:stretch>
        </p:blipFill>
        <p:spPr>
          <a:xfrm>
            <a:off x="3429000" y="3154363"/>
            <a:ext cx="1195388" cy="884237"/>
          </a:xfrm>
          <a:prstGeom prst="rect">
            <a:avLst/>
          </a:prstGeom>
          <a:noFill/>
          <a:ln w="9525">
            <a:noFill/>
          </a:ln>
        </p:spPr>
      </p:pic>
      <p:sp>
        <p:nvSpPr>
          <p:cNvPr id="18463" name="Line 31"/>
          <p:cNvSpPr/>
          <p:nvPr/>
        </p:nvSpPr>
        <p:spPr>
          <a:xfrm>
            <a:off x="4572000" y="3733800"/>
            <a:ext cx="2209800" cy="685800"/>
          </a:xfrm>
          <a:prstGeom prst="line">
            <a:avLst/>
          </a:prstGeom>
          <a:ln w="22225" cap="flat" cmpd="sng">
            <a:solidFill>
              <a:schemeClr val="tx1"/>
            </a:solidFill>
            <a:prstDash val="solid"/>
            <a:headEnd type="none" w="med" len="med"/>
            <a:tailEnd type="triangle" w="med" len="med"/>
          </a:ln>
        </p:spPr>
      </p:sp>
      <p:sp>
        <p:nvSpPr>
          <p:cNvPr id="18464" name="Line 32"/>
          <p:cNvSpPr/>
          <p:nvPr/>
        </p:nvSpPr>
        <p:spPr>
          <a:xfrm flipV="1">
            <a:off x="4495800" y="4495800"/>
            <a:ext cx="2286000" cy="1066800"/>
          </a:xfrm>
          <a:prstGeom prst="line">
            <a:avLst/>
          </a:prstGeom>
          <a:ln w="19050" cap="flat" cmpd="sng">
            <a:solidFill>
              <a:srgbClr val="FF0000"/>
            </a:solidFill>
            <a:prstDash val="solid"/>
            <a:headEnd type="none" w="med" len="med"/>
            <a:tailEnd type="triangle" w="med" len="med"/>
          </a:ln>
        </p:spPr>
      </p:sp>
      <p:sp>
        <p:nvSpPr>
          <p:cNvPr id="16417" name="Text Box 34"/>
          <p:cNvSpPr txBox="1"/>
          <p:nvPr/>
        </p:nvSpPr>
        <p:spPr>
          <a:xfrm>
            <a:off x="4724400" y="5257800"/>
            <a:ext cx="2362200" cy="304800"/>
          </a:xfrm>
          <a:prstGeom prst="rect">
            <a:avLst/>
          </a:prstGeom>
          <a:noFill/>
          <a:ln w="9525">
            <a:noFill/>
          </a:ln>
        </p:spPr>
        <p:txBody>
          <a:bodyPr>
            <a:spAutoFit/>
          </a:bodyPr>
          <a:p>
            <a:pPr marL="739775" lvl="0" indent="-274320" eaLnBrk="1" hangingPunct="1">
              <a:spcBef>
                <a:spcPct val="50000"/>
              </a:spcBef>
              <a:buNone/>
            </a:pPr>
            <a:r>
              <a:rPr sz="1400" dirty="0">
                <a:solidFill>
                  <a:srgbClr val="C00000"/>
                </a:solidFill>
                <a:latin typeface="Arial" panose="020B0604020202020204"/>
                <a:ea typeface="Arial" panose="020B0604020202020204"/>
              </a:rPr>
              <a:t>Waiting</a:t>
            </a:r>
            <a:endParaRPr dirty="0">
              <a:solidFill>
                <a:srgbClr val="C00000"/>
              </a:solidFill>
              <a:latin typeface="Arial" panose="020B0604020202020204"/>
              <a:ea typeface="Arial" panose="020B0604020202020204"/>
            </a:endParaRPr>
          </a:p>
        </p:txBody>
      </p:sp>
      <p:pic>
        <p:nvPicPr>
          <p:cNvPr id="18466" name="Picture 35"/>
          <p:cNvPicPr>
            <a:picLocks noChangeAspect="1"/>
          </p:cNvPicPr>
          <p:nvPr/>
        </p:nvPicPr>
        <p:blipFill>
          <a:blip r:embed="rId3"/>
          <a:stretch>
            <a:fillRect/>
          </a:stretch>
        </p:blipFill>
        <p:spPr>
          <a:xfrm>
            <a:off x="3371850" y="4724400"/>
            <a:ext cx="1123950" cy="1428750"/>
          </a:xfrm>
          <a:prstGeom prst="rect">
            <a:avLst/>
          </a:prstGeom>
          <a:noFill/>
          <a:ln w="9525">
            <a:noFill/>
          </a:ln>
        </p:spPr>
      </p:pic>
      <p:sp>
        <p:nvSpPr>
          <p:cNvPr id="18467" name="Text Box 33"/>
          <p:cNvSpPr txBox="1"/>
          <p:nvPr/>
        </p:nvSpPr>
        <p:spPr>
          <a:xfrm>
            <a:off x="4651375" y="3567113"/>
            <a:ext cx="2209800" cy="365760"/>
          </a:xfrm>
          <a:prstGeom prst="rect">
            <a:avLst/>
          </a:prstGeom>
          <a:noFill/>
          <a:ln w="9525">
            <a:noFill/>
          </a:ln>
        </p:spPr>
        <p:txBody>
          <a:bodyPr>
            <a:spAutoFit/>
          </a:bodyPr>
          <a:p>
            <a:pPr marL="739775" lvl="0" indent="-274320" eaLnBrk="1" hangingPunct="1">
              <a:spcBef>
                <a:spcPct val="50000"/>
              </a:spcBef>
              <a:buNone/>
            </a:pPr>
            <a:r>
              <a:rPr sz="1400" dirty="0">
                <a:solidFill>
                  <a:schemeClr val="tx1"/>
                </a:solidFill>
                <a:latin typeface="Arial" panose="020B0604020202020204"/>
                <a:ea typeface="Arial" panose="020B0604020202020204"/>
              </a:rPr>
              <a:t>Updating salary</a:t>
            </a:r>
            <a:r>
              <a:rPr dirty="0">
                <a:latin typeface="Arial" panose="020B0604020202020204"/>
                <a:ea typeface="Arial" panose="020B0604020202020204"/>
              </a:rPr>
              <a:t> </a:t>
            </a:r>
            <a:endParaRPr dirty="0">
              <a:latin typeface="Arial" panose="020B0604020202020204"/>
              <a:ea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6417"/>
                                        </p:tgtEl>
                                        <p:attrNameLst>
                                          <p:attrName>style.visibility</p:attrName>
                                        </p:attrNameLst>
                                      </p:cBhvr>
                                      <p:to>
                                        <p:strVal val="visible"/>
                                      </p:to>
                                    </p:set>
                                    <p:animEffect transition="in" filter="checkerboard(across)">
                                      <p:cBhvr>
                                        <p:cTn id="7" dur="500"/>
                                        <p:tgtEl>
                                          <p:spTgt spid="16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p:nvPr>
            <p:ph type="body"/>
          </p:nvPr>
        </p:nvSpPr>
        <p:spPr>
          <a:xfrm>
            <a:off x="3032125" y="1598613"/>
            <a:ext cx="7313613" cy="4570412"/>
          </a:xfrm>
          <a:prstGeom prst="rect">
            <a:avLst/>
          </a:prstGeom>
          <a:solidFill>
            <a:srgbClr val="FFFFFF"/>
          </a:solidFill>
          <a:ln w="9525">
            <a:noFill/>
          </a:ln>
        </p:spPr>
        <p:txBody>
          <a:bodyPr/>
          <a:p>
            <a:pPr lvl="1" eaLnBrk="1" hangingPunct="1">
              <a:buBlip>
                <a:blip r:embed="rId1"/>
              </a:buBlip>
            </a:pPr>
            <a:r>
              <a:rPr sz="1800" dirty="0">
                <a:solidFill>
                  <a:schemeClr val="accent2"/>
                </a:solidFill>
                <a:latin typeface="Arial" panose="020B0604020202020204" pitchFamily="34" charset="0"/>
                <a:ea typeface="Times New Roman" panose="02020603050405020304" pitchFamily="18" charset="0"/>
              </a:rPr>
              <a:t>READ COMMITTED:</a:t>
            </a:r>
            <a:endParaRPr sz="1800" dirty="0">
              <a:solidFill>
                <a:schemeClr val="accent2"/>
              </a:solidFill>
              <a:latin typeface="Arial" panose="020B0604020202020204" pitchFamily="34" charset="0"/>
              <a:ea typeface="Times New Roman" panose="02020603050405020304" pitchFamily="18" charset="0"/>
            </a:endParaRPr>
          </a:p>
          <a:p>
            <a:pPr lvl="2" eaLnBrk="1" hangingPunct="1">
              <a:buBlip>
                <a:blip r:embed="rId1"/>
              </a:buBlip>
            </a:pPr>
            <a:r>
              <a:rPr lang="en-IN" altLang="x-none" sz="1600" dirty="0">
                <a:solidFill>
                  <a:schemeClr val="accent2"/>
                </a:solidFill>
                <a:latin typeface="Arial" panose="020B0604020202020204" pitchFamily="34" charset="0"/>
                <a:ea typeface="Times New Roman" panose="02020603050405020304" pitchFamily="18" charset="0"/>
              </a:rPr>
              <a:t>Allows another transaction to read committed data.</a:t>
            </a:r>
            <a:endParaRPr lang="en-IN" altLang="x-none" sz="1600" dirty="0">
              <a:solidFill>
                <a:schemeClr val="accent2"/>
              </a:solidFill>
              <a:latin typeface="Arial" panose="020B0604020202020204" pitchFamily="34" charset="0"/>
              <a:ea typeface="Times New Roman" panose="02020603050405020304" pitchFamily="18" charset="0"/>
            </a:endParaRPr>
          </a:p>
          <a:p>
            <a:pPr lvl="1" eaLnBrk="1" hangingPunct="1">
              <a:buBlip>
                <a:blip r:embed="rId1"/>
              </a:buBlip>
            </a:pPr>
            <a:endParaRPr lang="en-IN" altLang="x-none" sz="1800" dirty="0">
              <a:solidFill>
                <a:schemeClr val="accent2"/>
              </a:solidFill>
              <a:latin typeface="Arial" panose="020B0604020202020204" pitchFamily="34" charset="0"/>
              <a:ea typeface="Times New Roman" panose="02020603050405020304" pitchFamily="18" charset="0"/>
            </a:endParaRPr>
          </a:p>
        </p:txBody>
      </p:sp>
      <p:sp>
        <p:nvSpPr>
          <p:cNvPr id="19459"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Transactional Integrity (Contd.) </a:t>
            </a:r>
            <a:endParaRPr sz="2000" b="1" dirty="0">
              <a:solidFill>
                <a:schemeClr val="bg1"/>
              </a:solidFill>
              <a:latin typeface="Tahoma" panose="020B0604030504040204" pitchFamily="34" charset="0"/>
              <a:ea typeface="Times New Roman" panose="02020603050405020304" pitchFamily="18" charset="0"/>
            </a:endParaRPr>
          </a:p>
        </p:txBody>
      </p:sp>
      <p:graphicFrame>
        <p:nvGraphicFramePr>
          <p:cNvPr id="65540" name="Group 4"/>
          <p:cNvGraphicFramePr>
            <a:graphicFrameLocks noGrp="1"/>
          </p:cNvGraphicFramePr>
          <p:nvPr/>
        </p:nvGraphicFramePr>
        <p:xfrm>
          <a:off x="6781800" y="3657600"/>
          <a:ext cx="2971800" cy="1603375"/>
        </p:xfrm>
        <a:graphic>
          <a:graphicData uri="http://schemas.openxmlformats.org/drawingml/2006/table">
            <a:tbl>
              <a:tblPr/>
              <a:tblGrid>
                <a:gridCol w="908050"/>
                <a:gridCol w="1129030"/>
                <a:gridCol w="934720"/>
              </a:tblGrid>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EmpNo</a:t>
                      </a:r>
                      <a:endParaRPr kumimoji="0" lang="en-US"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EmpName</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Salary</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E001</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Rex</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12000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E002</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rgbClr val="FF0000"/>
                          </a:solidFill>
                          <a:effectLst/>
                          <a:latin typeface="Arial" panose="020B0604020202020204" pitchFamily="34" charset="0"/>
                          <a:ea typeface="Times New Roman" panose="02020603050405020304" pitchFamily="18" charset="0"/>
                          <a:cs typeface="Arial" panose="020B0604020202020204" pitchFamily="34" charset="0"/>
                        </a:rPr>
                        <a:t>Audrey</a:t>
                      </a:r>
                      <a:endParaRPr kumimoji="0" lang="en-US" sz="1400" b="0" i="0" u="none" strike="noStrike" cap="none" normalizeH="0" baseline="0" smtClean="0">
                        <a:ln>
                          <a:noFill/>
                        </a:ln>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dirty="0" smtClean="0">
                          <a:ln>
                            <a:noFill/>
                          </a:ln>
                          <a:solidFill>
                            <a:srgbClr val="FF0000"/>
                          </a:solidFill>
                          <a:effectLst/>
                          <a:latin typeface="Arial" panose="020B0604020202020204" pitchFamily="34" charset="0"/>
                          <a:ea typeface="Times New Roman" panose="02020603050405020304" pitchFamily="18" charset="0"/>
                          <a:cs typeface="Arial" panose="020B0604020202020204" pitchFamily="34" charset="0"/>
                        </a:rPr>
                        <a:t>50000</a:t>
                      </a:r>
                      <a:endParaRPr kumimoji="0" lang="en-US" sz="1400" b="0" i="0" u="none" strike="noStrike" cap="none" normalizeH="0" baseline="0" dirty="0" smtClean="0">
                        <a:ln>
                          <a:noFill/>
                        </a:ln>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E003</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Smith</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25000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E004</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Robert</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28000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9486" name="Picture 30" descr="j0292020"/>
          <p:cNvPicPr>
            <a:picLocks noChangeAspect="1"/>
          </p:cNvPicPr>
          <p:nvPr/>
        </p:nvPicPr>
        <p:blipFill>
          <a:blip r:embed="rId2"/>
          <a:stretch>
            <a:fillRect/>
          </a:stretch>
        </p:blipFill>
        <p:spPr>
          <a:xfrm>
            <a:off x="3429000" y="3154363"/>
            <a:ext cx="1195388" cy="884237"/>
          </a:xfrm>
          <a:prstGeom prst="rect">
            <a:avLst/>
          </a:prstGeom>
          <a:noFill/>
          <a:ln w="9525">
            <a:noFill/>
          </a:ln>
        </p:spPr>
      </p:pic>
      <p:sp>
        <p:nvSpPr>
          <p:cNvPr id="19487" name="Line 31"/>
          <p:cNvSpPr/>
          <p:nvPr/>
        </p:nvSpPr>
        <p:spPr>
          <a:xfrm>
            <a:off x="4572000" y="3733800"/>
            <a:ext cx="2209800" cy="685800"/>
          </a:xfrm>
          <a:prstGeom prst="line">
            <a:avLst/>
          </a:prstGeom>
          <a:ln w="22225" cap="flat" cmpd="sng">
            <a:solidFill>
              <a:schemeClr val="tx1"/>
            </a:solidFill>
            <a:prstDash val="solid"/>
            <a:headEnd type="none" w="med" len="med"/>
            <a:tailEnd type="triangle" w="med" len="med"/>
          </a:ln>
        </p:spPr>
      </p:sp>
      <p:sp>
        <p:nvSpPr>
          <p:cNvPr id="19488" name="Line 32"/>
          <p:cNvSpPr/>
          <p:nvPr/>
        </p:nvSpPr>
        <p:spPr>
          <a:xfrm flipV="1">
            <a:off x="4495800" y="4495800"/>
            <a:ext cx="2286000" cy="1066800"/>
          </a:xfrm>
          <a:prstGeom prst="line">
            <a:avLst/>
          </a:prstGeom>
          <a:ln w="19050" cap="flat" cmpd="sng">
            <a:solidFill>
              <a:srgbClr val="FF0000"/>
            </a:solidFill>
            <a:prstDash val="solid"/>
            <a:headEnd type="none" w="med" len="med"/>
            <a:tailEnd type="triangle" w="med" len="med"/>
          </a:ln>
        </p:spPr>
      </p:sp>
      <p:sp>
        <p:nvSpPr>
          <p:cNvPr id="16417" name="Text Box 34"/>
          <p:cNvSpPr txBox="1"/>
          <p:nvPr/>
        </p:nvSpPr>
        <p:spPr>
          <a:xfrm>
            <a:off x="4724400" y="5257800"/>
            <a:ext cx="2362200" cy="304800"/>
          </a:xfrm>
          <a:prstGeom prst="rect">
            <a:avLst/>
          </a:prstGeom>
          <a:noFill/>
          <a:ln w="9525">
            <a:noFill/>
          </a:ln>
        </p:spPr>
        <p:txBody>
          <a:bodyPr>
            <a:spAutoFit/>
          </a:bodyPr>
          <a:p>
            <a:pPr marL="739775" lvl="0" indent="-274320" eaLnBrk="1" hangingPunct="1">
              <a:spcBef>
                <a:spcPct val="50000"/>
              </a:spcBef>
              <a:buNone/>
            </a:pPr>
            <a:r>
              <a:rPr sz="1400" dirty="0">
                <a:solidFill>
                  <a:srgbClr val="C00000"/>
                </a:solidFill>
                <a:latin typeface="Arial" panose="020B0604020202020204"/>
                <a:ea typeface="Arial" panose="020B0604020202020204"/>
              </a:rPr>
              <a:t>Waiting</a:t>
            </a:r>
            <a:endParaRPr dirty="0">
              <a:solidFill>
                <a:srgbClr val="C00000"/>
              </a:solidFill>
              <a:latin typeface="Arial" panose="020B0604020202020204"/>
              <a:ea typeface="Arial" panose="020B0604020202020204"/>
            </a:endParaRPr>
          </a:p>
        </p:txBody>
      </p:sp>
      <p:pic>
        <p:nvPicPr>
          <p:cNvPr id="19490" name="Picture 35"/>
          <p:cNvPicPr>
            <a:picLocks noChangeAspect="1"/>
          </p:cNvPicPr>
          <p:nvPr/>
        </p:nvPicPr>
        <p:blipFill>
          <a:blip r:embed="rId3"/>
          <a:stretch>
            <a:fillRect/>
          </a:stretch>
        </p:blipFill>
        <p:spPr>
          <a:xfrm>
            <a:off x="3371850" y="4724400"/>
            <a:ext cx="1123950" cy="1428750"/>
          </a:xfrm>
          <a:prstGeom prst="rect">
            <a:avLst/>
          </a:prstGeom>
          <a:noFill/>
          <a:ln w="9525">
            <a:noFill/>
          </a:ln>
        </p:spPr>
      </p:pic>
      <p:sp>
        <p:nvSpPr>
          <p:cNvPr id="18467" name="Text Box 33"/>
          <p:cNvSpPr txBox="1"/>
          <p:nvPr/>
        </p:nvSpPr>
        <p:spPr>
          <a:xfrm>
            <a:off x="4651375" y="3595688"/>
            <a:ext cx="2209800" cy="304800"/>
          </a:xfrm>
          <a:prstGeom prst="rect">
            <a:avLst/>
          </a:prstGeom>
          <a:noFill/>
          <a:ln w="9525">
            <a:noFill/>
          </a:ln>
        </p:spPr>
        <p:txBody>
          <a:bodyPr>
            <a:spAutoFit/>
          </a:bodyPr>
          <a:p>
            <a:pPr marL="739775" lvl="0" indent="-274320" eaLnBrk="1" hangingPunct="1">
              <a:spcBef>
                <a:spcPct val="50000"/>
              </a:spcBef>
              <a:buNone/>
            </a:pPr>
            <a:r>
              <a:rPr sz="1400" dirty="0">
                <a:solidFill>
                  <a:schemeClr val="tx1"/>
                </a:solidFill>
                <a:latin typeface="Arial" panose="020B0604020202020204"/>
                <a:ea typeface="Arial" panose="020B0604020202020204"/>
              </a:rPr>
              <a:t>Salary updated</a:t>
            </a:r>
            <a:endParaRPr sz="1400" dirty="0">
              <a:solidFill>
                <a:schemeClr val="tx1"/>
              </a:solidFill>
              <a:latin typeface="Arial" panose="020B0604020202020204"/>
              <a:ea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8467"/>
                                        </p:tgtEl>
                                        <p:attrNameLst>
                                          <p:attrName>style.visibility</p:attrName>
                                        </p:attrNameLst>
                                      </p:cBhvr>
                                      <p:to>
                                        <p:strVal val="visible"/>
                                      </p:to>
                                    </p:set>
                                    <p:animEffect transition="in" filter="checkerboard(across)">
                                      <p:cBhvr>
                                        <p:cTn id="7" dur="500"/>
                                        <p:tgtEl>
                                          <p:spTgt spid="1846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6417"/>
                                        </p:tgtEl>
                                        <p:attrNameLst>
                                          <p:attrName>style.visibility</p:attrName>
                                        </p:attrNameLst>
                                      </p:cBhvr>
                                      <p:to>
                                        <p:strVal val="visible"/>
                                      </p:to>
                                    </p:set>
                                    <p:animEffect transition="in" filter="checkerboard(across)">
                                      <p:cBhvr>
                                        <p:cTn id="10" dur="500"/>
                                        <p:tgtEl>
                                          <p:spTgt spid="16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17" grpId="0"/>
      <p:bldP spid="1846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Rectangle 2"/>
          <p:cNvSpPr/>
          <p:nvPr>
            <p:ph idx="1"/>
          </p:nvPr>
        </p:nvSpPr>
        <p:spPr>
          <a:xfrm>
            <a:off x="3032125" y="1598613"/>
            <a:ext cx="7315200" cy="2135187"/>
          </a:xfrm>
          <a:noFill/>
          <a:ln>
            <a:noFill/>
          </a:ln>
        </p:spPr>
        <p:txBody>
          <a:bodyPr/>
          <a:p>
            <a:pPr eaLnBrk="1" hangingPunct="1">
              <a:buBlip>
                <a:blip r:embed="rId1"/>
              </a:buBlip>
            </a:pPr>
            <a:r>
              <a:rPr sz="2000" dirty="0">
                <a:solidFill>
                  <a:schemeClr val="accent2"/>
                </a:solidFill>
                <a:latin typeface="Arial" panose="020B0604020202020204" pitchFamily="34" charset="0"/>
                <a:ea typeface="Times New Roman" panose="02020603050405020304" pitchFamily="18" charset="0"/>
              </a:rPr>
              <a:t>In this session, you will learn to:</a:t>
            </a:r>
            <a:endParaRPr sz="2000" dirty="0">
              <a:solidFill>
                <a:schemeClr val="accent2"/>
              </a:solidFill>
              <a:latin typeface="Arial" panose="020B0604020202020204" pitchFamily="34" charset="0"/>
            </a:endParaRPr>
          </a:p>
          <a:p>
            <a:pPr lvl="1" eaLnBrk="1" hangingPunct="1">
              <a:buBlip>
                <a:blip r:embed="rId2"/>
              </a:buBlip>
            </a:pPr>
            <a:r>
              <a:rPr sz="1800" dirty="0">
                <a:solidFill>
                  <a:schemeClr val="accent2"/>
                </a:solidFill>
                <a:latin typeface="Arial" panose="020B0604020202020204" pitchFamily="34" charset="0"/>
                <a:ea typeface="Times New Roman" panose="02020603050405020304" pitchFamily="18" charset="0"/>
              </a:rPr>
              <a:t>Implement transactions</a:t>
            </a:r>
            <a:endParaRPr sz="1800" dirty="0">
              <a:solidFill>
                <a:schemeClr val="accent2"/>
              </a:solidFill>
              <a:latin typeface="Arial" panose="020B0604020202020204" pitchFamily="34" charset="0"/>
              <a:ea typeface="Times New Roman" panose="02020603050405020304" pitchFamily="18" charset="0"/>
            </a:endParaRPr>
          </a:p>
        </p:txBody>
      </p:sp>
      <p:sp>
        <p:nvSpPr>
          <p:cNvPr id="2051" name="Text Box 3"/>
          <p:cNvSpPr txBox="1"/>
          <p:nvPr/>
        </p:nvSpPr>
        <p:spPr>
          <a:xfrm>
            <a:off x="1676400" y="711200"/>
            <a:ext cx="6858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Arial" panose="020B0604020202020204"/>
              </a:rPr>
              <a:t> Objectives</a:t>
            </a:r>
            <a:endParaRPr sz="2000" b="1" dirty="0">
              <a:solidFill>
                <a:schemeClr val="bg1"/>
              </a:solidFill>
              <a:latin typeface="Tahoma" panose="020B0604030504040204" pitchFamily="34" charset="0"/>
              <a:ea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noChangeArrowheads="1"/>
          </p:cNvSpPr>
          <p:nvPr>
            <p:ph type="body" idx="4294967295"/>
          </p:nvPr>
        </p:nvSpPr>
        <p:spPr bwMode="auto">
          <a:xfrm>
            <a:off x="3032125" y="1598613"/>
            <a:ext cx="7313613" cy="4570413"/>
          </a:xfrm>
          <a:prstGeom prst="rect">
            <a:avLst/>
          </a:prstGeom>
          <a:solidFill>
            <a:srgbClr val="FFFFFF"/>
          </a:solidFill>
          <a:ln>
            <a:noFill/>
            <a:miter lim="800000"/>
          </a:ln>
        </p:spPr>
        <p:txBody>
          <a:bodyPr/>
          <a:p>
            <a:pPr lvl="1" eaLnBrk="1" hangingPunct="1">
              <a:buBlip>
                <a:blip r:embed="rId1"/>
              </a:buBlip>
            </a:pPr>
            <a:r>
              <a:rPr sz="1800" dirty="0">
                <a:solidFill>
                  <a:schemeClr val="accent2"/>
                </a:solidFill>
                <a:latin typeface="Arial" panose="020B0604020202020204" pitchFamily="34" charset="0"/>
                <a:ea typeface="Times New Roman" panose="02020603050405020304" pitchFamily="18" charset="0"/>
              </a:rPr>
              <a:t>READ COMMITTED:</a:t>
            </a:r>
            <a:endParaRPr sz="1800" dirty="0">
              <a:solidFill>
                <a:schemeClr val="accent2"/>
              </a:solidFill>
              <a:latin typeface="Arial" panose="020B0604020202020204" pitchFamily="34" charset="0"/>
              <a:ea typeface="Times New Roman" panose="02020603050405020304" pitchFamily="18" charset="0"/>
            </a:endParaRPr>
          </a:p>
          <a:p>
            <a:pPr lvl="2" eaLnBrk="1" hangingPunct="1">
              <a:buBlip>
                <a:blip r:embed="rId1"/>
              </a:buBlip>
            </a:pPr>
            <a:r>
              <a:rPr lang="en-IN" altLang="x-none" sz="1600" dirty="0">
                <a:solidFill>
                  <a:schemeClr val="accent2"/>
                </a:solidFill>
                <a:latin typeface="Arial" panose="020B0604020202020204" pitchFamily="34" charset="0"/>
                <a:ea typeface="Times New Roman" panose="02020603050405020304" pitchFamily="18" charset="0"/>
              </a:rPr>
              <a:t>Allows another transaction to read committed data.</a:t>
            </a:r>
            <a:endParaRPr lang="en-IN" altLang="x-none" sz="1600" dirty="0">
              <a:solidFill>
                <a:schemeClr val="accent2"/>
              </a:solidFill>
              <a:latin typeface="Arial" panose="020B0604020202020204" pitchFamily="34" charset="0"/>
              <a:ea typeface="Times New Roman" panose="02020603050405020304" pitchFamily="18" charset="0"/>
            </a:endParaRPr>
          </a:p>
          <a:p>
            <a:pPr lvl="1" eaLnBrk="1" hangingPunct="1">
              <a:buNone/>
            </a:pPr>
            <a:endParaRPr lang="en-IN" altLang="x-none" sz="1800" dirty="0">
              <a:solidFill>
                <a:schemeClr val="accent2"/>
              </a:solidFill>
              <a:latin typeface="Arial" panose="020B0604020202020204"/>
              <a:ea typeface="Times New Roman" panose="02020603050405020304" pitchFamily="18" charset="0"/>
            </a:endParaRPr>
          </a:p>
        </p:txBody>
      </p:sp>
      <p:sp>
        <p:nvSpPr>
          <p:cNvPr id="20483"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Transactional Integrity (Contd.) </a:t>
            </a:r>
            <a:endParaRPr sz="2000" b="1" dirty="0">
              <a:solidFill>
                <a:schemeClr val="bg1"/>
              </a:solidFill>
              <a:latin typeface="Tahoma" panose="020B0604030504040204" pitchFamily="34" charset="0"/>
              <a:ea typeface="Times New Roman" panose="02020603050405020304" pitchFamily="18" charset="0"/>
            </a:endParaRPr>
          </a:p>
        </p:txBody>
      </p:sp>
      <p:graphicFrame>
        <p:nvGraphicFramePr>
          <p:cNvPr id="86020" name="Group 4"/>
          <p:cNvGraphicFramePr>
            <a:graphicFrameLocks noGrp="1"/>
          </p:cNvGraphicFramePr>
          <p:nvPr/>
        </p:nvGraphicFramePr>
        <p:xfrm>
          <a:off x="6781800" y="3657600"/>
          <a:ext cx="2971800" cy="1603375"/>
        </p:xfrm>
        <a:graphic>
          <a:graphicData uri="http://schemas.openxmlformats.org/drawingml/2006/table">
            <a:tbl>
              <a:tblPr/>
              <a:tblGrid>
                <a:gridCol w="908050"/>
                <a:gridCol w="1129030"/>
                <a:gridCol w="934720"/>
              </a:tblGrid>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EmpNo</a:t>
                      </a:r>
                      <a:endParaRPr kumimoji="0" lang="en-US"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EmpName</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Salary</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E001</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Rex</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12000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E002</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Audrey</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dirty="0" smtClean="0">
                          <a:ln>
                            <a:noFill/>
                          </a:ln>
                          <a:solidFill>
                            <a:srgbClr val="FF0000"/>
                          </a:solidFill>
                          <a:effectLst/>
                          <a:latin typeface="Arial" panose="020B0604020202020204" pitchFamily="34" charset="0"/>
                          <a:ea typeface="Times New Roman" panose="02020603050405020304" pitchFamily="18" charset="0"/>
                          <a:cs typeface="Arial" panose="020B0604020202020204" pitchFamily="34" charset="0"/>
                        </a:rPr>
                        <a:t>50000</a:t>
                      </a:r>
                      <a:endParaRPr kumimoji="0" lang="en-US" sz="1400" b="0" i="0" u="none" strike="noStrike" cap="none" normalizeH="0" baseline="0" dirty="0" smtClean="0">
                        <a:ln>
                          <a:noFill/>
                        </a:ln>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E003</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Smith</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25000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E004</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Robert</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28000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20510" name="Picture 30" descr="j0292020"/>
          <p:cNvPicPr>
            <a:picLocks noChangeAspect="1"/>
          </p:cNvPicPr>
          <p:nvPr/>
        </p:nvPicPr>
        <p:blipFill>
          <a:blip r:embed="rId2"/>
          <a:stretch>
            <a:fillRect/>
          </a:stretch>
        </p:blipFill>
        <p:spPr>
          <a:xfrm>
            <a:off x="3429000" y="3154363"/>
            <a:ext cx="1195388" cy="884237"/>
          </a:xfrm>
          <a:prstGeom prst="rect">
            <a:avLst/>
          </a:prstGeom>
          <a:noFill/>
          <a:ln w="9525">
            <a:noFill/>
          </a:ln>
        </p:spPr>
      </p:pic>
      <p:sp>
        <p:nvSpPr>
          <p:cNvPr id="20511" name="Line 31"/>
          <p:cNvSpPr/>
          <p:nvPr/>
        </p:nvSpPr>
        <p:spPr>
          <a:xfrm>
            <a:off x="4572000" y="3733800"/>
            <a:ext cx="2209800" cy="685800"/>
          </a:xfrm>
          <a:prstGeom prst="line">
            <a:avLst/>
          </a:prstGeom>
          <a:ln w="22225" cap="flat" cmpd="sng">
            <a:solidFill>
              <a:schemeClr val="tx1"/>
            </a:solidFill>
            <a:prstDash val="solid"/>
            <a:headEnd type="none" w="med" len="med"/>
            <a:tailEnd type="triangle" w="med" len="med"/>
          </a:ln>
        </p:spPr>
      </p:sp>
      <p:sp>
        <p:nvSpPr>
          <p:cNvPr id="20512" name="Line 32"/>
          <p:cNvSpPr/>
          <p:nvPr/>
        </p:nvSpPr>
        <p:spPr>
          <a:xfrm flipV="1">
            <a:off x="4495800" y="4495800"/>
            <a:ext cx="2286000" cy="1066800"/>
          </a:xfrm>
          <a:prstGeom prst="line">
            <a:avLst/>
          </a:prstGeom>
          <a:ln w="19050" cap="flat" cmpd="sng">
            <a:solidFill>
              <a:srgbClr val="FF0000"/>
            </a:solidFill>
            <a:prstDash val="solid"/>
            <a:headEnd type="none" w="med" len="med"/>
            <a:tailEnd type="triangle" w="med" len="med"/>
          </a:ln>
        </p:spPr>
      </p:sp>
      <p:sp>
        <p:nvSpPr>
          <p:cNvPr id="17441" name="Text Box 34"/>
          <p:cNvSpPr txBox="1"/>
          <p:nvPr/>
        </p:nvSpPr>
        <p:spPr>
          <a:xfrm>
            <a:off x="4572000" y="5257800"/>
            <a:ext cx="2362200" cy="518160"/>
          </a:xfrm>
          <a:prstGeom prst="rect">
            <a:avLst/>
          </a:prstGeom>
          <a:noFill/>
          <a:ln w="9525">
            <a:noFill/>
          </a:ln>
        </p:spPr>
        <p:txBody>
          <a:bodyPr>
            <a:spAutoFit/>
          </a:bodyPr>
          <a:p>
            <a:pPr marL="739775" lvl="0" indent="-274320" eaLnBrk="1" hangingPunct="1">
              <a:spcBef>
                <a:spcPct val="50000"/>
              </a:spcBef>
              <a:buNone/>
            </a:pPr>
            <a:r>
              <a:rPr sz="1400" dirty="0">
                <a:solidFill>
                  <a:srgbClr val="C00000"/>
                </a:solidFill>
                <a:latin typeface="Arial" panose="020B0604020202020204"/>
                <a:ea typeface="Arial" panose="020B0604020202020204"/>
              </a:rPr>
              <a:t>Viewing committed data</a:t>
            </a:r>
            <a:endParaRPr dirty="0">
              <a:solidFill>
                <a:srgbClr val="C00000"/>
              </a:solidFill>
              <a:latin typeface="Arial" panose="020B0604020202020204"/>
              <a:ea typeface="Arial" panose="020B0604020202020204"/>
            </a:endParaRPr>
          </a:p>
        </p:txBody>
      </p:sp>
      <p:pic>
        <p:nvPicPr>
          <p:cNvPr id="20514" name="Picture 35"/>
          <p:cNvPicPr>
            <a:picLocks noChangeAspect="1"/>
          </p:cNvPicPr>
          <p:nvPr/>
        </p:nvPicPr>
        <p:blipFill>
          <a:blip r:embed="rId3"/>
          <a:stretch>
            <a:fillRect/>
          </a:stretch>
        </p:blipFill>
        <p:spPr>
          <a:xfrm>
            <a:off x="3371850" y="4724400"/>
            <a:ext cx="1123950" cy="1428750"/>
          </a:xfrm>
          <a:prstGeom prst="rect">
            <a:avLst/>
          </a:prstGeom>
          <a:noFill/>
          <a:ln w="9525">
            <a:noFill/>
          </a:ln>
        </p:spPr>
      </p:pic>
      <p:sp>
        <p:nvSpPr>
          <p:cNvPr id="17443" name="Text Box 33"/>
          <p:cNvSpPr txBox="1"/>
          <p:nvPr/>
        </p:nvSpPr>
        <p:spPr>
          <a:xfrm>
            <a:off x="4267200" y="3505200"/>
            <a:ext cx="2590800" cy="365760"/>
          </a:xfrm>
          <a:prstGeom prst="rect">
            <a:avLst/>
          </a:prstGeom>
          <a:noFill/>
          <a:ln w="9525">
            <a:noFill/>
          </a:ln>
        </p:spPr>
        <p:txBody>
          <a:bodyPr>
            <a:spAutoFit/>
          </a:bodyPr>
          <a:p>
            <a:pPr marL="739775" lvl="0" indent="-274320" eaLnBrk="1" hangingPunct="1">
              <a:spcBef>
                <a:spcPct val="50000"/>
              </a:spcBef>
              <a:buNone/>
            </a:pPr>
            <a:r>
              <a:rPr sz="1400" dirty="0">
                <a:solidFill>
                  <a:schemeClr val="tx1"/>
                </a:solidFill>
                <a:latin typeface="Arial" panose="020B0604020202020204"/>
                <a:ea typeface="Arial" panose="020B0604020202020204"/>
              </a:rPr>
              <a:t>Transaction committed</a:t>
            </a:r>
            <a:r>
              <a:rPr dirty="0">
                <a:latin typeface="Arial" panose="020B0604020202020204"/>
                <a:ea typeface="Arial" panose="020B0604020202020204"/>
              </a:rPr>
              <a:t> </a:t>
            </a:r>
            <a:endParaRPr dirty="0">
              <a:latin typeface="Arial" panose="020B0604020202020204"/>
              <a:ea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7443"/>
                                        </p:tgtEl>
                                        <p:attrNameLst>
                                          <p:attrName>style.visibility</p:attrName>
                                        </p:attrNameLst>
                                      </p:cBhvr>
                                      <p:to>
                                        <p:strVal val="visible"/>
                                      </p:to>
                                    </p:set>
                                    <p:animEffect transition="in" filter="checkerboard(across)">
                                      <p:cBhvr>
                                        <p:cTn id="7" dur="500"/>
                                        <p:tgtEl>
                                          <p:spTgt spid="17443"/>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7441"/>
                                        </p:tgtEl>
                                        <p:attrNameLst>
                                          <p:attrName>style.visibility</p:attrName>
                                        </p:attrNameLst>
                                      </p:cBhvr>
                                      <p:to>
                                        <p:strVal val="visible"/>
                                      </p:to>
                                    </p:set>
                                    <p:animEffect transition="in" filter="checkerboard(across)">
                                      <p:cBhvr>
                                        <p:cTn id="11" dur="500"/>
                                        <p:tgtEl>
                                          <p:spTgt spid="17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41" grpId="0"/>
      <p:bldP spid="174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noChangeArrowheads="1"/>
          </p:cNvSpPr>
          <p:nvPr>
            <p:ph type="body" idx="4294967295"/>
          </p:nvPr>
        </p:nvSpPr>
        <p:spPr bwMode="auto">
          <a:xfrm>
            <a:off x="3032125" y="1598613"/>
            <a:ext cx="7313613" cy="4570413"/>
          </a:xfrm>
          <a:prstGeom prst="rect">
            <a:avLst/>
          </a:prstGeom>
          <a:solidFill>
            <a:srgbClr val="FFFFFF"/>
          </a:solidFill>
          <a:ln>
            <a:noFill/>
            <a:miter lim="800000"/>
          </a:ln>
        </p:spPr>
        <p:txBody>
          <a:bodyPr/>
          <a:p>
            <a:pPr lvl="1" eaLnBrk="1" hangingPunct="1">
              <a:buBlip>
                <a:blip r:embed="rId1"/>
              </a:buBlip>
            </a:pPr>
            <a:r>
              <a:rPr sz="1800" dirty="0">
                <a:solidFill>
                  <a:schemeClr val="accent2"/>
                </a:solidFill>
                <a:latin typeface="Arial" panose="020B0604020202020204" pitchFamily="34" charset="0"/>
                <a:ea typeface="Times New Roman" panose="02020603050405020304" pitchFamily="18" charset="0"/>
              </a:rPr>
              <a:t>REPEATABLE READ:</a:t>
            </a:r>
            <a:endParaRPr sz="1800" dirty="0">
              <a:solidFill>
                <a:schemeClr val="accent2"/>
              </a:solidFill>
              <a:latin typeface="Arial" panose="020B0604020202020204" pitchFamily="34" charset="0"/>
              <a:ea typeface="Times New Roman" panose="02020603050405020304" pitchFamily="18" charset="0"/>
            </a:endParaRPr>
          </a:p>
          <a:p>
            <a:pPr lvl="2" eaLnBrk="1" hangingPunct="1">
              <a:buBlip>
                <a:blip r:embed="rId1"/>
              </a:buBlip>
            </a:pPr>
            <a:r>
              <a:rPr sz="1600" dirty="0">
                <a:solidFill>
                  <a:schemeClr val="accent2"/>
                </a:solidFill>
                <a:latin typeface="Arial" panose="020B0604020202020204" pitchFamily="34" charset="0"/>
                <a:ea typeface="Times New Roman" panose="02020603050405020304" pitchFamily="18" charset="0"/>
              </a:rPr>
              <a:t>A transaction cannot read the data that is being modified by the current transaction.</a:t>
            </a:r>
            <a:endParaRPr sz="1600" dirty="0">
              <a:solidFill>
                <a:schemeClr val="accent2"/>
              </a:solidFill>
              <a:latin typeface="Arial" panose="020B0604020202020204" pitchFamily="34" charset="0"/>
              <a:ea typeface="Times New Roman" panose="02020603050405020304" pitchFamily="18" charset="0"/>
            </a:endParaRPr>
          </a:p>
          <a:p>
            <a:pPr lvl="1" eaLnBrk="1" hangingPunct="1">
              <a:buNone/>
            </a:pPr>
            <a:endParaRPr lang="en-IN" altLang="x-none" sz="1800" dirty="0">
              <a:solidFill>
                <a:schemeClr val="accent2"/>
              </a:solidFill>
              <a:latin typeface="Arial" panose="020B0604020202020204"/>
              <a:ea typeface="Times New Roman" panose="02020603050405020304" pitchFamily="18" charset="0"/>
            </a:endParaRPr>
          </a:p>
          <a:p>
            <a:pPr lvl="1" eaLnBrk="1" hangingPunct="1">
              <a:buNone/>
            </a:pPr>
            <a:endParaRPr lang="en-IN" altLang="x-none" sz="1800" dirty="0">
              <a:solidFill>
                <a:schemeClr val="accent2"/>
              </a:solidFill>
              <a:latin typeface="Arial" panose="020B0604020202020204"/>
              <a:ea typeface="Times New Roman" panose="02020603050405020304" pitchFamily="18" charset="0"/>
            </a:endParaRPr>
          </a:p>
        </p:txBody>
      </p:sp>
      <p:sp>
        <p:nvSpPr>
          <p:cNvPr id="21507"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Transactional Integrity (Contd.) </a:t>
            </a:r>
            <a:endParaRPr sz="2000" b="1" dirty="0">
              <a:solidFill>
                <a:schemeClr val="bg1"/>
              </a:solidFill>
              <a:latin typeface="Tahoma" panose="020B0604030504040204" pitchFamily="34" charset="0"/>
              <a:ea typeface="Times New Roman" panose="02020603050405020304" pitchFamily="18" charset="0"/>
            </a:endParaRPr>
          </a:p>
        </p:txBody>
      </p:sp>
      <p:graphicFrame>
        <p:nvGraphicFramePr>
          <p:cNvPr id="67620" name="Group 36"/>
          <p:cNvGraphicFramePr>
            <a:graphicFrameLocks noGrp="1"/>
          </p:cNvGraphicFramePr>
          <p:nvPr/>
        </p:nvGraphicFramePr>
        <p:xfrm>
          <a:off x="6934200" y="3810000"/>
          <a:ext cx="2971800" cy="1603375"/>
        </p:xfrm>
        <a:graphic>
          <a:graphicData uri="http://schemas.openxmlformats.org/drawingml/2006/table">
            <a:tbl>
              <a:tblPr/>
              <a:tblGrid>
                <a:gridCol w="908050"/>
                <a:gridCol w="1129030"/>
                <a:gridCol w="934720"/>
              </a:tblGrid>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EmpNo</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EmpName</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Salary</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E001</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Rex</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12000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E002</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Audrey</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40000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E003</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Smith</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25000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E004</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Robert</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28000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67646" name="Picture 62" descr="j0292020"/>
          <p:cNvPicPr>
            <a:picLocks noChangeAspect="1"/>
          </p:cNvPicPr>
          <p:nvPr/>
        </p:nvPicPr>
        <p:blipFill>
          <a:blip r:embed="rId2"/>
          <a:stretch>
            <a:fillRect/>
          </a:stretch>
        </p:blipFill>
        <p:spPr>
          <a:xfrm>
            <a:off x="3581400" y="3306763"/>
            <a:ext cx="1195388" cy="884237"/>
          </a:xfrm>
          <a:prstGeom prst="rect">
            <a:avLst/>
          </a:prstGeom>
          <a:noFill/>
          <a:ln w="9525">
            <a:noFill/>
          </a:ln>
        </p:spPr>
      </p:pic>
      <p:sp>
        <p:nvSpPr>
          <p:cNvPr id="67647" name="Line 63"/>
          <p:cNvSpPr/>
          <p:nvPr/>
        </p:nvSpPr>
        <p:spPr>
          <a:xfrm>
            <a:off x="4724400" y="3886200"/>
            <a:ext cx="2209800" cy="685800"/>
          </a:xfrm>
          <a:prstGeom prst="line">
            <a:avLst/>
          </a:prstGeom>
          <a:ln w="22225" cap="flat" cmpd="sng">
            <a:solidFill>
              <a:schemeClr val="tx1"/>
            </a:solidFill>
            <a:prstDash val="solid"/>
            <a:headEnd type="none" w="med" len="med"/>
            <a:tailEnd type="triangle" w="med" len="med"/>
          </a:ln>
        </p:spPr>
      </p:sp>
      <p:sp>
        <p:nvSpPr>
          <p:cNvPr id="67648" name="Line 64"/>
          <p:cNvSpPr/>
          <p:nvPr/>
        </p:nvSpPr>
        <p:spPr>
          <a:xfrm flipV="1">
            <a:off x="4648200" y="4648200"/>
            <a:ext cx="2286000" cy="1066800"/>
          </a:xfrm>
          <a:prstGeom prst="line">
            <a:avLst/>
          </a:prstGeom>
          <a:ln w="19050" cap="flat" cmpd="sng">
            <a:solidFill>
              <a:srgbClr val="FF0000"/>
            </a:solidFill>
            <a:prstDash val="solid"/>
            <a:headEnd type="none" w="med" len="med"/>
            <a:tailEnd type="triangle" w="med" len="med"/>
          </a:ln>
        </p:spPr>
      </p:sp>
      <p:sp>
        <p:nvSpPr>
          <p:cNvPr id="67649" name="Text Box 65"/>
          <p:cNvSpPr txBox="1"/>
          <p:nvPr/>
        </p:nvSpPr>
        <p:spPr>
          <a:xfrm>
            <a:off x="4724400" y="3744913"/>
            <a:ext cx="1981200" cy="365760"/>
          </a:xfrm>
          <a:prstGeom prst="rect">
            <a:avLst/>
          </a:prstGeom>
          <a:noFill/>
          <a:ln w="9525">
            <a:noFill/>
          </a:ln>
        </p:spPr>
        <p:txBody>
          <a:bodyPr>
            <a:spAutoFit/>
          </a:bodyPr>
          <a:p>
            <a:pPr marL="739775" lvl="0" indent="-274320" eaLnBrk="1" hangingPunct="1">
              <a:spcBef>
                <a:spcPct val="50000"/>
              </a:spcBef>
              <a:buNone/>
            </a:pPr>
            <a:r>
              <a:rPr sz="1400" dirty="0">
                <a:solidFill>
                  <a:schemeClr val="tx1"/>
                </a:solidFill>
                <a:latin typeface="Arial" panose="020B0604020202020204"/>
                <a:ea typeface="Arial" panose="020B0604020202020204"/>
              </a:rPr>
              <a:t>Updating salary</a:t>
            </a:r>
            <a:r>
              <a:rPr dirty="0">
                <a:latin typeface="Arial" panose="020B0604020202020204"/>
                <a:ea typeface="Arial" panose="020B0604020202020204"/>
              </a:rPr>
              <a:t> </a:t>
            </a:r>
            <a:endParaRPr dirty="0">
              <a:latin typeface="Arial" panose="020B0604020202020204"/>
              <a:ea typeface="Arial" panose="020B0604020202020204"/>
            </a:endParaRPr>
          </a:p>
        </p:txBody>
      </p:sp>
      <p:sp>
        <p:nvSpPr>
          <p:cNvPr id="67650" name="Text Box 66"/>
          <p:cNvSpPr txBox="1"/>
          <p:nvPr/>
        </p:nvSpPr>
        <p:spPr>
          <a:xfrm>
            <a:off x="4724400" y="5410200"/>
            <a:ext cx="2362200" cy="304800"/>
          </a:xfrm>
          <a:prstGeom prst="rect">
            <a:avLst/>
          </a:prstGeom>
          <a:noFill/>
          <a:ln w="9525">
            <a:noFill/>
          </a:ln>
        </p:spPr>
        <p:txBody>
          <a:bodyPr>
            <a:spAutoFit/>
          </a:bodyPr>
          <a:p>
            <a:pPr marL="739775" lvl="0" indent="-274320" eaLnBrk="1" hangingPunct="1">
              <a:spcBef>
                <a:spcPct val="50000"/>
              </a:spcBef>
              <a:buNone/>
            </a:pPr>
            <a:r>
              <a:rPr sz="1400" dirty="0">
                <a:solidFill>
                  <a:srgbClr val="C00000"/>
                </a:solidFill>
                <a:latin typeface="Arial" panose="020B0604020202020204"/>
                <a:ea typeface="Arial" panose="020B0604020202020204"/>
              </a:rPr>
              <a:t>Trying to read data</a:t>
            </a:r>
            <a:endParaRPr dirty="0">
              <a:solidFill>
                <a:srgbClr val="C00000"/>
              </a:solidFill>
              <a:latin typeface="Arial" panose="020B0604020202020204"/>
              <a:ea typeface="Arial" panose="020B0604020202020204"/>
            </a:endParaRPr>
          </a:p>
        </p:txBody>
      </p:sp>
      <p:pic>
        <p:nvPicPr>
          <p:cNvPr id="67651" name="Picture 67"/>
          <p:cNvPicPr>
            <a:picLocks noChangeAspect="1"/>
          </p:cNvPicPr>
          <p:nvPr/>
        </p:nvPicPr>
        <p:blipFill>
          <a:blip r:embed="rId3"/>
          <a:stretch>
            <a:fillRect/>
          </a:stretch>
        </p:blipFill>
        <p:spPr>
          <a:xfrm>
            <a:off x="3524250" y="4876800"/>
            <a:ext cx="1123950" cy="14287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7646"/>
                                        </p:tgtEl>
                                        <p:attrNameLst>
                                          <p:attrName>style.visibility</p:attrName>
                                        </p:attrNameLst>
                                      </p:cBhvr>
                                      <p:to>
                                        <p:strVal val="visible"/>
                                      </p:to>
                                    </p:set>
                                    <p:animEffect transition="in" filter="checkerboard(across)">
                                      <p:cBhvr>
                                        <p:cTn id="7" dur="500"/>
                                        <p:tgtEl>
                                          <p:spTgt spid="67646"/>
                                        </p:tgtEl>
                                      </p:cBhvr>
                                    </p:animEffect>
                                  </p:childTnLst>
                                </p:cTn>
                              </p:par>
                              <p:par>
                                <p:cTn id="8" presetID="5" presetClass="entr" presetSubtype="10" fill="hold" nodeType="withEffect">
                                  <p:stCondLst>
                                    <p:cond delay="0"/>
                                  </p:stCondLst>
                                  <p:childTnLst>
                                    <p:set>
                                      <p:cBhvr>
                                        <p:cTn id="9" dur="1" fill="hold">
                                          <p:stCondLst>
                                            <p:cond delay="0"/>
                                          </p:stCondLst>
                                        </p:cTn>
                                        <p:tgtEl>
                                          <p:spTgt spid="67620"/>
                                        </p:tgtEl>
                                        <p:attrNameLst>
                                          <p:attrName>style.visibility</p:attrName>
                                        </p:attrNameLst>
                                      </p:cBhvr>
                                      <p:to>
                                        <p:strVal val="visible"/>
                                      </p:to>
                                    </p:set>
                                    <p:animEffect transition="in" filter="checkerboard(across)">
                                      <p:cBhvr>
                                        <p:cTn id="10" dur="500"/>
                                        <p:tgtEl>
                                          <p:spTgt spid="67620"/>
                                        </p:tgtEl>
                                      </p:cBhvr>
                                    </p:animEffect>
                                  </p:childTnLst>
                                </p:cTn>
                              </p:par>
                              <p:par>
                                <p:cTn id="11" presetID="55" presetClass="entr" presetSubtype="0" fill="hold" nodeType="withEffect">
                                  <p:stCondLst>
                                    <p:cond delay="0"/>
                                  </p:stCondLst>
                                  <p:childTnLst>
                                    <p:set>
                                      <p:cBhvr>
                                        <p:cTn id="12" dur="1" fill="hold">
                                          <p:stCondLst>
                                            <p:cond delay="0"/>
                                          </p:stCondLst>
                                        </p:cTn>
                                        <p:tgtEl>
                                          <p:spTgt spid="67647"/>
                                        </p:tgtEl>
                                        <p:attrNameLst>
                                          <p:attrName>style.visibility</p:attrName>
                                        </p:attrNameLst>
                                      </p:cBhvr>
                                      <p:to>
                                        <p:strVal val="visible"/>
                                      </p:to>
                                    </p:set>
                                    <p:anim calcmode="lin" valueType="num">
                                      <p:cBhvr>
                                        <p:cTn id="13" dur="1000" fill="hold"/>
                                        <p:tgtEl>
                                          <p:spTgt spid="67647"/>
                                        </p:tgtEl>
                                        <p:attrNameLst>
                                          <p:attrName>ppt_w</p:attrName>
                                        </p:attrNameLst>
                                      </p:cBhvr>
                                      <p:tavLst>
                                        <p:tav tm="0">
                                          <p:val>
                                            <p:strVal val="#ppt_w*0.70"/>
                                          </p:val>
                                        </p:tav>
                                        <p:tav tm="100000">
                                          <p:val>
                                            <p:strVal val="#ppt_w"/>
                                          </p:val>
                                        </p:tav>
                                      </p:tavLst>
                                    </p:anim>
                                    <p:anim calcmode="lin" valueType="num">
                                      <p:cBhvr>
                                        <p:cTn id="14" dur="1000" fill="hold"/>
                                        <p:tgtEl>
                                          <p:spTgt spid="67647"/>
                                        </p:tgtEl>
                                        <p:attrNameLst>
                                          <p:attrName>ppt_h</p:attrName>
                                        </p:attrNameLst>
                                      </p:cBhvr>
                                      <p:tavLst>
                                        <p:tav tm="0">
                                          <p:val>
                                            <p:strVal val="#ppt_h"/>
                                          </p:val>
                                        </p:tav>
                                        <p:tav tm="100000">
                                          <p:val>
                                            <p:strVal val="#ppt_h"/>
                                          </p:val>
                                        </p:tav>
                                      </p:tavLst>
                                    </p:anim>
                                    <p:animEffect transition="in" filter="fade">
                                      <p:cBhvr>
                                        <p:cTn id="15" dur="1000"/>
                                        <p:tgtEl>
                                          <p:spTgt spid="67647"/>
                                        </p:tgtEl>
                                      </p:cBhvr>
                                    </p:animEffect>
                                  </p:childTnLst>
                                </p:cTn>
                              </p:par>
                            </p:childTnLst>
                          </p:cTn>
                        </p:par>
                        <p:par>
                          <p:cTn id="16" fill="hold">
                            <p:stCondLst>
                              <p:cond delay="500"/>
                            </p:stCondLst>
                            <p:childTnLst>
                              <p:par>
                                <p:cTn id="17" presetID="5" presetClass="entr" presetSubtype="10" fill="hold" grpId="0" nodeType="afterEffect">
                                  <p:stCondLst>
                                    <p:cond delay="0"/>
                                  </p:stCondLst>
                                  <p:childTnLst>
                                    <p:set>
                                      <p:cBhvr>
                                        <p:cTn id="18" dur="1" fill="hold">
                                          <p:stCondLst>
                                            <p:cond delay="0"/>
                                          </p:stCondLst>
                                        </p:cTn>
                                        <p:tgtEl>
                                          <p:spTgt spid="67649"/>
                                        </p:tgtEl>
                                        <p:attrNameLst>
                                          <p:attrName>style.visibility</p:attrName>
                                        </p:attrNameLst>
                                      </p:cBhvr>
                                      <p:to>
                                        <p:strVal val="visible"/>
                                      </p:to>
                                    </p:set>
                                    <p:animEffect transition="in" filter="checkerboard(across)">
                                      <p:cBhvr>
                                        <p:cTn id="19" dur="500"/>
                                        <p:tgtEl>
                                          <p:spTgt spid="67649"/>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67651"/>
                                        </p:tgtEl>
                                        <p:attrNameLst>
                                          <p:attrName>style.visibility</p:attrName>
                                        </p:attrNameLst>
                                      </p:cBhvr>
                                      <p:to>
                                        <p:strVal val="visible"/>
                                      </p:to>
                                    </p:set>
                                    <p:animEffect transition="in" filter="checkerboard(across)">
                                      <p:cBhvr>
                                        <p:cTn id="24" dur="500"/>
                                        <p:tgtEl>
                                          <p:spTgt spid="67651"/>
                                        </p:tgtEl>
                                      </p:cBhvr>
                                    </p:animEffect>
                                  </p:childTnLst>
                                </p:cTn>
                              </p:par>
                            </p:childTnLst>
                          </p:cTn>
                        </p:par>
                        <p:par>
                          <p:cTn id="25" fill="hold">
                            <p:stCondLst>
                              <p:cond delay="500"/>
                            </p:stCondLst>
                            <p:childTnLst>
                              <p:par>
                                <p:cTn id="26" presetID="55" presetClass="entr" presetSubtype="0" fill="hold" nodeType="afterEffect">
                                  <p:stCondLst>
                                    <p:cond delay="0"/>
                                  </p:stCondLst>
                                  <p:childTnLst>
                                    <p:set>
                                      <p:cBhvr>
                                        <p:cTn id="27" dur="1" fill="hold">
                                          <p:stCondLst>
                                            <p:cond delay="0"/>
                                          </p:stCondLst>
                                        </p:cTn>
                                        <p:tgtEl>
                                          <p:spTgt spid="67648"/>
                                        </p:tgtEl>
                                        <p:attrNameLst>
                                          <p:attrName>style.visibility</p:attrName>
                                        </p:attrNameLst>
                                      </p:cBhvr>
                                      <p:to>
                                        <p:strVal val="visible"/>
                                      </p:to>
                                    </p:set>
                                    <p:anim calcmode="lin" valueType="num">
                                      <p:cBhvr>
                                        <p:cTn id="28" dur="1000" fill="hold"/>
                                        <p:tgtEl>
                                          <p:spTgt spid="67648"/>
                                        </p:tgtEl>
                                        <p:attrNameLst>
                                          <p:attrName>ppt_w</p:attrName>
                                        </p:attrNameLst>
                                      </p:cBhvr>
                                      <p:tavLst>
                                        <p:tav tm="0">
                                          <p:val>
                                            <p:strVal val="#ppt_w*0.70"/>
                                          </p:val>
                                        </p:tav>
                                        <p:tav tm="100000">
                                          <p:val>
                                            <p:strVal val="#ppt_w"/>
                                          </p:val>
                                        </p:tav>
                                      </p:tavLst>
                                    </p:anim>
                                    <p:anim calcmode="lin" valueType="num">
                                      <p:cBhvr>
                                        <p:cTn id="29" dur="1000" fill="hold"/>
                                        <p:tgtEl>
                                          <p:spTgt spid="67648"/>
                                        </p:tgtEl>
                                        <p:attrNameLst>
                                          <p:attrName>ppt_h</p:attrName>
                                        </p:attrNameLst>
                                      </p:cBhvr>
                                      <p:tavLst>
                                        <p:tav tm="0">
                                          <p:val>
                                            <p:strVal val="#ppt_h"/>
                                          </p:val>
                                        </p:tav>
                                        <p:tav tm="100000">
                                          <p:val>
                                            <p:strVal val="#ppt_h"/>
                                          </p:val>
                                        </p:tav>
                                      </p:tavLst>
                                    </p:anim>
                                    <p:animEffect transition="in" filter="fade">
                                      <p:cBhvr>
                                        <p:cTn id="30" dur="1000"/>
                                        <p:tgtEl>
                                          <p:spTgt spid="67648"/>
                                        </p:tgtEl>
                                      </p:cBhvr>
                                    </p:animEffect>
                                  </p:childTnLst>
                                </p:cTn>
                              </p:par>
                            </p:childTnLst>
                          </p:cTn>
                        </p:par>
                        <p:par>
                          <p:cTn id="31" fill="hold">
                            <p:stCondLst>
                              <p:cond delay="1500"/>
                            </p:stCondLst>
                            <p:childTnLst>
                              <p:par>
                                <p:cTn id="32" presetID="5" presetClass="entr" presetSubtype="10" fill="hold" grpId="0" nodeType="afterEffect">
                                  <p:stCondLst>
                                    <p:cond delay="0"/>
                                  </p:stCondLst>
                                  <p:childTnLst>
                                    <p:set>
                                      <p:cBhvr>
                                        <p:cTn id="33" dur="1" fill="hold">
                                          <p:stCondLst>
                                            <p:cond delay="0"/>
                                          </p:stCondLst>
                                        </p:cTn>
                                        <p:tgtEl>
                                          <p:spTgt spid="67650"/>
                                        </p:tgtEl>
                                        <p:attrNameLst>
                                          <p:attrName>style.visibility</p:attrName>
                                        </p:attrNameLst>
                                      </p:cBhvr>
                                      <p:to>
                                        <p:strVal val="visible"/>
                                      </p:to>
                                    </p:set>
                                    <p:animEffect transition="in" filter="checkerboard(across)">
                                      <p:cBhvr>
                                        <p:cTn id="34" dur="500"/>
                                        <p:tgtEl>
                                          <p:spTgt spid="6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49" grpId="0"/>
      <p:bldP spid="6765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noChangeArrowheads="1"/>
          </p:cNvSpPr>
          <p:nvPr>
            <p:ph type="body" idx="4294967295"/>
          </p:nvPr>
        </p:nvSpPr>
        <p:spPr bwMode="auto">
          <a:xfrm>
            <a:off x="3032125" y="1598613"/>
            <a:ext cx="7313613" cy="4570413"/>
          </a:xfrm>
          <a:prstGeom prst="rect">
            <a:avLst/>
          </a:prstGeom>
          <a:solidFill>
            <a:srgbClr val="FFFFFF"/>
          </a:solidFill>
          <a:ln>
            <a:noFill/>
            <a:miter lim="800000"/>
          </a:ln>
        </p:spPr>
        <p:txBody>
          <a:bodyPr/>
          <a:p>
            <a:pPr lvl="1" eaLnBrk="1" hangingPunct="1">
              <a:buBlip>
                <a:blip r:embed="rId1"/>
              </a:buBlip>
            </a:pPr>
            <a:r>
              <a:rPr sz="1800" dirty="0">
                <a:solidFill>
                  <a:schemeClr val="accent2"/>
                </a:solidFill>
                <a:latin typeface="Arial" panose="020B0604020202020204" pitchFamily="34" charset="0"/>
                <a:ea typeface="Times New Roman" panose="02020603050405020304" pitchFamily="18" charset="0"/>
              </a:rPr>
              <a:t>REPEATABLE READ:</a:t>
            </a:r>
            <a:endParaRPr sz="1800" dirty="0">
              <a:solidFill>
                <a:schemeClr val="accent2"/>
              </a:solidFill>
              <a:latin typeface="Arial" panose="020B0604020202020204" pitchFamily="34" charset="0"/>
              <a:ea typeface="Times New Roman" panose="02020603050405020304" pitchFamily="18" charset="0"/>
            </a:endParaRPr>
          </a:p>
          <a:p>
            <a:pPr lvl="2" eaLnBrk="1" hangingPunct="1">
              <a:buBlip>
                <a:blip r:embed="rId1"/>
              </a:buBlip>
            </a:pPr>
            <a:r>
              <a:rPr sz="1600" dirty="0">
                <a:solidFill>
                  <a:schemeClr val="accent2"/>
                </a:solidFill>
                <a:latin typeface="Arial" panose="020B0604020202020204" pitchFamily="34" charset="0"/>
                <a:ea typeface="Times New Roman" panose="02020603050405020304" pitchFamily="18" charset="0"/>
              </a:rPr>
              <a:t>A transaction cannot read the data that is being modified by the current transaction.</a:t>
            </a:r>
            <a:endParaRPr sz="1600" dirty="0">
              <a:solidFill>
                <a:schemeClr val="accent2"/>
              </a:solidFill>
              <a:latin typeface="Arial" panose="020B0604020202020204" pitchFamily="34" charset="0"/>
              <a:ea typeface="Times New Roman" panose="02020603050405020304" pitchFamily="18" charset="0"/>
            </a:endParaRPr>
          </a:p>
          <a:p>
            <a:pPr lvl="1" eaLnBrk="1" hangingPunct="1">
              <a:buNone/>
            </a:pPr>
            <a:endParaRPr lang="en-IN" altLang="x-none" sz="1800" dirty="0">
              <a:solidFill>
                <a:schemeClr val="accent2"/>
              </a:solidFill>
              <a:latin typeface="Arial" panose="020B0604020202020204"/>
              <a:ea typeface="Times New Roman" panose="02020603050405020304" pitchFamily="18" charset="0"/>
            </a:endParaRPr>
          </a:p>
          <a:p>
            <a:pPr lvl="1" eaLnBrk="1" hangingPunct="1">
              <a:buNone/>
            </a:pPr>
            <a:endParaRPr lang="en-IN" altLang="x-none" sz="1800" dirty="0">
              <a:solidFill>
                <a:schemeClr val="accent2"/>
              </a:solidFill>
              <a:latin typeface="Arial" panose="020B0604020202020204"/>
              <a:ea typeface="Times New Roman" panose="02020603050405020304" pitchFamily="18" charset="0"/>
            </a:endParaRPr>
          </a:p>
        </p:txBody>
      </p:sp>
      <p:sp>
        <p:nvSpPr>
          <p:cNvPr id="22531"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Transactional Integrity (Contd.) </a:t>
            </a:r>
            <a:endParaRPr sz="2000" b="1" dirty="0">
              <a:solidFill>
                <a:schemeClr val="bg1"/>
              </a:solidFill>
              <a:latin typeface="Tahoma" panose="020B0604030504040204" pitchFamily="34" charset="0"/>
              <a:ea typeface="Times New Roman" panose="02020603050405020304" pitchFamily="18" charset="0"/>
            </a:endParaRPr>
          </a:p>
        </p:txBody>
      </p:sp>
      <p:graphicFrame>
        <p:nvGraphicFramePr>
          <p:cNvPr id="84004" name="Group 36"/>
          <p:cNvGraphicFramePr>
            <a:graphicFrameLocks noGrp="1"/>
          </p:cNvGraphicFramePr>
          <p:nvPr/>
        </p:nvGraphicFramePr>
        <p:xfrm>
          <a:off x="6934200" y="3810000"/>
          <a:ext cx="2971800" cy="1603375"/>
        </p:xfrm>
        <a:graphic>
          <a:graphicData uri="http://schemas.openxmlformats.org/drawingml/2006/table">
            <a:tbl>
              <a:tblPr/>
              <a:tblGrid>
                <a:gridCol w="908050"/>
                <a:gridCol w="1129030"/>
                <a:gridCol w="934720"/>
              </a:tblGrid>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EmpNo</a:t>
                      </a:r>
                      <a:endParaRPr kumimoji="0" lang="en-US"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EmpName</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Salary</a:t>
                      </a:r>
                      <a:endParaRPr kumimoji="0" lang="en-US"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E001</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Rex</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12000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E002</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Audrey</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40000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E003</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Smith</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25000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E004</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Robert</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28000</a:t>
                      </a:r>
                      <a:endParaRPr kumimoji="0" lang="en-US" sz="1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22558" name="Picture 62" descr="j0292020"/>
          <p:cNvPicPr>
            <a:picLocks noChangeAspect="1"/>
          </p:cNvPicPr>
          <p:nvPr/>
        </p:nvPicPr>
        <p:blipFill>
          <a:blip r:embed="rId2"/>
          <a:stretch>
            <a:fillRect/>
          </a:stretch>
        </p:blipFill>
        <p:spPr>
          <a:xfrm>
            <a:off x="3581400" y="3306763"/>
            <a:ext cx="1195388" cy="884237"/>
          </a:xfrm>
          <a:prstGeom prst="rect">
            <a:avLst/>
          </a:prstGeom>
          <a:noFill/>
          <a:ln w="9525">
            <a:noFill/>
          </a:ln>
        </p:spPr>
      </p:pic>
      <p:sp>
        <p:nvSpPr>
          <p:cNvPr id="22559" name="Line 63"/>
          <p:cNvSpPr/>
          <p:nvPr/>
        </p:nvSpPr>
        <p:spPr>
          <a:xfrm>
            <a:off x="4724400" y="3886200"/>
            <a:ext cx="2209800" cy="685800"/>
          </a:xfrm>
          <a:prstGeom prst="line">
            <a:avLst/>
          </a:prstGeom>
          <a:ln w="22225" cap="flat" cmpd="sng">
            <a:solidFill>
              <a:schemeClr val="tx1"/>
            </a:solidFill>
            <a:prstDash val="solid"/>
            <a:headEnd type="none" w="med" len="med"/>
            <a:tailEnd type="triangle" w="med" len="med"/>
          </a:ln>
        </p:spPr>
      </p:sp>
      <p:sp>
        <p:nvSpPr>
          <p:cNvPr id="22560" name="Line 64"/>
          <p:cNvSpPr/>
          <p:nvPr/>
        </p:nvSpPr>
        <p:spPr>
          <a:xfrm flipV="1">
            <a:off x="4648200" y="4648200"/>
            <a:ext cx="2286000" cy="1066800"/>
          </a:xfrm>
          <a:prstGeom prst="line">
            <a:avLst/>
          </a:prstGeom>
          <a:ln w="19050" cap="flat" cmpd="sng">
            <a:solidFill>
              <a:srgbClr val="FF0000"/>
            </a:solidFill>
            <a:prstDash val="solid"/>
            <a:headEnd type="none" w="med" len="med"/>
            <a:tailEnd type="triangle" w="med" len="med"/>
          </a:ln>
        </p:spPr>
      </p:sp>
      <p:sp>
        <p:nvSpPr>
          <p:cNvPr id="19489" name="Text Box 66"/>
          <p:cNvSpPr txBox="1"/>
          <p:nvPr/>
        </p:nvSpPr>
        <p:spPr>
          <a:xfrm>
            <a:off x="4724400" y="5410200"/>
            <a:ext cx="2362200" cy="304800"/>
          </a:xfrm>
          <a:prstGeom prst="rect">
            <a:avLst/>
          </a:prstGeom>
          <a:noFill/>
          <a:ln w="9525">
            <a:noFill/>
          </a:ln>
        </p:spPr>
        <p:txBody>
          <a:bodyPr>
            <a:spAutoFit/>
          </a:bodyPr>
          <a:p>
            <a:pPr marL="739775" lvl="0" indent="-274320" eaLnBrk="1" hangingPunct="1">
              <a:spcBef>
                <a:spcPct val="50000"/>
              </a:spcBef>
              <a:buNone/>
            </a:pPr>
            <a:r>
              <a:rPr sz="1400" dirty="0">
                <a:solidFill>
                  <a:srgbClr val="C00000"/>
                </a:solidFill>
                <a:latin typeface="Arial" panose="020B0604020202020204"/>
                <a:ea typeface="Arial" panose="020B0604020202020204"/>
              </a:rPr>
              <a:t>Waiting</a:t>
            </a:r>
            <a:endParaRPr dirty="0">
              <a:solidFill>
                <a:srgbClr val="C00000"/>
              </a:solidFill>
              <a:latin typeface="Arial" panose="020B0604020202020204"/>
              <a:ea typeface="Arial" panose="020B0604020202020204"/>
            </a:endParaRPr>
          </a:p>
        </p:txBody>
      </p:sp>
      <p:pic>
        <p:nvPicPr>
          <p:cNvPr id="22562" name="Picture 67"/>
          <p:cNvPicPr>
            <a:picLocks noChangeAspect="1"/>
          </p:cNvPicPr>
          <p:nvPr/>
        </p:nvPicPr>
        <p:blipFill>
          <a:blip r:embed="rId3"/>
          <a:stretch>
            <a:fillRect/>
          </a:stretch>
        </p:blipFill>
        <p:spPr>
          <a:xfrm>
            <a:off x="3524250" y="4876800"/>
            <a:ext cx="1123950" cy="1428750"/>
          </a:xfrm>
          <a:prstGeom prst="rect">
            <a:avLst/>
          </a:prstGeom>
          <a:noFill/>
          <a:ln w="9525">
            <a:noFill/>
          </a:ln>
        </p:spPr>
      </p:pic>
      <p:sp>
        <p:nvSpPr>
          <p:cNvPr id="22563" name="Text Box 65"/>
          <p:cNvSpPr txBox="1"/>
          <p:nvPr/>
        </p:nvSpPr>
        <p:spPr>
          <a:xfrm>
            <a:off x="4724400" y="3792538"/>
            <a:ext cx="2514600" cy="304800"/>
          </a:xfrm>
          <a:prstGeom prst="rect">
            <a:avLst/>
          </a:prstGeom>
          <a:noFill/>
          <a:ln w="9525">
            <a:noFill/>
          </a:ln>
        </p:spPr>
        <p:txBody>
          <a:bodyPr>
            <a:spAutoFit/>
          </a:bodyPr>
          <a:p>
            <a:pPr marL="739775" lvl="0" indent="-274320" eaLnBrk="1" hangingPunct="1">
              <a:spcBef>
                <a:spcPct val="50000"/>
              </a:spcBef>
              <a:buNone/>
            </a:pPr>
            <a:r>
              <a:rPr sz="1400" dirty="0">
                <a:solidFill>
                  <a:schemeClr val="tx1"/>
                </a:solidFill>
                <a:latin typeface="Arial" panose="020B0604020202020204"/>
                <a:ea typeface="Arial" panose="020B0604020202020204"/>
              </a:rPr>
              <a:t>Updating salary</a:t>
            </a:r>
            <a:endParaRPr sz="1400" dirty="0">
              <a:solidFill>
                <a:schemeClr val="tx1"/>
              </a:solidFill>
              <a:latin typeface="Arial" panose="020B0604020202020204"/>
              <a:ea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Effect transition="in" filter="checkerboard(across)">
                                      <p:cBhvr>
                                        <p:cTn id="7" dur="500"/>
                                        <p:tgtEl>
                                          <p:spTgt spid="19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noChangeArrowheads="1"/>
          </p:cNvSpPr>
          <p:nvPr>
            <p:ph type="body" idx="4294967295"/>
          </p:nvPr>
        </p:nvSpPr>
        <p:spPr bwMode="auto">
          <a:xfrm>
            <a:off x="3032125" y="1598613"/>
            <a:ext cx="7313613" cy="4570413"/>
          </a:xfrm>
          <a:prstGeom prst="rect">
            <a:avLst/>
          </a:prstGeom>
          <a:solidFill>
            <a:srgbClr val="FFFFFF"/>
          </a:solidFill>
          <a:ln>
            <a:noFill/>
            <a:miter lim="800000"/>
          </a:ln>
        </p:spPr>
        <p:txBody>
          <a:bodyPr/>
          <a:p>
            <a:pPr lvl="1" eaLnBrk="1" hangingPunct="1">
              <a:buBlip>
                <a:blip r:embed="rId1"/>
              </a:buBlip>
            </a:pPr>
            <a:r>
              <a:rPr sz="1800" dirty="0">
                <a:solidFill>
                  <a:schemeClr val="accent2"/>
                </a:solidFill>
                <a:latin typeface="Arial" panose="020B0604020202020204" pitchFamily="34" charset="0"/>
                <a:ea typeface="Times New Roman" panose="02020603050405020304" pitchFamily="18" charset="0"/>
              </a:rPr>
              <a:t>REPEATABLE READ:</a:t>
            </a:r>
            <a:endParaRPr sz="1800" dirty="0">
              <a:solidFill>
                <a:schemeClr val="accent2"/>
              </a:solidFill>
              <a:latin typeface="Arial" panose="020B0604020202020204" pitchFamily="34" charset="0"/>
              <a:ea typeface="Times New Roman" panose="02020603050405020304" pitchFamily="18" charset="0"/>
            </a:endParaRPr>
          </a:p>
          <a:p>
            <a:pPr lvl="2" eaLnBrk="1" hangingPunct="1">
              <a:buBlip>
                <a:blip r:embed="rId1"/>
              </a:buBlip>
            </a:pPr>
            <a:r>
              <a:rPr sz="1600" dirty="0">
                <a:solidFill>
                  <a:schemeClr val="accent2"/>
                </a:solidFill>
                <a:latin typeface="Arial" panose="020B0604020202020204" pitchFamily="34" charset="0"/>
                <a:ea typeface="Times New Roman" panose="02020603050405020304" pitchFamily="18" charset="0"/>
              </a:rPr>
              <a:t>A transaction cannot read the data that is being modified by the current transaction.</a:t>
            </a:r>
            <a:endParaRPr sz="1600" dirty="0">
              <a:solidFill>
                <a:schemeClr val="accent2"/>
              </a:solidFill>
              <a:latin typeface="Arial" panose="020B0604020202020204" pitchFamily="34" charset="0"/>
              <a:ea typeface="Times New Roman" panose="02020603050405020304" pitchFamily="18" charset="0"/>
            </a:endParaRPr>
          </a:p>
          <a:p>
            <a:pPr lvl="1" eaLnBrk="1" hangingPunct="1">
              <a:buNone/>
            </a:pPr>
            <a:endParaRPr lang="en-IN" altLang="x-none" sz="1800" dirty="0">
              <a:solidFill>
                <a:schemeClr val="accent2"/>
              </a:solidFill>
              <a:latin typeface="Arial" panose="020B0604020202020204"/>
              <a:ea typeface="Times New Roman" panose="02020603050405020304" pitchFamily="18" charset="0"/>
            </a:endParaRPr>
          </a:p>
          <a:p>
            <a:pPr lvl="1" eaLnBrk="1" hangingPunct="1">
              <a:buNone/>
            </a:pPr>
            <a:endParaRPr lang="en-IN" altLang="x-none" sz="1800" dirty="0">
              <a:solidFill>
                <a:schemeClr val="accent2"/>
              </a:solidFill>
              <a:latin typeface="Arial" panose="020B0604020202020204"/>
              <a:ea typeface="Times New Roman" panose="02020603050405020304" pitchFamily="18" charset="0"/>
            </a:endParaRPr>
          </a:p>
        </p:txBody>
      </p:sp>
      <p:sp>
        <p:nvSpPr>
          <p:cNvPr id="23555"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Transactional Integrity (Contd.) </a:t>
            </a:r>
            <a:endParaRPr sz="2000" b="1" dirty="0">
              <a:solidFill>
                <a:schemeClr val="bg1"/>
              </a:solidFill>
              <a:latin typeface="Tahoma" panose="020B0604030504040204" pitchFamily="34" charset="0"/>
              <a:ea typeface="Times New Roman" panose="02020603050405020304" pitchFamily="18" charset="0"/>
            </a:endParaRPr>
          </a:p>
        </p:txBody>
      </p:sp>
      <p:graphicFrame>
        <p:nvGraphicFramePr>
          <p:cNvPr id="84004" name="Group 36"/>
          <p:cNvGraphicFramePr>
            <a:graphicFrameLocks noGrp="1"/>
          </p:cNvGraphicFramePr>
          <p:nvPr/>
        </p:nvGraphicFramePr>
        <p:xfrm>
          <a:off x="6934200" y="3810000"/>
          <a:ext cx="2971800" cy="1603375"/>
        </p:xfrm>
        <a:graphic>
          <a:graphicData uri="http://schemas.openxmlformats.org/drawingml/2006/table">
            <a:tbl>
              <a:tblPr/>
              <a:tblGrid>
                <a:gridCol w="908050"/>
                <a:gridCol w="1129030"/>
                <a:gridCol w="934720"/>
              </a:tblGrid>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EmpNo</a:t>
                      </a:r>
                      <a:endParaRPr kumimoji="0" lang="en-US"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EmpName</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Salary</a:t>
                      </a:r>
                      <a:endParaRPr kumimoji="0" lang="en-US"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E001</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Rex</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12000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E002</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Audrey</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dirty="0" smtClean="0">
                          <a:ln>
                            <a:noFill/>
                          </a:ln>
                          <a:solidFill>
                            <a:srgbClr val="FF0000"/>
                          </a:solidFill>
                          <a:effectLst/>
                          <a:latin typeface="Arial" panose="020B0604020202020204" pitchFamily="34" charset="0"/>
                          <a:ea typeface="Times New Roman" panose="02020603050405020304" pitchFamily="18" charset="0"/>
                          <a:cs typeface="Arial" panose="020B0604020202020204" pitchFamily="34" charset="0"/>
                        </a:rPr>
                        <a:t>50000</a:t>
                      </a:r>
                      <a:endParaRPr kumimoji="0" lang="en-US" sz="1400" b="0" i="0" u="none" strike="noStrike" cap="none" normalizeH="0" baseline="0" dirty="0" smtClean="0">
                        <a:ln>
                          <a:noFill/>
                        </a:ln>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E003</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Smith</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25000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E004</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Robert</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28000</a:t>
                      </a:r>
                      <a:endParaRPr kumimoji="0" lang="en-US" sz="1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23582" name="Picture 62" descr="j0292020"/>
          <p:cNvPicPr>
            <a:picLocks noChangeAspect="1"/>
          </p:cNvPicPr>
          <p:nvPr/>
        </p:nvPicPr>
        <p:blipFill>
          <a:blip r:embed="rId2"/>
          <a:stretch>
            <a:fillRect/>
          </a:stretch>
        </p:blipFill>
        <p:spPr>
          <a:xfrm>
            <a:off x="3581400" y="3306763"/>
            <a:ext cx="1195388" cy="884237"/>
          </a:xfrm>
          <a:prstGeom prst="rect">
            <a:avLst/>
          </a:prstGeom>
          <a:noFill/>
          <a:ln w="9525">
            <a:noFill/>
          </a:ln>
        </p:spPr>
      </p:pic>
      <p:sp>
        <p:nvSpPr>
          <p:cNvPr id="23583" name="Line 63"/>
          <p:cNvSpPr/>
          <p:nvPr/>
        </p:nvSpPr>
        <p:spPr>
          <a:xfrm>
            <a:off x="4724400" y="3886200"/>
            <a:ext cx="2209800" cy="685800"/>
          </a:xfrm>
          <a:prstGeom prst="line">
            <a:avLst/>
          </a:prstGeom>
          <a:ln w="22225" cap="flat" cmpd="sng">
            <a:solidFill>
              <a:schemeClr val="tx1"/>
            </a:solidFill>
            <a:prstDash val="solid"/>
            <a:headEnd type="none" w="med" len="med"/>
            <a:tailEnd type="triangle" w="med" len="med"/>
          </a:ln>
        </p:spPr>
      </p:sp>
      <p:sp>
        <p:nvSpPr>
          <p:cNvPr id="23584" name="Line 64"/>
          <p:cNvSpPr/>
          <p:nvPr/>
        </p:nvSpPr>
        <p:spPr>
          <a:xfrm flipV="1">
            <a:off x="4648200" y="4648200"/>
            <a:ext cx="2286000" cy="1066800"/>
          </a:xfrm>
          <a:prstGeom prst="line">
            <a:avLst/>
          </a:prstGeom>
          <a:ln w="19050" cap="flat" cmpd="sng">
            <a:solidFill>
              <a:srgbClr val="FF0000"/>
            </a:solidFill>
            <a:prstDash val="solid"/>
            <a:headEnd type="none" w="med" len="med"/>
            <a:tailEnd type="triangle" w="med" len="med"/>
          </a:ln>
        </p:spPr>
      </p:sp>
      <p:sp>
        <p:nvSpPr>
          <p:cNvPr id="19489" name="Text Box 66"/>
          <p:cNvSpPr txBox="1"/>
          <p:nvPr/>
        </p:nvSpPr>
        <p:spPr>
          <a:xfrm>
            <a:off x="4724400" y="5410200"/>
            <a:ext cx="2362200" cy="304800"/>
          </a:xfrm>
          <a:prstGeom prst="rect">
            <a:avLst/>
          </a:prstGeom>
          <a:noFill/>
          <a:ln w="9525">
            <a:noFill/>
          </a:ln>
        </p:spPr>
        <p:txBody>
          <a:bodyPr>
            <a:spAutoFit/>
          </a:bodyPr>
          <a:p>
            <a:pPr marL="739775" lvl="0" indent="-274320" eaLnBrk="1" hangingPunct="1">
              <a:spcBef>
                <a:spcPct val="50000"/>
              </a:spcBef>
              <a:buNone/>
            </a:pPr>
            <a:r>
              <a:rPr sz="1400" dirty="0">
                <a:solidFill>
                  <a:srgbClr val="C00000"/>
                </a:solidFill>
                <a:latin typeface="Arial" panose="020B0604020202020204"/>
                <a:ea typeface="Arial" panose="020B0604020202020204"/>
              </a:rPr>
              <a:t>Waiting</a:t>
            </a:r>
            <a:endParaRPr dirty="0">
              <a:solidFill>
                <a:srgbClr val="C00000"/>
              </a:solidFill>
              <a:latin typeface="Arial" panose="020B0604020202020204"/>
              <a:ea typeface="Arial" panose="020B0604020202020204"/>
            </a:endParaRPr>
          </a:p>
        </p:txBody>
      </p:sp>
      <p:pic>
        <p:nvPicPr>
          <p:cNvPr id="23586" name="Picture 67"/>
          <p:cNvPicPr>
            <a:picLocks noChangeAspect="1"/>
          </p:cNvPicPr>
          <p:nvPr/>
        </p:nvPicPr>
        <p:blipFill>
          <a:blip r:embed="rId3"/>
          <a:stretch>
            <a:fillRect/>
          </a:stretch>
        </p:blipFill>
        <p:spPr>
          <a:xfrm>
            <a:off x="3524250" y="4876800"/>
            <a:ext cx="1123950" cy="1428750"/>
          </a:xfrm>
          <a:prstGeom prst="rect">
            <a:avLst/>
          </a:prstGeom>
          <a:noFill/>
          <a:ln w="9525">
            <a:noFill/>
          </a:ln>
        </p:spPr>
      </p:pic>
      <p:sp>
        <p:nvSpPr>
          <p:cNvPr id="23587" name="Text Box 65"/>
          <p:cNvSpPr txBox="1"/>
          <p:nvPr/>
        </p:nvSpPr>
        <p:spPr>
          <a:xfrm>
            <a:off x="4724400" y="3792538"/>
            <a:ext cx="2514600" cy="304800"/>
          </a:xfrm>
          <a:prstGeom prst="rect">
            <a:avLst/>
          </a:prstGeom>
          <a:noFill/>
          <a:ln w="9525">
            <a:noFill/>
          </a:ln>
        </p:spPr>
        <p:txBody>
          <a:bodyPr>
            <a:spAutoFit/>
          </a:bodyPr>
          <a:p>
            <a:pPr marL="739775" lvl="0" indent="-274320" eaLnBrk="1" hangingPunct="1">
              <a:spcBef>
                <a:spcPct val="50000"/>
              </a:spcBef>
              <a:buNone/>
            </a:pPr>
            <a:r>
              <a:rPr sz="1400" dirty="0">
                <a:solidFill>
                  <a:schemeClr val="tx1"/>
                </a:solidFill>
                <a:latin typeface="Arial" panose="020B0604020202020204"/>
                <a:ea typeface="Arial" panose="020B0604020202020204"/>
              </a:rPr>
              <a:t>Salary updated</a:t>
            </a:r>
            <a:endParaRPr sz="1400" dirty="0">
              <a:solidFill>
                <a:schemeClr val="tx1"/>
              </a:solidFill>
              <a:latin typeface="Arial" panose="020B0604020202020204"/>
              <a:ea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Effect transition="in" filter="checkerboard(across)">
                                      <p:cBhvr>
                                        <p:cTn id="7" dur="500"/>
                                        <p:tgtEl>
                                          <p:spTgt spid="19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noChangeArrowheads="1"/>
          </p:cNvSpPr>
          <p:nvPr>
            <p:ph type="body" idx="4294967295"/>
          </p:nvPr>
        </p:nvSpPr>
        <p:spPr bwMode="auto">
          <a:xfrm>
            <a:off x="3032125" y="1598613"/>
            <a:ext cx="7313613" cy="4570413"/>
          </a:xfrm>
          <a:prstGeom prst="rect">
            <a:avLst/>
          </a:prstGeom>
          <a:solidFill>
            <a:srgbClr val="FFFFFF"/>
          </a:solidFill>
          <a:ln>
            <a:noFill/>
            <a:miter lim="800000"/>
          </a:ln>
        </p:spPr>
        <p:txBody>
          <a:bodyPr/>
          <a:p>
            <a:pPr lvl="1" eaLnBrk="1" hangingPunct="1">
              <a:buBlip>
                <a:blip r:embed="rId1"/>
              </a:buBlip>
            </a:pPr>
            <a:r>
              <a:rPr sz="1800" dirty="0">
                <a:solidFill>
                  <a:schemeClr val="accent2"/>
                </a:solidFill>
                <a:latin typeface="Arial" panose="020B0604020202020204" pitchFamily="34" charset="0"/>
                <a:ea typeface="Times New Roman" panose="02020603050405020304" pitchFamily="18" charset="0"/>
              </a:rPr>
              <a:t>REPEATABLE READ:</a:t>
            </a:r>
            <a:endParaRPr sz="1800" dirty="0">
              <a:solidFill>
                <a:schemeClr val="accent2"/>
              </a:solidFill>
              <a:latin typeface="Arial" panose="020B0604020202020204" pitchFamily="34" charset="0"/>
              <a:ea typeface="Times New Roman" panose="02020603050405020304" pitchFamily="18" charset="0"/>
            </a:endParaRPr>
          </a:p>
          <a:p>
            <a:pPr lvl="2" eaLnBrk="1" hangingPunct="1">
              <a:buBlip>
                <a:blip r:embed="rId1"/>
              </a:buBlip>
            </a:pPr>
            <a:r>
              <a:rPr sz="1600" dirty="0">
                <a:solidFill>
                  <a:schemeClr val="accent2"/>
                </a:solidFill>
                <a:latin typeface="Arial" panose="020B0604020202020204" pitchFamily="34" charset="0"/>
                <a:ea typeface="Times New Roman" panose="02020603050405020304" pitchFamily="18" charset="0"/>
              </a:rPr>
              <a:t>A transaction cannot read the data that is being modified by the current transaction.</a:t>
            </a:r>
            <a:endParaRPr sz="1600" dirty="0">
              <a:solidFill>
                <a:schemeClr val="accent2"/>
              </a:solidFill>
              <a:latin typeface="Arial" panose="020B0604020202020204" pitchFamily="34" charset="0"/>
              <a:ea typeface="Times New Roman" panose="02020603050405020304" pitchFamily="18" charset="0"/>
            </a:endParaRPr>
          </a:p>
          <a:p>
            <a:pPr lvl="1" eaLnBrk="1" hangingPunct="1">
              <a:buNone/>
            </a:pPr>
            <a:endParaRPr lang="en-IN" altLang="x-none" sz="1800" dirty="0">
              <a:solidFill>
                <a:schemeClr val="accent2"/>
              </a:solidFill>
              <a:latin typeface="Arial" panose="020B0604020202020204"/>
              <a:ea typeface="Times New Roman" panose="02020603050405020304" pitchFamily="18" charset="0"/>
            </a:endParaRPr>
          </a:p>
          <a:p>
            <a:pPr lvl="1" eaLnBrk="1" hangingPunct="1">
              <a:buNone/>
            </a:pPr>
            <a:endParaRPr lang="en-IN" altLang="x-none" sz="1800" dirty="0">
              <a:solidFill>
                <a:schemeClr val="accent2"/>
              </a:solidFill>
              <a:latin typeface="Arial" panose="020B0604020202020204"/>
              <a:ea typeface="Times New Roman" panose="02020603050405020304" pitchFamily="18" charset="0"/>
            </a:endParaRPr>
          </a:p>
        </p:txBody>
      </p:sp>
      <p:sp>
        <p:nvSpPr>
          <p:cNvPr id="24579"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Transactional Integrity (Contd.) </a:t>
            </a:r>
            <a:endParaRPr sz="2000" b="1" dirty="0">
              <a:solidFill>
                <a:schemeClr val="bg1"/>
              </a:solidFill>
              <a:latin typeface="Tahoma" panose="020B0604030504040204" pitchFamily="34" charset="0"/>
              <a:ea typeface="Times New Roman" panose="02020603050405020304" pitchFamily="18" charset="0"/>
            </a:endParaRPr>
          </a:p>
        </p:txBody>
      </p:sp>
      <p:graphicFrame>
        <p:nvGraphicFramePr>
          <p:cNvPr id="88068" name="Group 4"/>
          <p:cNvGraphicFramePr>
            <a:graphicFrameLocks noGrp="1"/>
          </p:cNvGraphicFramePr>
          <p:nvPr/>
        </p:nvGraphicFramePr>
        <p:xfrm>
          <a:off x="6934200" y="3810000"/>
          <a:ext cx="2971800" cy="1603375"/>
        </p:xfrm>
        <a:graphic>
          <a:graphicData uri="http://schemas.openxmlformats.org/drawingml/2006/table">
            <a:tbl>
              <a:tblPr/>
              <a:tblGrid>
                <a:gridCol w="908050"/>
                <a:gridCol w="1129030"/>
                <a:gridCol w="934720"/>
              </a:tblGrid>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EmpNo</a:t>
                      </a:r>
                      <a:endParaRPr kumimoji="0" lang="en-US"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EmpName</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Salary</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E001</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Rex</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12000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E002</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Audrey</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dirty="0" smtClean="0">
                          <a:ln>
                            <a:noFill/>
                          </a:ln>
                          <a:solidFill>
                            <a:srgbClr val="FF0000"/>
                          </a:solidFill>
                          <a:effectLst/>
                          <a:latin typeface="Arial" panose="020B0604020202020204" pitchFamily="34" charset="0"/>
                          <a:ea typeface="Times New Roman" panose="02020603050405020304" pitchFamily="18" charset="0"/>
                          <a:cs typeface="Arial" panose="020B0604020202020204" pitchFamily="34" charset="0"/>
                        </a:rPr>
                        <a:t>50000</a:t>
                      </a:r>
                      <a:endParaRPr kumimoji="0" lang="en-US" sz="1400" b="0" i="0" u="none" strike="noStrike" cap="none" normalizeH="0" baseline="0" dirty="0" smtClean="0">
                        <a:ln>
                          <a:noFill/>
                        </a:ln>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E003</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Smith</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25000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E004</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Robert</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28000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24606" name="Picture 30" descr="j0292020"/>
          <p:cNvPicPr>
            <a:picLocks noChangeAspect="1"/>
          </p:cNvPicPr>
          <p:nvPr/>
        </p:nvPicPr>
        <p:blipFill>
          <a:blip r:embed="rId2"/>
          <a:stretch>
            <a:fillRect/>
          </a:stretch>
        </p:blipFill>
        <p:spPr>
          <a:xfrm>
            <a:off x="3581400" y="3306763"/>
            <a:ext cx="1195388" cy="884237"/>
          </a:xfrm>
          <a:prstGeom prst="rect">
            <a:avLst/>
          </a:prstGeom>
          <a:noFill/>
          <a:ln w="9525">
            <a:noFill/>
          </a:ln>
        </p:spPr>
      </p:pic>
      <p:sp>
        <p:nvSpPr>
          <p:cNvPr id="24607" name="Line 31"/>
          <p:cNvSpPr/>
          <p:nvPr/>
        </p:nvSpPr>
        <p:spPr>
          <a:xfrm>
            <a:off x="4724400" y="3886200"/>
            <a:ext cx="2209800" cy="685800"/>
          </a:xfrm>
          <a:prstGeom prst="line">
            <a:avLst/>
          </a:prstGeom>
          <a:ln w="22225" cap="flat" cmpd="sng">
            <a:solidFill>
              <a:schemeClr val="tx1"/>
            </a:solidFill>
            <a:prstDash val="solid"/>
            <a:headEnd type="none" w="med" len="med"/>
            <a:tailEnd type="triangle" w="med" len="med"/>
          </a:ln>
        </p:spPr>
      </p:sp>
      <p:sp>
        <p:nvSpPr>
          <p:cNvPr id="24608" name="Line 32"/>
          <p:cNvSpPr/>
          <p:nvPr/>
        </p:nvSpPr>
        <p:spPr>
          <a:xfrm flipV="1">
            <a:off x="4648200" y="4648200"/>
            <a:ext cx="2286000" cy="1066800"/>
          </a:xfrm>
          <a:prstGeom prst="line">
            <a:avLst/>
          </a:prstGeom>
          <a:ln w="19050" cap="flat" cmpd="sng">
            <a:solidFill>
              <a:srgbClr val="FF0000"/>
            </a:solidFill>
            <a:prstDash val="solid"/>
            <a:headEnd type="none" w="med" len="med"/>
            <a:tailEnd type="triangle" w="med" len="med"/>
          </a:ln>
        </p:spPr>
      </p:sp>
      <p:sp>
        <p:nvSpPr>
          <p:cNvPr id="20513" name="Text Box 34"/>
          <p:cNvSpPr txBox="1"/>
          <p:nvPr/>
        </p:nvSpPr>
        <p:spPr>
          <a:xfrm>
            <a:off x="4724400" y="5410200"/>
            <a:ext cx="2362200" cy="518160"/>
          </a:xfrm>
          <a:prstGeom prst="rect">
            <a:avLst/>
          </a:prstGeom>
          <a:noFill/>
          <a:ln w="9525">
            <a:noFill/>
          </a:ln>
        </p:spPr>
        <p:txBody>
          <a:bodyPr>
            <a:spAutoFit/>
          </a:bodyPr>
          <a:p>
            <a:pPr marL="739775" lvl="0" indent="-274320" eaLnBrk="1" hangingPunct="1">
              <a:spcBef>
                <a:spcPct val="50000"/>
              </a:spcBef>
              <a:buNone/>
            </a:pPr>
            <a:r>
              <a:rPr sz="1400" dirty="0">
                <a:solidFill>
                  <a:srgbClr val="C00000"/>
                </a:solidFill>
                <a:latin typeface="Arial" panose="020B0604020202020204"/>
                <a:ea typeface="Arial" panose="020B0604020202020204"/>
              </a:rPr>
              <a:t>Viewing committed data</a:t>
            </a:r>
            <a:endParaRPr dirty="0">
              <a:solidFill>
                <a:srgbClr val="C00000"/>
              </a:solidFill>
              <a:latin typeface="Arial" panose="020B0604020202020204"/>
              <a:ea typeface="Arial" panose="020B0604020202020204"/>
            </a:endParaRPr>
          </a:p>
        </p:txBody>
      </p:sp>
      <p:pic>
        <p:nvPicPr>
          <p:cNvPr id="24610" name="Picture 35"/>
          <p:cNvPicPr>
            <a:picLocks noChangeAspect="1"/>
          </p:cNvPicPr>
          <p:nvPr/>
        </p:nvPicPr>
        <p:blipFill>
          <a:blip r:embed="rId3"/>
          <a:stretch>
            <a:fillRect/>
          </a:stretch>
        </p:blipFill>
        <p:spPr>
          <a:xfrm>
            <a:off x="3524250" y="4876800"/>
            <a:ext cx="1123950" cy="1428750"/>
          </a:xfrm>
          <a:prstGeom prst="rect">
            <a:avLst/>
          </a:prstGeom>
          <a:noFill/>
          <a:ln w="9525">
            <a:noFill/>
          </a:ln>
        </p:spPr>
      </p:pic>
      <p:sp>
        <p:nvSpPr>
          <p:cNvPr id="11" name="Text Box 65"/>
          <p:cNvSpPr txBox="1"/>
          <p:nvPr/>
        </p:nvSpPr>
        <p:spPr>
          <a:xfrm>
            <a:off x="4495800" y="3748088"/>
            <a:ext cx="2667000" cy="304800"/>
          </a:xfrm>
          <a:prstGeom prst="rect">
            <a:avLst/>
          </a:prstGeom>
          <a:noFill/>
          <a:ln w="9525">
            <a:noFill/>
          </a:ln>
        </p:spPr>
        <p:txBody>
          <a:bodyPr>
            <a:spAutoFit/>
          </a:bodyPr>
          <a:p>
            <a:pPr marL="739775" lvl="0" indent="-274320" eaLnBrk="1" hangingPunct="1">
              <a:spcBef>
                <a:spcPct val="50000"/>
              </a:spcBef>
              <a:buNone/>
            </a:pPr>
            <a:r>
              <a:rPr sz="1400" dirty="0">
                <a:solidFill>
                  <a:schemeClr val="tx1"/>
                </a:solidFill>
                <a:latin typeface="Arial" panose="020B0604020202020204"/>
                <a:ea typeface="Arial" panose="020B0604020202020204"/>
              </a:rPr>
              <a:t>Transaction committed</a:t>
            </a:r>
            <a:endParaRPr sz="1400" dirty="0">
              <a:solidFill>
                <a:schemeClr val="tx1"/>
              </a:solidFill>
              <a:latin typeface="Arial" panose="020B0604020202020204"/>
              <a:ea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20513"/>
                                        </p:tgtEl>
                                        <p:attrNameLst>
                                          <p:attrName>style.visibility</p:attrName>
                                        </p:attrNameLst>
                                      </p:cBhvr>
                                      <p:to>
                                        <p:strVal val="visible"/>
                                      </p:to>
                                    </p:set>
                                    <p:animEffect transition="in" filter="checkerboard(across)">
                                      <p:cBhvr>
                                        <p:cTn id="11" dur="500"/>
                                        <p:tgtEl>
                                          <p:spTgt spid="20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3"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noChangeArrowheads="1"/>
          </p:cNvSpPr>
          <p:nvPr>
            <p:ph type="body" idx="4294967295"/>
          </p:nvPr>
        </p:nvSpPr>
        <p:spPr bwMode="auto">
          <a:xfrm>
            <a:off x="3032125" y="1598613"/>
            <a:ext cx="7313613" cy="4570413"/>
          </a:xfrm>
          <a:prstGeom prst="rect">
            <a:avLst/>
          </a:prstGeom>
          <a:solidFill>
            <a:srgbClr val="FFFFFF"/>
          </a:solidFill>
          <a:ln>
            <a:noFill/>
            <a:miter lim="800000"/>
          </a:ln>
        </p:spPr>
        <p:txBody>
          <a:bodyPr/>
          <a:p>
            <a:pPr lvl="1" eaLnBrk="1" hangingPunct="1">
              <a:buBlip>
                <a:blip r:embed="rId1"/>
              </a:buBlip>
            </a:pPr>
            <a:r>
              <a:rPr sz="1800" dirty="0">
                <a:solidFill>
                  <a:schemeClr val="accent2"/>
                </a:solidFill>
                <a:latin typeface="Arial" panose="020B0604020202020204" pitchFamily="34" charset="0"/>
                <a:ea typeface="Times New Roman" panose="02020603050405020304" pitchFamily="18" charset="0"/>
              </a:rPr>
              <a:t>REPEATABLE READ:</a:t>
            </a:r>
            <a:endParaRPr sz="1800" dirty="0">
              <a:solidFill>
                <a:schemeClr val="accent2"/>
              </a:solidFill>
              <a:latin typeface="Arial" panose="020B0604020202020204" pitchFamily="34" charset="0"/>
              <a:ea typeface="Times New Roman" panose="02020603050405020304" pitchFamily="18" charset="0"/>
            </a:endParaRPr>
          </a:p>
          <a:p>
            <a:pPr lvl="2" eaLnBrk="1" hangingPunct="1">
              <a:buBlip>
                <a:blip r:embed="rId1"/>
              </a:buBlip>
            </a:pPr>
            <a:r>
              <a:rPr sz="1600" dirty="0">
                <a:solidFill>
                  <a:schemeClr val="accent2"/>
                </a:solidFill>
                <a:latin typeface="Arial" panose="020B0604020202020204" pitchFamily="34" charset="0"/>
                <a:ea typeface="Times New Roman" panose="02020603050405020304" pitchFamily="18" charset="0"/>
              </a:rPr>
              <a:t>No other transaction can update the data read by the current transaction until the current transaction completes.</a:t>
            </a:r>
            <a:endParaRPr sz="1600" dirty="0">
              <a:solidFill>
                <a:schemeClr val="accent2"/>
              </a:solidFill>
              <a:latin typeface="Arial" panose="020B0604020202020204" pitchFamily="34" charset="0"/>
              <a:ea typeface="Times New Roman" panose="02020603050405020304" pitchFamily="18" charset="0"/>
            </a:endParaRPr>
          </a:p>
          <a:p>
            <a:pPr lvl="1" eaLnBrk="1" hangingPunct="1">
              <a:buNone/>
            </a:pPr>
            <a:endParaRPr lang="en-IN" altLang="x-none" sz="1800" dirty="0">
              <a:solidFill>
                <a:schemeClr val="accent2"/>
              </a:solidFill>
              <a:latin typeface="Arial" panose="020B0604020202020204"/>
              <a:ea typeface="Times New Roman" panose="02020603050405020304" pitchFamily="18" charset="0"/>
            </a:endParaRPr>
          </a:p>
          <a:p>
            <a:pPr lvl="1" eaLnBrk="1" hangingPunct="1">
              <a:buNone/>
            </a:pPr>
            <a:endParaRPr lang="en-IN" altLang="x-none" sz="1800" dirty="0">
              <a:solidFill>
                <a:schemeClr val="accent2"/>
              </a:solidFill>
              <a:latin typeface="Arial" panose="020B0604020202020204"/>
              <a:ea typeface="Times New Roman" panose="02020603050405020304" pitchFamily="18" charset="0"/>
            </a:endParaRPr>
          </a:p>
        </p:txBody>
      </p:sp>
      <p:sp>
        <p:nvSpPr>
          <p:cNvPr id="25603"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Transactional Integrity (Contd.) </a:t>
            </a:r>
            <a:endParaRPr sz="2000" b="1" dirty="0">
              <a:solidFill>
                <a:schemeClr val="bg1"/>
              </a:solidFill>
              <a:latin typeface="Tahoma" panose="020B0604030504040204" pitchFamily="34" charset="0"/>
              <a:ea typeface="Times New Roman" panose="02020603050405020304" pitchFamily="18" charset="0"/>
            </a:endParaRPr>
          </a:p>
        </p:txBody>
      </p:sp>
      <p:graphicFrame>
        <p:nvGraphicFramePr>
          <p:cNvPr id="73732" name="Group 4"/>
          <p:cNvGraphicFramePr>
            <a:graphicFrameLocks noGrp="1"/>
          </p:cNvGraphicFramePr>
          <p:nvPr/>
        </p:nvGraphicFramePr>
        <p:xfrm>
          <a:off x="6781800" y="3657600"/>
          <a:ext cx="2971800" cy="1603375"/>
        </p:xfrm>
        <a:graphic>
          <a:graphicData uri="http://schemas.openxmlformats.org/drawingml/2006/table">
            <a:tbl>
              <a:tblPr/>
              <a:tblGrid>
                <a:gridCol w="908050"/>
                <a:gridCol w="1129030"/>
                <a:gridCol w="934720"/>
              </a:tblGrid>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EmpNo</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EmpName</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Salary</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E001</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Rex</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12000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E002</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Audrey</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40000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E003</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Smith</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25000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E004</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Robert</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28000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73758" name="Picture 30" descr="j0292020"/>
          <p:cNvPicPr>
            <a:picLocks noChangeAspect="1"/>
          </p:cNvPicPr>
          <p:nvPr/>
        </p:nvPicPr>
        <p:blipFill>
          <a:blip r:embed="rId2"/>
          <a:stretch>
            <a:fillRect/>
          </a:stretch>
        </p:blipFill>
        <p:spPr>
          <a:xfrm>
            <a:off x="3429000" y="3154363"/>
            <a:ext cx="1195388" cy="884237"/>
          </a:xfrm>
          <a:prstGeom prst="rect">
            <a:avLst/>
          </a:prstGeom>
          <a:noFill/>
          <a:ln w="9525">
            <a:noFill/>
          </a:ln>
        </p:spPr>
      </p:pic>
      <p:sp>
        <p:nvSpPr>
          <p:cNvPr id="73759" name="Line 31"/>
          <p:cNvSpPr/>
          <p:nvPr/>
        </p:nvSpPr>
        <p:spPr>
          <a:xfrm>
            <a:off x="4572000" y="3733800"/>
            <a:ext cx="2209800" cy="685800"/>
          </a:xfrm>
          <a:prstGeom prst="line">
            <a:avLst/>
          </a:prstGeom>
          <a:ln w="22225" cap="flat" cmpd="sng">
            <a:solidFill>
              <a:schemeClr val="tx1"/>
            </a:solidFill>
            <a:prstDash val="solid"/>
            <a:headEnd type="none" w="med" len="med"/>
            <a:tailEnd type="triangle" w="med" len="med"/>
          </a:ln>
        </p:spPr>
      </p:sp>
      <p:sp>
        <p:nvSpPr>
          <p:cNvPr id="73760" name="Line 32"/>
          <p:cNvSpPr/>
          <p:nvPr/>
        </p:nvSpPr>
        <p:spPr>
          <a:xfrm flipV="1">
            <a:off x="4495800" y="4495800"/>
            <a:ext cx="2286000" cy="1066800"/>
          </a:xfrm>
          <a:prstGeom prst="line">
            <a:avLst/>
          </a:prstGeom>
          <a:ln w="19050" cap="flat" cmpd="sng">
            <a:solidFill>
              <a:srgbClr val="FF0000"/>
            </a:solidFill>
            <a:prstDash val="solid"/>
            <a:headEnd type="none" w="med" len="med"/>
            <a:tailEnd type="triangle" w="med" len="med"/>
          </a:ln>
        </p:spPr>
      </p:sp>
      <p:sp>
        <p:nvSpPr>
          <p:cNvPr id="73761" name="Text Box 33"/>
          <p:cNvSpPr txBox="1"/>
          <p:nvPr/>
        </p:nvSpPr>
        <p:spPr>
          <a:xfrm>
            <a:off x="4343400" y="3657600"/>
            <a:ext cx="2514600" cy="304800"/>
          </a:xfrm>
          <a:prstGeom prst="rect">
            <a:avLst/>
          </a:prstGeom>
          <a:noFill/>
          <a:ln w="9525">
            <a:noFill/>
          </a:ln>
        </p:spPr>
        <p:txBody>
          <a:bodyPr>
            <a:spAutoFit/>
          </a:bodyPr>
          <a:p>
            <a:pPr marL="739775" lvl="0" indent="-274320" algn="ctr" eaLnBrk="1" hangingPunct="1">
              <a:spcBef>
                <a:spcPct val="50000"/>
              </a:spcBef>
              <a:buNone/>
            </a:pPr>
            <a:r>
              <a:rPr sz="1400" dirty="0">
                <a:solidFill>
                  <a:schemeClr val="tx1"/>
                </a:solidFill>
                <a:latin typeface="Arial" panose="020B0604020202020204"/>
                <a:ea typeface="Arial" panose="020B0604020202020204"/>
              </a:rPr>
              <a:t>Reading data</a:t>
            </a:r>
            <a:endParaRPr dirty="0">
              <a:latin typeface="Arial" panose="020B0604020202020204"/>
              <a:ea typeface="Arial" panose="020B0604020202020204"/>
            </a:endParaRPr>
          </a:p>
        </p:txBody>
      </p:sp>
      <p:sp>
        <p:nvSpPr>
          <p:cNvPr id="73762" name="Text Box 34"/>
          <p:cNvSpPr txBox="1"/>
          <p:nvPr/>
        </p:nvSpPr>
        <p:spPr>
          <a:xfrm>
            <a:off x="4572000" y="5257800"/>
            <a:ext cx="2362200" cy="304800"/>
          </a:xfrm>
          <a:prstGeom prst="rect">
            <a:avLst/>
          </a:prstGeom>
          <a:noFill/>
          <a:ln w="9525">
            <a:noFill/>
          </a:ln>
        </p:spPr>
        <p:txBody>
          <a:bodyPr>
            <a:spAutoFit/>
          </a:bodyPr>
          <a:p>
            <a:pPr marL="739775" lvl="0" indent="-274320" eaLnBrk="1" hangingPunct="1">
              <a:spcBef>
                <a:spcPct val="50000"/>
              </a:spcBef>
              <a:buNone/>
            </a:pPr>
            <a:r>
              <a:rPr sz="1400" dirty="0">
                <a:solidFill>
                  <a:srgbClr val="C00000"/>
                </a:solidFill>
                <a:latin typeface="Arial" panose="020B0604020202020204"/>
                <a:ea typeface="Arial" panose="020B0604020202020204"/>
              </a:rPr>
              <a:t>Trying to update</a:t>
            </a:r>
            <a:endParaRPr dirty="0">
              <a:solidFill>
                <a:srgbClr val="C00000"/>
              </a:solidFill>
              <a:latin typeface="Arial" panose="020B0604020202020204"/>
              <a:ea typeface="Arial" panose="020B0604020202020204"/>
            </a:endParaRPr>
          </a:p>
        </p:txBody>
      </p:sp>
      <p:pic>
        <p:nvPicPr>
          <p:cNvPr id="73763" name="Picture 35"/>
          <p:cNvPicPr>
            <a:picLocks noChangeAspect="1"/>
          </p:cNvPicPr>
          <p:nvPr/>
        </p:nvPicPr>
        <p:blipFill>
          <a:blip r:embed="rId3"/>
          <a:stretch>
            <a:fillRect/>
          </a:stretch>
        </p:blipFill>
        <p:spPr>
          <a:xfrm>
            <a:off x="3371850" y="4724400"/>
            <a:ext cx="1123950" cy="14287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3758"/>
                                        </p:tgtEl>
                                        <p:attrNameLst>
                                          <p:attrName>style.visibility</p:attrName>
                                        </p:attrNameLst>
                                      </p:cBhvr>
                                      <p:to>
                                        <p:strVal val="visible"/>
                                      </p:to>
                                    </p:set>
                                    <p:animEffect transition="in" filter="checkerboard(across)">
                                      <p:cBhvr>
                                        <p:cTn id="7" dur="500"/>
                                        <p:tgtEl>
                                          <p:spTgt spid="73758"/>
                                        </p:tgtEl>
                                      </p:cBhvr>
                                    </p:animEffect>
                                  </p:childTnLst>
                                </p:cTn>
                              </p:par>
                              <p:par>
                                <p:cTn id="8" presetID="5" presetClass="entr" presetSubtype="10" fill="hold" nodeType="withEffect">
                                  <p:stCondLst>
                                    <p:cond delay="0"/>
                                  </p:stCondLst>
                                  <p:childTnLst>
                                    <p:set>
                                      <p:cBhvr>
                                        <p:cTn id="9" dur="1" fill="hold">
                                          <p:stCondLst>
                                            <p:cond delay="0"/>
                                          </p:stCondLst>
                                        </p:cTn>
                                        <p:tgtEl>
                                          <p:spTgt spid="73732"/>
                                        </p:tgtEl>
                                        <p:attrNameLst>
                                          <p:attrName>style.visibility</p:attrName>
                                        </p:attrNameLst>
                                      </p:cBhvr>
                                      <p:to>
                                        <p:strVal val="visible"/>
                                      </p:to>
                                    </p:set>
                                    <p:animEffect transition="in" filter="checkerboard(across)">
                                      <p:cBhvr>
                                        <p:cTn id="10" dur="500"/>
                                        <p:tgtEl>
                                          <p:spTgt spid="73732"/>
                                        </p:tgtEl>
                                      </p:cBhvr>
                                    </p:animEffect>
                                  </p:childTnLst>
                                </p:cTn>
                              </p:par>
                              <p:par>
                                <p:cTn id="11" presetID="55" presetClass="entr" presetSubtype="0" fill="hold" nodeType="withEffect">
                                  <p:stCondLst>
                                    <p:cond delay="0"/>
                                  </p:stCondLst>
                                  <p:childTnLst>
                                    <p:set>
                                      <p:cBhvr>
                                        <p:cTn id="12" dur="1" fill="hold">
                                          <p:stCondLst>
                                            <p:cond delay="0"/>
                                          </p:stCondLst>
                                        </p:cTn>
                                        <p:tgtEl>
                                          <p:spTgt spid="73759"/>
                                        </p:tgtEl>
                                        <p:attrNameLst>
                                          <p:attrName>style.visibility</p:attrName>
                                        </p:attrNameLst>
                                      </p:cBhvr>
                                      <p:to>
                                        <p:strVal val="visible"/>
                                      </p:to>
                                    </p:set>
                                    <p:anim calcmode="lin" valueType="num">
                                      <p:cBhvr>
                                        <p:cTn id="13" dur="1000" fill="hold"/>
                                        <p:tgtEl>
                                          <p:spTgt spid="73759"/>
                                        </p:tgtEl>
                                        <p:attrNameLst>
                                          <p:attrName>ppt_w</p:attrName>
                                        </p:attrNameLst>
                                      </p:cBhvr>
                                      <p:tavLst>
                                        <p:tav tm="0">
                                          <p:val>
                                            <p:strVal val="#ppt_w*0.70"/>
                                          </p:val>
                                        </p:tav>
                                        <p:tav tm="100000">
                                          <p:val>
                                            <p:strVal val="#ppt_w"/>
                                          </p:val>
                                        </p:tav>
                                      </p:tavLst>
                                    </p:anim>
                                    <p:anim calcmode="lin" valueType="num">
                                      <p:cBhvr>
                                        <p:cTn id="14" dur="1000" fill="hold"/>
                                        <p:tgtEl>
                                          <p:spTgt spid="73759"/>
                                        </p:tgtEl>
                                        <p:attrNameLst>
                                          <p:attrName>ppt_h</p:attrName>
                                        </p:attrNameLst>
                                      </p:cBhvr>
                                      <p:tavLst>
                                        <p:tav tm="0">
                                          <p:val>
                                            <p:strVal val="#ppt_h"/>
                                          </p:val>
                                        </p:tav>
                                        <p:tav tm="100000">
                                          <p:val>
                                            <p:strVal val="#ppt_h"/>
                                          </p:val>
                                        </p:tav>
                                      </p:tavLst>
                                    </p:anim>
                                    <p:animEffect transition="in" filter="fade">
                                      <p:cBhvr>
                                        <p:cTn id="15" dur="1000"/>
                                        <p:tgtEl>
                                          <p:spTgt spid="73759"/>
                                        </p:tgtEl>
                                      </p:cBhvr>
                                    </p:animEffect>
                                  </p:childTnLst>
                                </p:cTn>
                              </p:par>
                            </p:childTnLst>
                          </p:cTn>
                        </p:par>
                        <p:par>
                          <p:cTn id="16" fill="hold">
                            <p:stCondLst>
                              <p:cond delay="500"/>
                            </p:stCondLst>
                            <p:childTnLst>
                              <p:par>
                                <p:cTn id="17" presetID="5" presetClass="entr" presetSubtype="10" fill="hold" grpId="0" nodeType="afterEffect">
                                  <p:stCondLst>
                                    <p:cond delay="0"/>
                                  </p:stCondLst>
                                  <p:childTnLst>
                                    <p:set>
                                      <p:cBhvr>
                                        <p:cTn id="18" dur="1" fill="hold">
                                          <p:stCondLst>
                                            <p:cond delay="0"/>
                                          </p:stCondLst>
                                        </p:cTn>
                                        <p:tgtEl>
                                          <p:spTgt spid="73761"/>
                                        </p:tgtEl>
                                        <p:attrNameLst>
                                          <p:attrName>style.visibility</p:attrName>
                                        </p:attrNameLst>
                                      </p:cBhvr>
                                      <p:to>
                                        <p:strVal val="visible"/>
                                      </p:to>
                                    </p:set>
                                    <p:animEffect transition="in" filter="checkerboard(across)">
                                      <p:cBhvr>
                                        <p:cTn id="19" dur="500"/>
                                        <p:tgtEl>
                                          <p:spTgt spid="73761"/>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73763"/>
                                        </p:tgtEl>
                                        <p:attrNameLst>
                                          <p:attrName>style.visibility</p:attrName>
                                        </p:attrNameLst>
                                      </p:cBhvr>
                                      <p:to>
                                        <p:strVal val="visible"/>
                                      </p:to>
                                    </p:set>
                                    <p:animEffect transition="in" filter="checkerboard(across)">
                                      <p:cBhvr>
                                        <p:cTn id="24" dur="500"/>
                                        <p:tgtEl>
                                          <p:spTgt spid="73763"/>
                                        </p:tgtEl>
                                      </p:cBhvr>
                                    </p:animEffect>
                                  </p:childTnLst>
                                </p:cTn>
                              </p:par>
                            </p:childTnLst>
                          </p:cTn>
                        </p:par>
                        <p:par>
                          <p:cTn id="25" fill="hold">
                            <p:stCondLst>
                              <p:cond delay="500"/>
                            </p:stCondLst>
                            <p:childTnLst>
                              <p:par>
                                <p:cTn id="26" presetID="55" presetClass="entr" presetSubtype="0" fill="hold" nodeType="afterEffect">
                                  <p:stCondLst>
                                    <p:cond delay="0"/>
                                  </p:stCondLst>
                                  <p:childTnLst>
                                    <p:set>
                                      <p:cBhvr>
                                        <p:cTn id="27" dur="1" fill="hold">
                                          <p:stCondLst>
                                            <p:cond delay="0"/>
                                          </p:stCondLst>
                                        </p:cTn>
                                        <p:tgtEl>
                                          <p:spTgt spid="73760"/>
                                        </p:tgtEl>
                                        <p:attrNameLst>
                                          <p:attrName>style.visibility</p:attrName>
                                        </p:attrNameLst>
                                      </p:cBhvr>
                                      <p:to>
                                        <p:strVal val="visible"/>
                                      </p:to>
                                    </p:set>
                                    <p:anim calcmode="lin" valueType="num">
                                      <p:cBhvr>
                                        <p:cTn id="28" dur="1000" fill="hold"/>
                                        <p:tgtEl>
                                          <p:spTgt spid="73760"/>
                                        </p:tgtEl>
                                        <p:attrNameLst>
                                          <p:attrName>ppt_w</p:attrName>
                                        </p:attrNameLst>
                                      </p:cBhvr>
                                      <p:tavLst>
                                        <p:tav tm="0">
                                          <p:val>
                                            <p:strVal val="#ppt_w*0.70"/>
                                          </p:val>
                                        </p:tav>
                                        <p:tav tm="100000">
                                          <p:val>
                                            <p:strVal val="#ppt_w"/>
                                          </p:val>
                                        </p:tav>
                                      </p:tavLst>
                                    </p:anim>
                                    <p:anim calcmode="lin" valueType="num">
                                      <p:cBhvr>
                                        <p:cTn id="29" dur="1000" fill="hold"/>
                                        <p:tgtEl>
                                          <p:spTgt spid="73760"/>
                                        </p:tgtEl>
                                        <p:attrNameLst>
                                          <p:attrName>ppt_h</p:attrName>
                                        </p:attrNameLst>
                                      </p:cBhvr>
                                      <p:tavLst>
                                        <p:tav tm="0">
                                          <p:val>
                                            <p:strVal val="#ppt_h"/>
                                          </p:val>
                                        </p:tav>
                                        <p:tav tm="100000">
                                          <p:val>
                                            <p:strVal val="#ppt_h"/>
                                          </p:val>
                                        </p:tav>
                                      </p:tavLst>
                                    </p:anim>
                                    <p:animEffect transition="in" filter="fade">
                                      <p:cBhvr>
                                        <p:cTn id="30" dur="1000"/>
                                        <p:tgtEl>
                                          <p:spTgt spid="73760"/>
                                        </p:tgtEl>
                                      </p:cBhvr>
                                    </p:animEffect>
                                  </p:childTnLst>
                                </p:cTn>
                              </p:par>
                            </p:childTnLst>
                          </p:cTn>
                        </p:par>
                        <p:par>
                          <p:cTn id="31" fill="hold">
                            <p:stCondLst>
                              <p:cond delay="1500"/>
                            </p:stCondLst>
                            <p:childTnLst>
                              <p:par>
                                <p:cTn id="32" presetID="5" presetClass="entr" presetSubtype="10" fill="hold" grpId="0" nodeType="afterEffect">
                                  <p:stCondLst>
                                    <p:cond delay="0"/>
                                  </p:stCondLst>
                                  <p:childTnLst>
                                    <p:set>
                                      <p:cBhvr>
                                        <p:cTn id="33" dur="1" fill="hold">
                                          <p:stCondLst>
                                            <p:cond delay="0"/>
                                          </p:stCondLst>
                                        </p:cTn>
                                        <p:tgtEl>
                                          <p:spTgt spid="73762"/>
                                        </p:tgtEl>
                                        <p:attrNameLst>
                                          <p:attrName>style.visibility</p:attrName>
                                        </p:attrNameLst>
                                      </p:cBhvr>
                                      <p:to>
                                        <p:strVal val="visible"/>
                                      </p:to>
                                    </p:set>
                                    <p:animEffect transition="in" filter="checkerboard(across)">
                                      <p:cBhvr>
                                        <p:cTn id="34" dur="500"/>
                                        <p:tgtEl>
                                          <p:spTgt spid="73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61" grpId="0"/>
      <p:bldP spid="7376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noChangeArrowheads="1"/>
          </p:cNvSpPr>
          <p:nvPr>
            <p:ph type="body" idx="4294967295"/>
          </p:nvPr>
        </p:nvSpPr>
        <p:spPr bwMode="auto">
          <a:xfrm>
            <a:off x="3032125" y="1598613"/>
            <a:ext cx="7313613" cy="4570413"/>
          </a:xfrm>
          <a:prstGeom prst="rect">
            <a:avLst/>
          </a:prstGeom>
          <a:solidFill>
            <a:srgbClr val="FFFFFF"/>
          </a:solidFill>
          <a:ln>
            <a:noFill/>
            <a:miter lim="800000"/>
          </a:ln>
        </p:spPr>
        <p:txBody>
          <a:bodyPr/>
          <a:p>
            <a:pPr lvl="1" eaLnBrk="1" hangingPunct="1">
              <a:buBlip>
                <a:blip r:embed="rId1"/>
              </a:buBlip>
            </a:pPr>
            <a:r>
              <a:rPr sz="1800" dirty="0">
                <a:solidFill>
                  <a:schemeClr val="accent2"/>
                </a:solidFill>
                <a:latin typeface="Arial" panose="020B0604020202020204" pitchFamily="34" charset="0"/>
                <a:ea typeface="Times New Roman" panose="02020603050405020304" pitchFamily="18" charset="0"/>
              </a:rPr>
              <a:t>REPEATABLE READ:</a:t>
            </a:r>
            <a:endParaRPr sz="1800" dirty="0">
              <a:solidFill>
                <a:schemeClr val="accent2"/>
              </a:solidFill>
              <a:latin typeface="Arial" panose="020B0604020202020204" pitchFamily="34" charset="0"/>
              <a:ea typeface="Times New Roman" panose="02020603050405020304" pitchFamily="18" charset="0"/>
            </a:endParaRPr>
          </a:p>
          <a:p>
            <a:pPr lvl="2" eaLnBrk="1" hangingPunct="1">
              <a:buBlip>
                <a:blip r:embed="rId1"/>
              </a:buBlip>
            </a:pPr>
            <a:r>
              <a:rPr sz="1600" dirty="0">
                <a:solidFill>
                  <a:schemeClr val="accent2"/>
                </a:solidFill>
                <a:latin typeface="Arial" panose="020B0604020202020204" pitchFamily="34" charset="0"/>
                <a:ea typeface="Times New Roman" panose="02020603050405020304" pitchFamily="18" charset="0"/>
              </a:rPr>
              <a:t>No other transaction can update the data read by the current transaction until the current transaction completes.</a:t>
            </a:r>
            <a:endParaRPr sz="1600" dirty="0">
              <a:solidFill>
                <a:schemeClr val="accent2"/>
              </a:solidFill>
              <a:latin typeface="Arial" panose="020B0604020202020204" pitchFamily="34" charset="0"/>
              <a:ea typeface="Times New Roman" panose="02020603050405020304" pitchFamily="18" charset="0"/>
            </a:endParaRPr>
          </a:p>
          <a:p>
            <a:pPr lvl="1" eaLnBrk="1" hangingPunct="1">
              <a:buNone/>
            </a:pPr>
            <a:endParaRPr lang="en-IN" altLang="x-none" sz="1800" dirty="0">
              <a:solidFill>
                <a:schemeClr val="accent2"/>
              </a:solidFill>
              <a:latin typeface="Arial" panose="020B0604020202020204"/>
              <a:ea typeface="Times New Roman" panose="02020603050405020304" pitchFamily="18" charset="0"/>
            </a:endParaRPr>
          </a:p>
          <a:p>
            <a:pPr lvl="1" eaLnBrk="1" hangingPunct="1">
              <a:buNone/>
            </a:pPr>
            <a:endParaRPr lang="en-IN" altLang="x-none" sz="1800" dirty="0">
              <a:solidFill>
                <a:schemeClr val="accent2"/>
              </a:solidFill>
              <a:latin typeface="Arial" panose="020B0604020202020204"/>
              <a:ea typeface="Times New Roman" panose="02020603050405020304" pitchFamily="18" charset="0"/>
            </a:endParaRPr>
          </a:p>
        </p:txBody>
      </p:sp>
      <p:sp>
        <p:nvSpPr>
          <p:cNvPr id="26627"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Transactional Integrity (Contd.) </a:t>
            </a:r>
            <a:endParaRPr sz="2000" b="1" dirty="0">
              <a:solidFill>
                <a:schemeClr val="bg1"/>
              </a:solidFill>
              <a:latin typeface="Tahoma" panose="020B0604030504040204" pitchFamily="34" charset="0"/>
              <a:ea typeface="Times New Roman" panose="02020603050405020304" pitchFamily="18" charset="0"/>
            </a:endParaRPr>
          </a:p>
        </p:txBody>
      </p:sp>
      <p:graphicFrame>
        <p:nvGraphicFramePr>
          <p:cNvPr id="75780" name="Group 4"/>
          <p:cNvGraphicFramePr>
            <a:graphicFrameLocks noGrp="1"/>
          </p:cNvGraphicFramePr>
          <p:nvPr/>
        </p:nvGraphicFramePr>
        <p:xfrm>
          <a:off x="6781800" y="3657600"/>
          <a:ext cx="2971800" cy="1603375"/>
        </p:xfrm>
        <a:graphic>
          <a:graphicData uri="http://schemas.openxmlformats.org/drawingml/2006/table">
            <a:tbl>
              <a:tblPr/>
              <a:tblGrid>
                <a:gridCol w="908050"/>
                <a:gridCol w="1129030"/>
                <a:gridCol w="934720"/>
              </a:tblGrid>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EmpNo</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EmpName</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Salary</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E001</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Rex</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12000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E002</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Audrey</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40000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E003</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Smith</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25000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E004</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Robert</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28000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26654" name="Picture 30" descr="j0292020"/>
          <p:cNvPicPr>
            <a:picLocks noChangeAspect="1"/>
          </p:cNvPicPr>
          <p:nvPr/>
        </p:nvPicPr>
        <p:blipFill>
          <a:blip r:embed="rId2"/>
          <a:stretch>
            <a:fillRect/>
          </a:stretch>
        </p:blipFill>
        <p:spPr>
          <a:xfrm>
            <a:off x="3429000" y="3154363"/>
            <a:ext cx="1195388" cy="884237"/>
          </a:xfrm>
          <a:prstGeom prst="rect">
            <a:avLst/>
          </a:prstGeom>
          <a:noFill/>
          <a:ln w="9525">
            <a:noFill/>
          </a:ln>
        </p:spPr>
      </p:pic>
      <p:sp>
        <p:nvSpPr>
          <p:cNvPr id="26655" name="Line 31"/>
          <p:cNvSpPr/>
          <p:nvPr/>
        </p:nvSpPr>
        <p:spPr>
          <a:xfrm>
            <a:off x="4572000" y="3733800"/>
            <a:ext cx="2209800" cy="685800"/>
          </a:xfrm>
          <a:prstGeom prst="line">
            <a:avLst/>
          </a:prstGeom>
          <a:ln w="22225" cap="flat" cmpd="sng">
            <a:solidFill>
              <a:schemeClr val="tx1"/>
            </a:solidFill>
            <a:prstDash val="solid"/>
            <a:headEnd type="none" w="med" len="med"/>
            <a:tailEnd type="triangle" w="med" len="med"/>
          </a:ln>
        </p:spPr>
      </p:sp>
      <p:sp>
        <p:nvSpPr>
          <p:cNvPr id="26656" name="Line 32"/>
          <p:cNvSpPr/>
          <p:nvPr/>
        </p:nvSpPr>
        <p:spPr>
          <a:xfrm flipV="1">
            <a:off x="4495800" y="4495800"/>
            <a:ext cx="2286000" cy="1066800"/>
          </a:xfrm>
          <a:prstGeom prst="line">
            <a:avLst/>
          </a:prstGeom>
          <a:ln w="19050" cap="flat" cmpd="sng">
            <a:solidFill>
              <a:srgbClr val="FF0000"/>
            </a:solidFill>
            <a:prstDash val="solid"/>
            <a:headEnd type="none" w="med" len="med"/>
            <a:tailEnd type="triangle" w="med" len="med"/>
          </a:ln>
        </p:spPr>
      </p:sp>
      <p:sp>
        <p:nvSpPr>
          <p:cNvPr id="26657" name="Text Box 33"/>
          <p:cNvSpPr txBox="1"/>
          <p:nvPr/>
        </p:nvSpPr>
        <p:spPr>
          <a:xfrm>
            <a:off x="4343400" y="3657600"/>
            <a:ext cx="2514600" cy="304800"/>
          </a:xfrm>
          <a:prstGeom prst="rect">
            <a:avLst/>
          </a:prstGeom>
          <a:noFill/>
          <a:ln w="9525">
            <a:noFill/>
          </a:ln>
        </p:spPr>
        <p:txBody>
          <a:bodyPr>
            <a:spAutoFit/>
          </a:bodyPr>
          <a:p>
            <a:pPr marL="739775" lvl="0" indent="-274320" algn="ctr" eaLnBrk="1" hangingPunct="1">
              <a:spcBef>
                <a:spcPct val="50000"/>
              </a:spcBef>
              <a:buNone/>
            </a:pPr>
            <a:r>
              <a:rPr sz="1400" dirty="0">
                <a:solidFill>
                  <a:schemeClr val="tx1"/>
                </a:solidFill>
                <a:latin typeface="Arial" panose="020B0604020202020204"/>
                <a:ea typeface="Arial" panose="020B0604020202020204"/>
              </a:rPr>
              <a:t>Reading data</a:t>
            </a:r>
            <a:endParaRPr dirty="0">
              <a:latin typeface="Arial" panose="020B0604020202020204"/>
              <a:ea typeface="Arial" panose="020B0604020202020204"/>
            </a:endParaRPr>
          </a:p>
        </p:txBody>
      </p:sp>
      <p:sp>
        <p:nvSpPr>
          <p:cNvPr id="22562" name="Text Box 34"/>
          <p:cNvSpPr txBox="1"/>
          <p:nvPr/>
        </p:nvSpPr>
        <p:spPr>
          <a:xfrm>
            <a:off x="4800600" y="5257800"/>
            <a:ext cx="2362200" cy="304800"/>
          </a:xfrm>
          <a:prstGeom prst="rect">
            <a:avLst/>
          </a:prstGeom>
          <a:noFill/>
          <a:ln w="9525">
            <a:noFill/>
          </a:ln>
        </p:spPr>
        <p:txBody>
          <a:bodyPr>
            <a:spAutoFit/>
          </a:bodyPr>
          <a:p>
            <a:pPr marL="739775" lvl="0" indent="-274320" eaLnBrk="1" hangingPunct="1">
              <a:spcBef>
                <a:spcPct val="50000"/>
              </a:spcBef>
              <a:buNone/>
            </a:pPr>
            <a:r>
              <a:rPr sz="1400" dirty="0">
                <a:solidFill>
                  <a:srgbClr val="C00000"/>
                </a:solidFill>
                <a:latin typeface="Arial" panose="020B0604020202020204"/>
                <a:ea typeface="Arial" panose="020B0604020202020204"/>
              </a:rPr>
              <a:t>Waiting</a:t>
            </a:r>
            <a:endParaRPr dirty="0">
              <a:solidFill>
                <a:srgbClr val="C00000"/>
              </a:solidFill>
              <a:latin typeface="Arial" panose="020B0604020202020204"/>
              <a:ea typeface="Arial" panose="020B0604020202020204"/>
            </a:endParaRPr>
          </a:p>
        </p:txBody>
      </p:sp>
      <p:pic>
        <p:nvPicPr>
          <p:cNvPr id="26659" name="Picture 35"/>
          <p:cNvPicPr>
            <a:picLocks noChangeAspect="1"/>
          </p:cNvPicPr>
          <p:nvPr/>
        </p:nvPicPr>
        <p:blipFill>
          <a:blip r:embed="rId3"/>
          <a:stretch>
            <a:fillRect/>
          </a:stretch>
        </p:blipFill>
        <p:spPr>
          <a:xfrm>
            <a:off x="3371850" y="4724400"/>
            <a:ext cx="1123950" cy="14287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2562"/>
                                        </p:tgtEl>
                                        <p:attrNameLst>
                                          <p:attrName>style.visibility</p:attrName>
                                        </p:attrNameLst>
                                      </p:cBhvr>
                                      <p:to>
                                        <p:strVal val="visible"/>
                                      </p:to>
                                    </p:set>
                                    <p:animEffect transition="in" filter="checkerboard(across)">
                                      <p:cBhvr>
                                        <p:cTn id="7" dur="500"/>
                                        <p:tgtEl>
                                          <p:spTgt spid="22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6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noChangeArrowheads="1"/>
          </p:cNvSpPr>
          <p:nvPr>
            <p:ph type="body" idx="4294967295"/>
          </p:nvPr>
        </p:nvSpPr>
        <p:spPr bwMode="auto">
          <a:xfrm>
            <a:off x="3032125" y="1598613"/>
            <a:ext cx="7313613" cy="4570413"/>
          </a:xfrm>
          <a:prstGeom prst="rect">
            <a:avLst/>
          </a:prstGeom>
          <a:solidFill>
            <a:srgbClr val="FFFFFF"/>
          </a:solidFill>
          <a:ln>
            <a:noFill/>
            <a:miter lim="800000"/>
          </a:ln>
        </p:spPr>
        <p:txBody>
          <a:bodyPr/>
          <a:p>
            <a:pPr lvl="1" eaLnBrk="1" hangingPunct="1">
              <a:buBlip>
                <a:blip r:embed="rId1"/>
              </a:buBlip>
            </a:pPr>
            <a:r>
              <a:rPr sz="1800" dirty="0">
                <a:solidFill>
                  <a:schemeClr val="accent2"/>
                </a:solidFill>
                <a:latin typeface="Arial" panose="020B0604020202020204" pitchFamily="34" charset="0"/>
                <a:ea typeface="Times New Roman" panose="02020603050405020304" pitchFamily="18" charset="0"/>
              </a:rPr>
              <a:t>REPEATABLE READ:</a:t>
            </a:r>
            <a:endParaRPr sz="1800" dirty="0">
              <a:solidFill>
                <a:schemeClr val="accent2"/>
              </a:solidFill>
              <a:latin typeface="Arial" panose="020B0604020202020204" pitchFamily="34" charset="0"/>
              <a:ea typeface="Times New Roman" panose="02020603050405020304" pitchFamily="18" charset="0"/>
            </a:endParaRPr>
          </a:p>
          <a:p>
            <a:pPr lvl="2" eaLnBrk="1" hangingPunct="1">
              <a:buBlip>
                <a:blip r:embed="rId1"/>
              </a:buBlip>
            </a:pPr>
            <a:r>
              <a:rPr sz="1600" dirty="0">
                <a:solidFill>
                  <a:schemeClr val="accent2"/>
                </a:solidFill>
                <a:latin typeface="Arial" panose="020B0604020202020204" pitchFamily="34" charset="0"/>
                <a:ea typeface="Times New Roman" panose="02020603050405020304" pitchFamily="18" charset="0"/>
              </a:rPr>
              <a:t>No other transaction can update the data read by the current transaction until the current transaction completes.</a:t>
            </a:r>
            <a:endParaRPr sz="1600" dirty="0">
              <a:solidFill>
                <a:schemeClr val="accent2"/>
              </a:solidFill>
              <a:latin typeface="Arial" panose="020B0604020202020204" pitchFamily="34" charset="0"/>
              <a:ea typeface="Times New Roman" panose="02020603050405020304" pitchFamily="18" charset="0"/>
            </a:endParaRPr>
          </a:p>
          <a:p>
            <a:pPr lvl="1" eaLnBrk="1" hangingPunct="1">
              <a:buNone/>
            </a:pPr>
            <a:endParaRPr lang="en-IN" altLang="x-none" sz="1800" dirty="0">
              <a:solidFill>
                <a:schemeClr val="accent2"/>
              </a:solidFill>
              <a:latin typeface="Arial" panose="020B0604020202020204"/>
              <a:ea typeface="Times New Roman" panose="02020603050405020304" pitchFamily="18" charset="0"/>
            </a:endParaRPr>
          </a:p>
          <a:p>
            <a:pPr lvl="1" eaLnBrk="1" hangingPunct="1">
              <a:buNone/>
            </a:pPr>
            <a:endParaRPr lang="en-IN" altLang="x-none" sz="1800" dirty="0">
              <a:solidFill>
                <a:schemeClr val="accent2"/>
              </a:solidFill>
              <a:latin typeface="Arial" panose="020B0604020202020204"/>
              <a:ea typeface="Times New Roman" panose="02020603050405020304" pitchFamily="18" charset="0"/>
            </a:endParaRPr>
          </a:p>
        </p:txBody>
      </p:sp>
      <p:sp>
        <p:nvSpPr>
          <p:cNvPr id="27651"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Transactional Integrity (Contd.) </a:t>
            </a:r>
            <a:endParaRPr sz="2000" b="1" dirty="0">
              <a:solidFill>
                <a:schemeClr val="bg1"/>
              </a:solidFill>
              <a:latin typeface="Tahoma" panose="020B0604030504040204" pitchFamily="34" charset="0"/>
              <a:ea typeface="Times New Roman" panose="02020603050405020304" pitchFamily="18" charset="0"/>
            </a:endParaRPr>
          </a:p>
        </p:txBody>
      </p:sp>
      <p:graphicFrame>
        <p:nvGraphicFramePr>
          <p:cNvPr id="77828" name="Group 4"/>
          <p:cNvGraphicFramePr>
            <a:graphicFrameLocks noGrp="1"/>
          </p:cNvGraphicFramePr>
          <p:nvPr/>
        </p:nvGraphicFramePr>
        <p:xfrm>
          <a:off x="6781800" y="3657600"/>
          <a:ext cx="2971800" cy="1603375"/>
        </p:xfrm>
        <a:graphic>
          <a:graphicData uri="http://schemas.openxmlformats.org/drawingml/2006/table">
            <a:tbl>
              <a:tblPr/>
              <a:tblGrid>
                <a:gridCol w="908050"/>
                <a:gridCol w="1129030"/>
                <a:gridCol w="934720"/>
              </a:tblGrid>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EmpNo</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EmpName</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Salary</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E001</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Rex</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12000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E002</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Audrey</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40000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E003</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Smith</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25000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E004</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Robert</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28000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27678" name="Picture 30" descr="j0292020"/>
          <p:cNvPicPr>
            <a:picLocks noChangeAspect="1"/>
          </p:cNvPicPr>
          <p:nvPr/>
        </p:nvPicPr>
        <p:blipFill>
          <a:blip r:embed="rId2"/>
          <a:stretch>
            <a:fillRect/>
          </a:stretch>
        </p:blipFill>
        <p:spPr>
          <a:xfrm>
            <a:off x="3429000" y="3154363"/>
            <a:ext cx="1195388" cy="884237"/>
          </a:xfrm>
          <a:prstGeom prst="rect">
            <a:avLst/>
          </a:prstGeom>
          <a:noFill/>
          <a:ln w="9525">
            <a:noFill/>
          </a:ln>
        </p:spPr>
      </p:pic>
      <p:sp>
        <p:nvSpPr>
          <p:cNvPr id="27679" name="Line 31"/>
          <p:cNvSpPr/>
          <p:nvPr/>
        </p:nvSpPr>
        <p:spPr>
          <a:xfrm>
            <a:off x="4572000" y="3733800"/>
            <a:ext cx="2209800" cy="685800"/>
          </a:xfrm>
          <a:prstGeom prst="line">
            <a:avLst/>
          </a:prstGeom>
          <a:ln w="22225" cap="flat" cmpd="sng">
            <a:solidFill>
              <a:schemeClr val="tx1"/>
            </a:solidFill>
            <a:prstDash val="solid"/>
            <a:headEnd type="none" w="med" len="med"/>
            <a:tailEnd type="triangle" w="med" len="med"/>
          </a:ln>
        </p:spPr>
      </p:sp>
      <p:sp>
        <p:nvSpPr>
          <p:cNvPr id="27680" name="Line 32"/>
          <p:cNvSpPr/>
          <p:nvPr/>
        </p:nvSpPr>
        <p:spPr>
          <a:xfrm flipV="1">
            <a:off x="4495800" y="4495800"/>
            <a:ext cx="2286000" cy="1066800"/>
          </a:xfrm>
          <a:prstGeom prst="line">
            <a:avLst/>
          </a:prstGeom>
          <a:ln w="19050" cap="flat" cmpd="sng">
            <a:solidFill>
              <a:srgbClr val="FF0000"/>
            </a:solidFill>
            <a:prstDash val="solid"/>
            <a:headEnd type="none" w="med" len="med"/>
            <a:tailEnd type="triangle" w="med" len="med"/>
          </a:ln>
        </p:spPr>
      </p:sp>
      <p:sp>
        <p:nvSpPr>
          <p:cNvPr id="23585" name="Text Box 33"/>
          <p:cNvSpPr txBox="1"/>
          <p:nvPr/>
        </p:nvSpPr>
        <p:spPr>
          <a:xfrm>
            <a:off x="4343400" y="3657600"/>
            <a:ext cx="2514600" cy="304800"/>
          </a:xfrm>
          <a:prstGeom prst="rect">
            <a:avLst/>
          </a:prstGeom>
          <a:noFill/>
          <a:ln w="9525">
            <a:noFill/>
          </a:ln>
        </p:spPr>
        <p:txBody>
          <a:bodyPr>
            <a:spAutoFit/>
          </a:bodyPr>
          <a:p>
            <a:pPr marL="739775" lvl="0" indent="-274320" algn="ctr" eaLnBrk="1" hangingPunct="1">
              <a:spcBef>
                <a:spcPct val="50000"/>
              </a:spcBef>
              <a:buNone/>
            </a:pPr>
            <a:r>
              <a:rPr sz="1400" dirty="0">
                <a:solidFill>
                  <a:schemeClr val="tx1"/>
                </a:solidFill>
                <a:latin typeface="Arial" panose="020B0604020202020204"/>
                <a:ea typeface="Arial" panose="020B0604020202020204"/>
              </a:rPr>
              <a:t>Reading complete</a:t>
            </a:r>
            <a:endParaRPr dirty="0">
              <a:latin typeface="Arial" panose="020B0604020202020204"/>
              <a:ea typeface="Arial" panose="020B0604020202020204"/>
            </a:endParaRPr>
          </a:p>
        </p:txBody>
      </p:sp>
      <p:sp>
        <p:nvSpPr>
          <p:cNvPr id="23586" name="Text Box 34"/>
          <p:cNvSpPr txBox="1"/>
          <p:nvPr/>
        </p:nvSpPr>
        <p:spPr>
          <a:xfrm>
            <a:off x="4572000" y="5257800"/>
            <a:ext cx="2362200" cy="304800"/>
          </a:xfrm>
          <a:prstGeom prst="rect">
            <a:avLst/>
          </a:prstGeom>
          <a:noFill/>
          <a:ln w="9525">
            <a:noFill/>
          </a:ln>
        </p:spPr>
        <p:txBody>
          <a:bodyPr>
            <a:spAutoFit/>
          </a:bodyPr>
          <a:p>
            <a:pPr marL="739775" lvl="0" indent="-274320" eaLnBrk="1" hangingPunct="1">
              <a:spcBef>
                <a:spcPct val="50000"/>
              </a:spcBef>
              <a:buNone/>
            </a:pPr>
            <a:r>
              <a:rPr sz="1400" dirty="0">
                <a:solidFill>
                  <a:srgbClr val="C00000"/>
                </a:solidFill>
                <a:latin typeface="Arial" panose="020B0604020202020204"/>
                <a:ea typeface="Arial" panose="020B0604020202020204"/>
              </a:rPr>
              <a:t>Can update</a:t>
            </a:r>
            <a:endParaRPr dirty="0">
              <a:solidFill>
                <a:srgbClr val="C00000"/>
              </a:solidFill>
              <a:latin typeface="Arial" panose="020B0604020202020204"/>
              <a:ea typeface="Arial" panose="020B0604020202020204"/>
            </a:endParaRPr>
          </a:p>
        </p:txBody>
      </p:sp>
      <p:pic>
        <p:nvPicPr>
          <p:cNvPr id="27683" name="Picture 35"/>
          <p:cNvPicPr>
            <a:picLocks noChangeAspect="1"/>
          </p:cNvPicPr>
          <p:nvPr/>
        </p:nvPicPr>
        <p:blipFill>
          <a:blip r:embed="rId3"/>
          <a:stretch>
            <a:fillRect/>
          </a:stretch>
        </p:blipFill>
        <p:spPr>
          <a:xfrm>
            <a:off x="3371850" y="4724400"/>
            <a:ext cx="1123950" cy="14287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3585"/>
                                        </p:tgtEl>
                                        <p:attrNameLst>
                                          <p:attrName>style.visibility</p:attrName>
                                        </p:attrNameLst>
                                      </p:cBhvr>
                                      <p:to>
                                        <p:strVal val="visible"/>
                                      </p:to>
                                    </p:set>
                                    <p:animEffect transition="in" filter="checkerboard(across)">
                                      <p:cBhvr>
                                        <p:cTn id="7" dur="500"/>
                                        <p:tgtEl>
                                          <p:spTgt spid="23585"/>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23586"/>
                                        </p:tgtEl>
                                        <p:attrNameLst>
                                          <p:attrName>style.visibility</p:attrName>
                                        </p:attrNameLst>
                                      </p:cBhvr>
                                      <p:to>
                                        <p:strVal val="visible"/>
                                      </p:to>
                                    </p:set>
                                    <p:animEffect transition="in" filter="checkerboard(across)">
                                      <p:cBhvr>
                                        <p:cTn id="11" dur="500"/>
                                        <p:tgtEl>
                                          <p:spTgt spid="23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85" grpId="0"/>
      <p:bldP spid="2358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noChangeArrowheads="1"/>
          </p:cNvSpPr>
          <p:nvPr>
            <p:ph type="body" idx="4294967295"/>
          </p:nvPr>
        </p:nvSpPr>
        <p:spPr bwMode="auto">
          <a:xfrm>
            <a:off x="3032125" y="1598613"/>
            <a:ext cx="7313613" cy="4570413"/>
          </a:xfrm>
          <a:prstGeom prst="rect">
            <a:avLst/>
          </a:prstGeom>
          <a:solidFill>
            <a:srgbClr val="FFFFFF"/>
          </a:solidFill>
          <a:ln>
            <a:noFill/>
            <a:miter lim="800000"/>
          </a:ln>
        </p:spPr>
        <p:txBody>
          <a:bodyPr/>
          <a:p>
            <a:pPr lvl="1" eaLnBrk="1" hangingPunct="1">
              <a:buBlip>
                <a:blip r:embed="rId1"/>
              </a:buBlip>
            </a:pPr>
            <a:r>
              <a:rPr sz="1800" dirty="0">
                <a:solidFill>
                  <a:schemeClr val="accent2"/>
                </a:solidFill>
                <a:latin typeface="Arial" panose="020B0604020202020204" pitchFamily="34" charset="0"/>
                <a:ea typeface="Times New Roman" panose="02020603050405020304" pitchFamily="18" charset="0"/>
              </a:rPr>
              <a:t>REPEATABLE READ:</a:t>
            </a:r>
            <a:endParaRPr sz="1800" dirty="0">
              <a:solidFill>
                <a:schemeClr val="accent2"/>
              </a:solidFill>
              <a:latin typeface="Arial" panose="020B0604020202020204" pitchFamily="34" charset="0"/>
              <a:ea typeface="Times New Roman" panose="02020603050405020304" pitchFamily="18" charset="0"/>
            </a:endParaRPr>
          </a:p>
          <a:p>
            <a:pPr lvl="2" eaLnBrk="1" hangingPunct="1">
              <a:buBlip>
                <a:blip r:embed="rId1"/>
              </a:buBlip>
            </a:pPr>
            <a:r>
              <a:rPr sz="1600" dirty="0">
                <a:solidFill>
                  <a:schemeClr val="accent2"/>
                </a:solidFill>
                <a:latin typeface="Arial" panose="020B0604020202020204" pitchFamily="34" charset="0"/>
                <a:ea typeface="Times New Roman" panose="02020603050405020304" pitchFamily="18" charset="0"/>
              </a:rPr>
              <a:t>Other transactions can insert new rows.</a:t>
            </a:r>
            <a:endParaRPr sz="1600" dirty="0">
              <a:solidFill>
                <a:schemeClr val="accent2"/>
              </a:solidFill>
              <a:latin typeface="Arial" panose="020B0604020202020204" pitchFamily="34" charset="0"/>
              <a:ea typeface="Times New Roman" panose="02020603050405020304" pitchFamily="18" charset="0"/>
            </a:endParaRPr>
          </a:p>
          <a:p>
            <a:pPr lvl="1" eaLnBrk="1" hangingPunct="1">
              <a:buNone/>
            </a:pPr>
            <a:endParaRPr lang="en-IN" altLang="x-none" sz="1800" dirty="0">
              <a:solidFill>
                <a:schemeClr val="accent2"/>
              </a:solidFill>
              <a:latin typeface="Arial" panose="020B0604020202020204"/>
              <a:ea typeface="Times New Roman" panose="02020603050405020304" pitchFamily="18" charset="0"/>
            </a:endParaRPr>
          </a:p>
          <a:p>
            <a:pPr lvl="1" eaLnBrk="1" hangingPunct="1">
              <a:buNone/>
            </a:pPr>
            <a:endParaRPr lang="en-IN" altLang="x-none" sz="1800" dirty="0">
              <a:solidFill>
                <a:schemeClr val="accent2"/>
              </a:solidFill>
              <a:latin typeface="Arial" panose="020B0604020202020204"/>
              <a:ea typeface="Times New Roman" panose="02020603050405020304" pitchFamily="18" charset="0"/>
            </a:endParaRPr>
          </a:p>
        </p:txBody>
      </p:sp>
      <p:sp>
        <p:nvSpPr>
          <p:cNvPr id="28675"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Transactional Integrity (Contd.) </a:t>
            </a:r>
            <a:endParaRPr sz="2000" b="1" dirty="0">
              <a:solidFill>
                <a:schemeClr val="bg1"/>
              </a:solidFill>
              <a:latin typeface="Tahoma" panose="020B0604030504040204" pitchFamily="34" charset="0"/>
              <a:ea typeface="Times New Roman" panose="02020603050405020304" pitchFamily="18" charset="0"/>
            </a:endParaRPr>
          </a:p>
        </p:txBody>
      </p:sp>
      <p:graphicFrame>
        <p:nvGraphicFramePr>
          <p:cNvPr id="79876" name="Group 4"/>
          <p:cNvGraphicFramePr>
            <a:graphicFrameLocks noGrp="1"/>
          </p:cNvGraphicFramePr>
          <p:nvPr/>
        </p:nvGraphicFramePr>
        <p:xfrm>
          <a:off x="6781800" y="3657600"/>
          <a:ext cx="2971800" cy="1603375"/>
        </p:xfrm>
        <a:graphic>
          <a:graphicData uri="http://schemas.openxmlformats.org/drawingml/2006/table">
            <a:tbl>
              <a:tblPr/>
              <a:tblGrid>
                <a:gridCol w="908050"/>
                <a:gridCol w="1129030"/>
                <a:gridCol w="934720"/>
              </a:tblGrid>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EmpNo</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EmpName</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Salary</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E001</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Rex</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12000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E002</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Audrey</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40000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E003</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Smith</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25000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E004</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Robert</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28000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79902" name="Picture 30" descr="j0292020"/>
          <p:cNvPicPr>
            <a:picLocks noChangeAspect="1"/>
          </p:cNvPicPr>
          <p:nvPr/>
        </p:nvPicPr>
        <p:blipFill>
          <a:blip r:embed="rId2"/>
          <a:stretch>
            <a:fillRect/>
          </a:stretch>
        </p:blipFill>
        <p:spPr>
          <a:xfrm>
            <a:off x="3429000" y="3154363"/>
            <a:ext cx="1195388" cy="884237"/>
          </a:xfrm>
          <a:prstGeom prst="rect">
            <a:avLst/>
          </a:prstGeom>
          <a:noFill/>
          <a:ln w="9525">
            <a:noFill/>
          </a:ln>
        </p:spPr>
      </p:pic>
      <p:sp>
        <p:nvSpPr>
          <p:cNvPr id="79903" name="Line 31"/>
          <p:cNvSpPr/>
          <p:nvPr/>
        </p:nvSpPr>
        <p:spPr>
          <a:xfrm>
            <a:off x="4572000" y="3733800"/>
            <a:ext cx="2209800" cy="685800"/>
          </a:xfrm>
          <a:prstGeom prst="line">
            <a:avLst/>
          </a:prstGeom>
          <a:ln w="22225" cap="flat" cmpd="sng">
            <a:solidFill>
              <a:schemeClr val="tx1"/>
            </a:solidFill>
            <a:prstDash val="solid"/>
            <a:headEnd type="none" w="med" len="med"/>
            <a:tailEnd type="triangle" w="med" len="med"/>
          </a:ln>
        </p:spPr>
      </p:sp>
      <p:sp>
        <p:nvSpPr>
          <p:cNvPr id="79904" name="Line 32"/>
          <p:cNvSpPr/>
          <p:nvPr/>
        </p:nvSpPr>
        <p:spPr>
          <a:xfrm flipV="1">
            <a:off x="4495800" y="4495800"/>
            <a:ext cx="2286000" cy="1066800"/>
          </a:xfrm>
          <a:prstGeom prst="line">
            <a:avLst/>
          </a:prstGeom>
          <a:ln w="19050" cap="flat" cmpd="sng">
            <a:solidFill>
              <a:srgbClr val="FF0000"/>
            </a:solidFill>
            <a:prstDash val="solid"/>
            <a:headEnd type="none" w="med" len="med"/>
            <a:tailEnd type="triangle" w="med" len="med"/>
          </a:ln>
        </p:spPr>
      </p:sp>
      <p:sp>
        <p:nvSpPr>
          <p:cNvPr id="79905" name="Text Box 33"/>
          <p:cNvSpPr txBox="1"/>
          <p:nvPr/>
        </p:nvSpPr>
        <p:spPr>
          <a:xfrm>
            <a:off x="4343400" y="3657600"/>
            <a:ext cx="2514600" cy="304800"/>
          </a:xfrm>
          <a:prstGeom prst="rect">
            <a:avLst/>
          </a:prstGeom>
          <a:noFill/>
          <a:ln w="9525">
            <a:noFill/>
          </a:ln>
        </p:spPr>
        <p:txBody>
          <a:bodyPr>
            <a:spAutoFit/>
          </a:bodyPr>
          <a:p>
            <a:pPr marL="739775" lvl="0" indent="-274320" algn="ctr" eaLnBrk="1" hangingPunct="1">
              <a:spcBef>
                <a:spcPct val="50000"/>
              </a:spcBef>
              <a:buNone/>
            </a:pPr>
            <a:r>
              <a:rPr sz="1400" dirty="0">
                <a:solidFill>
                  <a:schemeClr val="tx1"/>
                </a:solidFill>
                <a:latin typeface="Arial" panose="020B0604020202020204"/>
                <a:ea typeface="Arial" panose="020B0604020202020204"/>
              </a:rPr>
              <a:t>Reading</a:t>
            </a:r>
            <a:endParaRPr dirty="0">
              <a:latin typeface="Arial" panose="020B0604020202020204"/>
              <a:ea typeface="Arial" panose="020B0604020202020204"/>
            </a:endParaRPr>
          </a:p>
        </p:txBody>
      </p:sp>
      <p:sp>
        <p:nvSpPr>
          <p:cNvPr id="79906" name="Text Box 34"/>
          <p:cNvSpPr txBox="1"/>
          <p:nvPr/>
        </p:nvSpPr>
        <p:spPr>
          <a:xfrm>
            <a:off x="4572000" y="5257800"/>
            <a:ext cx="2362200" cy="304800"/>
          </a:xfrm>
          <a:prstGeom prst="rect">
            <a:avLst/>
          </a:prstGeom>
          <a:noFill/>
          <a:ln w="9525">
            <a:noFill/>
          </a:ln>
        </p:spPr>
        <p:txBody>
          <a:bodyPr>
            <a:spAutoFit/>
          </a:bodyPr>
          <a:p>
            <a:pPr marL="739775" lvl="0" indent="-274320" eaLnBrk="1" hangingPunct="1">
              <a:spcBef>
                <a:spcPct val="50000"/>
              </a:spcBef>
              <a:buNone/>
            </a:pPr>
            <a:r>
              <a:rPr sz="1400" dirty="0">
                <a:solidFill>
                  <a:srgbClr val="C00000"/>
                </a:solidFill>
                <a:latin typeface="Arial" panose="020B0604020202020204"/>
                <a:ea typeface="Arial" panose="020B0604020202020204"/>
              </a:rPr>
              <a:t>Adding new data</a:t>
            </a:r>
            <a:endParaRPr dirty="0">
              <a:solidFill>
                <a:srgbClr val="C00000"/>
              </a:solidFill>
              <a:latin typeface="Arial" panose="020B0604020202020204"/>
              <a:ea typeface="Arial" panose="020B0604020202020204"/>
            </a:endParaRPr>
          </a:p>
        </p:txBody>
      </p:sp>
      <p:pic>
        <p:nvPicPr>
          <p:cNvPr id="79907" name="Picture 35"/>
          <p:cNvPicPr>
            <a:picLocks noChangeAspect="1"/>
          </p:cNvPicPr>
          <p:nvPr/>
        </p:nvPicPr>
        <p:blipFill>
          <a:blip r:embed="rId3"/>
          <a:stretch>
            <a:fillRect/>
          </a:stretch>
        </p:blipFill>
        <p:spPr>
          <a:xfrm>
            <a:off x="3371850" y="4724400"/>
            <a:ext cx="1123950" cy="14287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9902"/>
                                        </p:tgtEl>
                                        <p:attrNameLst>
                                          <p:attrName>style.visibility</p:attrName>
                                        </p:attrNameLst>
                                      </p:cBhvr>
                                      <p:to>
                                        <p:strVal val="visible"/>
                                      </p:to>
                                    </p:set>
                                    <p:animEffect transition="in" filter="checkerboard(across)">
                                      <p:cBhvr>
                                        <p:cTn id="7" dur="500"/>
                                        <p:tgtEl>
                                          <p:spTgt spid="79902"/>
                                        </p:tgtEl>
                                      </p:cBhvr>
                                    </p:animEffect>
                                  </p:childTnLst>
                                </p:cTn>
                              </p:par>
                              <p:par>
                                <p:cTn id="8" presetID="5" presetClass="entr" presetSubtype="10" fill="hold" nodeType="withEffect">
                                  <p:stCondLst>
                                    <p:cond delay="0"/>
                                  </p:stCondLst>
                                  <p:childTnLst>
                                    <p:set>
                                      <p:cBhvr>
                                        <p:cTn id="9" dur="1" fill="hold">
                                          <p:stCondLst>
                                            <p:cond delay="0"/>
                                          </p:stCondLst>
                                        </p:cTn>
                                        <p:tgtEl>
                                          <p:spTgt spid="79876"/>
                                        </p:tgtEl>
                                        <p:attrNameLst>
                                          <p:attrName>style.visibility</p:attrName>
                                        </p:attrNameLst>
                                      </p:cBhvr>
                                      <p:to>
                                        <p:strVal val="visible"/>
                                      </p:to>
                                    </p:set>
                                    <p:animEffect transition="in" filter="checkerboard(across)">
                                      <p:cBhvr>
                                        <p:cTn id="10" dur="500"/>
                                        <p:tgtEl>
                                          <p:spTgt spid="79876"/>
                                        </p:tgtEl>
                                      </p:cBhvr>
                                    </p:animEffect>
                                  </p:childTnLst>
                                </p:cTn>
                              </p:par>
                              <p:par>
                                <p:cTn id="11" presetID="55" presetClass="entr" presetSubtype="0" fill="hold" nodeType="withEffect">
                                  <p:stCondLst>
                                    <p:cond delay="0"/>
                                  </p:stCondLst>
                                  <p:childTnLst>
                                    <p:set>
                                      <p:cBhvr>
                                        <p:cTn id="12" dur="1" fill="hold">
                                          <p:stCondLst>
                                            <p:cond delay="0"/>
                                          </p:stCondLst>
                                        </p:cTn>
                                        <p:tgtEl>
                                          <p:spTgt spid="79903"/>
                                        </p:tgtEl>
                                        <p:attrNameLst>
                                          <p:attrName>style.visibility</p:attrName>
                                        </p:attrNameLst>
                                      </p:cBhvr>
                                      <p:to>
                                        <p:strVal val="visible"/>
                                      </p:to>
                                    </p:set>
                                    <p:anim calcmode="lin" valueType="num">
                                      <p:cBhvr>
                                        <p:cTn id="13" dur="1000" fill="hold"/>
                                        <p:tgtEl>
                                          <p:spTgt spid="79903"/>
                                        </p:tgtEl>
                                        <p:attrNameLst>
                                          <p:attrName>ppt_w</p:attrName>
                                        </p:attrNameLst>
                                      </p:cBhvr>
                                      <p:tavLst>
                                        <p:tav tm="0">
                                          <p:val>
                                            <p:strVal val="#ppt_w*0.70"/>
                                          </p:val>
                                        </p:tav>
                                        <p:tav tm="100000">
                                          <p:val>
                                            <p:strVal val="#ppt_w"/>
                                          </p:val>
                                        </p:tav>
                                      </p:tavLst>
                                    </p:anim>
                                    <p:anim calcmode="lin" valueType="num">
                                      <p:cBhvr>
                                        <p:cTn id="14" dur="1000" fill="hold"/>
                                        <p:tgtEl>
                                          <p:spTgt spid="79903"/>
                                        </p:tgtEl>
                                        <p:attrNameLst>
                                          <p:attrName>ppt_h</p:attrName>
                                        </p:attrNameLst>
                                      </p:cBhvr>
                                      <p:tavLst>
                                        <p:tav tm="0">
                                          <p:val>
                                            <p:strVal val="#ppt_h"/>
                                          </p:val>
                                        </p:tav>
                                        <p:tav tm="100000">
                                          <p:val>
                                            <p:strVal val="#ppt_h"/>
                                          </p:val>
                                        </p:tav>
                                      </p:tavLst>
                                    </p:anim>
                                    <p:animEffect transition="in" filter="fade">
                                      <p:cBhvr>
                                        <p:cTn id="15" dur="1000"/>
                                        <p:tgtEl>
                                          <p:spTgt spid="79903"/>
                                        </p:tgtEl>
                                      </p:cBhvr>
                                    </p:animEffect>
                                  </p:childTnLst>
                                </p:cTn>
                              </p:par>
                            </p:childTnLst>
                          </p:cTn>
                        </p:par>
                        <p:par>
                          <p:cTn id="16" fill="hold">
                            <p:stCondLst>
                              <p:cond delay="500"/>
                            </p:stCondLst>
                            <p:childTnLst>
                              <p:par>
                                <p:cTn id="17" presetID="5" presetClass="entr" presetSubtype="10" fill="hold" grpId="0" nodeType="afterEffect">
                                  <p:stCondLst>
                                    <p:cond delay="0"/>
                                  </p:stCondLst>
                                  <p:childTnLst>
                                    <p:set>
                                      <p:cBhvr>
                                        <p:cTn id="18" dur="1" fill="hold">
                                          <p:stCondLst>
                                            <p:cond delay="0"/>
                                          </p:stCondLst>
                                        </p:cTn>
                                        <p:tgtEl>
                                          <p:spTgt spid="79905"/>
                                        </p:tgtEl>
                                        <p:attrNameLst>
                                          <p:attrName>style.visibility</p:attrName>
                                        </p:attrNameLst>
                                      </p:cBhvr>
                                      <p:to>
                                        <p:strVal val="visible"/>
                                      </p:to>
                                    </p:set>
                                    <p:animEffect transition="in" filter="checkerboard(across)">
                                      <p:cBhvr>
                                        <p:cTn id="19" dur="500"/>
                                        <p:tgtEl>
                                          <p:spTgt spid="79905"/>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79907"/>
                                        </p:tgtEl>
                                        <p:attrNameLst>
                                          <p:attrName>style.visibility</p:attrName>
                                        </p:attrNameLst>
                                      </p:cBhvr>
                                      <p:to>
                                        <p:strVal val="visible"/>
                                      </p:to>
                                    </p:set>
                                    <p:animEffect transition="in" filter="checkerboard(across)">
                                      <p:cBhvr>
                                        <p:cTn id="24" dur="500"/>
                                        <p:tgtEl>
                                          <p:spTgt spid="79907"/>
                                        </p:tgtEl>
                                      </p:cBhvr>
                                    </p:animEffect>
                                  </p:childTnLst>
                                </p:cTn>
                              </p:par>
                            </p:childTnLst>
                          </p:cTn>
                        </p:par>
                        <p:par>
                          <p:cTn id="25" fill="hold">
                            <p:stCondLst>
                              <p:cond delay="500"/>
                            </p:stCondLst>
                            <p:childTnLst>
                              <p:par>
                                <p:cTn id="26" presetID="55" presetClass="entr" presetSubtype="0" fill="hold" nodeType="afterEffect">
                                  <p:stCondLst>
                                    <p:cond delay="0"/>
                                  </p:stCondLst>
                                  <p:childTnLst>
                                    <p:set>
                                      <p:cBhvr>
                                        <p:cTn id="27" dur="1" fill="hold">
                                          <p:stCondLst>
                                            <p:cond delay="0"/>
                                          </p:stCondLst>
                                        </p:cTn>
                                        <p:tgtEl>
                                          <p:spTgt spid="79904"/>
                                        </p:tgtEl>
                                        <p:attrNameLst>
                                          <p:attrName>style.visibility</p:attrName>
                                        </p:attrNameLst>
                                      </p:cBhvr>
                                      <p:to>
                                        <p:strVal val="visible"/>
                                      </p:to>
                                    </p:set>
                                    <p:anim calcmode="lin" valueType="num">
                                      <p:cBhvr>
                                        <p:cTn id="28" dur="1000" fill="hold"/>
                                        <p:tgtEl>
                                          <p:spTgt spid="79904"/>
                                        </p:tgtEl>
                                        <p:attrNameLst>
                                          <p:attrName>ppt_w</p:attrName>
                                        </p:attrNameLst>
                                      </p:cBhvr>
                                      <p:tavLst>
                                        <p:tav tm="0">
                                          <p:val>
                                            <p:strVal val="#ppt_w*0.70"/>
                                          </p:val>
                                        </p:tav>
                                        <p:tav tm="100000">
                                          <p:val>
                                            <p:strVal val="#ppt_w"/>
                                          </p:val>
                                        </p:tav>
                                      </p:tavLst>
                                    </p:anim>
                                    <p:anim calcmode="lin" valueType="num">
                                      <p:cBhvr>
                                        <p:cTn id="29" dur="1000" fill="hold"/>
                                        <p:tgtEl>
                                          <p:spTgt spid="79904"/>
                                        </p:tgtEl>
                                        <p:attrNameLst>
                                          <p:attrName>ppt_h</p:attrName>
                                        </p:attrNameLst>
                                      </p:cBhvr>
                                      <p:tavLst>
                                        <p:tav tm="0">
                                          <p:val>
                                            <p:strVal val="#ppt_h"/>
                                          </p:val>
                                        </p:tav>
                                        <p:tav tm="100000">
                                          <p:val>
                                            <p:strVal val="#ppt_h"/>
                                          </p:val>
                                        </p:tav>
                                      </p:tavLst>
                                    </p:anim>
                                    <p:animEffect transition="in" filter="fade">
                                      <p:cBhvr>
                                        <p:cTn id="30" dur="1000"/>
                                        <p:tgtEl>
                                          <p:spTgt spid="79904"/>
                                        </p:tgtEl>
                                      </p:cBhvr>
                                    </p:animEffect>
                                  </p:childTnLst>
                                </p:cTn>
                              </p:par>
                            </p:childTnLst>
                          </p:cTn>
                        </p:par>
                        <p:par>
                          <p:cTn id="31" fill="hold">
                            <p:stCondLst>
                              <p:cond delay="1500"/>
                            </p:stCondLst>
                            <p:childTnLst>
                              <p:par>
                                <p:cTn id="32" presetID="5" presetClass="entr" presetSubtype="10" fill="hold" grpId="0" nodeType="afterEffect">
                                  <p:stCondLst>
                                    <p:cond delay="0"/>
                                  </p:stCondLst>
                                  <p:childTnLst>
                                    <p:set>
                                      <p:cBhvr>
                                        <p:cTn id="33" dur="1" fill="hold">
                                          <p:stCondLst>
                                            <p:cond delay="0"/>
                                          </p:stCondLst>
                                        </p:cTn>
                                        <p:tgtEl>
                                          <p:spTgt spid="79906"/>
                                        </p:tgtEl>
                                        <p:attrNameLst>
                                          <p:attrName>style.visibility</p:attrName>
                                        </p:attrNameLst>
                                      </p:cBhvr>
                                      <p:to>
                                        <p:strVal val="visible"/>
                                      </p:to>
                                    </p:set>
                                    <p:animEffect transition="in" filter="checkerboard(across)">
                                      <p:cBhvr>
                                        <p:cTn id="34" dur="500"/>
                                        <p:tgtEl>
                                          <p:spTgt spid="79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05" grpId="0"/>
      <p:bldP spid="7990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noChangeArrowheads="1"/>
          </p:cNvSpPr>
          <p:nvPr>
            <p:ph type="body" idx="4294967295"/>
          </p:nvPr>
        </p:nvSpPr>
        <p:spPr bwMode="auto">
          <a:xfrm>
            <a:off x="3032125" y="1598613"/>
            <a:ext cx="7313613" cy="4570413"/>
          </a:xfrm>
          <a:prstGeom prst="rect">
            <a:avLst/>
          </a:prstGeom>
          <a:solidFill>
            <a:srgbClr val="FFFFFF"/>
          </a:solidFill>
          <a:ln>
            <a:noFill/>
            <a:miter lim="800000"/>
          </a:ln>
        </p:spPr>
        <p:txBody>
          <a:bodyPr/>
          <a:p>
            <a:pPr lvl="1" eaLnBrk="1" hangingPunct="1">
              <a:buBlip>
                <a:blip r:embed="rId1"/>
              </a:buBlip>
            </a:pPr>
            <a:r>
              <a:rPr sz="1800" dirty="0">
                <a:solidFill>
                  <a:schemeClr val="accent2"/>
                </a:solidFill>
                <a:latin typeface="Arial" panose="020B0604020202020204" pitchFamily="34" charset="0"/>
                <a:ea typeface="Times New Roman" panose="02020603050405020304" pitchFamily="18" charset="0"/>
              </a:rPr>
              <a:t>REPEATABLE READ:</a:t>
            </a:r>
            <a:endParaRPr sz="1800" dirty="0">
              <a:solidFill>
                <a:schemeClr val="accent2"/>
              </a:solidFill>
              <a:latin typeface="Arial" panose="020B0604020202020204" pitchFamily="34" charset="0"/>
              <a:ea typeface="Times New Roman" panose="02020603050405020304" pitchFamily="18" charset="0"/>
            </a:endParaRPr>
          </a:p>
          <a:p>
            <a:pPr lvl="2" eaLnBrk="1" hangingPunct="1">
              <a:buBlip>
                <a:blip r:embed="rId1"/>
              </a:buBlip>
            </a:pPr>
            <a:r>
              <a:rPr sz="1600" dirty="0">
                <a:solidFill>
                  <a:schemeClr val="accent2"/>
                </a:solidFill>
                <a:latin typeface="Arial" panose="020B0604020202020204" pitchFamily="34" charset="0"/>
                <a:ea typeface="Times New Roman" panose="02020603050405020304" pitchFamily="18" charset="0"/>
              </a:rPr>
              <a:t>Other transactions can insert new rows.</a:t>
            </a:r>
            <a:endParaRPr sz="1600" dirty="0">
              <a:solidFill>
                <a:schemeClr val="accent2"/>
              </a:solidFill>
              <a:latin typeface="Arial" panose="020B0604020202020204" pitchFamily="34" charset="0"/>
              <a:ea typeface="Times New Roman" panose="02020603050405020304" pitchFamily="18" charset="0"/>
            </a:endParaRPr>
          </a:p>
          <a:p>
            <a:pPr lvl="1" eaLnBrk="1" hangingPunct="1">
              <a:buNone/>
            </a:pPr>
            <a:endParaRPr lang="en-IN" altLang="x-none" sz="1800" dirty="0">
              <a:solidFill>
                <a:schemeClr val="accent2"/>
              </a:solidFill>
              <a:latin typeface="Arial" panose="020B0604020202020204"/>
              <a:ea typeface="Times New Roman" panose="02020603050405020304" pitchFamily="18" charset="0"/>
            </a:endParaRPr>
          </a:p>
          <a:p>
            <a:pPr lvl="1" eaLnBrk="1" hangingPunct="1">
              <a:buNone/>
            </a:pPr>
            <a:endParaRPr lang="en-IN" altLang="x-none" sz="1800" dirty="0">
              <a:solidFill>
                <a:schemeClr val="accent2"/>
              </a:solidFill>
              <a:latin typeface="Arial" panose="020B0604020202020204"/>
              <a:ea typeface="Times New Roman" panose="02020603050405020304" pitchFamily="18" charset="0"/>
            </a:endParaRPr>
          </a:p>
        </p:txBody>
      </p:sp>
      <p:sp>
        <p:nvSpPr>
          <p:cNvPr id="29699"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Transactional Integrity (Contd.) </a:t>
            </a:r>
            <a:endParaRPr sz="2000" b="1" dirty="0">
              <a:solidFill>
                <a:schemeClr val="bg1"/>
              </a:solidFill>
              <a:latin typeface="Tahoma" panose="020B0604030504040204" pitchFamily="34" charset="0"/>
              <a:ea typeface="Times New Roman" panose="02020603050405020304" pitchFamily="18" charset="0"/>
            </a:endParaRPr>
          </a:p>
        </p:txBody>
      </p:sp>
      <p:graphicFrame>
        <p:nvGraphicFramePr>
          <p:cNvPr id="79876" name="Group 4"/>
          <p:cNvGraphicFramePr>
            <a:graphicFrameLocks noGrp="1"/>
          </p:cNvGraphicFramePr>
          <p:nvPr/>
        </p:nvGraphicFramePr>
        <p:xfrm>
          <a:off x="6781800" y="3657600"/>
          <a:ext cx="2971800" cy="1924050"/>
        </p:xfrm>
        <a:graphic>
          <a:graphicData uri="http://schemas.openxmlformats.org/drawingml/2006/table">
            <a:tbl>
              <a:tblPr/>
              <a:tblGrid>
                <a:gridCol w="908050"/>
                <a:gridCol w="1129030"/>
                <a:gridCol w="934720"/>
              </a:tblGrid>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EmpNo</a:t>
                      </a:r>
                      <a:endParaRPr kumimoji="0" lang="en-US"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EmpName</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Salary</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E001</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Rex</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12000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E002</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Audrey</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40000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E003</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Smith</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25000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E004</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Robert</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28000</a:t>
                      </a:r>
                      <a:endParaRPr kumimoji="0" lang="en-US" sz="1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dirty="0" smtClean="0">
                          <a:ln>
                            <a:noFill/>
                          </a:ln>
                          <a:solidFill>
                            <a:srgbClr val="FF0000"/>
                          </a:solidFill>
                          <a:effectLst/>
                          <a:latin typeface="Arial" panose="020B0604020202020204" pitchFamily="34" charset="0"/>
                          <a:ea typeface="Times New Roman" panose="02020603050405020304" pitchFamily="18" charset="0"/>
                          <a:cs typeface="Arial" panose="020B0604020202020204" pitchFamily="34" charset="0"/>
                        </a:rPr>
                        <a:t>E005</a:t>
                      </a:r>
                      <a:endParaRPr kumimoji="0" lang="en-US" sz="1400" b="0" i="0" u="none" strike="noStrike" cap="none" normalizeH="0" baseline="0" dirty="0" smtClean="0">
                        <a:ln>
                          <a:noFill/>
                        </a:ln>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dirty="0" smtClean="0">
                          <a:ln>
                            <a:noFill/>
                          </a:ln>
                          <a:solidFill>
                            <a:srgbClr val="FF0000"/>
                          </a:solidFill>
                          <a:effectLst/>
                          <a:latin typeface="Arial" panose="020B0604020202020204" pitchFamily="34" charset="0"/>
                          <a:ea typeface="Times New Roman" panose="02020603050405020304" pitchFamily="18" charset="0"/>
                          <a:cs typeface="Arial" panose="020B0604020202020204" pitchFamily="34" charset="0"/>
                        </a:rPr>
                        <a:t>John</a:t>
                      </a:r>
                      <a:endParaRPr kumimoji="0" lang="en-US" sz="1400" b="0" i="0" u="none" strike="noStrike" cap="none" normalizeH="0" baseline="0" dirty="0" smtClean="0">
                        <a:ln>
                          <a:noFill/>
                        </a:ln>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dirty="0" smtClean="0">
                          <a:ln>
                            <a:noFill/>
                          </a:ln>
                          <a:solidFill>
                            <a:srgbClr val="FF0000"/>
                          </a:solidFill>
                          <a:effectLst/>
                          <a:latin typeface="Arial" panose="020B0604020202020204" pitchFamily="34" charset="0"/>
                          <a:ea typeface="Times New Roman" panose="02020603050405020304" pitchFamily="18" charset="0"/>
                          <a:cs typeface="Arial" panose="020B0604020202020204" pitchFamily="34" charset="0"/>
                        </a:rPr>
                        <a:t>25000</a:t>
                      </a:r>
                      <a:endParaRPr kumimoji="0" lang="en-US" sz="1400" b="0" i="0" u="none" strike="noStrike" cap="none" normalizeH="0" baseline="0" dirty="0" smtClean="0">
                        <a:ln>
                          <a:noFill/>
                        </a:ln>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29730" name="Picture 30" descr="j0292020"/>
          <p:cNvPicPr>
            <a:picLocks noChangeAspect="1"/>
          </p:cNvPicPr>
          <p:nvPr/>
        </p:nvPicPr>
        <p:blipFill>
          <a:blip r:embed="rId2"/>
          <a:stretch>
            <a:fillRect/>
          </a:stretch>
        </p:blipFill>
        <p:spPr>
          <a:xfrm>
            <a:off x="3429000" y="3154363"/>
            <a:ext cx="1195388" cy="884237"/>
          </a:xfrm>
          <a:prstGeom prst="rect">
            <a:avLst/>
          </a:prstGeom>
          <a:noFill/>
          <a:ln w="9525">
            <a:noFill/>
          </a:ln>
        </p:spPr>
      </p:pic>
      <p:sp>
        <p:nvSpPr>
          <p:cNvPr id="29731" name="Line 31"/>
          <p:cNvSpPr/>
          <p:nvPr/>
        </p:nvSpPr>
        <p:spPr>
          <a:xfrm>
            <a:off x="4572000" y="3733800"/>
            <a:ext cx="2209800" cy="685800"/>
          </a:xfrm>
          <a:prstGeom prst="line">
            <a:avLst/>
          </a:prstGeom>
          <a:ln w="22225" cap="flat" cmpd="sng">
            <a:solidFill>
              <a:schemeClr val="tx1"/>
            </a:solidFill>
            <a:prstDash val="solid"/>
            <a:headEnd type="none" w="med" len="med"/>
            <a:tailEnd type="triangle" w="med" len="med"/>
          </a:ln>
        </p:spPr>
      </p:sp>
      <p:sp>
        <p:nvSpPr>
          <p:cNvPr id="29732" name="Line 32"/>
          <p:cNvSpPr/>
          <p:nvPr/>
        </p:nvSpPr>
        <p:spPr>
          <a:xfrm flipV="1">
            <a:off x="4495800" y="4495800"/>
            <a:ext cx="2286000" cy="1066800"/>
          </a:xfrm>
          <a:prstGeom prst="line">
            <a:avLst/>
          </a:prstGeom>
          <a:ln w="19050" cap="flat" cmpd="sng">
            <a:solidFill>
              <a:srgbClr val="FF0000"/>
            </a:solidFill>
            <a:prstDash val="solid"/>
            <a:headEnd type="none" w="med" len="med"/>
            <a:tailEnd type="triangle" w="med" len="med"/>
          </a:ln>
        </p:spPr>
      </p:sp>
      <p:sp>
        <p:nvSpPr>
          <p:cNvPr id="29733" name="Text Box 33"/>
          <p:cNvSpPr txBox="1"/>
          <p:nvPr/>
        </p:nvSpPr>
        <p:spPr>
          <a:xfrm>
            <a:off x="4343400" y="3657600"/>
            <a:ext cx="2514600" cy="304800"/>
          </a:xfrm>
          <a:prstGeom prst="rect">
            <a:avLst/>
          </a:prstGeom>
          <a:noFill/>
          <a:ln w="9525">
            <a:noFill/>
          </a:ln>
        </p:spPr>
        <p:txBody>
          <a:bodyPr>
            <a:spAutoFit/>
          </a:bodyPr>
          <a:p>
            <a:pPr marL="739775" lvl="0" indent="-274320" algn="ctr" eaLnBrk="1" hangingPunct="1">
              <a:spcBef>
                <a:spcPct val="50000"/>
              </a:spcBef>
              <a:buNone/>
            </a:pPr>
            <a:r>
              <a:rPr sz="1400" dirty="0">
                <a:solidFill>
                  <a:schemeClr val="tx1"/>
                </a:solidFill>
                <a:latin typeface="Arial" panose="020B0604020202020204"/>
                <a:ea typeface="Arial" panose="020B0604020202020204"/>
              </a:rPr>
              <a:t>Reading</a:t>
            </a:r>
            <a:endParaRPr dirty="0">
              <a:latin typeface="Arial" panose="020B0604020202020204"/>
              <a:ea typeface="Arial" panose="020B0604020202020204"/>
            </a:endParaRPr>
          </a:p>
        </p:txBody>
      </p:sp>
      <p:sp>
        <p:nvSpPr>
          <p:cNvPr id="29734" name="Text Box 34"/>
          <p:cNvSpPr txBox="1"/>
          <p:nvPr/>
        </p:nvSpPr>
        <p:spPr>
          <a:xfrm>
            <a:off x="4572000" y="5257800"/>
            <a:ext cx="2362200" cy="304800"/>
          </a:xfrm>
          <a:prstGeom prst="rect">
            <a:avLst/>
          </a:prstGeom>
          <a:noFill/>
          <a:ln w="9525">
            <a:noFill/>
          </a:ln>
        </p:spPr>
        <p:txBody>
          <a:bodyPr>
            <a:spAutoFit/>
          </a:bodyPr>
          <a:p>
            <a:pPr marL="739775" lvl="0" indent="-274320" eaLnBrk="1" hangingPunct="1">
              <a:spcBef>
                <a:spcPct val="50000"/>
              </a:spcBef>
              <a:buNone/>
            </a:pPr>
            <a:r>
              <a:rPr sz="1400" dirty="0">
                <a:solidFill>
                  <a:srgbClr val="C00000"/>
                </a:solidFill>
                <a:latin typeface="Arial" panose="020B0604020202020204"/>
                <a:ea typeface="Arial" panose="020B0604020202020204"/>
              </a:rPr>
              <a:t>New row inserted</a:t>
            </a:r>
            <a:endParaRPr dirty="0">
              <a:solidFill>
                <a:srgbClr val="C00000"/>
              </a:solidFill>
              <a:latin typeface="Arial" panose="020B0604020202020204"/>
              <a:ea typeface="Arial" panose="020B0604020202020204"/>
            </a:endParaRPr>
          </a:p>
        </p:txBody>
      </p:sp>
      <p:pic>
        <p:nvPicPr>
          <p:cNvPr id="29735" name="Picture 35"/>
          <p:cNvPicPr>
            <a:picLocks noChangeAspect="1"/>
          </p:cNvPicPr>
          <p:nvPr/>
        </p:nvPicPr>
        <p:blipFill>
          <a:blip r:embed="rId3"/>
          <a:stretch>
            <a:fillRect/>
          </a:stretch>
        </p:blipFill>
        <p:spPr>
          <a:xfrm>
            <a:off x="3371850" y="4724400"/>
            <a:ext cx="1123950" cy="142875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Transactional Integrity</a:t>
            </a:r>
            <a:endParaRPr sz="2000" b="1" dirty="0">
              <a:solidFill>
                <a:schemeClr val="bg1"/>
              </a:solidFill>
              <a:latin typeface="Tahoma" panose="020B0604030504040204" pitchFamily="34" charset="0"/>
              <a:ea typeface="Times New Roman" panose="02020603050405020304" pitchFamily="18" charset="0"/>
            </a:endParaRPr>
          </a:p>
        </p:txBody>
      </p:sp>
      <p:grpSp>
        <p:nvGrpSpPr>
          <p:cNvPr id="3075" name="Group 7"/>
          <p:cNvGrpSpPr/>
          <p:nvPr/>
        </p:nvGrpSpPr>
        <p:grpSpPr>
          <a:xfrm>
            <a:off x="5029200" y="1752600"/>
            <a:ext cx="4495800" cy="3962400"/>
            <a:chOff x="3505200" y="1752600"/>
            <a:chExt cx="4495800" cy="3962400"/>
          </a:xfrm>
        </p:grpSpPr>
        <p:pic>
          <p:nvPicPr>
            <p:cNvPr id="3076" name="Picture 3" descr="CCM01238.WMF"/>
            <p:cNvPicPr>
              <a:picLocks noChangeAspect="1"/>
            </p:cNvPicPr>
            <p:nvPr/>
          </p:nvPicPr>
          <p:blipFill>
            <a:blip r:embed="rId1"/>
            <a:stretch>
              <a:fillRect/>
            </a:stretch>
          </p:blipFill>
          <p:spPr>
            <a:xfrm>
              <a:off x="3505200" y="2895600"/>
              <a:ext cx="1187438" cy="2819400"/>
            </a:xfrm>
            <a:prstGeom prst="rect">
              <a:avLst/>
            </a:prstGeom>
            <a:noFill/>
            <a:ln w="9525">
              <a:noFill/>
            </a:ln>
          </p:spPr>
        </p:pic>
        <p:sp>
          <p:nvSpPr>
            <p:cNvPr id="7" name="Cloud Callout 6"/>
            <p:cNvSpPr/>
            <p:nvPr/>
          </p:nvSpPr>
          <p:spPr>
            <a:xfrm>
              <a:off x="4953000" y="1752600"/>
              <a:ext cx="3048000" cy="1752600"/>
            </a:xfrm>
            <a:prstGeom prst="cloudCallout">
              <a:avLst>
                <a:gd name="adj1" fmla="val -62947"/>
                <a:gd name="adj2" fmla="val 66082"/>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eaLnBrk="1" hangingPunct="1"/>
              <a:endParaRPr dirty="0">
                <a:solidFill>
                  <a:srgbClr val="FFFFFF"/>
                </a:solidFill>
                <a:latin typeface="Times New Roman" panose="02020603050405020304" pitchFamily="18" charset="0"/>
              </a:endParaRPr>
            </a:p>
          </p:txBody>
        </p:sp>
        <p:sp>
          <p:nvSpPr>
            <p:cNvPr id="3078" name="TextBox 5"/>
            <p:cNvSpPr txBox="1"/>
            <p:nvPr/>
          </p:nvSpPr>
          <p:spPr>
            <a:xfrm>
              <a:off x="5410200" y="1981200"/>
              <a:ext cx="1981200" cy="1310640"/>
            </a:xfrm>
            <a:prstGeom prst="rect">
              <a:avLst/>
            </a:prstGeom>
            <a:noFill/>
            <a:ln w="9525">
              <a:noFill/>
            </a:ln>
          </p:spPr>
          <p:txBody>
            <a:bodyPr>
              <a:spAutoFit/>
            </a:bodyPr>
            <a:p>
              <a:pPr lvl="0" algn="ctr" eaLnBrk="1" hangingPunct="1">
                <a:buNone/>
              </a:pPr>
              <a:r>
                <a:rPr sz="2000" dirty="0">
                  <a:solidFill>
                    <a:srgbClr val="C00000"/>
                  </a:solidFill>
                  <a:latin typeface="Arial" panose="020B0604020202020204" pitchFamily="34" charset="0"/>
                  <a:ea typeface="Arial" panose="020B0604020202020204"/>
                </a:rPr>
                <a:t>How SQL Server ensures transactional integrity?</a:t>
              </a:r>
              <a:endParaRPr sz="2000" dirty="0">
                <a:solidFill>
                  <a:srgbClr val="C00000"/>
                </a:solidFill>
                <a:latin typeface="Arial" panose="020B0604020202020204" pitchFamily="34" charset="0"/>
                <a:ea typeface="Arial" panose="020B0604020202020204"/>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p:nvPr>
            <p:ph type="body"/>
          </p:nvPr>
        </p:nvSpPr>
        <p:spPr>
          <a:xfrm>
            <a:off x="3032125" y="1598613"/>
            <a:ext cx="7313613" cy="4570412"/>
          </a:xfrm>
          <a:prstGeom prst="rect">
            <a:avLst/>
          </a:prstGeom>
          <a:solidFill>
            <a:srgbClr val="FFFFFF"/>
          </a:solidFill>
          <a:ln w="9525">
            <a:noFill/>
          </a:ln>
        </p:spPr>
        <p:txBody>
          <a:bodyPr/>
          <a:p>
            <a:pPr lvl="1" eaLnBrk="1" hangingPunct="1">
              <a:buBlip>
                <a:blip r:embed="rId1"/>
              </a:buBlip>
            </a:pPr>
            <a:r>
              <a:rPr sz="1800" dirty="0">
                <a:solidFill>
                  <a:schemeClr val="accent2"/>
                </a:solidFill>
                <a:latin typeface="Arial" panose="020B0604020202020204" pitchFamily="34" charset="0"/>
                <a:ea typeface="Times New Roman" panose="02020603050405020304" pitchFamily="18" charset="0"/>
              </a:rPr>
              <a:t>SNAPSHOT:</a:t>
            </a:r>
            <a:endParaRPr sz="1800" dirty="0">
              <a:solidFill>
                <a:schemeClr val="accent2"/>
              </a:solidFill>
              <a:latin typeface="Arial" panose="020B0604020202020204" pitchFamily="34" charset="0"/>
              <a:ea typeface="Times New Roman" panose="02020603050405020304" pitchFamily="18" charset="0"/>
            </a:endParaRPr>
          </a:p>
          <a:p>
            <a:pPr lvl="2" eaLnBrk="1" hangingPunct="1">
              <a:buBlip>
                <a:blip r:embed="rId1"/>
              </a:buBlip>
            </a:pPr>
            <a:r>
              <a:rPr lang="en-IN" altLang="x-none" sz="1600" dirty="0">
                <a:solidFill>
                  <a:schemeClr val="accent2"/>
                </a:solidFill>
                <a:latin typeface="Arial" panose="020B0604020202020204" pitchFamily="34" charset="0"/>
                <a:ea typeface="Times New Roman" panose="02020603050405020304" pitchFamily="18" charset="0"/>
              </a:rPr>
              <a:t>Allows </a:t>
            </a:r>
            <a:r>
              <a:rPr sz="1600" dirty="0">
                <a:solidFill>
                  <a:schemeClr val="accent2"/>
                </a:solidFill>
                <a:latin typeface="Arial" panose="020B0604020202020204" pitchFamily="34" charset="0"/>
                <a:ea typeface="Times New Roman" panose="02020603050405020304" pitchFamily="18" charset="0"/>
              </a:rPr>
              <a:t>every transaction to work and make changes on its own copy of the data.</a:t>
            </a:r>
            <a:endParaRPr lang="en-IN" altLang="x-none" sz="1600" dirty="0">
              <a:solidFill>
                <a:schemeClr val="accent2"/>
              </a:solidFill>
              <a:latin typeface="Arial" panose="020B0604020202020204" pitchFamily="34" charset="0"/>
              <a:ea typeface="Times New Roman" panose="02020603050405020304" pitchFamily="18" charset="0"/>
            </a:endParaRPr>
          </a:p>
        </p:txBody>
      </p:sp>
      <p:sp>
        <p:nvSpPr>
          <p:cNvPr id="30723"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Transactional Integrity (Contd.) </a:t>
            </a:r>
            <a:endParaRPr sz="2000" b="1" dirty="0">
              <a:solidFill>
                <a:schemeClr val="bg1"/>
              </a:solidFill>
              <a:latin typeface="Tahoma" panose="020B0604030504040204" pitchFamily="34" charset="0"/>
              <a:ea typeface="Times New Roman" panose="02020603050405020304" pitchFamily="18" charset="0"/>
            </a:endParaRPr>
          </a:p>
        </p:txBody>
      </p:sp>
      <p:graphicFrame>
        <p:nvGraphicFramePr>
          <p:cNvPr id="69636" name="Group 4"/>
          <p:cNvGraphicFramePr>
            <a:graphicFrameLocks noGrp="1"/>
          </p:cNvGraphicFramePr>
          <p:nvPr/>
        </p:nvGraphicFramePr>
        <p:xfrm>
          <a:off x="6781800" y="3657600"/>
          <a:ext cx="2971800" cy="1603375"/>
        </p:xfrm>
        <a:graphic>
          <a:graphicData uri="http://schemas.openxmlformats.org/drawingml/2006/table">
            <a:tbl>
              <a:tblPr/>
              <a:tblGrid>
                <a:gridCol w="908050"/>
                <a:gridCol w="1129030"/>
                <a:gridCol w="934720"/>
              </a:tblGrid>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EmpNo</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EmpName</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Salary</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E001</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Rex</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12000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E002</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Audrey</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40000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E003</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Smith</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25000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E004</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Robert</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28000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30750" name="Picture 30" descr="j0292020"/>
          <p:cNvPicPr>
            <a:picLocks noChangeAspect="1"/>
          </p:cNvPicPr>
          <p:nvPr/>
        </p:nvPicPr>
        <p:blipFill>
          <a:blip r:embed="rId2"/>
          <a:stretch>
            <a:fillRect/>
          </a:stretch>
        </p:blipFill>
        <p:spPr>
          <a:xfrm>
            <a:off x="3429000" y="3154363"/>
            <a:ext cx="1195388" cy="884237"/>
          </a:xfrm>
          <a:prstGeom prst="rect">
            <a:avLst/>
          </a:prstGeom>
          <a:noFill/>
          <a:ln w="9525">
            <a:noFill/>
          </a:ln>
        </p:spPr>
      </p:pic>
      <p:pic>
        <p:nvPicPr>
          <p:cNvPr id="30751" name="Picture 35"/>
          <p:cNvPicPr>
            <a:picLocks noChangeAspect="1"/>
          </p:cNvPicPr>
          <p:nvPr/>
        </p:nvPicPr>
        <p:blipFill>
          <a:blip r:embed="rId3"/>
          <a:stretch>
            <a:fillRect/>
          </a:stretch>
        </p:blipFill>
        <p:spPr>
          <a:xfrm>
            <a:off x="3371850" y="4724400"/>
            <a:ext cx="1123950" cy="1428750"/>
          </a:xfrm>
          <a:prstGeom prst="rect">
            <a:avLst/>
          </a:prstGeom>
          <a:noFill/>
          <a:ln w="9525">
            <a:noFill/>
          </a:ln>
        </p:spPr>
      </p:pic>
      <p:pic>
        <p:nvPicPr>
          <p:cNvPr id="30752" name="Picture 5" descr="Indexed Book"/>
          <p:cNvPicPr>
            <a:picLocks noChangeAspect="1"/>
          </p:cNvPicPr>
          <p:nvPr/>
        </p:nvPicPr>
        <p:blipFill>
          <a:blip r:embed="rId4"/>
          <a:stretch>
            <a:fillRect/>
          </a:stretch>
        </p:blipFill>
        <p:spPr>
          <a:xfrm>
            <a:off x="5410200" y="3505200"/>
            <a:ext cx="914400" cy="762000"/>
          </a:xfrm>
          <a:prstGeom prst="rect">
            <a:avLst/>
          </a:prstGeom>
          <a:noFill/>
          <a:ln w="9525">
            <a:noFill/>
          </a:ln>
        </p:spPr>
      </p:pic>
      <p:pic>
        <p:nvPicPr>
          <p:cNvPr id="30753" name="Picture 5" descr="Indexed Book"/>
          <p:cNvPicPr>
            <a:picLocks noChangeAspect="1"/>
          </p:cNvPicPr>
          <p:nvPr/>
        </p:nvPicPr>
        <p:blipFill>
          <a:blip r:embed="rId4"/>
          <a:stretch>
            <a:fillRect/>
          </a:stretch>
        </p:blipFill>
        <p:spPr>
          <a:xfrm>
            <a:off x="5410200" y="4648200"/>
            <a:ext cx="914400" cy="762000"/>
          </a:xfrm>
          <a:prstGeom prst="rect">
            <a:avLst/>
          </a:prstGeom>
          <a:noFill/>
          <a:ln w="9525">
            <a:noFill/>
          </a:ln>
        </p:spPr>
      </p:pic>
      <p:sp>
        <p:nvSpPr>
          <p:cNvPr id="30754" name="Line 39"/>
          <p:cNvSpPr/>
          <p:nvPr/>
        </p:nvSpPr>
        <p:spPr>
          <a:xfrm>
            <a:off x="4572000" y="3733800"/>
            <a:ext cx="990600" cy="152400"/>
          </a:xfrm>
          <a:prstGeom prst="line">
            <a:avLst/>
          </a:prstGeom>
          <a:ln w="9525" cap="flat" cmpd="sng">
            <a:solidFill>
              <a:schemeClr val="tx1"/>
            </a:solidFill>
            <a:prstDash val="solid"/>
            <a:headEnd type="none" w="med" len="med"/>
            <a:tailEnd type="triangle" w="med" len="med"/>
          </a:ln>
        </p:spPr>
      </p:sp>
      <p:sp>
        <p:nvSpPr>
          <p:cNvPr id="30755" name="Line 40"/>
          <p:cNvSpPr/>
          <p:nvPr/>
        </p:nvSpPr>
        <p:spPr>
          <a:xfrm flipV="1">
            <a:off x="4495800" y="5029200"/>
            <a:ext cx="990600" cy="228600"/>
          </a:xfrm>
          <a:prstGeom prst="line">
            <a:avLst/>
          </a:prstGeom>
          <a:ln w="9525" cap="flat" cmpd="sng">
            <a:solidFill>
              <a:schemeClr val="tx1"/>
            </a:solidFill>
            <a:prstDash val="solid"/>
            <a:headEnd type="none" w="med" len="med"/>
            <a:tailEnd type="triangle" w="med" len="med"/>
          </a:ln>
        </p:spPr>
      </p:sp>
      <p:sp>
        <p:nvSpPr>
          <p:cNvPr id="30756" name="Line 41"/>
          <p:cNvSpPr/>
          <p:nvPr/>
        </p:nvSpPr>
        <p:spPr>
          <a:xfrm flipH="1" flipV="1">
            <a:off x="6248400" y="3886200"/>
            <a:ext cx="533400" cy="533400"/>
          </a:xfrm>
          <a:prstGeom prst="line">
            <a:avLst/>
          </a:prstGeom>
          <a:ln w="9525" cap="flat" cmpd="sng">
            <a:solidFill>
              <a:schemeClr val="tx1"/>
            </a:solidFill>
            <a:prstDash val="solid"/>
            <a:headEnd type="none" w="med" len="med"/>
            <a:tailEnd type="triangle" w="med" len="med"/>
          </a:ln>
        </p:spPr>
      </p:sp>
      <p:sp>
        <p:nvSpPr>
          <p:cNvPr id="30757" name="Line 42"/>
          <p:cNvSpPr/>
          <p:nvPr/>
        </p:nvSpPr>
        <p:spPr>
          <a:xfrm flipH="1">
            <a:off x="6248400" y="4419600"/>
            <a:ext cx="533400" cy="609600"/>
          </a:xfrm>
          <a:prstGeom prst="line">
            <a:avLst/>
          </a:prstGeom>
          <a:ln w="9525" cap="flat" cmpd="sng">
            <a:solidFill>
              <a:schemeClr val="tx1"/>
            </a:solidFill>
            <a:prstDash val="solid"/>
            <a:headEnd type="none" w="med" len="med"/>
            <a:tailEnd type="triangle" w="med" len="med"/>
          </a:ln>
        </p:spPr>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noChangeArrowheads="1"/>
          </p:cNvSpPr>
          <p:nvPr>
            <p:ph type="body" idx="4294967295"/>
          </p:nvPr>
        </p:nvSpPr>
        <p:spPr bwMode="auto">
          <a:xfrm>
            <a:off x="3032125" y="1598613"/>
            <a:ext cx="7313613" cy="4570413"/>
          </a:xfrm>
          <a:prstGeom prst="rect">
            <a:avLst/>
          </a:prstGeom>
          <a:solidFill>
            <a:srgbClr val="FFFFFF"/>
          </a:solidFill>
          <a:ln>
            <a:noFill/>
            <a:miter lim="800000"/>
          </a:ln>
        </p:spPr>
        <p:txBody>
          <a:bodyPr/>
          <a:p>
            <a:pPr lvl="1" eaLnBrk="1" hangingPunct="1">
              <a:buBlip>
                <a:blip r:embed="rId1"/>
              </a:buBlip>
            </a:pPr>
            <a:r>
              <a:rPr sz="1800" dirty="0">
                <a:solidFill>
                  <a:schemeClr val="accent2"/>
                </a:solidFill>
                <a:latin typeface="Arial" panose="020B0604020202020204" pitchFamily="34" charset="0"/>
                <a:ea typeface="Times New Roman" panose="02020603050405020304" pitchFamily="18" charset="0"/>
              </a:rPr>
              <a:t>SERIALIZABLE:</a:t>
            </a:r>
            <a:endParaRPr sz="1800" dirty="0">
              <a:solidFill>
                <a:schemeClr val="accent2"/>
              </a:solidFill>
              <a:latin typeface="Arial" panose="020B0604020202020204" pitchFamily="34" charset="0"/>
              <a:ea typeface="Times New Roman" panose="02020603050405020304" pitchFamily="18" charset="0"/>
            </a:endParaRPr>
          </a:p>
          <a:p>
            <a:pPr lvl="2" eaLnBrk="1" hangingPunct="1">
              <a:buBlip>
                <a:blip r:embed="rId1"/>
              </a:buBlip>
            </a:pPr>
            <a:r>
              <a:rPr sz="1600" dirty="0">
                <a:solidFill>
                  <a:schemeClr val="accent2"/>
                </a:solidFill>
                <a:latin typeface="Arial" panose="020B0604020202020204" pitchFamily="34" charset="0"/>
                <a:ea typeface="Times New Roman" panose="02020603050405020304" pitchFamily="18" charset="0"/>
              </a:rPr>
              <a:t>No transaction can read, modify, or insert new data while the data is being read or updated by the current transaction.</a:t>
            </a:r>
            <a:endParaRPr lang="en-IN" altLang="x-none" sz="1600" dirty="0">
              <a:solidFill>
                <a:schemeClr val="accent2"/>
              </a:solidFill>
              <a:latin typeface="Arial" panose="020B0604020202020204" pitchFamily="34" charset="0"/>
              <a:ea typeface="Times New Roman" panose="02020603050405020304" pitchFamily="18" charset="0"/>
            </a:endParaRPr>
          </a:p>
          <a:p>
            <a:pPr lvl="1" eaLnBrk="1" hangingPunct="1">
              <a:buNone/>
            </a:pPr>
            <a:endParaRPr lang="en-IN" altLang="x-none" sz="1800" dirty="0">
              <a:solidFill>
                <a:schemeClr val="accent2"/>
              </a:solidFill>
              <a:latin typeface="Arial" panose="020B0604020202020204"/>
              <a:ea typeface="Times New Roman" panose="02020603050405020304" pitchFamily="18" charset="0"/>
            </a:endParaRPr>
          </a:p>
        </p:txBody>
      </p:sp>
      <p:sp>
        <p:nvSpPr>
          <p:cNvPr id="31747"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Transactional Integrity (Contd.) </a:t>
            </a:r>
            <a:endParaRPr sz="2000" b="1" dirty="0">
              <a:solidFill>
                <a:schemeClr val="bg1"/>
              </a:solidFill>
              <a:latin typeface="Tahoma" panose="020B0604030504040204" pitchFamily="34" charset="0"/>
              <a:ea typeface="Times New Roman" panose="02020603050405020304" pitchFamily="18" charset="0"/>
            </a:endParaRPr>
          </a:p>
        </p:txBody>
      </p:sp>
      <p:graphicFrame>
        <p:nvGraphicFramePr>
          <p:cNvPr id="71684" name="Group 4"/>
          <p:cNvGraphicFramePr>
            <a:graphicFrameLocks noGrp="1"/>
          </p:cNvGraphicFramePr>
          <p:nvPr/>
        </p:nvGraphicFramePr>
        <p:xfrm>
          <a:off x="6781800" y="3657600"/>
          <a:ext cx="2971800" cy="1603375"/>
        </p:xfrm>
        <a:graphic>
          <a:graphicData uri="http://schemas.openxmlformats.org/drawingml/2006/table">
            <a:tbl>
              <a:tblPr/>
              <a:tblGrid>
                <a:gridCol w="908050"/>
                <a:gridCol w="1129030"/>
                <a:gridCol w="934720"/>
              </a:tblGrid>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EmpNo</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EmpName</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Salary</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E001</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Rex</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12000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E002</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Audrey</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40000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E003</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Smith</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25000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E004</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Robert</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28000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71710" name="Picture 30" descr="j0292020"/>
          <p:cNvPicPr>
            <a:picLocks noChangeAspect="1"/>
          </p:cNvPicPr>
          <p:nvPr/>
        </p:nvPicPr>
        <p:blipFill>
          <a:blip r:embed="rId2"/>
          <a:stretch>
            <a:fillRect/>
          </a:stretch>
        </p:blipFill>
        <p:spPr>
          <a:xfrm>
            <a:off x="3429000" y="3154363"/>
            <a:ext cx="1195388" cy="884237"/>
          </a:xfrm>
          <a:prstGeom prst="rect">
            <a:avLst/>
          </a:prstGeom>
          <a:noFill/>
          <a:ln w="9525">
            <a:noFill/>
          </a:ln>
        </p:spPr>
      </p:pic>
      <p:sp>
        <p:nvSpPr>
          <p:cNvPr id="71711" name="Line 31"/>
          <p:cNvSpPr/>
          <p:nvPr/>
        </p:nvSpPr>
        <p:spPr>
          <a:xfrm>
            <a:off x="4572000" y="3733800"/>
            <a:ext cx="2209800" cy="685800"/>
          </a:xfrm>
          <a:prstGeom prst="line">
            <a:avLst/>
          </a:prstGeom>
          <a:ln w="22225" cap="flat" cmpd="sng">
            <a:solidFill>
              <a:schemeClr val="tx1"/>
            </a:solidFill>
            <a:prstDash val="solid"/>
            <a:headEnd type="none" w="med" len="med"/>
            <a:tailEnd type="triangle" w="med" len="med"/>
          </a:ln>
        </p:spPr>
      </p:sp>
      <p:sp>
        <p:nvSpPr>
          <p:cNvPr id="71712" name="Line 32"/>
          <p:cNvSpPr/>
          <p:nvPr/>
        </p:nvSpPr>
        <p:spPr>
          <a:xfrm flipV="1">
            <a:off x="4495800" y="4495800"/>
            <a:ext cx="2286000" cy="1066800"/>
          </a:xfrm>
          <a:prstGeom prst="line">
            <a:avLst/>
          </a:prstGeom>
          <a:ln w="19050" cap="flat" cmpd="sng">
            <a:solidFill>
              <a:srgbClr val="FF0000"/>
            </a:solidFill>
            <a:prstDash val="solid"/>
            <a:headEnd type="none" w="med" len="med"/>
            <a:tailEnd type="triangle" w="med" len="med"/>
          </a:ln>
        </p:spPr>
      </p:sp>
      <p:sp>
        <p:nvSpPr>
          <p:cNvPr id="71713" name="Text Box 33"/>
          <p:cNvSpPr txBox="1"/>
          <p:nvPr/>
        </p:nvSpPr>
        <p:spPr>
          <a:xfrm>
            <a:off x="4572000" y="3595688"/>
            <a:ext cx="1752600" cy="304800"/>
          </a:xfrm>
          <a:prstGeom prst="rect">
            <a:avLst/>
          </a:prstGeom>
          <a:noFill/>
          <a:ln w="9525">
            <a:noFill/>
          </a:ln>
        </p:spPr>
        <p:txBody>
          <a:bodyPr>
            <a:spAutoFit/>
          </a:bodyPr>
          <a:p>
            <a:pPr marL="739775" lvl="0" indent="-274320" eaLnBrk="1" hangingPunct="1">
              <a:spcBef>
                <a:spcPct val="50000"/>
              </a:spcBef>
              <a:buNone/>
            </a:pPr>
            <a:r>
              <a:rPr sz="1400" dirty="0">
                <a:solidFill>
                  <a:schemeClr val="tx1"/>
                </a:solidFill>
                <a:latin typeface="Arial" panose="020B0604020202020204"/>
                <a:ea typeface="Arial" panose="020B0604020202020204"/>
              </a:rPr>
              <a:t>Reading data</a:t>
            </a:r>
            <a:endParaRPr dirty="0">
              <a:latin typeface="Arial" panose="020B0604020202020204"/>
              <a:ea typeface="Arial" panose="020B0604020202020204"/>
            </a:endParaRPr>
          </a:p>
        </p:txBody>
      </p:sp>
      <p:sp>
        <p:nvSpPr>
          <p:cNvPr id="71714" name="Text Box 34"/>
          <p:cNvSpPr txBox="1"/>
          <p:nvPr/>
        </p:nvSpPr>
        <p:spPr>
          <a:xfrm>
            <a:off x="4572000" y="5257800"/>
            <a:ext cx="2362200" cy="518160"/>
          </a:xfrm>
          <a:prstGeom prst="rect">
            <a:avLst/>
          </a:prstGeom>
          <a:noFill/>
          <a:ln w="9525">
            <a:noFill/>
          </a:ln>
        </p:spPr>
        <p:txBody>
          <a:bodyPr>
            <a:spAutoFit/>
          </a:bodyPr>
          <a:p>
            <a:pPr marL="739775" lvl="0" indent="-274320" eaLnBrk="1" hangingPunct="1">
              <a:spcBef>
                <a:spcPct val="50000"/>
              </a:spcBef>
              <a:buNone/>
            </a:pPr>
            <a:r>
              <a:rPr sz="1400" dirty="0">
                <a:solidFill>
                  <a:srgbClr val="C00000"/>
                </a:solidFill>
                <a:latin typeface="Arial" panose="020B0604020202020204"/>
                <a:ea typeface="Arial" panose="020B0604020202020204"/>
              </a:rPr>
              <a:t>Cannot read, modify, or insert</a:t>
            </a:r>
            <a:endParaRPr dirty="0">
              <a:solidFill>
                <a:srgbClr val="C00000"/>
              </a:solidFill>
              <a:latin typeface="Arial" panose="020B0604020202020204"/>
              <a:ea typeface="Arial" panose="020B0604020202020204"/>
            </a:endParaRPr>
          </a:p>
        </p:txBody>
      </p:sp>
      <p:pic>
        <p:nvPicPr>
          <p:cNvPr id="71715" name="Picture 35"/>
          <p:cNvPicPr>
            <a:picLocks noChangeAspect="1"/>
          </p:cNvPicPr>
          <p:nvPr/>
        </p:nvPicPr>
        <p:blipFill>
          <a:blip r:embed="rId3"/>
          <a:stretch>
            <a:fillRect/>
          </a:stretch>
        </p:blipFill>
        <p:spPr>
          <a:xfrm>
            <a:off x="3371850" y="4724400"/>
            <a:ext cx="1123950" cy="14287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1710"/>
                                        </p:tgtEl>
                                        <p:attrNameLst>
                                          <p:attrName>style.visibility</p:attrName>
                                        </p:attrNameLst>
                                      </p:cBhvr>
                                      <p:to>
                                        <p:strVal val="visible"/>
                                      </p:to>
                                    </p:set>
                                    <p:animEffect transition="in" filter="checkerboard(across)">
                                      <p:cBhvr>
                                        <p:cTn id="7" dur="500"/>
                                        <p:tgtEl>
                                          <p:spTgt spid="71710"/>
                                        </p:tgtEl>
                                      </p:cBhvr>
                                    </p:animEffect>
                                  </p:childTnLst>
                                </p:cTn>
                              </p:par>
                              <p:par>
                                <p:cTn id="8" presetID="5" presetClass="entr" presetSubtype="10" fill="hold" nodeType="withEffect">
                                  <p:stCondLst>
                                    <p:cond delay="0"/>
                                  </p:stCondLst>
                                  <p:childTnLst>
                                    <p:set>
                                      <p:cBhvr>
                                        <p:cTn id="9" dur="1" fill="hold">
                                          <p:stCondLst>
                                            <p:cond delay="0"/>
                                          </p:stCondLst>
                                        </p:cTn>
                                        <p:tgtEl>
                                          <p:spTgt spid="71684"/>
                                        </p:tgtEl>
                                        <p:attrNameLst>
                                          <p:attrName>style.visibility</p:attrName>
                                        </p:attrNameLst>
                                      </p:cBhvr>
                                      <p:to>
                                        <p:strVal val="visible"/>
                                      </p:to>
                                    </p:set>
                                    <p:animEffect transition="in" filter="checkerboard(across)">
                                      <p:cBhvr>
                                        <p:cTn id="10" dur="500"/>
                                        <p:tgtEl>
                                          <p:spTgt spid="71684"/>
                                        </p:tgtEl>
                                      </p:cBhvr>
                                    </p:animEffect>
                                  </p:childTnLst>
                                </p:cTn>
                              </p:par>
                              <p:par>
                                <p:cTn id="11" presetID="55" presetClass="entr" presetSubtype="0" fill="hold" nodeType="withEffect">
                                  <p:stCondLst>
                                    <p:cond delay="0"/>
                                  </p:stCondLst>
                                  <p:childTnLst>
                                    <p:set>
                                      <p:cBhvr>
                                        <p:cTn id="12" dur="1" fill="hold">
                                          <p:stCondLst>
                                            <p:cond delay="0"/>
                                          </p:stCondLst>
                                        </p:cTn>
                                        <p:tgtEl>
                                          <p:spTgt spid="71711"/>
                                        </p:tgtEl>
                                        <p:attrNameLst>
                                          <p:attrName>style.visibility</p:attrName>
                                        </p:attrNameLst>
                                      </p:cBhvr>
                                      <p:to>
                                        <p:strVal val="visible"/>
                                      </p:to>
                                    </p:set>
                                    <p:anim calcmode="lin" valueType="num">
                                      <p:cBhvr>
                                        <p:cTn id="13" dur="1000" fill="hold"/>
                                        <p:tgtEl>
                                          <p:spTgt spid="71711"/>
                                        </p:tgtEl>
                                        <p:attrNameLst>
                                          <p:attrName>ppt_w</p:attrName>
                                        </p:attrNameLst>
                                      </p:cBhvr>
                                      <p:tavLst>
                                        <p:tav tm="0">
                                          <p:val>
                                            <p:strVal val="#ppt_w*0.70"/>
                                          </p:val>
                                        </p:tav>
                                        <p:tav tm="100000">
                                          <p:val>
                                            <p:strVal val="#ppt_w"/>
                                          </p:val>
                                        </p:tav>
                                      </p:tavLst>
                                    </p:anim>
                                    <p:anim calcmode="lin" valueType="num">
                                      <p:cBhvr>
                                        <p:cTn id="14" dur="1000" fill="hold"/>
                                        <p:tgtEl>
                                          <p:spTgt spid="71711"/>
                                        </p:tgtEl>
                                        <p:attrNameLst>
                                          <p:attrName>ppt_h</p:attrName>
                                        </p:attrNameLst>
                                      </p:cBhvr>
                                      <p:tavLst>
                                        <p:tav tm="0">
                                          <p:val>
                                            <p:strVal val="#ppt_h"/>
                                          </p:val>
                                        </p:tav>
                                        <p:tav tm="100000">
                                          <p:val>
                                            <p:strVal val="#ppt_h"/>
                                          </p:val>
                                        </p:tav>
                                      </p:tavLst>
                                    </p:anim>
                                    <p:animEffect transition="in" filter="fade">
                                      <p:cBhvr>
                                        <p:cTn id="15" dur="1000"/>
                                        <p:tgtEl>
                                          <p:spTgt spid="71711"/>
                                        </p:tgtEl>
                                      </p:cBhvr>
                                    </p:animEffect>
                                  </p:childTnLst>
                                </p:cTn>
                              </p:par>
                            </p:childTnLst>
                          </p:cTn>
                        </p:par>
                        <p:par>
                          <p:cTn id="16" fill="hold">
                            <p:stCondLst>
                              <p:cond delay="500"/>
                            </p:stCondLst>
                            <p:childTnLst>
                              <p:par>
                                <p:cTn id="17" presetID="5" presetClass="entr" presetSubtype="10" fill="hold" grpId="0" nodeType="afterEffect">
                                  <p:stCondLst>
                                    <p:cond delay="0"/>
                                  </p:stCondLst>
                                  <p:childTnLst>
                                    <p:set>
                                      <p:cBhvr>
                                        <p:cTn id="18" dur="1" fill="hold">
                                          <p:stCondLst>
                                            <p:cond delay="0"/>
                                          </p:stCondLst>
                                        </p:cTn>
                                        <p:tgtEl>
                                          <p:spTgt spid="71713"/>
                                        </p:tgtEl>
                                        <p:attrNameLst>
                                          <p:attrName>style.visibility</p:attrName>
                                        </p:attrNameLst>
                                      </p:cBhvr>
                                      <p:to>
                                        <p:strVal val="visible"/>
                                      </p:to>
                                    </p:set>
                                    <p:animEffect transition="in" filter="checkerboard(across)">
                                      <p:cBhvr>
                                        <p:cTn id="19" dur="500"/>
                                        <p:tgtEl>
                                          <p:spTgt spid="71713"/>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71715"/>
                                        </p:tgtEl>
                                        <p:attrNameLst>
                                          <p:attrName>style.visibility</p:attrName>
                                        </p:attrNameLst>
                                      </p:cBhvr>
                                      <p:to>
                                        <p:strVal val="visible"/>
                                      </p:to>
                                    </p:set>
                                    <p:animEffect transition="in" filter="checkerboard(across)">
                                      <p:cBhvr>
                                        <p:cTn id="24" dur="500"/>
                                        <p:tgtEl>
                                          <p:spTgt spid="71715"/>
                                        </p:tgtEl>
                                      </p:cBhvr>
                                    </p:animEffect>
                                  </p:childTnLst>
                                </p:cTn>
                              </p:par>
                            </p:childTnLst>
                          </p:cTn>
                        </p:par>
                        <p:par>
                          <p:cTn id="25" fill="hold">
                            <p:stCondLst>
                              <p:cond delay="500"/>
                            </p:stCondLst>
                            <p:childTnLst>
                              <p:par>
                                <p:cTn id="26" presetID="55" presetClass="entr" presetSubtype="0" fill="hold" nodeType="afterEffect">
                                  <p:stCondLst>
                                    <p:cond delay="0"/>
                                  </p:stCondLst>
                                  <p:childTnLst>
                                    <p:set>
                                      <p:cBhvr>
                                        <p:cTn id="27" dur="1" fill="hold">
                                          <p:stCondLst>
                                            <p:cond delay="0"/>
                                          </p:stCondLst>
                                        </p:cTn>
                                        <p:tgtEl>
                                          <p:spTgt spid="71712"/>
                                        </p:tgtEl>
                                        <p:attrNameLst>
                                          <p:attrName>style.visibility</p:attrName>
                                        </p:attrNameLst>
                                      </p:cBhvr>
                                      <p:to>
                                        <p:strVal val="visible"/>
                                      </p:to>
                                    </p:set>
                                    <p:anim calcmode="lin" valueType="num">
                                      <p:cBhvr>
                                        <p:cTn id="28" dur="1000" fill="hold"/>
                                        <p:tgtEl>
                                          <p:spTgt spid="71712"/>
                                        </p:tgtEl>
                                        <p:attrNameLst>
                                          <p:attrName>ppt_w</p:attrName>
                                        </p:attrNameLst>
                                      </p:cBhvr>
                                      <p:tavLst>
                                        <p:tav tm="0">
                                          <p:val>
                                            <p:strVal val="#ppt_w*0.70"/>
                                          </p:val>
                                        </p:tav>
                                        <p:tav tm="100000">
                                          <p:val>
                                            <p:strVal val="#ppt_w"/>
                                          </p:val>
                                        </p:tav>
                                      </p:tavLst>
                                    </p:anim>
                                    <p:anim calcmode="lin" valueType="num">
                                      <p:cBhvr>
                                        <p:cTn id="29" dur="1000" fill="hold"/>
                                        <p:tgtEl>
                                          <p:spTgt spid="71712"/>
                                        </p:tgtEl>
                                        <p:attrNameLst>
                                          <p:attrName>ppt_h</p:attrName>
                                        </p:attrNameLst>
                                      </p:cBhvr>
                                      <p:tavLst>
                                        <p:tav tm="0">
                                          <p:val>
                                            <p:strVal val="#ppt_h"/>
                                          </p:val>
                                        </p:tav>
                                        <p:tav tm="100000">
                                          <p:val>
                                            <p:strVal val="#ppt_h"/>
                                          </p:val>
                                        </p:tav>
                                      </p:tavLst>
                                    </p:anim>
                                    <p:animEffect transition="in" filter="fade">
                                      <p:cBhvr>
                                        <p:cTn id="30" dur="1000"/>
                                        <p:tgtEl>
                                          <p:spTgt spid="71712"/>
                                        </p:tgtEl>
                                      </p:cBhvr>
                                    </p:animEffect>
                                  </p:childTnLst>
                                </p:cTn>
                              </p:par>
                            </p:childTnLst>
                          </p:cTn>
                        </p:par>
                        <p:par>
                          <p:cTn id="31" fill="hold">
                            <p:stCondLst>
                              <p:cond delay="1500"/>
                            </p:stCondLst>
                            <p:childTnLst>
                              <p:par>
                                <p:cTn id="32" presetID="5" presetClass="entr" presetSubtype="10" fill="hold" grpId="0" nodeType="afterEffect">
                                  <p:stCondLst>
                                    <p:cond delay="0"/>
                                  </p:stCondLst>
                                  <p:childTnLst>
                                    <p:set>
                                      <p:cBhvr>
                                        <p:cTn id="33" dur="1" fill="hold">
                                          <p:stCondLst>
                                            <p:cond delay="0"/>
                                          </p:stCondLst>
                                        </p:cTn>
                                        <p:tgtEl>
                                          <p:spTgt spid="71714"/>
                                        </p:tgtEl>
                                        <p:attrNameLst>
                                          <p:attrName>style.visibility</p:attrName>
                                        </p:attrNameLst>
                                      </p:cBhvr>
                                      <p:to>
                                        <p:strVal val="visible"/>
                                      </p:to>
                                    </p:set>
                                    <p:animEffect transition="in" filter="checkerboard(across)">
                                      <p:cBhvr>
                                        <p:cTn id="34" dur="500"/>
                                        <p:tgtEl>
                                          <p:spTgt spid="71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3" grpId="0"/>
      <p:bldP spid="717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noChangeArrowheads="1"/>
          </p:cNvSpPr>
          <p:nvPr>
            <p:ph type="body" idx="4294967295"/>
          </p:nvPr>
        </p:nvSpPr>
        <p:spPr bwMode="auto">
          <a:xfrm>
            <a:off x="3032125" y="1598613"/>
            <a:ext cx="7313613" cy="4570413"/>
          </a:xfrm>
          <a:prstGeom prst="rect">
            <a:avLst/>
          </a:prstGeom>
          <a:solidFill>
            <a:srgbClr val="FFFFFF"/>
          </a:solidFill>
          <a:ln>
            <a:noFill/>
            <a:miter lim="800000"/>
          </a:ln>
        </p:spPr>
        <p:txBody>
          <a:bodyPr/>
          <a:p>
            <a:pPr lvl="1" eaLnBrk="1" hangingPunct="1">
              <a:buBlip>
                <a:blip r:embed="rId1"/>
              </a:buBlip>
            </a:pPr>
            <a:r>
              <a:rPr sz="1800" dirty="0">
                <a:solidFill>
                  <a:schemeClr val="accent2"/>
                </a:solidFill>
                <a:latin typeface="Arial" panose="020B0604020202020204" pitchFamily="34" charset="0"/>
                <a:ea typeface="Times New Roman" panose="02020603050405020304" pitchFamily="18" charset="0"/>
              </a:rPr>
              <a:t>SERIALIZABLE:</a:t>
            </a:r>
            <a:endParaRPr sz="1800" dirty="0">
              <a:solidFill>
                <a:schemeClr val="accent2"/>
              </a:solidFill>
              <a:latin typeface="Arial" panose="020B0604020202020204" pitchFamily="34" charset="0"/>
              <a:ea typeface="Times New Roman" panose="02020603050405020304" pitchFamily="18" charset="0"/>
            </a:endParaRPr>
          </a:p>
          <a:p>
            <a:pPr lvl="2" eaLnBrk="1" hangingPunct="1">
              <a:buBlip>
                <a:blip r:embed="rId1"/>
              </a:buBlip>
            </a:pPr>
            <a:r>
              <a:rPr sz="1600" dirty="0">
                <a:solidFill>
                  <a:schemeClr val="accent2"/>
                </a:solidFill>
                <a:latin typeface="Arial" panose="020B0604020202020204" pitchFamily="34" charset="0"/>
                <a:ea typeface="Times New Roman" panose="02020603050405020304" pitchFamily="18" charset="0"/>
              </a:rPr>
              <a:t>No transaction can read, modify, or insert new data while the data is being read or updated by the current transaction.</a:t>
            </a:r>
            <a:endParaRPr lang="en-IN" altLang="x-none" sz="1600" dirty="0">
              <a:solidFill>
                <a:schemeClr val="accent2"/>
              </a:solidFill>
              <a:latin typeface="Arial" panose="020B0604020202020204" pitchFamily="34" charset="0"/>
              <a:ea typeface="Times New Roman" panose="02020603050405020304" pitchFamily="18" charset="0"/>
            </a:endParaRPr>
          </a:p>
          <a:p>
            <a:pPr lvl="1" eaLnBrk="1" hangingPunct="1">
              <a:buNone/>
            </a:pPr>
            <a:endParaRPr lang="en-IN" altLang="x-none" sz="1800" dirty="0">
              <a:solidFill>
                <a:schemeClr val="accent2"/>
              </a:solidFill>
              <a:latin typeface="Arial" panose="020B0604020202020204"/>
              <a:ea typeface="Times New Roman" panose="02020603050405020304" pitchFamily="18" charset="0"/>
            </a:endParaRPr>
          </a:p>
        </p:txBody>
      </p:sp>
      <p:sp>
        <p:nvSpPr>
          <p:cNvPr id="32771"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Transactional Integrity (Contd.) </a:t>
            </a:r>
            <a:endParaRPr sz="2000" b="1" dirty="0">
              <a:solidFill>
                <a:schemeClr val="bg1"/>
              </a:solidFill>
              <a:latin typeface="Tahoma" panose="020B0604030504040204" pitchFamily="34" charset="0"/>
              <a:ea typeface="Times New Roman" panose="02020603050405020304" pitchFamily="18" charset="0"/>
            </a:endParaRPr>
          </a:p>
        </p:txBody>
      </p:sp>
      <p:graphicFrame>
        <p:nvGraphicFramePr>
          <p:cNvPr id="81924" name="Group 4"/>
          <p:cNvGraphicFramePr>
            <a:graphicFrameLocks noGrp="1"/>
          </p:cNvGraphicFramePr>
          <p:nvPr/>
        </p:nvGraphicFramePr>
        <p:xfrm>
          <a:off x="6781800" y="3657600"/>
          <a:ext cx="2971800" cy="1603375"/>
        </p:xfrm>
        <a:graphic>
          <a:graphicData uri="http://schemas.openxmlformats.org/drawingml/2006/table">
            <a:tbl>
              <a:tblPr/>
              <a:tblGrid>
                <a:gridCol w="908050"/>
                <a:gridCol w="1129030"/>
                <a:gridCol w="934720"/>
              </a:tblGrid>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EmpNo</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EmpName</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Salary</a:t>
                      </a:r>
                      <a:endPar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E001</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Rex</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12000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E002</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Audrey</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40000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E003</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Smith</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25000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fr-FR"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E004</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Robert</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830" marR="0" lvl="0" indent="0" algn="l" defTabSz="914400" rtl="0" eaLnBrk="1" fontAlgn="base" latinLnBrk="0" hangingPunct="1">
                        <a:lnSpc>
                          <a:spcPct val="100000"/>
                        </a:lnSpc>
                        <a:spcBef>
                          <a:spcPts val="300"/>
                        </a:spcBef>
                        <a:spcAft>
                          <a:spcPts val="300"/>
                        </a:spcAft>
                        <a:buClrTx/>
                        <a:buSzTx/>
                        <a:buFontTx/>
                        <a:buNone/>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28000</a:t>
                      </a:r>
                      <a:endPar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32798" name="Picture 30" descr="j0292020"/>
          <p:cNvPicPr>
            <a:picLocks noChangeAspect="1"/>
          </p:cNvPicPr>
          <p:nvPr/>
        </p:nvPicPr>
        <p:blipFill>
          <a:blip r:embed="rId2"/>
          <a:stretch>
            <a:fillRect/>
          </a:stretch>
        </p:blipFill>
        <p:spPr>
          <a:xfrm>
            <a:off x="3429000" y="3154363"/>
            <a:ext cx="1195388" cy="884237"/>
          </a:xfrm>
          <a:prstGeom prst="rect">
            <a:avLst/>
          </a:prstGeom>
          <a:noFill/>
          <a:ln w="9525">
            <a:noFill/>
          </a:ln>
        </p:spPr>
      </p:pic>
      <p:sp>
        <p:nvSpPr>
          <p:cNvPr id="32799" name="Line 31"/>
          <p:cNvSpPr/>
          <p:nvPr/>
        </p:nvSpPr>
        <p:spPr>
          <a:xfrm>
            <a:off x="4572000" y="3733800"/>
            <a:ext cx="2209800" cy="685800"/>
          </a:xfrm>
          <a:prstGeom prst="line">
            <a:avLst/>
          </a:prstGeom>
          <a:ln w="22225" cap="flat" cmpd="sng">
            <a:solidFill>
              <a:schemeClr val="tx1"/>
            </a:solidFill>
            <a:prstDash val="solid"/>
            <a:headEnd type="none" w="med" len="med"/>
            <a:tailEnd type="triangle" w="med" len="med"/>
          </a:ln>
        </p:spPr>
      </p:sp>
      <p:sp>
        <p:nvSpPr>
          <p:cNvPr id="32800" name="Line 32"/>
          <p:cNvSpPr/>
          <p:nvPr/>
        </p:nvSpPr>
        <p:spPr>
          <a:xfrm flipV="1">
            <a:off x="4495800" y="4495800"/>
            <a:ext cx="2286000" cy="1066800"/>
          </a:xfrm>
          <a:prstGeom prst="line">
            <a:avLst/>
          </a:prstGeom>
          <a:ln w="19050" cap="flat" cmpd="sng">
            <a:solidFill>
              <a:srgbClr val="FF0000"/>
            </a:solidFill>
            <a:prstDash val="solid"/>
            <a:headEnd type="none" w="med" len="med"/>
            <a:tailEnd type="triangle" w="med" len="med"/>
          </a:ln>
        </p:spPr>
      </p:sp>
      <p:sp>
        <p:nvSpPr>
          <p:cNvPr id="27681" name="Text Box 33"/>
          <p:cNvSpPr txBox="1"/>
          <p:nvPr/>
        </p:nvSpPr>
        <p:spPr>
          <a:xfrm>
            <a:off x="4495800" y="3595688"/>
            <a:ext cx="2209800" cy="304800"/>
          </a:xfrm>
          <a:prstGeom prst="rect">
            <a:avLst/>
          </a:prstGeom>
          <a:noFill/>
          <a:ln w="9525">
            <a:noFill/>
          </a:ln>
        </p:spPr>
        <p:txBody>
          <a:bodyPr>
            <a:spAutoFit/>
          </a:bodyPr>
          <a:p>
            <a:pPr marL="739775" lvl="0" indent="-274320" eaLnBrk="1" hangingPunct="1">
              <a:spcBef>
                <a:spcPct val="50000"/>
              </a:spcBef>
              <a:buNone/>
            </a:pPr>
            <a:r>
              <a:rPr sz="1400" dirty="0">
                <a:solidFill>
                  <a:schemeClr val="tx1"/>
                </a:solidFill>
                <a:latin typeface="Arial" panose="020B0604020202020204"/>
                <a:ea typeface="Arial" panose="020B0604020202020204"/>
              </a:rPr>
              <a:t>Reading complete</a:t>
            </a:r>
            <a:endParaRPr dirty="0">
              <a:latin typeface="Arial" panose="020B0604020202020204"/>
              <a:ea typeface="Arial" panose="020B0604020202020204"/>
            </a:endParaRPr>
          </a:p>
        </p:txBody>
      </p:sp>
      <p:sp>
        <p:nvSpPr>
          <p:cNvPr id="27682" name="Text Box 34"/>
          <p:cNvSpPr txBox="1"/>
          <p:nvPr/>
        </p:nvSpPr>
        <p:spPr>
          <a:xfrm>
            <a:off x="4572000" y="5257800"/>
            <a:ext cx="2362200" cy="518160"/>
          </a:xfrm>
          <a:prstGeom prst="rect">
            <a:avLst/>
          </a:prstGeom>
          <a:noFill/>
          <a:ln w="9525">
            <a:noFill/>
          </a:ln>
        </p:spPr>
        <p:txBody>
          <a:bodyPr>
            <a:spAutoFit/>
          </a:bodyPr>
          <a:p>
            <a:pPr marL="739775" lvl="0" indent="-274320" eaLnBrk="1" hangingPunct="1">
              <a:spcBef>
                <a:spcPct val="50000"/>
              </a:spcBef>
              <a:buNone/>
            </a:pPr>
            <a:r>
              <a:rPr sz="1400" dirty="0">
                <a:solidFill>
                  <a:srgbClr val="C00000"/>
                </a:solidFill>
                <a:latin typeface="Arial" panose="020B0604020202020204"/>
                <a:ea typeface="Arial" panose="020B0604020202020204"/>
              </a:rPr>
              <a:t>Can read, modify, or insert</a:t>
            </a:r>
            <a:endParaRPr sz="1400" dirty="0">
              <a:solidFill>
                <a:srgbClr val="C00000"/>
              </a:solidFill>
              <a:latin typeface="Arial" panose="020B0604020202020204"/>
              <a:ea typeface="Arial" panose="020B0604020202020204"/>
            </a:endParaRPr>
          </a:p>
        </p:txBody>
      </p:sp>
      <p:pic>
        <p:nvPicPr>
          <p:cNvPr id="32803" name="Picture 35"/>
          <p:cNvPicPr>
            <a:picLocks noChangeAspect="1"/>
          </p:cNvPicPr>
          <p:nvPr/>
        </p:nvPicPr>
        <p:blipFill>
          <a:blip r:embed="rId3"/>
          <a:stretch>
            <a:fillRect/>
          </a:stretch>
        </p:blipFill>
        <p:spPr>
          <a:xfrm>
            <a:off x="3371850" y="4724400"/>
            <a:ext cx="1123950" cy="14287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7681"/>
                                        </p:tgtEl>
                                        <p:attrNameLst>
                                          <p:attrName>style.visibility</p:attrName>
                                        </p:attrNameLst>
                                      </p:cBhvr>
                                      <p:to>
                                        <p:strVal val="visible"/>
                                      </p:to>
                                    </p:set>
                                    <p:animEffect transition="in" filter="checkerboard(across)">
                                      <p:cBhvr>
                                        <p:cTn id="7" dur="500"/>
                                        <p:tgtEl>
                                          <p:spTgt spid="27681"/>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27682"/>
                                        </p:tgtEl>
                                        <p:attrNameLst>
                                          <p:attrName>style.visibility</p:attrName>
                                        </p:attrNameLst>
                                      </p:cBhvr>
                                      <p:to>
                                        <p:strVal val="visible"/>
                                      </p:to>
                                    </p:set>
                                    <p:animEffect transition="in" filter="checkerboard(across)">
                                      <p:cBhvr>
                                        <p:cTn id="11" dur="500"/>
                                        <p:tgtEl>
                                          <p:spTgt spid="27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81" grpId="0"/>
      <p:bldP spid="2768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p:nvPr>
            <p:ph idx="1"/>
          </p:nvPr>
        </p:nvSpPr>
        <p:spPr>
          <a:xfrm>
            <a:off x="3032125" y="1598613"/>
            <a:ext cx="7313613" cy="4570412"/>
          </a:xfrm>
          <a:solidFill>
            <a:srgbClr val="FFFFFF"/>
          </a:solidFill>
          <a:ln>
            <a:noFill/>
          </a:ln>
        </p:spPr>
        <p:txBody>
          <a:bodyPr/>
          <a:p>
            <a:pPr marL="347980" indent="-347980" eaLnBrk="1" hangingPunct="1">
              <a:buBlip>
                <a:blip r:embed="rId1"/>
              </a:buBlip>
            </a:pPr>
            <a:r>
              <a:rPr sz="2000" dirty="0">
                <a:solidFill>
                  <a:schemeClr val="accent2"/>
                </a:solidFill>
                <a:latin typeface="Arial" panose="020B0604020202020204"/>
                <a:ea typeface="Times New Roman" panose="02020603050405020304" pitchFamily="18" charset="0"/>
              </a:rPr>
              <a:t>Implementing isolation levels:</a:t>
            </a:r>
            <a:endParaRPr sz="2000" dirty="0">
              <a:solidFill>
                <a:schemeClr val="accent2"/>
              </a:solidFill>
              <a:latin typeface="Arial" panose="020B0604020202020204"/>
              <a:ea typeface="Times New Roman" panose="02020603050405020304" pitchFamily="18" charset="0"/>
            </a:endParaRPr>
          </a:p>
          <a:p>
            <a:pPr marL="739775" lvl="1" indent="-274320" eaLnBrk="1" hangingPunct="1">
              <a:buBlip>
                <a:blip r:embed="rId2"/>
              </a:buBlip>
            </a:pPr>
            <a:r>
              <a:rPr sz="1800" dirty="0">
                <a:solidFill>
                  <a:schemeClr val="accent2"/>
                </a:solidFill>
                <a:latin typeface="Arial" panose="020B0604020202020204"/>
                <a:ea typeface="Times New Roman" panose="02020603050405020304" pitchFamily="18" charset="0"/>
              </a:rPr>
              <a:t>You can implement isolation levels in your transactions by using the SET TRANSACTION ISOLATION LEVEL statement before beginning a transaction.</a:t>
            </a:r>
            <a:endParaRPr sz="1800" dirty="0">
              <a:solidFill>
                <a:schemeClr val="accent2"/>
              </a:solidFill>
              <a:latin typeface="Arial" panose="020B0604020202020204"/>
              <a:ea typeface="Times New Roman" panose="02020603050405020304" pitchFamily="18" charset="0"/>
            </a:endParaRPr>
          </a:p>
          <a:p>
            <a:pPr marL="739775" lvl="1" indent="-274320" eaLnBrk="1" hangingPunct="1">
              <a:buBlip>
                <a:blip r:embed="rId2"/>
              </a:buBlip>
            </a:pPr>
            <a:r>
              <a:rPr sz="1800" dirty="0">
                <a:solidFill>
                  <a:schemeClr val="accent2"/>
                </a:solidFill>
                <a:latin typeface="Arial" panose="020B0604020202020204"/>
                <a:ea typeface="Times New Roman" panose="02020603050405020304" pitchFamily="18" charset="0"/>
              </a:rPr>
              <a:t>Syntax:</a:t>
            </a:r>
            <a:endParaRPr sz="1800" dirty="0">
              <a:solidFill>
                <a:schemeClr val="accent2"/>
              </a:solidFill>
              <a:latin typeface="Arial" panose="020B0604020202020204"/>
              <a:ea typeface="Times New Roman" panose="02020603050405020304" pitchFamily="18" charset="0"/>
            </a:endParaRPr>
          </a:p>
          <a:p>
            <a:pPr marL="1662430" lvl="3" indent="-290830" eaLnBrk="1" hangingPunct="1">
              <a:buNone/>
            </a:pPr>
            <a:r>
              <a:rPr sz="1600" dirty="0">
                <a:solidFill>
                  <a:schemeClr val="accent2"/>
                </a:solidFill>
                <a:latin typeface="Courier New" panose="02070309020205020404" pitchFamily="49" charset="0"/>
                <a:ea typeface="Times New Roman" panose="02020603050405020304" pitchFamily="18" charset="0"/>
              </a:rPr>
              <a:t>SET TRANSACTION ISOLATION LEVEL {</a:t>
            </a:r>
            <a:endParaRPr sz="1600" dirty="0">
              <a:solidFill>
                <a:schemeClr val="accent2"/>
              </a:solidFill>
              <a:latin typeface="Courier New" panose="02070309020205020404" pitchFamily="49" charset="0"/>
              <a:ea typeface="Times New Roman" panose="02020603050405020304" pitchFamily="18" charset="0"/>
            </a:endParaRPr>
          </a:p>
          <a:p>
            <a:pPr marL="1662430" lvl="3" indent="-290830" eaLnBrk="1" hangingPunct="1">
              <a:buNone/>
            </a:pPr>
            <a:r>
              <a:rPr sz="1600" dirty="0">
                <a:solidFill>
                  <a:schemeClr val="accent2"/>
                </a:solidFill>
                <a:latin typeface="Courier New" panose="02070309020205020404" pitchFamily="49" charset="0"/>
                <a:ea typeface="Times New Roman" panose="02020603050405020304" pitchFamily="18" charset="0"/>
              </a:rPr>
              <a:t>READ UNCOMMITTED  | </a:t>
            </a:r>
            <a:endParaRPr sz="1600" dirty="0">
              <a:solidFill>
                <a:schemeClr val="accent2"/>
              </a:solidFill>
              <a:latin typeface="Courier New" panose="02070309020205020404" pitchFamily="49" charset="0"/>
              <a:ea typeface="Times New Roman" panose="02020603050405020304" pitchFamily="18" charset="0"/>
            </a:endParaRPr>
          </a:p>
          <a:p>
            <a:pPr marL="1662430" lvl="3" indent="-290830" eaLnBrk="1" hangingPunct="1">
              <a:buNone/>
            </a:pPr>
            <a:r>
              <a:rPr sz="1600" dirty="0">
                <a:solidFill>
                  <a:schemeClr val="accent2"/>
                </a:solidFill>
                <a:latin typeface="Courier New" panose="02070309020205020404" pitchFamily="49" charset="0"/>
                <a:ea typeface="Times New Roman" panose="02020603050405020304" pitchFamily="18" charset="0"/>
              </a:rPr>
              <a:t>READ COMMITTED | REPEATABLE</a:t>
            </a:r>
            <a:endParaRPr sz="1600" dirty="0">
              <a:solidFill>
                <a:schemeClr val="accent2"/>
              </a:solidFill>
              <a:latin typeface="Courier New" panose="02070309020205020404" pitchFamily="49" charset="0"/>
              <a:ea typeface="Times New Roman" panose="02020603050405020304" pitchFamily="18" charset="0"/>
            </a:endParaRPr>
          </a:p>
          <a:p>
            <a:pPr marL="1662430" lvl="3" indent="-290830" eaLnBrk="1" hangingPunct="1">
              <a:buNone/>
            </a:pPr>
            <a:r>
              <a:rPr sz="1600" dirty="0">
                <a:solidFill>
                  <a:schemeClr val="accent2"/>
                </a:solidFill>
                <a:latin typeface="Courier New" panose="02070309020205020404" pitchFamily="49" charset="0"/>
                <a:ea typeface="Times New Roman" panose="02020603050405020304" pitchFamily="18" charset="0"/>
              </a:rPr>
              <a:t>READ | SNAPSHOT | SERIALIZABLE } [ ;]</a:t>
            </a:r>
            <a:endParaRPr sz="1600" dirty="0">
              <a:solidFill>
                <a:schemeClr val="accent2"/>
              </a:solidFill>
              <a:latin typeface="Courier New" panose="02070309020205020404" pitchFamily="49" charset="0"/>
              <a:ea typeface="Times New Roman" panose="02020603050405020304" pitchFamily="18" charset="0"/>
            </a:endParaRPr>
          </a:p>
          <a:p>
            <a:pPr marL="1662430" lvl="3" indent="-290830" eaLnBrk="1" hangingPunct="1">
              <a:buNone/>
            </a:pPr>
            <a:r>
              <a:rPr sz="1600" dirty="0">
                <a:solidFill>
                  <a:schemeClr val="accent2"/>
                </a:solidFill>
                <a:latin typeface="Courier New" panose="02070309020205020404" pitchFamily="49" charset="0"/>
                <a:ea typeface="Times New Roman" panose="02020603050405020304" pitchFamily="18" charset="0"/>
              </a:rPr>
              <a:t>BEGIN TRANSACTION</a:t>
            </a:r>
            <a:endParaRPr sz="1600" dirty="0">
              <a:solidFill>
                <a:schemeClr val="accent2"/>
              </a:solidFill>
              <a:latin typeface="Courier New" panose="02070309020205020404" pitchFamily="49" charset="0"/>
              <a:ea typeface="Times New Roman" panose="02020603050405020304" pitchFamily="18" charset="0"/>
            </a:endParaRPr>
          </a:p>
          <a:p>
            <a:pPr marL="1662430" lvl="3" indent="-290830" eaLnBrk="1" hangingPunct="1">
              <a:buNone/>
            </a:pPr>
            <a:r>
              <a:rPr sz="1600" dirty="0">
                <a:solidFill>
                  <a:schemeClr val="accent2"/>
                </a:solidFill>
                <a:latin typeface="Courier New" panose="02070309020205020404" pitchFamily="49" charset="0"/>
                <a:ea typeface="Times New Roman" panose="02020603050405020304" pitchFamily="18" charset="0"/>
              </a:rPr>
              <a:t>………</a:t>
            </a:r>
            <a:endParaRPr sz="1600" dirty="0">
              <a:solidFill>
                <a:schemeClr val="accent2"/>
              </a:solidFill>
              <a:latin typeface="Courier New" panose="02070309020205020404" pitchFamily="49" charset="0"/>
              <a:ea typeface="Times New Roman" panose="02020603050405020304" pitchFamily="18" charset="0"/>
            </a:endParaRPr>
          </a:p>
          <a:p>
            <a:pPr marL="1662430" lvl="3" indent="-290830" eaLnBrk="1" hangingPunct="1">
              <a:buNone/>
            </a:pPr>
            <a:r>
              <a:rPr sz="1600" dirty="0">
                <a:solidFill>
                  <a:schemeClr val="accent2"/>
                </a:solidFill>
                <a:latin typeface="Courier New" panose="02070309020205020404" pitchFamily="49" charset="0"/>
                <a:ea typeface="Times New Roman" panose="02020603050405020304" pitchFamily="18" charset="0"/>
              </a:rPr>
              <a:t>………</a:t>
            </a:r>
            <a:endParaRPr sz="1600" dirty="0">
              <a:solidFill>
                <a:schemeClr val="accent2"/>
              </a:solidFill>
              <a:latin typeface="Courier New" panose="02070309020205020404" pitchFamily="49" charset="0"/>
              <a:ea typeface="Times New Roman" panose="02020603050405020304" pitchFamily="18" charset="0"/>
            </a:endParaRPr>
          </a:p>
          <a:p>
            <a:pPr marL="1662430" lvl="3" indent="-290830" eaLnBrk="1" hangingPunct="1">
              <a:buNone/>
            </a:pPr>
            <a:r>
              <a:rPr sz="1600" dirty="0">
                <a:solidFill>
                  <a:schemeClr val="accent2"/>
                </a:solidFill>
                <a:latin typeface="Courier New" panose="02070309020205020404" pitchFamily="49" charset="0"/>
                <a:ea typeface="Times New Roman" panose="02020603050405020304" pitchFamily="18" charset="0"/>
              </a:rPr>
              <a:t>COMMIT TRANSACTION</a:t>
            </a:r>
            <a:endParaRPr sz="1400" dirty="0">
              <a:solidFill>
                <a:schemeClr val="accent2"/>
              </a:solidFill>
              <a:latin typeface="Courier New" panose="02070309020205020404" pitchFamily="49" charset="0"/>
              <a:ea typeface="Times New Roman" panose="02020603050405020304" pitchFamily="18" charset="0"/>
            </a:endParaRPr>
          </a:p>
          <a:p>
            <a:pPr marL="347980" indent="-347980" eaLnBrk="1" hangingPunct="1">
              <a:buNone/>
            </a:pPr>
            <a:r>
              <a:rPr sz="2000" dirty="0">
                <a:solidFill>
                  <a:schemeClr val="accent2"/>
                </a:solidFill>
                <a:latin typeface="Arial" panose="020B0604020202020204" pitchFamily="34" charset="0"/>
                <a:ea typeface="Times New Roman" panose="02020603050405020304" pitchFamily="18" charset="0"/>
              </a:rPr>
              <a:t>	</a:t>
            </a:r>
            <a:endParaRPr sz="2000" dirty="0">
              <a:solidFill>
                <a:schemeClr val="accent2"/>
              </a:solidFill>
              <a:latin typeface="Arial" panose="020B0604020202020204" pitchFamily="34" charset="0"/>
              <a:ea typeface="Times New Roman" panose="02020603050405020304" pitchFamily="18" charset="0"/>
            </a:endParaRPr>
          </a:p>
        </p:txBody>
      </p:sp>
      <p:sp>
        <p:nvSpPr>
          <p:cNvPr id="33795"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Transactional Integrity (Contd.) </a:t>
            </a:r>
            <a:endParaRPr sz="2000" b="1" dirty="0">
              <a:solidFill>
                <a:schemeClr val="bg1"/>
              </a:solidFill>
              <a:latin typeface="Tahoma" panose="020B0604030504040204" pitchFamily="34" charset="0"/>
              <a:ea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p:nvPr>
            <p:ph idx="1"/>
          </p:nvPr>
        </p:nvSpPr>
        <p:spPr>
          <a:xfrm>
            <a:off x="3032125" y="1598613"/>
            <a:ext cx="7313613" cy="4570412"/>
          </a:xfrm>
          <a:solidFill>
            <a:srgbClr val="FFFFFF"/>
          </a:solidFill>
          <a:ln>
            <a:noFill/>
          </a:ln>
        </p:spPr>
        <p:txBody>
          <a:bodyPr/>
          <a:p>
            <a:pPr marL="739775" lvl="1" indent="-274320" eaLnBrk="1" hangingPunct="1">
              <a:buBlip>
                <a:blip r:embed="rId1"/>
              </a:buBlip>
            </a:pPr>
            <a:r>
              <a:rPr sz="1800" dirty="0">
                <a:solidFill>
                  <a:schemeClr val="accent2"/>
                </a:solidFill>
                <a:latin typeface="Arial" panose="020B0604020202020204"/>
                <a:ea typeface="Times New Roman" panose="02020603050405020304" pitchFamily="18" charset="0"/>
              </a:rPr>
              <a:t>For example:</a:t>
            </a:r>
            <a:endParaRPr sz="1800" dirty="0">
              <a:solidFill>
                <a:schemeClr val="accent2"/>
              </a:solidFill>
              <a:latin typeface="Arial" panose="020B0604020202020204"/>
              <a:ea typeface="Times New Roman" panose="02020603050405020304" pitchFamily="18" charset="0"/>
            </a:endParaRPr>
          </a:p>
          <a:p>
            <a:pPr marL="1662430" lvl="3" indent="-290830" eaLnBrk="1" hangingPunct="1">
              <a:buNone/>
            </a:pPr>
            <a:r>
              <a:rPr sz="1600" dirty="0">
                <a:solidFill>
                  <a:schemeClr val="accent2"/>
                </a:solidFill>
                <a:latin typeface="Courier New" panose="02070309020205020404" pitchFamily="49" charset="0"/>
                <a:ea typeface="Times New Roman" panose="02020603050405020304" pitchFamily="18" charset="0"/>
              </a:rPr>
              <a:t>SET TRANSACTION ISOLATION LEVEL</a:t>
            </a:r>
            <a:endParaRPr sz="1600" dirty="0">
              <a:solidFill>
                <a:schemeClr val="accent2"/>
              </a:solidFill>
              <a:latin typeface="Courier New" panose="02070309020205020404" pitchFamily="49" charset="0"/>
              <a:ea typeface="Times New Roman" panose="02020603050405020304" pitchFamily="18" charset="0"/>
            </a:endParaRPr>
          </a:p>
          <a:p>
            <a:pPr marL="1662430" lvl="3" indent="-290830" eaLnBrk="1" hangingPunct="1">
              <a:buNone/>
            </a:pPr>
            <a:r>
              <a:rPr sz="1600" dirty="0">
                <a:solidFill>
                  <a:schemeClr val="accent2"/>
                </a:solidFill>
                <a:latin typeface="Courier New" panose="02070309020205020404" pitchFamily="49" charset="0"/>
                <a:ea typeface="Times New Roman" panose="02020603050405020304" pitchFamily="18" charset="0"/>
              </a:rPr>
              <a:t>READ COMMITTED</a:t>
            </a:r>
            <a:endParaRPr sz="1600" dirty="0">
              <a:solidFill>
                <a:schemeClr val="accent2"/>
              </a:solidFill>
              <a:latin typeface="Courier New" panose="02070309020205020404" pitchFamily="49" charset="0"/>
              <a:ea typeface="Times New Roman" panose="02020603050405020304" pitchFamily="18" charset="0"/>
            </a:endParaRPr>
          </a:p>
          <a:p>
            <a:pPr marL="1662430" lvl="3" indent="-290830" eaLnBrk="1" hangingPunct="1">
              <a:buNone/>
            </a:pPr>
            <a:r>
              <a:rPr sz="1600" dirty="0">
                <a:solidFill>
                  <a:schemeClr val="accent2"/>
                </a:solidFill>
                <a:latin typeface="Courier New" panose="02070309020205020404" pitchFamily="49" charset="0"/>
                <a:ea typeface="Times New Roman" panose="02020603050405020304" pitchFamily="18" charset="0"/>
              </a:rPr>
              <a:t>BEGIN TRANSACTION TR</a:t>
            </a:r>
            <a:endParaRPr sz="1600" dirty="0">
              <a:solidFill>
                <a:schemeClr val="accent2"/>
              </a:solidFill>
              <a:latin typeface="Courier New" panose="02070309020205020404" pitchFamily="49" charset="0"/>
              <a:ea typeface="Times New Roman" panose="02020603050405020304" pitchFamily="18" charset="0"/>
            </a:endParaRPr>
          </a:p>
          <a:p>
            <a:pPr marL="1662430" lvl="3" indent="-290830" eaLnBrk="1" hangingPunct="1">
              <a:buNone/>
            </a:pPr>
            <a:r>
              <a:rPr sz="1600" dirty="0">
                <a:solidFill>
                  <a:schemeClr val="accent2"/>
                </a:solidFill>
                <a:latin typeface="Courier New" panose="02070309020205020404" pitchFamily="49" charset="0"/>
                <a:ea typeface="Times New Roman" panose="02020603050405020304" pitchFamily="18" charset="0"/>
              </a:rPr>
              <a:t>BEGIN TRY</a:t>
            </a:r>
            <a:endParaRPr sz="1600" dirty="0">
              <a:solidFill>
                <a:schemeClr val="accent2"/>
              </a:solidFill>
              <a:latin typeface="Courier New" panose="02070309020205020404" pitchFamily="49" charset="0"/>
              <a:ea typeface="Times New Roman" panose="02020603050405020304" pitchFamily="18" charset="0"/>
            </a:endParaRPr>
          </a:p>
          <a:p>
            <a:pPr marL="1662430" lvl="3" indent="-290830" eaLnBrk="1" hangingPunct="1">
              <a:buNone/>
            </a:pPr>
            <a:r>
              <a:rPr sz="1600" dirty="0">
                <a:solidFill>
                  <a:schemeClr val="accent2"/>
                </a:solidFill>
                <a:latin typeface="Courier New" panose="02070309020205020404" pitchFamily="49" charset="0"/>
                <a:ea typeface="Times New Roman" panose="02020603050405020304" pitchFamily="18" charset="0"/>
              </a:rPr>
              <a:t>UPDATE Person.Contact </a:t>
            </a:r>
            <a:endParaRPr sz="1600" dirty="0">
              <a:solidFill>
                <a:schemeClr val="accent2"/>
              </a:solidFill>
              <a:latin typeface="Courier New" panose="02070309020205020404" pitchFamily="49" charset="0"/>
              <a:ea typeface="Times New Roman" panose="02020603050405020304" pitchFamily="18" charset="0"/>
            </a:endParaRPr>
          </a:p>
          <a:p>
            <a:pPr marL="1662430" lvl="3" indent="-290830" eaLnBrk="1" hangingPunct="1">
              <a:buNone/>
            </a:pPr>
            <a:r>
              <a:rPr sz="1600" dirty="0">
                <a:solidFill>
                  <a:schemeClr val="accent2"/>
                </a:solidFill>
                <a:latin typeface="Courier New" panose="02070309020205020404" pitchFamily="49" charset="0"/>
                <a:ea typeface="Times New Roman" panose="02020603050405020304" pitchFamily="18" charset="0"/>
              </a:rPr>
              <a:t>SET EmailAddress='jolyn@yahoo.com' </a:t>
            </a:r>
            <a:endParaRPr sz="1600" dirty="0">
              <a:solidFill>
                <a:schemeClr val="accent2"/>
              </a:solidFill>
              <a:latin typeface="Courier New" panose="02070309020205020404" pitchFamily="49" charset="0"/>
              <a:ea typeface="Times New Roman" panose="02020603050405020304" pitchFamily="18" charset="0"/>
            </a:endParaRPr>
          </a:p>
          <a:p>
            <a:pPr marL="1662430" lvl="3" indent="-290830" eaLnBrk="1" hangingPunct="1">
              <a:buNone/>
            </a:pPr>
            <a:r>
              <a:rPr sz="1600" dirty="0">
                <a:solidFill>
                  <a:schemeClr val="accent2"/>
                </a:solidFill>
                <a:latin typeface="Courier New" panose="02070309020205020404" pitchFamily="49" charset="0"/>
                <a:ea typeface="Times New Roman" panose="02020603050405020304" pitchFamily="18" charset="0"/>
              </a:rPr>
              <a:t>WHERE ContactID = 1070</a:t>
            </a:r>
            <a:endParaRPr sz="1600" dirty="0">
              <a:solidFill>
                <a:schemeClr val="accent2"/>
              </a:solidFill>
              <a:latin typeface="Courier New" panose="02070309020205020404" pitchFamily="49" charset="0"/>
              <a:ea typeface="Times New Roman" panose="02020603050405020304" pitchFamily="18" charset="0"/>
            </a:endParaRPr>
          </a:p>
          <a:p>
            <a:pPr marL="1662430" lvl="3" indent="-290830" eaLnBrk="1" hangingPunct="1">
              <a:buNone/>
            </a:pPr>
            <a:r>
              <a:rPr sz="1600" dirty="0">
                <a:solidFill>
                  <a:schemeClr val="accent2"/>
                </a:solidFill>
                <a:latin typeface="Courier New" panose="02070309020205020404" pitchFamily="49" charset="0"/>
                <a:ea typeface="Times New Roman" panose="02020603050405020304" pitchFamily="18" charset="0"/>
              </a:rPr>
              <a:t>UPDATE HumanResources.EmployeeAddress SET AddressID = 32533 </a:t>
            </a:r>
            <a:endParaRPr sz="1600" dirty="0">
              <a:solidFill>
                <a:schemeClr val="accent2"/>
              </a:solidFill>
              <a:latin typeface="Courier New" panose="02070309020205020404" pitchFamily="49" charset="0"/>
              <a:ea typeface="Times New Roman" panose="02020603050405020304" pitchFamily="18" charset="0"/>
            </a:endParaRPr>
          </a:p>
          <a:p>
            <a:pPr marL="1662430" lvl="3" indent="-290830" eaLnBrk="1" hangingPunct="1">
              <a:buNone/>
            </a:pPr>
            <a:r>
              <a:rPr sz="1600" dirty="0">
                <a:solidFill>
                  <a:schemeClr val="accent2"/>
                </a:solidFill>
                <a:latin typeface="Courier New" panose="02070309020205020404" pitchFamily="49" charset="0"/>
                <a:ea typeface="Times New Roman" panose="02020603050405020304" pitchFamily="18" charset="0"/>
              </a:rPr>
              <a:t>WHERE EmployeeID = 1</a:t>
            </a:r>
            <a:endParaRPr sz="1600" dirty="0">
              <a:solidFill>
                <a:schemeClr val="accent2"/>
              </a:solidFill>
              <a:latin typeface="Courier New" panose="02070309020205020404" pitchFamily="49" charset="0"/>
              <a:ea typeface="Times New Roman" panose="02020603050405020304" pitchFamily="18" charset="0"/>
            </a:endParaRPr>
          </a:p>
          <a:p>
            <a:pPr marL="1662430" lvl="3" indent="-290830" eaLnBrk="1" hangingPunct="1">
              <a:buNone/>
            </a:pPr>
            <a:r>
              <a:rPr sz="1600" dirty="0">
                <a:solidFill>
                  <a:schemeClr val="accent2"/>
                </a:solidFill>
                <a:latin typeface="Courier New" panose="02070309020205020404" pitchFamily="49" charset="0"/>
                <a:ea typeface="Times New Roman" panose="02020603050405020304" pitchFamily="18" charset="0"/>
              </a:rPr>
              <a:t>COMMIT TRANSACTION TR</a:t>
            </a:r>
            <a:endParaRPr sz="1600" dirty="0">
              <a:solidFill>
                <a:schemeClr val="accent2"/>
              </a:solidFill>
              <a:latin typeface="Courier New" panose="02070309020205020404" pitchFamily="49" charset="0"/>
              <a:ea typeface="Times New Roman" panose="02020603050405020304" pitchFamily="18" charset="0"/>
            </a:endParaRPr>
          </a:p>
          <a:p>
            <a:pPr marL="1662430" lvl="3" indent="-290830" eaLnBrk="1" hangingPunct="1">
              <a:buNone/>
            </a:pPr>
            <a:endParaRPr sz="1600" dirty="0">
              <a:solidFill>
                <a:schemeClr val="accent2"/>
              </a:solidFill>
              <a:latin typeface="Courier New" panose="02070309020205020404" pitchFamily="49" charset="0"/>
              <a:ea typeface="Times New Roman" panose="02020603050405020304" pitchFamily="18" charset="0"/>
            </a:endParaRPr>
          </a:p>
          <a:p>
            <a:pPr marL="1662430" lvl="3" indent="-290830" eaLnBrk="1" hangingPunct="1">
              <a:buNone/>
            </a:pPr>
            <a:endParaRPr sz="1400" dirty="0">
              <a:solidFill>
                <a:schemeClr val="accent2"/>
              </a:solidFill>
              <a:latin typeface="Courier New" panose="02070309020205020404" pitchFamily="49" charset="0"/>
              <a:ea typeface="Times New Roman" panose="02020603050405020304" pitchFamily="18" charset="0"/>
            </a:endParaRPr>
          </a:p>
          <a:p>
            <a:pPr marL="347980" indent="-347980" eaLnBrk="1" hangingPunct="1">
              <a:buNone/>
            </a:pPr>
            <a:r>
              <a:rPr sz="2000" dirty="0">
                <a:solidFill>
                  <a:schemeClr val="accent2"/>
                </a:solidFill>
                <a:latin typeface="Arial" panose="020B0604020202020204" pitchFamily="34" charset="0"/>
                <a:ea typeface="Times New Roman" panose="02020603050405020304" pitchFamily="18" charset="0"/>
              </a:rPr>
              <a:t>	</a:t>
            </a:r>
            <a:endParaRPr sz="2000" dirty="0">
              <a:solidFill>
                <a:schemeClr val="accent2"/>
              </a:solidFill>
              <a:latin typeface="Arial" panose="020B0604020202020204" pitchFamily="34" charset="0"/>
              <a:ea typeface="Times New Roman" panose="02020603050405020304" pitchFamily="18" charset="0"/>
            </a:endParaRPr>
          </a:p>
        </p:txBody>
      </p:sp>
      <p:sp>
        <p:nvSpPr>
          <p:cNvPr id="34819"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Transactional Integrity (Contd.) </a:t>
            </a:r>
            <a:endParaRPr sz="2000" b="1" dirty="0">
              <a:solidFill>
                <a:schemeClr val="bg1"/>
              </a:solidFill>
              <a:latin typeface="Tahoma" panose="020B0604030504040204" pitchFamily="34" charset="0"/>
              <a:ea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p:nvPr>
            <p:ph idx="1"/>
          </p:nvPr>
        </p:nvSpPr>
        <p:spPr>
          <a:xfrm>
            <a:off x="3032125" y="1598613"/>
            <a:ext cx="7313613" cy="4570412"/>
          </a:xfrm>
          <a:solidFill>
            <a:srgbClr val="FFFFFF"/>
          </a:solidFill>
          <a:ln>
            <a:noFill/>
          </a:ln>
        </p:spPr>
        <p:txBody>
          <a:bodyPr/>
          <a:p>
            <a:pPr marL="739775" lvl="1" indent="-274320" eaLnBrk="1" hangingPunct="1">
              <a:buBlip>
                <a:blip r:embed="rId1"/>
              </a:buBlip>
            </a:pPr>
            <a:r>
              <a:rPr sz="1800" dirty="0">
                <a:solidFill>
                  <a:schemeClr val="accent2"/>
                </a:solidFill>
                <a:latin typeface="Arial" panose="020B0604020202020204"/>
                <a:ea typeface="Times New Roman" panose="02020603050405020304" pitchFamily="18" charset="0"/>
              </a:rPr>
              <a:t>For example:</a:t>
            </a:r>
            <a:endParaRPr sz="1800" dirty="0">
              <a:solidFill>
                <a:schemeClr val="accent2"/>
              </a:solidFill>
              <a:latin typeface="Arial" panose="020B0604020202020204"/>
              <a:ea typeface="Times New Roman" panose="02020603050405020304" pitchFamily="18" charset="0"/>
            </a:endParaRPr>
          </a:p>
          <a:p>
            <a:pPr marL="1662430" lvl="3" indent="-290830" eaLnBrk="1" hangingPunct="1">
              <a:buNone/>
            </a:pPr>
            <a:r>
              <a:rPr sz="1600" dirty="0">
                <a:solidFill>
                  <a:srgbClr val="FF3300"/>
                </a:solidFill>
                <a:latin typeface="Courier New" panose="02070309020205020404" pitchFamily="49" charset="0"/>
                <a:ea typeface="Times New Roman" panose="02020603050405020304" pitchFamily="18" charset="0"/>
              </a:rPr>
              <a:t>SET TRANSACTION ISOLATION LEVEL</a:t>
            </a:r>
            <a:endParaRPr sz="1600" dirty="0">
              <a:solidFill>
                <a:srgbClr val="FF3300"/>
              </a:solidFill>
              <a:latin typeface="Courier New" panose="02070309020205020404" pitchFamily="49" charset="0"/>
              <a:ea typeface="Times New Roman" panose="02020603050405020304" pitchFamily="18" charset="0"/>
            </a:endParaRPr>
          </a:p>
          <a:p>
            <a:pPr marL="1662430" lvl="3" indent="-290830" eaLnBrk="1" hangingPunct="1">
              <a:buNone/>
            </a:pPr>
            <a:r>
              <a:rPr sz="1600" dirty="0">
                <a:solidFill>
                  <a:srgbClr val="FF3300"/>
                </a:solidFill>
                <a:latin typeface="Courier New" panose="02070309020205020404" pitchFamily="49" charset="0"/>
                <a:ea typeface="Times New Roman" panose="02020603050405020304" pitchFamily="18" charset="0"/>
              </a:rPr>
              <a:t>READ COMMITTED</a:t>
            </a:r>
            <a:endParaRPr sz="1600" dirty="0">
              <a:solidFill>
                <a:srgbClr val="FF3300"/>
              </a:solidFill>
              <a:latin typeface="Courier New" panose="02070309020205020404" pitchFamily="49" charset="0"/>
              <a:ea typeface="Times New Roman" panose="02020603050405020304" pitchFamily="18" charset="0"/>
            </a:endParaRPr>
          </a:p>
          <a:p>
            <a:pPr marL="1662430" lvl="3" indent="-290830" eaLnBrk="1" hangingPunct="1">
              <a:buNone/>
            </a:pPr>
            <a:r>
              <a:rPr sz="1600" dirty="0">
                <a:solidFill>
                  <a:schemeClr val="accent2"/>
                </a:solidFill>
                <a:latin typeface="Courier New" panose="02070309020205020404" pitchFamily="49" charset="0"/>
                <a:ea typeface="Times New Roman" panose="02020603050405020304" pitchFamily="18" charset="0"/>
              </a:rPr>
              <a:t>BEGIN TRANSACTION TR</a:t>
            </a:r>
            <a:endParaRPr sz="1600" dirty="0">
              <a:solidFill>
                <a:schemeClr val="accent2"/>
              </a:solidFill>
              <a:latin typeface="Courier New" panose="02070309020205020404" pitchFamily="49" charset="0"/>
              <a:ea typeface="Times New Roman" panose="02020603050405020304" pitchFamily="18" charset="0"/>
            </a:endParaRPr>
          </a:p>
          <a:p>
            <a:pPr marL="1662430" lvl="3" indent="-290830" eaLnBrk="1" hangingPunct="1">
              <a:buNone/>
            </a:pPr>
            <a:r>
              <a:rPr sz="1600" dirty="0">
                <a:solidFill>
                  <a:schemeClr val="accent2"/>
                </a:solidFill>
                <a:latin typeface="Courier New" panose="02070309020205020404" pitchFamily="49" charset="0"/>
                <a:ea typeface="Times New Roman" panose="02020603050405020304" pitchFamily="18" charset="0"/>
              </a:rPr>
              <a:t>BEGIN TRY</a:t>
            </a:r>
            <a:endParaRPr sz="1600" dirty="0">
              <a:solidFill>
                <a:schemeClr val="accent2"/>
              </a:solidFill>
              <a:latin typeface="Courier New" panose="02070309020205020404" pitchFamily="49" charset="0"/>
              <a:ea typeface="Times New Roman" panose="02020603050405020304" pitchFamily="18" charset="0"/>
            </a:endParaRPr>
          </a:p>
          <a:p>
            <a:pPr marL="1662430" lvl="3" indent="-290830" eaLnBrk="1" hangingPunct="1">
              <a:buNone/>
            </a:pPr>
            <a:r>
              <a:rPr sz="1600" dirty="0">
                <a:solidFill>
                  <a:schemeClr val="accent2"/>
                </a:solidFill>
                <a:latin typeface="Courier New" panose="02070309020205020404" pitchFamily="49" charset="0"/>
                <a:ea typeface="Times New Roman" panose="02020603050405020304" pitchFamily="18" charset="0"/>
              </a:rPr>
              <a:t>UPDATE Person.Contact </a:t>
            </a:r>
            <a:endParaRPr sz="1600" dirty="0">
              <a:solidFill>
                <a:schemeClr val="accent2"/>
              </a:solidFill>
              <a:latin typeface="Courier New" panose="02070309020205020404" pitchFamily="49" charset="0"/>
              <a:ea typeface="Times New Roman" panose="02020603050405020304" pitchFamily="18" charset="0"/>
            </a:endParaRPr>
          </a:p>
          <a:p>
            <a:pPr marL="1662430" lvl="3" indent="-290830" eaLnBrk="1" hangingPunct="1">
              <a:buNone/>
            </a:pPr>
            <a:r>
              <a:rPr sz="1600" dirty="0">
                <a:solidFill>
                  <a:schemeClr val="accent2"/>
                </a:solidFill>
                <a:latin typeface="Courier New" panose="02070309020205020404" pitchFamily="49" charset="0"/>
                <a:ea typeface="Times New Roman" panose="02020603050405020304" pitchFamily="18" charset="0"/>
              </a:rPr>
              <a:t>SET EmailAddress='jolyn@yahoo.com' </a:t>
            </a:r>
            <a:endParaRPr sz="1600" dirty="0">
              <a:solidFill>
                <a:schemeClr val="accent2"/>
              </a:solidFill>
              <a:latin typeface="Courier New" panose="02070309020205020404" pitchFamily="49" charset="0"/>
              <a:ea typeface="Times New Roman" panose="02020603050405020304" pitchFamily="18" charset="0"/>
            </a:endParaRPr>
          </a:p>
          <a:p>
            <a:pPr marL="1662430" lvl="3" indent="-290830" eaLnBrk="1" hangingPunct="1">
              <a:buNone/>
            </a:pPr>
            <a:r>
              <a:rPr sz="1600" dirty="0">
                <a:solidFill>
                  <a:schemeClr val="accent2"/>
                </a:solidFill>
                <a:latin typeface="Courier New" panose="02070309020205020404" pitchFamily="49" charset="0"/>
                <a:ea typeface="Times New Roman" panose="02020603050405020304" pitchFamily="18" charset="0"/>
              </a:rPr>
              <a:t>WHERE ContactID = 1070</a:t>
            </a:r>
            <a:endParaRPr sz="1600" dirty="0">
              <a:solidFill>
                <a:schemeClr val="accent2"/>
              </a:solidFill>
              <a:latin typeface="Courier New" panose="02070309020205020404" pitchFamily="49" charset="0"/>
              <a:ea typeface="Times New Roman" panose="02020603050405020304" pitchFamily="18" charset="0"/>
            </a:endParaRPr>
          </a:p>
          <a:p>
            <a:pPr marL="1662430" lvl="3" indent="-290830" eaLnBrk="1" hangingPunct="1">
              <a:buNone/>
            </a:pPr>
            <a:r>
              <a:rPr sz="1600" dirty="0">
                <a:solidFill>
                  <a:schemeClr val="accent2"/>
                </a:solidFill>
                <a:latin typeface="Courier New" panose="02070309020205020404" pitchFamily="49" charset="0"/>
                <a:ea typeface="Times New Roman" panose="02020603050405020304" pitchFamily="18" charset="0"/>
              </a:rPr>
              <a:t>UPDATE HumanResources.EmployeeAddress SET AddressID = 32533 </a:t>
            </a:r>
            <a:endParaRPr sz="1600" dirty="0">
              <a:solidFill>
                <a:schemeClr val="accent2"/>
              </a:solidFill>
              <a:latin typeface="Courier New" panose="02070309020205020404" pitchFamily="49" charset="0"/>
              <a:ea typeface="Times New Roman" panose="02020603050405020304" pitchFamily="18" charset="0"/>
            </a:endParaRPr>
          </a:p>
          <a:p>
            <a:pPr marL="1662430" lvl="3" indent="-290830" eaLnBrk="1" hangingPunct="1">
              <a:buNone/>
            </a:pPr>
            <a:r>
              <a:rPr sz="1600" dirty="0">
                <a:solidFill>
                  <a:schemeClr val="accent2"/>
                </a:solidFill>
                <a:latin typeface="Courier New" panose="02070309020205020404" pitchFamily="49" charset="0"/>
                <a:ea typeface="Times New Roman" panose="02020603050405020304" pitchFamily="18" charset="0"/>
              </a:rPr>
              <a:t>WHERE EmployeeID = 1</a:t>
            </a:r>
            <a:endParaRPr sz="1600" dirty="0">
              <a:solidFill>
                <a:schemeClr val="accent2"/>
              </a:solidFill>
              <a:latin typeface="Courier New" panose="02070309020205020404" pitchFamily="49" charset="0"/>
              <a:ea typeface="Times New Roman" panose="02020603050405020304" pitchFamily="18" charset="0"/>
            </a:endParaRPr>
          </a:p>
          <a:p>
            <a:pPr marL="1662430" lvl="3" indent="-290830" eaLnBrk="1" hangingPunct="1">
              <a:buNone/>
            </a:pPr>
            <a:r>
              <a:rPr sz="1600" dirty="0">
                <a:solidFill>
                  <a:schemeClr val="accent2"/>
                </a:solidFill>
                <a:latin typeface="Courier New" panose="02070309020205020404" pitchFamily="49" charset="0"/>
                <a:ea typeface="Times New Roman" panose="02020603050405020304" pitchFamily="18" charset="0"/>
              </a:rPr>
              <a:t>COMMIT TRANSACTION TR</a:t>
            </a:r>
            <a:endParaRPr sz="1600" dirty="0">
              <a:solidFill>
                <a:schemeClr val="accent2"/>
              </a:solidFill>
              <a:latin typeface="Courier New" panose="02070309020205020404" pitchFamily="49" charset="0"/>
              <a:ea typeface="Times New Roman" panose="02020603050405020304" pitchFamily="18" charset="0"/>
            </a:endParaRPr>
          </a:p>
          <a:p>
            <a:pPr marL="1662430" lvl="3" indent="-290830" eaLnBrk="1" hangingPunct="1">
              <a:buNone/>
            </a:pPr>
            <a:endParaRPr sz="1600" dirty="0">
              <a:solidFill>
                <a:schemeClr val="accent2"/>
              </a:solidFill>
              <a:latin typeface="Courier New" panose="02070309020205020404" pitchFamily="49" charset="0"/>
              <a:ea typeface="Times New Roman" panose="02020603050405020304" pitchFamily="18" charset="0"/>
            </a:endParaRPr>
          </a:p>
          <a:p>
            <a:pPr marL="1662430" lvl="3" indent="-290830" eaLnBrk="1" hangingPunct="1">
              <a:buNone/>
            </a:pPr>
            <a:endParaRPr sz="1400" dirty="0">
              <a:solidFill>
                <a:schemeClr val="accent2"/>
              </a:solidFill>
              <a:latin typeface="Courier New" panose="02070309020205020404" pitchFamily="49" charset="0"/>
              <a:ea typeface="Times New Roman" panose="02020603050405020304" pitchFamily="18" charset="0"/>
            </a:endParaRPr>
          </a:p>
          <a:p>
            <a:pPr marL="347980" indent="-347980" eaLnBrk="1" hangingPunct="1">
              <a:buNone/>
            </a:pPr>
            <a:r>
              <a:rPr sz="2000" dirty="0">
                <a:solidFill>
                  <a:schemeClr val="accent2"/>
                </a:solidFill>
                <a:latin typeface="Arial" panose="020B0604020202020204" pitchFamily="34" charset="0"/>
                <a:ea typeface="Times New Roman" panose="02020603050405020304" pitchFamily="18" charset="0"/>
              </a:rPr>
              <a:t>	</a:t>
            </a:r>
            <a:endParaRPr sz="2000" dirty="0">
              <a:solidFill>
                <a:schemeClr val="accent2"/>
              </a:solidFill>
              <a:latin typeface="Arial" panose="020B0604020202020204" pitchFamily="34" charset="0"/>
              <a:ea typeface="Times New Roman" panose="02020603050405020304" pitchFamily="18" charset="0"/>
            </a:endParaRPr>
          </a:p>
        </p:txBody>
      </p:sp>
      <p:sp>
        <p:nvSpPr>
          <p:cNvPr id="35843"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Transactional Integrity (Contd.) </a:t>
            </a:r>
            <a:endParaRPr sz="2000" b="1" dirty="0">
              <a:solidFill>
                <a:schemeClr val="bg1"/>
              </a:solidFill>
              <a:latin typeface="Tahoma" panose="020B0604030504040204" pitchFamily="34" charset="0"/>
              <a:ea typeface="Times New Roman" panose="02020603050405020304" pitchFamily="18" charset="0"/>
            </a:endParaRPr>
          </a:p>
        </p:txBody>
      </p:sp>
      <p:sp>
        <p:nvSpPr>
          <p:cNvPr id="35844" name="TextBox 3"/>
          <p:cNvSpPr txBox="1"/>
          <p:nvPr/>
        </p:nvSpPr>
        <p:spPr>
          <a:xfrm>
            <a:off x="4405313" y="5257800"/>
            <a:ext cx="5943600" cy="304800"/>
          </a:xfrm>
          <a:prstGeom prst="rect">
            <a:avLst/>
          </a:prstGeom>
          <a:noFill/>
          <a:ln w="9525">
            <a:noFill/>
          </a:ln>
        </p:spPr>
        <p:txBody>
          <a:bodyPr>
            <a:spAutoFit/>
          </a:bodyPr>
          <a:p>
            <a:pPr lvl="0" eaLnBrk="1" hangingPunct="1">
              <a:buNone/>
            </a:pPr>
            <a:r>
              <a:rPr sz="1400" dirty="0">
                <a:solidFill>
                  <a:srgbClr val="C00000"/>
                </a:solidFill>
                <a:latin typeface="Arial" panose="020B0604020202020204"/>
                <a:ea typeface="Arial" panose="020B0604020202020204"/>
              </a:rPr>
              <a:t>Sets the isolation level of transaction TR as READ COMMITTED</a:t>
            </a:r>
            <a:endParaRPr sz="1400" dirty="0">
              <a:solidFill>
                <a:srgbClr val="C00000"/>
              </a:solidFill>
              <a:latin typeface="Arial" panose="020B0604020202020204"/>
              <a:ea typeface="Arial" panose="020B0604020202020204"/>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p:nvPr>
            <p:ph idx="1"/>
          </p:nvPr>
        </p:nvSpPr>
        <p:spPr>
          <a:xfrm>
            <a:off x="3032125" y="1598613"/>
            <a:ext cx="7313613" cy="4570412"/>
          </a:xfrm>
          <a:solidFill>
            <a:srgbClr val="FFFFFF"/>
          </a:solidFill>
          <a:ln>
            <a:noFill/>
          </a:ln>
        </p:spPr>
        <p:txBody>
          <a:bodyPr/>
          <a:p>
            <a:pPr marL="1662430" lvl="3" indent="-290830" eaLnBrk="1" hangingPunct="1">
              <a:buNone/>
            </a:pPr>
            <a:r>
              <a:rPr sz="1600" dirty="0">
                <a:solidFill>
                  <a:schemeClr val="accent2"/>
                </a:solidFill>
                <a:latin typeface="Courier New" panose="02070309020205020404" pitchFamily="49" charset="0"/>
                <a:ea typeface="Times New Roman" panose="02020603050405020304" pitchFamily="18" charset="0"/>
              </a:rPr>
              <a:t>PRINT 'Transaction Executed'</a:t>
            </a:r>
            <a:endParaRPr sz="1600" dirty="0">
              <a:solidFill>
                <a:schemeClr val="accent2"/>
              </a:solidFill>
              <a:latin typeface="Courier New" panose="02070309020205020404" pitchFamily="49" charset="0"/>
              <a:ea typeface="Times New Roman" panose="02020603050405020304" pitchFamily="18" charset="0"/>
            </a:endParaRPr>
          </a:p>
          <a:p>
            <a:pPr marL="1662430" lvl="3" indent="-290830" eaLnBrk="1" hangingPunct="1">
              <a:buNone/>
            </a:pPr>
            <a:r>
              <a:rPr sz="1600" dirty="0">
                <a:solidFill>
                  <a:schemeClr val="accent2"/>
                </a:solidFill>
                <a:latin typeface="Courier New" panose="02070309020205020404" pitchFamily="49" charset="0"/>
                <a:ea typeface="Times New Roman" panose="02020603050405020304" pitchFamily="18" charset="0"/>
              </a:rPr>
              <a:t>END TRY</a:t>
            </a:r>
            <a:endParaRPr sz="1600" dirty="0">
              <a:solidFill>
                <a:schemeClr val="accent2"/>
              </a:solidFill>
              <a:latin typeface="Courier New" panose="02070309020205020404" pitchFamily="49" charset="0"/>
              <a:ea typeface="Times New Roman" panose="02020603050405020304" pitchFamily="18" charset="0"/>
            </a:endParaRPr>
          </a:p>
          <a:p>
            <a:pPr marL="1662430" lvl="3" indent="-290830" eaLnBrk="1" hangingPunct="1">
              <a:buNone/>
            </a:pPr>
            <a:r>
              <a:rPr sz="1600" dirty="0">
                <a:solidFill>
                  <a:schemeClr val="accent2"/>
                </a:solidFill>
                <a:latin typeface="Courier New" panose="02070309020205020404" pitchFamily="49" charset="0"/>
                <a:ea typeface="Times New Roman" panose="02020603050405020304" pitchFamily="18" charset="0"/>
              </a:rPr>
              <a:t>BEGIN CATCH</a:t>
            </a:r>
            <a:endParaRPr sz="1600" dirty="0">
              <a:solidFill>
                <a:schemeClr val="accent2"/>
              </a:solidFill>
              <a:latin typeface="Courier New" panose="02070309020205020404" pitchFamily="49" charset="0"/>
              <a:ea typeface="Times New Roman" panose="02020603050405020304" pitchFamily="18" charset="0"/>
            </a:endParaRPr>
          </a:p>
          <a:p>
            <a:pPr marL="1662430" lvl="3" indent="-290830" eaLnBrk="1" hangingPunct="1">
              <a:buNone/>
            </a:pPr>
            <a:r>
              <a:rPr sz="1600" dirty="0">
                <a:solidFill>
                  <a:schemeClr val="accent2"/>
                </a:solidFill>
                <a:latin typeface="Courier New" panose="02070309020205020404" pitchFamily="49" charset="0"/>
                <a:ea typeface="Times New Roman" panose="02020603050405020304" pitchFamily="18" charset="0"/>
              </a:rPr>
              <a:t>ROLLBACK TRANSACTION TR</a:t>
            </a:r>
            <a:endParaRPr sz="1600" dirty="0">
              <a:solidFill>
                <a:schemeClr val="accent2"/>
              </a:solidFill>
              <a:latin typeface="Courier New" panose="02070309020205020404" pitchFamily="49" charset="0"/>
              <a:ea typeface="Times New Roman" panose="02020603050405020304" pitchFamily="18" charset="0"/>
            </a:endParaRPr>
          </a:p>
          <a:p>
            <a:pPr marL="1662430" lvl="3" indent="-290830" eaLnBrk="1" hangingPunct="1">
              <a:buNone/>
            </a:pPr>
            <a:r>
              <a:rPr sz="1600" dirty="0">
                <a:solidFill>
                  <a:schemeClr val="accent2"/>
                </a:solidFill>
                <a:latin typeface="Courier New" panose="02070309020205020404" pitchFamily="49" charset="0"/>
                <a:ea typeface="Times New Roman" panose="02020603050405020304" pitchFamily="18" charset="0"/>
              </a:rPr>
              <a:t>PRINT 'Transaction Rollbacked'</a:t>
            </a:r>
            <a:endParaRPr sz="1600" dirty="0">
              <a:solidFill>
                <a:schemeClr val="accent2"/>
              </a:solidFill>
              <a:latin typeface="Courier New" panose="02070309020205020404" pitchFamily="49" charset="0"/>
              <a:ea typeface="Times New Roman" panose="02020603050405020304" pitchFamily="18" charset="0"/>
            </a:endParaRPr>
          </a:p>
          <a:p>
            <a:pPr marL="1662430" lvl="3" indent="-290830" eaLnBrk="1" hangingPunct="1">
              <a:buNone/>
            </a:pPr>
            <a:r>
              <a:rPr sz="1600" dirty="0">
                <a:solidFill>
                  <a:schemeClr val="accent2"/>
                </a:solidFill>
                <a:latin typeface="Courier New" panose="02070309020205020404" pitchFamily="49" charset="0"/>
                <a:ea typeface="Times New Roman" panose="02020603050405020304" pitchFamily="18" charset="0"/>
              </a:rPr>
              <a:t>END CATCH</a:t>
            </a:r>
            <a:endParaRPr sz="1600" dirty="0">
              <a:solidFill>
                <a:schemeClr val="accent2"/>
              </a:solidFill>
              <a:latin typeface="Courier New" panose="02070309020205020404" pitchFamily="49" charset="0"/>
              <a:ea typeface="Times New Roman" panose="02020603050405020304" pitchFamily="18" charset="0"/>
            </a:endParaRPr>
          </a:p>
          <a:p>
            <a:pPr marL="1662430" lvl="3" indent="-290830" eaLnBrk="1" hangingPunct="1">
              <a:buNone/>
            </a:pPr>
            <a:endParaRPr sz="1400" dirty="0">
              <a:solidFill>
                <a:schemeClr val="accent2"/>
              </a:solidFill>
              <a:latin typeface="Courier New" panose="02070309020205020404" pitchFamily="49" charset="0"/>
              <a:ea typeface="Times New Roman" panose="02020603050405020304" pitchFamily="18" charset="0"/>
            </a:endParaRPr>
          </a:p>
          <a:p>
            <a:pPr marL="347980" indent="-347980" eaLnBrk="1" hangingPunct="1">
              <a:buNone/>
            </a:pPr>
            <a:r>
              <a:rPr sz="2000" dirty="0">
                <a:solidFill>
                  <a:schemeClr val="accent2"/>
                </a:solidFill>
                <a:latin typeface="Arial" panose="020B0604020202020204" pitchFamily="34" charset="0"/>
                <a:ea typeface="Times New Roman" panose="02020603050405020304" pitchFamily="18" charset="0"/>
              </a:rPr>
              <a:t>	</a:t>
            </a:r>
            <a:endParaRPr sz="2000" dirty="0">
              <a:solidFill>
                <a:schemeClr val="accent2"/>
              </a:solidFill>
              <a:latin typeface="Arial" panose="020B0604020202020204" pitchFamily="34" charset="0"/>
              <a:ea typeface="Times New Roman" panose="02020603050405020304" pitchFamily="18" charset="0"/>
            </a:endParaRPr>
          </a:p>
        </p:txBody>
      </p:sp>
      <p:sp>
        <p:nvSpPr>
          <p:cNvPr id="36867"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Transactional Integrity (Contd.) </a:t>
            </a:r>
            <a:endParaRPr sz="2000" b="1" dirty="0">
              <a:solidFill>
                <a:schemeClr val="bg1"/>
              </a:solidFill>
              <a:latin typeface="Tahoma" panose="020B0604030504040204" pitchFamily="34" charset="0"/>
              <a:ea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Resolving Deadlocks </a:t>
            </a:r>
            <a:endParaRPr sz="2000" b="1" dirty="0">
              <a:solidFill>
                <a:schemeClr val="bg1"/>
              </a:solidFill>
              <a:latin typeface="Tahoma" panose="020B0604030504040204" pitchFamily="34" charset="0"/>
              <a:ea typeface="Times New Roman" panose="02020603050405020304" pitchFamily="18" charset="0"/>
            </a:endParaRPr>
          </a:p>
        </p:txBody>
      </p:sp>
      <p:grpSp>
        <p:nvGrpSpPr>
          <p:cNvPr id="37891" name="Group 7"/>
          <p:cNvGrpSpPr/>
          <p:nvPr/>
        </p:nvGrpSpPr>
        <p:grpSpPr>
          <a:xfrm>
            <a:off x="5029200" y="1981200"/>
            <a:ext cx="3733800" cy="3733800"/>
            <a:chOff x="3505200" y="1981200"/>
            <a:chExt cx="3733800" cy="3733800"/>
          </a:xfrm>
        </p:grpSpPr>
        <p:pic>
          <p:nvPicPr>
            <p:cNvPr id="37892" name="Picture 3" descr="CCM01238.WMF"/>
            <p:cNvPicPr>
              <a:picLocks noChangeAspect="1"/>
            </p:cNvPicPr>
            <p:nvPr/>
          </p:nvPicPr>
          <p:blipFill>
            <a:blip r:embed="rId1"/>
            <a:stretch>
              <a:fillRect/>
            </a:stretch>
          </p:blipFill>
          <p:spPr>
            <a:xfrm>
              <a:off x="3505200" y="2895600"/>
              <a:ext cx="1187438" cy="2819400"/>
            </a:xfrm>
            <a:prstGeom prst="rect">
              <a:avLst/>
            </a:prstGeom>
            <a:noFill/>
            <a:ln w="9525">
              <a:noFill/>
            </a:ln>
          </p:spPr>
        </p:pic>
        <p:sp>
          <p:nvSpPr>
            <p:cNvPr id="7" name="Cloud Callout 6"/>
            <p:cNvSpPr/>
            <p:nvPr/>
          </p:nvSpPr>
          <p:spPr>
            <a:xfrm>
              <a:off x="4953000" y="1981200"/>
              <a:ext cx="2286000" cy="1524000"/>
            </a:xfrm>
            <a:prstGeom prst="cloudCallout">
              <a:avLst>
                <a:gd name="adj1" fmla="val -62947"/>
                <a:gd name="adj2" fmla="val 66082"/>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eaLnBrk="1" hangingPunct="1"/>
              <a:endParaRPr dirty="0">
                <a:solidFill>
                  <a:srgbClr val="FFFFFF"/>
                </a:solidFill>
                <a:latin typeface="Times New Roman" panose="02020603050405020304" pitchFamily="18" charset="0"/>
              </a:endParaRPr>
            </a:p>
          </p:txBody>
        </p:sp>
        <p:sp>
          <p:nvSpPr>
            <p:cNvPr id="37894" name="TextBox 5"/>
            <p:cNvSpPr txBox="1"/>
            <p:nvPr/>
          </p:nvSpPr>
          <p:spPr>
            <a:xfrm>
              <a:off x="5105400" y="2362200"/>
              <a:ext cx="1981200" cy="701040"/>
            </a:xfrm>
            <a:prstGeom prst="rect">
              <a:avLst/>
            </a:prstGeom>
            <a:noFill/>
            <a:ln w="9525">
              <a:noFill/>
            </a:ln>
          </p:spPr>
          <p:txBody>
            <a:bodyPr>
              <a:spAutoFit/>
            </a:bodyPr>
            <a:p>
              <a:pPr lvl="0" algn="ctr" eaLnBrk="1" hangingPunct="1">
                <a:buNone/>
              </a:pPr>
              <a:r>
                <a:rPr sz="2000" dirty="0">
                  <a:solidFill>
                    <a:srgbClr val="C00000"/>
                  </a:solidFill>
                  <a:latin typeface="Arial" panose="020B0604020202020204" pitchFamily="34" charset="0"/>
                  <a:ea typeface="Arial" panose="020B0604020202020204"/>
                </a:rPr>
                <a:t>What is a deadlock?</a:t>
              </a:r>
              <a:endParaRPr sz="2000" dirty="0">
                <a:solidFill>
                  <a:srgbClr val="C00000"/>
                </a:solidFill>
                <a:latin typeface="Arial" panose="020B0604020202020204" pitchFamily="34" charset="0"/>
                <a:ea typeface="Arial" panose="020B0604020202020204"/>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Resolving Deadlocks (Contd.)</a:t>
            </a:r>
            <a:endParaRPr sz="2000" b="1" dirty="0">
              <a:solidFill>
                <a:schemeClr val="bg1"/>
              </a:solidFill>
              <a:latin typeface="Tahoma" panose="020B0604030504040204" pitchFamily="34" charset="0"/>
              <a:ea typeface="Times New Roman" panose="02020603050405020304" pitchFamily="18" charset="0"/>
            </a:endParaRPr>
          </a:p>
        </p:txBody>
      </p:sp>
      <p:pic>
        <p:nvPicPr>
          <p:cNvPr id="38915" name="Picture 3" descr="JBIZ044.WMF"/>
          <p:cNvPicPr>
            <a:picLocks noChangeAspect="1"/>
          </p:cNvPicPr>
          <p:nvPr/>
        </p:nvPicPr>
        <p:blipFill>
          <a:blip r:embed="rId1"/>
          <a:stretch>
            <a:fillRect/>
          </a:stretch>
        </p:blipFill>
        <p:spPr>
          <a:xfrm>
            <a:off x="3886200" y="3048000"/>
            <a:ext cx="2046288" cy="2971800"/>
          </a:xfrm>
          <a:prstGeom prst="rect">
            <a:avLst/>
          </a:prstGeom>
          <a:noFill/>
          <a:ln w="9525">
            <a:noFill/>
          </a:ln>
        </p:spPr>
      </p:pic>
      <p:sp>
        <p:nvSpPr>
          <p:cNvPr id="6" name="Rectangular Callout 5"/>
          <p:cNvSpPr>
            <a:spLocks noChangeArrowheads="1"/>
          </p:cNvSpPr>
          <p:nvPr/>
        </p:nvSpPr>
        <p:spPr bwMode="auto">
          <a:xfrm>
            <a:off x="6248400" y="1600200"/>
            <a:ext cx="3733800" cy="1447800"/>
          </a:xfrm>
          <a:prstGeom prst="wedgeRectCallout">
            <a:avLst>
              <a:gd name="adj1" fmla="val -70069"/>
              <a:gd name="adj2" fmla="val 97597"/>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25400" algn="ctr">
            <a:solidFill>
              <a:schemeClr val="tx1"/>
            </a:solidFill>
            <a:miter lim="800000"/>
          </a:ln>
        </p:spPr>
        <p:txBody>
          <a:bodyPr anchor="ctr"/>
          <a:p>
            <a:pPr lvl="0" algn="ctr" eaLnBrk="1" hangingPunct="1"/>
            <a:endParaRPr dirty="0">
              <a:solidFill>
                <a:srgbClr val="FFFFFF"/>
              </a:solidFill>
              <a:latin typeface="Times New Roman" panose="02020603050405020304" pitchFamily="18" charset="0"/>
            </a:endParaRPr>
          </a:p>
        </p:txBody>
      </p:sp>
      <p:sp>
        <p:nvSpPr>
          <p:cNvPr id="38917" name="TextBox 5"/>
          <p:cNvSpPr txBox="1"/>
          <p:nvPr/>
        </p:nvSpPr>
        <p:spPr>
          <a:xfrm>
            <a:off x="6113463" y="1679575"/>
            <a:ext cx="4038600" cy="1310640"/>
          </a:xfrm>
          <a:prstGeom prst="rect">
            <a:avLst/>
          </a:prstGeom>
          <a:noFill/>
          <a:ln w="9525">
            <a:noFill/>
          </a:ln>
        </p:spPr>
        <p:txBody>
          <a:bodyPr>
            <a:spAutoFit/>
          </a:bodyPr>
          <a:p>
            <a:pPr lvl="0" algn="ctr" eaLnBrk="1" hangingPunct="1">
              <a:buNone/>
            </a:pPr>
            <a:r>
              <a:rPr sz="2000" dirty="0">
                <a:solidFill>
                  <a:srgbClr val="C00000"/>
                </a:solidFill>
                <a:latin typeface="Arial" panose="020B0604020202020204" pitchFamily="34" charset="0"/>
                <a:ea typeface="Arial" panose="020B0604020202020204"/>
              </a:rPr>
              <a:t>A deadlock is a situation where each transaction waits for a lock on each other’s objects to be released.</a:t>
            </a:r>
            <a:endParaRPr dirty="0">
              <a:solidFill>
                <a:srgbClr val="C00000"/>
              </a:solidFill>
              <a:latin typeface="Arial" panose="020B0604020202020204" pitchFamily="34" charset="0"/>
              <a:ea typeface="Arial" panose="020B0604020202020204"/>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Resolving Deadlocks (Contd.)</a:t>
            </a:r>
            <a:endParaRPr sz="2000" b="1" dirty="0">
              <a:solidFill>
                <a:schemeClr val="bg1"/>
              </a:solidFill>
              <a:latin typeface="Tahoma" panose="020B0604030504040204" pitchFamily="34" charset="0"/>
              <a:ea typeface="Times New Roman" panose="02020603050405020304" pitchFamily="18" charset="0"/>
            </a:endParaRPr>
          </a:p>
        </p:txBody>
      </p:sp>
      <p:sp>
        <p:nvSpPr>
          <p:cNvPr id="30" name="Oval 29"/>
          <p:cNvSpPr/>
          <p:nvPr/>
        </p:nvSpPr>
        <p:spPr>
          <a:xfrm>
            <a:off x="3733800" y="1881188"/>
            <a:ext cx="1524000" cy="14478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eaLnBrk="1" hangingPunct="1"/>
            <a:endParaRPr sz="1200" dirty="0">
              <a:solidFill>
                <a:schemeClr val="tx1"/>
              </a:solidFill>
              <a:latin typeface="Arial" panose="020B0604020202020204" pitchFamily="34" charset="0"/>
              <a:ea typeface="Arial" panose="020B0604020202020204" pitchFamily="34" charset="0"/>
            </a:endParaRPr>
          </a:p>
        </p:txBody>
      </p:sp>
      <p:sp>
        <p:nvSpPr>
          <p:cNvPr id="31" name="Oval 30"/>
          <p:cNvSpPr/>
          <p:nvPr/>
        </p:nvSpPr>
        <p:spPr>
          <a:xfrm>
            <a:off x="3733800" y="4319588"/>
            <a:ext cx="1524000" cy="14478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eaLnBrk="1" hangingPunct="1"/>
            <a:endParaRPr dirty="0">
              <a:solidFill>
                <a:srgbClr val="FFFFFF"/>
              </a:solidFill>
              <a:latin typeface="Times New Roman" panose="02020603050405020304" pitchFamily="18" charset="0"/>
            </a:endParaRPr>
          </a:p>
        </p:txBody>
      </p:sp>
      <p:sp>
        <p:nvSpPr>
          <p:cNvPr id="32" name="Rectangle 31"/>
          <p:cNvSpPr/>
          <p:nvPr/>
        </p:nvSpPr>
        <p:spPr>
          <a:xfrm>
            <a:off x="8153400" y="1881188"/>
            <a:ext cx="1371600" cy="1447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eaLnBrk="1" hangingPunct="1">
              <a:buNone/>
            </a:pPr>
            <a:r>
              <a:rPr sz="4400" dirty="0">
                <a:solidFill>
                  <a:schemeClr val="tx1"/>
                </a:solidFill>
                <a:latin typeface="Times New Roman" panose="02020603050405020304" pitchFamily="18" charset="0"/>
              </a:rPr>
              <a:t>R1</a:t>
            </a:r>
            <a:endParaRPr dirty="0">
              <a:solidFill>
                <a:schemeClr val="tx1"/>
              </a:solidFill>
              <a:latin typeface="Times New Roman" panose="02020603050405020304" pitchFamily="18" charset="0"/>
            </a:endParaRPr>
          </a:p>
        </p:txBody>
      </p:sp>
      <p:sp>
        <p:nvSpPr>
          <p:cNvPr id="33" name="Rectangle 32"/>
          <p:cNvSpPr/>
          <p:nvPr/>
        </p:nvSpPr>
        <p:spPr>
          <a:xfrm>
            <a:off x="8153400" y="4343400"/>
            <a:ext cx="1371600" cy="1447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eaLnBrk="1" hangingPunct="1">
              <a:buNone/>
            </a:pPr>
            <a:r>
              <a:rPr sz="4400" dirty="0">
                <a:solidFill>
                  <a:schemeClr val="tx1"/>
                </a:solidFill>
                <a:latin typeface="Times New Roman" panose="02020603050405020304" pitchFamily="18" charset="0"/>
              </a:rPr>
              <a:t>R2</a:t>
            </a:r>
            <a:endParaRPr dirty="0">
              <a:solidFill>
                <a:srgbClr val="FFFFFF"/>
              </a:solidFill>
              <a:latin typeface="Times New Roman" panose="02020603050405020304" pitchFamily="18" charset="0"/>
            </a:endParaRPr>
          </a:p>
        </p:txBody>
      </p:sp>
      <p:cxnSp>
        <p:nvCxnSpPr>
          <p:cNvPr id="34" name="Straight Arrow Connector 33"/>
          <p:cNvCxnSpPr>
            <a:stCxn id="30" idx="6"/>
            <a:endCxn id="32" idx="1"/>
          </p:cNvCxnSpPr>
          <p:nvPr/>
        </p:nvCxnSpPr>
        <p:spPr>
          <a:xfrm>
            <a:off x="5257800" y="2605088"/>
            <a:ext cx="2895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1" idx="6"/>
            <a:endCxn id="33" idx="1"/>
          </p:cNvCxnSpPr>
          <p:nvPr/>
        </p:nvCxnSpPr>
        <p:spPr>
          <a:xfrm>
            <a:off x="5257800" y="5043488"/>
            <a:ext cx="2895600" cy="238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1" idx="6"/>
            <a:endCxn id="32" idx="1"/>
          </p:cNvCxnSpPr>
          <p:nvPr/>
        </p:nvCxnSpPr>
        <p:spPr>
          <a:xfrm flipV="1">
            <a:off x="5257800" y="2605088"/>
            <a:ext cx="2895600" cy="2438400"/>
          </a:xfrm>
          <a:prstGeom prst="straightConnector1">
            <a:avLst/>
          </a:prstGeom>
          <a:ln w="25400" cap="flat" cmpd="sng">
            <a:solidFill>
              <a:srgbClr val="FF3300"/>
            </a:solidFill>
            <a:prstDash val="sysDash"/>
            <a:headEnd type="none" w="med" len="med"/>
            <a:tailEnd type="arrow" w="med" len="med"/>
          </a:ln>
        </p:spPr>
      </p:cxnSp>
      <p:cxnSp>
        <p:nvCxnSpPr>
          <p:cNvPr id="37" name="Straight Arrow Connector 36"/>
          <p:cNvCxnSpPr>
            <a:stCxn id="30" idx="6"/>
            <a:endCxn id="33" idx="1"/>
          </p:cNvCxnSpPr>
          <p:nvPr/>
        </p:nvCxnSpPr>
        <p:spPr>
          <a:xfrm>
            <a:off x="5257800" y="2605088"/>
            <a:ext cx="2895600" cy="2462212"/>
          </a:xfrm>
          <a:prstGeom prst="straightConnector1">
            <a:avLst/>
          </a:prstGeom>
          <a:ln w="25400" cap="flat" cmpd="sng">
            <a:solidFill>
              <a:srgbClr val="FF0000"/>
            </a:solidFill>
            <a:prstDash val="sysDash"/>
            <a:headEnd type="none" w="med" len="med"/>
            <a:tailEnd type="arrow" w="med" len="med"/>
          </a:ln>
        </p:spPr>
      </p:cxnSp>
      <p:sp>
        <p:nvSpPr>
          <p:cNvPr id="39947" name="Rectangle 37"/>
          <p:cNvSpPr/>
          <p:nvPr/>
        </p:nvSpPr>
        <p:spPr>
          <a:xfrm>
            <a:off x="3816033" y="2457450"/>
            <a:ext cx="1350010" cy="335280"/>
          </a:xfrm>
          <a:prstGeom prst="rect">
            <a:avLst/>
          </a:prstGeom>
          <a:noFill/>
          <a:ln w="9525">
            <a:noFill/>
          </a:ln>
        </p:spPr>
        <p:txBody>
          <a:bodyPr wrap="none">
            <a:spAutoFit/>
          </a:bodyPr>
          <a:p>
            <a:pPr lvl="0" algn="ctr" eaLnBrk="1" hangingPunct="1">
              <a:buNone/>
            </a:pPr>
            <a:r>
              <a:rPr sz="1600" dirty="0">
                <a:solidFill>
                  <a:schemeClr val="tx1"/>
                </a:solidFill>
                <a:latin typeface="Arial" panose="020B0604020202020204" pitchFamily="34" charset="0"/>
                <a:ea typeface="Arial" panose="020B0604020202020204" pitchFamily="34" charset="0"/>
              </a:rPr>
              <a:t>Transaction1</a:t>
            </a:r>
            <a:endParaRPr dirty="0">
              <a:solidFill>
                <a:schemeClr val="tx1"/>
              </a:solidFill>
              <a:latin typeface="Arial" panose="020B0604020202020204" pitchFamily="34" charset="0"/>
              <a:ea typeface="Arial" panose="020B0604020202020204" pitchFamily="34" charset="0"/>
            </a:endParaRPr>
          </a:p>
        </p:txBody>
      </p:sp>
      <p:sp>
        <p:nvSpPr>
          <p:cNvPr id="39948" name="Rectangle 38"/>
          <p:cNvSpPr/>
          <p:nvPr/>
        </p:nvSpPr>
        <p:spPr>
          <a:xfrm>
            <a:off x="3816033" y="4895850"/>
            <a:ext cx="1350010" cy="335280"/>
          </a:xfrm>
          <a:prstGeom prst="rect">
            <a:avLst/>
          </a:prstGeom>
          <a:noFill/>
          <a:ln w="9525">
            <a:noFill/>
          </a:ln>
        </p:spPr>
        <p:txBody>
          <a:bodyPr wrap="none">
            <a:spAutoFit/>
          </a:bodyPr>
          <a:p>
            <a:pPr lvl="0" algn="ctr" eaLnBrk="1" hangingPunct="1">
              <a:buNone/>
            </a:pPr>
            <a:r>
              <a:rPr sz="1600" dirty="0">
                <a:solidFill>
                  <a:schemeClr val="tx1"/>
                </a:solidFill>
                <a:latin typeface="Arial" panose="020B0604020202020204" pitchFamily="34" charset="0"/>
                <a:ea typeface="Arial" panose="020B0604020202020204" pitchFamily="34" charset="0"/>
              </a:rPr>
              <a:t>Transaction2</a:t>
            </a:r>
            <a:endParaRPr dirty="0">
              <a:solidFill>
                <a:schemeClr val="tx1"/>
              </a:solidFill>
              <a:latin typeface="Arial" panose="020B0604020202020204" pitchFamily="34" charset="0"/>
              <a:ea typeface="Arial" panose="020B0604020202020204" pitchFamily="34" charset="0"/>
            </a:endParaRPr>
          </a:p>
        </p:txBody>
      </p:sp>
      <p:sp>
        <p:nvSpPr>
          <p:cNvPr id="41" name="Rectangle 40"/>
          <p:cNvSpPr/>
          <p:nvPr/>
        </p:nvSpPr>
        <p:spPr>
          <a:xfrm>
            <a:off x="6980873" y="3633788"/>
            <a:ext cx="1135380" cy="365760"/>
          </a:xfrm>
          <a:prstGeom prst="rect">
            <a:avLst/>
          </a:prstGeom>
          <a:noFill/>
          <a:ln w="9525">
            <a:noFill/>
          </a:ln>
        </p:spPr>
        <p:txBody>
          <a:bodyPr wrap="none">
            <a:spAutoFit/>
          </a:bodyPr>
          <a:p>
            <a:pPr lvl="0" algn="ctr" eaLnBrk="1" hangingPunct="1">
              <a:buNone/>
            </a:pPr>
            <a:r>
              <a:rPr dirty="0">
                <a:solidFill>
                  <a:srgbClr val="C00000"/>
                </a:solidFill>
                <a:latin typeface="Arial" panose="020B0604020202020204" pitchFamily="34" charset="0"/>
                <a:ea typeface="Arial" panose="020B0604020202020204" pitchFamily="34" charset="0"/>
              </a:rPr>
              <a:t>Deadlock</a:t>
            </a:r>
            <a:endParaRPr dirty="0">
              <a:solidFill>
                <a:srgbClr val="C00000"/>
              </a:solidFill>
              <a:latin typeface="Arial" panose="020B0604020202020204" pitchFamily="34" charset="0"/>
              <a:ea typeface="Arial" panose="020B0604020202020204" pitchFamily="34" charset="0"/>
            </a:endParaRPr>
          </a:p>
        </p:txBody>
      </p:sp>
      <p:sp>
        <p:nvSpPr>
          <p:cNvPr id="42" name="Rectangle 41"/>
          <p:cNvSpPr/>
          <p:nvPr/>
        </p:nvSpPr>
        <p:spPr>
          <a:xfrm>
            <a:off x="8385175" y="1957388"/>
            <a:ext cx="838200" cy="335280"/>
          </a:xfrm>
          <a:prstGeom prst="rect">
            <a:avLst/>
          </a:prstGeom>
          <a:noFill/>
          <a:ln w="9525">
            <a:noFill/>
          </a:ln>
        </p:spPr>
        <p:txBody>
          <a:bodyPr wrap="none">
            <a:spAutoFit/>
          </a:bodyPr>
          <a:p>
            <a:pPr lvl="0" algn="ctr" eaLnBrk="1" hangingPunct="1">
              <a:buNone/>
            </a:pPr>
            <a:r>
              <a:rPr sz="1600" dirty="0">
                <a:solidFill>
                  <a:srgbClr val="C00000"/>
                </a:solidFill>
                <a:latin typeface="Arial" panose="020B0604020202020204" pitchFamily="34" charset="0"/>
                <a:ea typeface="Arial" panose="020B0604020202020204" pitchFamily="34" charset="0"/>
              </a:rPr>
              <a:t>Locked</a:t>
            </a:r>
            <a:endParaRPr dirty="0">
              <a:solidFill>
                <a:srgbClr val="C00000"/>
              </a:solidFill>
              <a:latin typeface="Arial" panose="020B0604020202020204" pitchFamily="34" charset="0"/>
              <a:ea typeface="Arial" panose="020B0604020202020204" pitchFamily="34" charset="0"/>
            </a:endParaRPr>
          </a:p>
        </p:txBody>
      </p:sp>
      <p:sp>
        <p:nvSpPr>
          <p:cNvPr id="43" name="Rectangle 42"/>
          <p:cNvSpPr/>
          <p:nvPr/>
        </p:nvSpPr>
        <p:spPr>
          <a:xfrm>
            <a:off x="8385175" y="4395788"/>
            <a:ext cx="838200" cy="335280"/>
          </a:xfrm>
          <a:prstGeom prst="rect">
            <a:avLst/>
          </a:prstGeom>
          <a:noFill/>
          <a:ln w="9525">
            <a:noFill/>
          </a:ln>
        </p:spPr>
        <p:txBody>
          <a:bodyPr wrap="none">
            <a:spAutoFit/>
          </a:bodyPr>
          <a:p>
            <a:pPr lvl="0" algn="ctr" eaLnBrk="1" hangingPunct="1">
              <a:buNone/>
            </a:pPr>
            <a:r>
              <a:rPr sz="1600" dirty="0">
                <a:solidFill>
                  <a:srgbClr val="C00000"/>
                </a:solidFill>
                <a:latin typeface="Arial" panose="020B0604020202020204" pitchFamily="34" charset="0"/>
                <a:ea typeface="Arial" panose="020B0604020202020204" pitchFamily="34" charset="0"/>
              </a:rPr>
              <a:t>Locked</a:t>
            </a:r>
            <a:endParaRPr dirty="0">
              <a:solidFill>
                <a:srgbClr val="C00000"/>
              </a:solidFill>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1000" fill="hold"/>
                                        <p:tgtEl>
                                          <p:spTgt spid="34"/>
                                        </p:tgtEl>
                                        <p:attrNameLst>
                                          <p:attrName>ppt_w</p:attrName>
                                        </p:attrNameLst>
                                      </p:cBhvr>
                                      <p:tavLst>
                                        <p:tav tm="0">
                                          <p:val>
                                            <p:strVal val="#ppt_w*0.70"/>
                                          </p:val>
                                        </p:tav>
                                        <p:tav tm="100000">
                                          <p:val>
                                            <p:strVal val="#ppt_w"/>
                                          </p:val>
                                        </p:tav>
                                      </p:tavLst>
                                    </p:anim>
                                    <p:anim calcmode="lin" valueType="num">
                                      <p:cBhvr>
                                        <p:cTn id="8" dur="1000" fill="hold"/>
                                        <p:tgtEl>
                                          <p:spTgt spid="34"/>
                                        </p:tgtEl>
                                        <p:attrNameLst>
                                          <p:attrName>ppt_h</p:attrName>
                                        </p:attrNameLst>
                                      </p:cBhvr>
                                      <p:tavLst>
                                        <p:tav tm="0">
                                          <p:val>
                                            <p:strVal val="#ppt_h"/>
                                          </p:val>
                                        </p:tav>
                                        <p:tav tm="100000">
                                          <p:val>
                                            <p:strVal val="#ppt_h"/>
                                          </p:val>
                                        </p:tav>
                                      </p:tavLst>
                                    </p:anim>
                                    <p:animEffect transition="in" filter="fade">
                                      <p:cBhvr>
                                        <p:cTn id="9" dur="1000"/>
                                        <p:tgtEl>
                                          <p:spTgt spid="34"/>
                                        </p:tgtEl>
                                      </p:cBhvr>
                                    </p:animEffect>
                                  </p:childTnLst>
                                </p:cTn>
                              </p:par>
                            </p:childTnLst>
                          </p:cTn>
                        </p:par>
                        <p:par>
                          <p:cTn id="10" fill="hold">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checkerboard(across)">
                                      <p:cBhvr>
                                        <p:cTn id="13" dur="500"/>
                                        <p:tgtEl>
                                          <p:spTgt spid="42"/>
                                        </p:tgtEl>
                                      </p:cBhvr>
                                    </p:animEffect>
                                  </p:childTnLst>
                                </p:cTn>
                              </p:par>
                            </p:childTnLst>
                          </p:cTn>
                        </p:par>
                      </p:childTnLst>
                    </p:cTn>
                  </p:par>
                  <p:par>
                    <p:cTn id="14" fill="hold">
                      <p:stCondLst>
                        <p:cond delay="indefinite"/>
                      </p:stCondLst>
                      <p:childTnLst>
                        <p:par>
                          <p:cTn id="15" fill="hold">
                            <p:stCondLst>
                              <p:cond delay="0"/>
                            </p:stCondLst>
                            <p:childTnLst>
                              <p:par>
                                <p:cTn id="16" presetID="55" presetClass="entr" presetSubtype="0"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 calcmode="lin" valueType="num">
                                      <p:cBhvr>
                                        <p:cTn id="18" dur="1000" fill="hold"/>
                                        <p:tgtEl>
                                          <p:spTgt spid="35"/>
                                        </p:tgtEl>
                                        <p:attrNameLst>
                                          <p:attrName>ppt_w</p:attrName>
                                        </p:attrNameLst>
                                      </p:cBhvr>
                                      <p:tavLst>
                                        <p:tav tm="0">
                                          <p:val>
                                            <p:strVal val="#ppt_w*0.70"/>
                                          </p:val>
                                        </p:tav>
                                        <p:tav tm="100000">
                                          <p:val>
                                            <p:strVal val="#ppt_w"/>
                                          </p:val>
                                        </p:tav>
                                      </p:tavLst>
                                    </p:anim>
                                    <p:anim calcmode="lin" valueType="num">
                                      <p:cBhvr>
                                        <p:cTn id="19" dur="1000" fill="hold"/>
                                        <p:tgtEl>
                                          <p:spTgt spid="35"/>
                                        </p:tgtEl>
                                        <p:attrNameLst>
                                          <p:attrName>ppt_h</p:attrName>
                                        </p:attrNameLst>
                                      </p:cBhvr>
                                      <p:tavLst>
                                        <p:tav tm="0">
                                          <p:val>
                                            <p:strVal val="#ppt_h"/>
                                          </p:val>
                                        </p:tav>
                                        <p:tav tm="100000">
                                          <p:val>
                                            <p:strVal val="#ppt_h"/>
                                          </p:val>
                                        </p:tav>
                                      </p:tavLst>
                                    </p:anim>
                                    <p:animEffect transition="in" filter="fade">
                                      <p:cBhvr>
                                        <p:cTn id="20" dur="1000"/>
                                        <p:tgtEl>
                                          <p:spTgt spid="35"/>
                                        </p:tgtEl>
                                      </p:cBhvr>
                                    </p:animEffect>
                                  </p:childTnLst>
                                </p:cTn>
                              </p:par>
                            </p:childTnLst>
                          </p:cTn>
                        </p:par>
                        <p:par>
                          <p:cTn id="21" fill="hold">
                            <p:stCondLst>
                              <p:cond delay="1000"/>
                            </p:stCondLst>
                            <p:childTnLst>
                              <p:par>
                                <p:cTn id="22" presetID="5" presetClass="entr" presetSubtype="10" fill="hold" grpId="0" nodeType="after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checkerboard(across)">
                                      <p:cBhvr>
                                        <p:cTn id="24" dur="500"/>
                                        <p:tgtEl>
                                          <p:spTgt spid="43"/>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nodeType="click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p:cTn id="29" dur="1000" fill="hold"/>
                                        <p:tgtEl>
                                          <p:spTgt spid="36"/>
                                        </p:tgtEl>
                                        <p:attrNameLst>
                                          <p:attrName>ppt_w</p:attrName>
                                        </p:attrNameLst>
                                      </p:cBhvr>
                                      <p:tavLst>
                                        <p:tav tm="0">
                                          <p:val>
                                            <p:strVal val="#ppt_w*0.70"/>
                                          </p:val>
                                        </p:tav>
                                        <p:tav tm="100000">
                                          <p:val>
                                            <p:strVal val="#ppt_w"/>
                                          </p:val>
                                        </p:tav>
                                      </p:tavLst>
                                    </p:anim>
                                    <p:anim calcmode="lin" valueType="num">
                                      <p:cBhvr>
                                        <p:cTn id="30" dur="1000" fill="hold"/>
                                        <p:tgtEl>
                                          <p:spTgt spid="36"/>
                                        </p:tgtEl>
                                        <p:attrNameLst>
                                          <p:attrName>ppt_h</p:attrName>
                                        </p:attrNameLst>
                                      </p:cBhvr>
                                      <p:tavLst>
                                        <p:tav tm="0">
                                          <p:val>
                                            <p:strVal val="#ppt_h"/>
                                          </p:val>
                                        </p:tav>
                                        <p:tav tm="100000">
                                          <p:val>
                                            <p:strVal val="#ppt_h"/>
                                          </p:val>
                                        </p:tav>
                                      </p:tavLst>
                                    </p:anim>
                                    <p:animEffect transition="in" filter="fade">
                                      <p:cBhvr>
                                        <p:cTn id="31" dur="1000"/>
                                        <p:tgtEl>
                                          <p:spTgt spid="36"/>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nodeType="click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p:cTn id="36" dur="1000" fill="hold"/>
                                        <p:tgtEl>
                                          <p:spTgt spid="37"/>
                                        </p:tgtEl>
                                        <p:attrNameLst>
                                          <p:attrName>ppt_w</p:attrName>
                                        </p:attrNameLst>
                                      </p:cBhvr>
                                      <p:tavLst>
                                        <p:tav tm="0">
                                          <p:val>
                                            <p:strVal val="#ppt_w*0.70"/>
                                          </p:val>
                                        </p:tav>
                                        <p:tav tm="100000">
                                          <p:val>
                                            <p:strVal val="#ppt_w"/>
                                          </p:val>
                                        </p:tav>
                                      </p:tavLst>
                                    </p:anim>
                                    <p:anim calcmode="lin" valueType="num">
                                      <p:cBhvr>
                                        <p:cTn id="37" dur="1000" fill="hold"/>
                                        <p:tgtEl>
                                          <p:spTgt spid="37"/>
                                        </p:tgtEl>
                                        <p:attrNameLst>
                                          <p:attrName>ppt_h</p:attrName>
                                        </p:attrNameLst>
                                      </p:cBhvr>
                                      <p:tavLst>
                                        <p:tav tm="0">
                                          <p:val>
                                            <p:strVal val="#ppt_h"/>
                                          </p:val>
                                        </p:tav>
                                        <p:tav tm="100000">
                                          <p:val>
                                            <p:strVal val="#ppt_h"/>
                                          </p:val>
                                        </p:tav>
                                      </p:tavLst>
                                    </p:anim>
                                    <p:animEffect transition="in" filter="fade">
                                      <p:cBhvr>
                                        <p:cTn id="38" dur="1000"/>
                                        <p:tgtEl>
                                          <p:spTgt spid="37"/>
                                        </p:tgtEl>
                                      </p:cBhvr>
                                    </p:animEffect>
                                  </p:childTnLst>
                                </p:cTn>
                              </p:par>
                            </p:childTnLst>
                          </p:cTn>
                        </p:par>
                        <p:par>
                          <p:cTn id="39" fill="hold">
                            <p:stCondLst>
                              <p:cond delay="1000"/>
                            </p:stCondLst>
                            <p:childTnLst>
                              <p:par>
                                <p:cTn id="40" presetID="5" presetClass="entr" presetSubtype="10" fill="hold" grpId="0" nodeType="after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checkerboard(across)">
                                      <p:cBhvr>
                                        <p:cTn id="4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p:nvPr>
            <p:ph idx="1"/>
          </p:nvPr>
        </p:nvSpPr>
        <p:spPr>
          <a:xfrm>
            <a:off x="3032125" y="1597025"/>
            <a:ext cx="7313613" cy="4927600"/>
          </a:xfrm>
          <a:solidFill>
            <a:srgbClr val="FFFFFF"/>
          </a:solidFill>
          <a:ln>
            <a:noFill/>
          </a:ln>
        </p:spPr>
        <p:txBody>
          <a:bodyPr/>
          <a:p>
            <a:pPr marL="347980" indent="-347980" eaLnBrk="1" hangingPunct="1">
              <a:buBlip>
                <a:blip r:embed="rId1"/>
              </a:buBlip>
            </a:pPr>
            <a:r>
              <a:rPr sz="2000" dirty="0">
                <a:solidFill>
                  <a:schemeClr val="accent2"/>
                </a:solidFill>
                <a:latin typeface="Arial" panose="020B0604020202020204"/>
                <a:ea typeface="Times New Roman" panose="02020603050405020304" pitchFamily="18" charset="0"/>
              </a:rPr>
              <a:t>SQL Server uses the concept of locking to ensure transactional integrity.</a:t>
            </a:r>
            <a:endParaRPr sz="2000" dirty="0">
              <a:solidFill>
                <a:schemeClr val="accent2"/>
              </a:solidFill>
              <a:latin typeface="Arial" panose="020B0604020202020204"/>
              <a:ea typeface="Times New Roman" panose="02020603050405020304" pitchFamily="18" charset="0"/>
            </a:endParaRPr>
          </a:p>
          <a:p>
            <a:pPr marL="347980" indent="-347980" eaLnBrk="1" hangingPunct="1">
              <a:buBlip>
                <a:blip r:embed="rId1"/>
              </a:buBlip>
            </a:pPr>
            <a:r>
              <a:rPr sz="2000" dirty="0">
                <a:solidFill>
                  <a:schemeClr val="accent2"/>
                </a:solidFill>
                <a:latin typeface="Arial" panose="020B0604020202020204" pitchFamily="34" charset="0"/>
              </a:rPr>
              <a:t>Flash</a:t>
            </a:r>
            <a:r>
              <a:rPr sz="2000" dirty="0">
                <a:solidFill>
                  <a:schemeClr val="accent2"/>
                </a:solidFill>
                <a:latin typeface="Arial" panose="020B0604020202020204"/>
              </a:rPr>
              <a:t> presentation:</a:t>
            </a:r>
            <a:r>
              <a:rPr lang="en-IN" altLang="x-none" sz="2000" dirty="0">
                <a:solidFill>
                  <a:schemeClr val="accent2"/>
                </a:solidFill>
                <a:latin typeface="Arial" panose="020B0604020202020204" pitchFamily="34" charset="0"/>
              </a:rPr>
              <a:t> </a:t>
            </a:r>
            <a:r>
              <a:rPr lang="en-IN" altLang="x-none" sz="2000" dirty="0">
                <a:solidFill>
                  <a:schemeClr val="accent2"/>
                </a:solidFill>
                <a:latin typeface="Arial" panose="020B0604020202020204"/>
              </a:rPr>
              <a:t>I</a:t>
            </a:r>
            <a:r>
              <a:rPr lang="en-IN" altLang="x-none" sz="2000" dirty="0">
                <a:solidFill>
                  <a:schemeClr val="accent2"/>
                </a:solidFill>
                <a:latin typeface="Arial" panose="020B0604020202020204"/>
                <a:hlinkClick r:id="rId2" action="ppaction://hlinkfile"/>
              </a:rPr>
              <a:t>mplementing Locks</a:t>
            </a:r>
            <a:endParaRPr sz="2000" dirty="0">
              <a:solidFill>
                <a:schemeClr val="accent2"/>
              </a:solidFill>
              <a:latin typeface="Arial" panose="020B0604020202020204"/>
            </a:endParaRPr>
          </a:p>
          <a:p>
            <a:pPr marL="347980" indent="-347980" eaLnBrk="1" hangingPunct="1">
              <a:buNone/>
            </a:pPr>
            <a:endParaRPr sz="2000" dirty="0">
              <a:solidFill>
                <a:schemeClr val="accent2"/>
              </a:solidFill>
              <a:latin typeface="Arial" panose="020B0604020202020204"/>
              <a:ea typeface="Times New Roman" panose="02020603050405020304" pitchFamily="18" charset="0"/>
            </a:endParaRPr>
          </a:p>
        </p:txBody>
      </p:sp>
      <p:sp>
        <p:nvSpPr>
          <p:cNvPr id="4099"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Transactional Integrity (Contd.) </a:t>
            </a:r>
            <a:endParaRPr sz="2000" b="1" dirty="0">
              <a:solidFill>
                <a:schemeClr val="bg1"/>
              </a:solidFill>
              <a:latin typeface="Tahoma" panose="020B0604030504040204" pitchFamily="34" charset="0"/>
              <a:ea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p:nvPr>
            <p:ph idx="1"/>
          </p:nvPr>
        </p:nvSpPr>
        <p:spPr>
          <a:xfrm>
            <a:off x="3032125" y="1598613"/>
            <a:ext cx="7313613" cy="4570412"/>
          </a:xfrm>
          <a:solidFill>
            <a:srgbClr val="FFFFFF"/>
          </a:solidFill>
          <a:ln>
            <a:noFill/>
          </a:ln>
        </p:spPr>
        <p:txBody>
          <a:bodyPr/>
          <a:p>
            <a:pPr marL="347980" indent="-347980" eaLnBrk="1" hangingPunct="1">
              <a:buBlip>
                <a:blip r:embed="rId1"/>
              </a:buBlip>
            </a:pPr>
            <a:r>
              <a:rPr sz="2000" dirty="0">
                <a:solidFill>
                  <a:schemeClr val="accent2"/>
                </a:solidFill>
                <a:latin typeface="Arial" panose="020B0604020202020204"/>
                <a:ea typeface="Times New Roman" panose="02020603050405020304" pitchFamily="18" charset="0"/>
              </a:rPr>
              <a:t>You can resolve deadlocks by:</a:t>
            </a:r>
            <a:endParaRPr sz="2000" dirty="0">
              <a:solidFill>
                <a:schemeClr val="accent2"/>
              </a:solidFill>
              <a:latin typeface="Arial" panose="020B0604020202020204"/>
              <a:ea typeface="Times New Roman" panose="02020603050405020304" pitchFamily="18" charset="0"/>
            </a:endParaRPr>
          </a:p>
          <a:p>
            <a:pPr marL="798830" lvl="1" indent="-333375" eaLnBrk="1" hangingPunct="1">
              <a:buBlip>
                <a:blip r:embed="rId2"/>
              </a:buBlip>
            </a:pPr>
            <a:r>
              <a:rPr lang="en-IN" altLang="x-none" sz="1800" dirty="0">
                <a:solidFill>
                  <a:schemeClr val="accent2"/>
                </a:solidFill>
                <a:latin typeface="Arial" panose="020B0604020202020204"/>
                <a:ea typeface="Times New Roman" panose="02020603050405020304" pitchFamily="18" charset="0"/>
              </a:rPr>
              <a:t>Setting deadlock priority.</a:t>
            </a:r>
            <a:endParaRPr lang="en-IN" altLang="x-none" sz="1800" dirty="0">
              <a:solidFill>
                <a:schemeClr val="accent2"/>
              </a:solidFill>
              <a:latin typeface="Arial" panose="020B0604020202020204"/>
              <a:ea typeface="Times New Roman" panose="02020603050405020304" pitchFamily="18" charset="0"/>
            </a:endParaRPr>
          </a:p>
          <a:p>
            <a:pPr marL="798830" lvl="1" indent="-333375" eaLnBrk="1" hangingPunct="1">
              <a:buBlip>
                <a:blip r:embed="rId2"/>
              </a:buBlip>
            </a:pPr>
            <a:r>
              <a:rPr lang="en-IN" altLang="x-none" sz="1800" dirty="0">
                <a:solidFill>
                  <a:schemeClr val="accent2"/>
                </a:solidFill>
                <a:latin typeface="Arial" panose="020B0604020202020204"/>
                <a:ea typeface="Times New Roman" panose="02020603050405020304" pitchFamily="18" charset="0"/>
              </a:rPr>
              <a:t>Customizing lock timeout.</a:t>
            </a:r>
            <a:endParaRPr lang="en-IN" altLang="x-none" sz="1800" dirty="0">
              <a:solidFill>
                <a:schemeClr val="accent2"/>
              </a:solidFill>
              <a:latin typeface="Arial" panose="020B0604020202020204"/>
              <a:ea typeface="Times New Roman" panose="02020603050405020304" pitchFamily="18" charset="0"/>
            </a:endParaRPr>
          </a:p>
          <a:p>
            <a:pPr marL="798830" lvl="1" indent="-333375" eaLnBrk="1" hangingPunct="1">
              <a:buBlip>
                <a:blip r:embed="rId2"/>
              </a:buBlip>
            </a:pPr>
            <a:r>
              <a:rPr lang="en-IN" altLang="x-none" sz="1800" dirty="0">
                <a:solidFill>
                  <a:schemeClr val="accent2"/>
                </a:solidFill>
                <a:latin typeface="Arial" panose="020B0604020202020204"/>
                <a:ea typeface="Times New Roman" panose="02020603050405020304" pitchFamily="18" charset="0"/>
              </a:rPr>
              <a:t>Detecting deadlocks.</a:t>
            </a:r>
            <a:endParaRPr lang="en-IN" altLang="x-none" sz="1800" dirty="0">
              <a:solidFill>
                <a:schemeClr val="accent2"/>
              </a:solidFill>
              <a:latin typeface="Arial" panose="020B0604020202020204"/>
              <a:ea typeface="Times New Roman" panose="02020603050405020304" pitchFamily="18" charset="0"/>
            </a:endParaRPr>
          </a:p>
          <a:p>
            <a:pPr marL="798830" lvl="1" indent="-333375" eaLnBrk="1" hangingPunct="1">
              <a:buBlip>
                <a:blip r:embed="rId2"/>
              </a:buBlip>
            </a:pPr>
            <a:r>
              <a:rPr lang="en-IN" altLang="x-none" sz="1800" dirty="0">
                <a:solidFill>
                  <a:schemeClr val="accent2"/>
                </a:solidFill>
                <a:latin typeface="Arial" panose="020B0604020202020204"/>
                <a:ea typeface="Times New Roman" panose="02020603050405020304" pitchFamily="18" charset="0"/>
              </a:rPr>
              <a:t>Using sys.dm_exec_requests.</a:t>
            </a:r>
            <a:endParaRPr lang="en-IN" altLang="x-none" sz="1800" dirty="0">
              <a:solidFill>
                <a:schemeClr val="accent2"/>
              </a:solidFill>
              <a:latin typeface="Arial" panose="020B0604020202020204"/>
              <a:ea typeface="Times New Roman" panose="02020603050405020304" pitchFamily="18" charset="0"/>
            </a:endParaRPr>
          </a:p>
          <a:p>
            <a:pPr marL="798830" lvl="1" indent="-333375" eaLnBrk="1" hangingPunct="1">
              <a:buBlip>
                <a:blip r:embed="rId2"/>
              </a:buBlip>
            </a:pPr>
            <a:r>
              <a:rPr lang="en-IN" altLang="x-none" sz="1800" dirty="0">
                <a:solidFill>
                  <a:schemeClr val="accent2"/>
                </a:solidFill>
                <a:latin typeface="Arial" panose="020B0604020202020204"/>
                <a:ea typeface="Times New Roman" panose="02020603050405020304" pitchFamily="18" charset="0"/>
              </a:rPr>
              <a:t>Avoiding deadlocks using update locks.</a:t>
            </a:r>
            <a:endParaRPr sz="1800" dirty="0">
              <a:solidFill>
                <a:schemeClr val="accent2"/>
              </a:solidFill>
              <a:latin typeface="Arial" panose="020B0604020202020204"/>
              <a:ea typeface="Times New Roman" panose="02020603050405020304" pitchFamily="18" charset="0"/>
            </a:endParaRPr>
          </a:p>
        </p:txBody>
      </p:sp>
      <p:sp>
        <p:nvSpPr>
          <p:cNvPr id="40963"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Resolving Deadlocks (Contd.) </a:t>
            </a:r>
            <a:endParaRPr sz="2000" b="1" dirty="0">
              <a:solidFill>
                <a:schemeClr val="bg1"/>
              </a:solidFill>
              <a:latin typeface="Tahoma" panose="020B0604030504040204" pitchFamily="34" charset="0"/>
              <a:ea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noChangeArrowheads="1"/>
          </p:cNvSpPr>
          <p:nvPr>
            <p:ph idx="1"/>
          </p:nvPr>
        </p:nvSpPr>
        <p:spPr bwMode="auto">
          <a:xfrm>
            <a:off x="3032125" y="1598613"/>
            <a:ext cx="7313613" cy="4570413"/>
          </a:xfrm>
          <a:solidFill>
            <a:srgbClr val="FFFFFF"/>
          </a:solidFill>
          <a:ln>
            <a:noFill/>
            <a:miter lim="800000"/>
          </a:ln>
        </p:spPr>
        <p:txBody>
          <a:bodyPr vert="horz" wrap="square" lIns="91440" tIns="45720" rIns="91440" bIns="45720" numCol="1" anchor="t" anchorCtr="0" compatLnSpc="1"/>
          <a:p>
            <a:pPr marL="347980" lvl="0" indent="-347980" eaLnBrk="1" hangingPunct="1">
              <a:buBlip>
                <a:blip r:embed="rId1"/>
              </a:buBlip>
            </a:pPr>
            <a:r>
              <a:rPr sz="2000" dirty="0">
                <a:solidFill>
                  <a:schemeClr val="accent2"/>
                </a:solidFill>
                <a:latin typeface="Arial" panose="020B0604020202020204"/>
                <a:ea typeface="Times New Roman" panose="02020603050405020304" pitchFamily="18" charset="0"/>
              </a:rPr>
              <a:t>Setting deadlock priority:</a:t>
            </a:r>
            <a:endParaRPr sz="2000" dirty="0">
              <a:solidFill>
                <a:schemeClr val="accent2"/>
              </a:solidFill>
              <a:latin typeface="Arial" panose="020B0604020202020204"/>
              <a:ea typeface="Times New Roman" panose="02020603050405020304" pitchFamily="18" charset="0"/>
            </a:endParaRPr>
          </a:p>
          <a:p>
            <a:pPr marL="798830" lvl="1" indent="-333375" eaLnBrk="1" hangingPunct="1">
              <a:buBlip>
                <a:blip r:embed="rId2"/>
              </a:buBlip>
            </a:pPr>
            <a:r>
              <a:rPr sz="1800" dirty="0">
                <a:solidFill>
                  <a:schemeClr val="accent2"/>
                </a:solidFill>
                <a:latin typeface="Arial" panose="020B0604020202020204"/>
                <a:ea typeface="Times New Roman" panose="02020603050405020304" pitchFamily="18" charset="0"/>
              </a:rPr>
              <a:t>The DEADLOCK_PRIORITY option controls how a particular session reacts in a deadlock. </a:t>
            </a:r>
            <a:endParaRPr lang="en-IN" altLang="x-none" sz="1800" dirty="0">
              <a:solidFill>
                <a:schemeClr val="accent2"/>
              </a:solidFill>
              <a:latin typeface="Arial" panose="020B0604020202020204"/>
              <a:ea typeface="Times New Roman" panose="02020603050405020304" pitchFamily="18" charset="0"/>
            </a:endParaRPr>
          </a:p>
          <a:p>
            <a:pPr marL="798830" lvl="1" indent="-333375" eaLnBrk="1" hangingPunct="1">
              <a:buBlip>
                <a:blip r:embed="rId2"/>
              </a:buBlip>
            </a:pPr>
            <a:r>
              <a:rPr lang="en-IN" altLang="x-none" sz="1800" dirty="0">
                <a:solidFill>
                  <a:schemeClr val="accent2"/>
                </a:solidFill>
                <a:latin typeface="Arial" panose="020B0604020202020204"/>
                <a:ea typeface="Times New Roman" panose="02020603050405020304" pitchFamily="18" charset="0"/>
              </a:rPr>
              <a:t>Syntax:</a:t>
            </a:r>
            <a:endParaRPr lang="en-IN" altLang="x-none" sz="1800" dirty="0">
              <a:solidFill>
                <a:schemeClr val="accent2"/>
              </a:solidFill>
              <a:latin typeface="Arial" panose="020B0604020202020204"/>
              <a:ea typeface="Times New Roman" panose="02020603050405020304" pitchFamily="18" charset="0"/>
            </a:endParaRPr>
          </a:p>
          <a:p>
            <a:pPr lvl="3" eaLnBrk="1" hangingPunct="1">
              <a:buNone/>
            </a:pPr>
            <a:r>
              <a:rPr sz="1600" dirty="0">
                <a:solidFill>
                  <a:schemeClr val="accent2"/>
                </a:solidFill>
                <a:latin typeface="Courier New" panose="02070309020205020404" pitchFamily="49" charset="0"/>
                <a:ea typeface="Times New Roman" panose="02020603050405020304" pitchFamily="18" charset="0"/>
              </a:rPr>
              <a:t>SET DEADLOCK_PRIORITY {LOW | NORMAL | @deadlock_var}</a:t>
            </a:r>
            <a:endParaRPr lang="en-IN" altLang="x-none" sz="1600" dirty="0">
              <a:solidFill>
                <a:schemeClr val="accent2"/>
              </a:solidFill>
              <a:latin typeface="Courier New" panose="02070309020205020404" pitchFamily="49" charset="0"/>
              <a:ea typeface="Times New Roman" panose="02020603050405020304" pitchFamily="18" charset="0"/>
            </a:endParaRPr>
          </a:p>
          <a:p>
            <a:pPr marL="798830" lvl="1" indent="-333375" eaLnBrk="1" hangingPunct="1">
              <a:buBlip>
                <a:blip r:embed="rId1"/>
              </a:buBlip>
            </a:pPr>
            <a:r>
              <a:rPr lang="en-IN" altLang="x-none" sz="2000" dirty="0">
                <a:solidFill>
                  <a:schemeClr val="accent2"/>
                </a:solidFill>
                <a:latin typeface="Arial" panose="020B0604020202020204"/>
                <a:ea typeface="Times New Roman" panose="02020603050405020304" pitchFamily="18" charset="0"/>
              </a:rPr>
              <a:t>Customizing lock timeout:</a:t>
            </a:r>
            <a:endParaRPr lang="en-IN" altLang="x-none" sz="2000" dirty="0">
              <a:solidFill>
                <a:schemeClr val="accent2"/>
              </a:solidFill>
              <a:latin typeface="Arial" panose="020B0604020202020204"/>
              <a:ea typeface="Times New Roman" panose="02020603050405020304" pitchFamily="18" charset="0"/>
            </a:endParaRPr>
          </a:p>
          <a:p>
            <a:pPr marL="798830" lvl="1" indent="-333375" eaLnBrk="1" hangingPunct="1">
              <a:buBlip>
                <a:blip r:embed="rId2"/>
              </a:buBlip>
            </a:pPr>
            <a:r>
              <a:rPr sz="1800" dirty="0">
                <a:solidFill>
                  <a:schemeClr val="accent2"/>
                </a:solidFill>
                <a:latin typeface="Arial" panose="020B0604020202020204"/>
                <a:ea typeface="Times New Roman" panose="02020603050405020304" pitchFamily="18" charset="0"/>
              </a:rPr>
              <a:t>The SET LOCK_TIMEOUT statement can be used to set the maximum time that a statement waits on a blocked resource.</a:t>
            </a:r>
            <a:endParaRPr lang="en-IN" altLang="x-none" sz="1800" dirty="0">
              <a:solidFill>
                <a:schemeClr val="accent2"/>
              </a:solidFill>
              <a:latin typeface="Arial" panose="020B0604020202020204"/>
              <a:ea typeface="Times New Roman" panose="02020603050405020304" pitchFamily="18" charset="0"/>
            </a:endParaRPr>
          </a:p>
          <a:p>
            <a:pPr marL="798830" lvl="1" indent="-333375" eaLnBrk="1" hangingPunct="1">
              <a:buBlip>
                <a:blip r:embed="rId2"/>
              </a:buBlip>
            </a:pPr>
            <a:r>
              <a:rPr lang="en-IN" altLang="x-none" sz="1800" dirty="0">
                <a:solidFill>
                  <a:schemeClr val="accent2"/>
                </a:solidFill>
                <a:latin typeface="Arial" panose="020B0604020202020204"/>
                <a:ea typeface="Times New Roman" panose="02020603050405020304" pitchFamily="18" charset="0"/>
              </a:rPr>
              <a:t>Syntax:</a:t>
            </a:r>
            <a:endParaRPr lang="en-IN" altLang="x-none" sz="1800" dirty="0">
              <a:solidFill>
                <a:schemeClr val="accent2"/>
              </a:solidFill>
              <a:latin typeface="Arial" panose="020B0604020202020204"/>
              <a:ea typeface="Times New Roman" panose="02020603050405020304" pitchFamily="18" charset="0"/>
            </a:endParaRPr>
          </a:p>
          <a:p>
            <a:pPr lvl="3" eaLnBrk="1" hangingPunct="1">
              <a:buNone/>
            </a:pPr>
            <a:r>
              <a:rPr lang="en-IN" altLang="x-none" sz="1600" dirty="0">
                <a:solidFill>
                  <a:schemeClr val="accent2"/>
                </a:solidFill>
                <a:latin typeface="Courier New" panose="02070309020205020404" pitchFamily="49" charset="0"/>
                <a:ea typeface="Times New Roman" panose="02020603050405020304" pitchFamily="18" charset="0"/>
              </a:rPr>
              <a:t>SET LOCK_TIMEOUT [timeout_period]</a:t>
            </a:r>
            <a:endParaRPr lang="en-IN" altLang="x-none" sz="1600" dirty="0">
              <a:solidFill>
                <a:schemeClr val="accent2"/>
              </a:solidFill>
              <a:latin typeface="Courier New" panose="02070309020205020404" pitchFamily="49" charset="0"/>
              <a:ea typeface="Times New Roman" panose="02020603050405020304" pitchFamily="18" charset="0"/>
            </a:endParaRPr>
          </a:p>
          <a:p>
            <a:pPr marL="798830" lvl="1" indent="-333375" eaLnBrk="1" hangingPunct="1">
              <a:buBlip>
                <a:blip r:embed="rId1"/>
              </a:buBlip>
            </a:pPr>
            <a:r>
              <a:rPr lang="en-IN" altLang="x-none" sz="2000" dirty="0">
                <a:solidFill>
                  <a:schemeClr val="accent2"/>
                </a:solidFill>
                <a:latin typeface="Arial" panose="020B0604020202020204"/>
                <a:ea typeface="Times New Roman" panose="02020603050405020304" pitchFamily="18" charset="0"/>
              </a:rPr>
              <a:t>Detecting deadlocks:</a:t>
            </a:r>
            <a:endParaRPr lang="en-IN" altLang="x-none" sz="2000" dirty="0">
              <a:solidFill>
                <a:schemeClr val="accent2"/>
              </a:solidFill>
              <a:latin typeface="Arial" panose="020B0604020202020204"/>
              <a:ea typeface="Times New Roman" panose="02020603050405020304" pitchFamily="18" charset="0"/>
            </a:endParaRPr>
          </a:p>
          <a:p>
            <a:pPr marL="798830" lvl="1" indent="-333375" eaLnBrk="1" hangingPunct="1">
              <a:buBlip>
                <a:blip r:embed="rId2"/>
              </a:buBlip>
            </a:pPr>
            <a:r>
              <a:rPr sz="1800" dirty="0">
                <a:solidFill>
                  <a:schemeClr val="accent2"/>
                </a:solidFill>
                <a:latin typeface="Arial" panose="020B0604020202020204"/>
                <a:ea typeface="Times New Roman" panose="02020603050405020304" pitchFamily="18" charset="0"/>
              </a:rPr>
              <a:t>SQL Server ends a deadlock by automatically selecting the deadlock victim. </a:t>
            </a:r>
            <a:endParaRPr lang="en-IN" altLang="x-none" sz="1800" dirty="0">
              <a:solidFill>
                <a:schemeClr val="accent2"/>
              </a:solidFill>
              <a:latin typeface="Arial" panose="020B0604020202020204"/>
              <a:ea typeface="Times New Roman" panose="02020603050405020304" pitchFamily="18" charset="0"/>
            </a:endParaRPr>
          </a:p>
          <a:p>
            <a:pPr marL="798830" lvl="1" indent="-333375" eaLnBrk="1" hangingPunct="1">
              <a:buNone/>
            </a:pPr>
            <a:endParaRPr sz="2000" dirty="0">
              <a:solidFill>
                <a:schemeClr val="accent2"/>
              </a:solidFill>
              <a:latin typeface="Arial" panose="020B0604020202020204"/>
              <a:ea typeface="Times New Roman" panose="02020603050405020304" pitchFamily="18" charset="0"/>
            </a:endParaRPr>
          </a:p>
        </p:txBody>
      </p:sp>
      <p:sp>
        <p:nvSpPr>
          <p:cNvPr id="41987"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Resolving Deadlocks (Contd.) </a:t>
            </a:r>
            <a:endParaRPr sz="2000" b="1" dirty="0">
              <a:solidFill>
                <a:schemeClr val="bg1"/>
              </a:solidFill>
              <a:latin typeface="Tahoma" panose="020B0604030504040204" pitchFamily="34" charset="0"/>
              <a:ea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noChangeArrowheads="1"/>
          </p:cNvSpPr>
          <p:nvPr>
            <p:ph idx="1"/>
          </p:nvPr>
        </p:nvSpPr>
        <p:spPr bwMode="auto">
          <a:xfrm>
            <a:off x="3032125" y="1598613"/>
            <a:ext cx="7313613" cy="4570413"/>
          </a:xfrm>
          <a:solidFill>
            <a:srgbClr val="FFFFFF"/>
          </a:solidFill>
          <a:ln>
            <a:noFill/>
            <a:miter lim="800000"/>
          </a:ln>
        </p:spPr>
        <p:txBody>
          <a:bodyPr vert="horz" wrap="square" lIns="91440" tIns="45720" rIns="91440" bIns="45720" numCol="1" anchor="t" anchorCtr="0" compatLnSpc="1"/>
          <a:p>
            <a:pPr marL="347980" lvl="1" indent="-347980" eaLnBrk="1" hangingPunct="1">
              <a:buBlip>
                <a:blip r:embed="rId1"/>
              </a:buBlip>
            </a:pPr>
            <a:r>
              <a:rPr lang="en-IN" altLang="x-none" sz="2000" dirty="0">
                <a:solidFill>
                  <a:schemeClr val="accent2"/>
                </a:solidFill>
                <a:latin typeface="Arial" panose="020B0604020202020204"/>
                <a:ea typeface="Times New Roman" panose="02020603050405020304" pitchFamily="18" charset="0"/>
              </a:rPr>
              <a:t>The sys.dm_exec_requests:</a:t>
            </a:r>
            <a:endParaRPr lang="en-IN" altLang="x-none" sz="2000" dirty="0">
              <a:solidFill>
                <a:schemeClr val="accent2"/>
              </a:solidFill>
              <a:latin typeface="Arial" panose="020B0604020202020204"/>
              <a:ea typeface="Times New Roman" panose="02020603050405020304" pitchFamily="18" charset="0"/>
            </a:endParaRPr>
          </a:p>
          <a:p>
            <a:pPr marL="347980" lvl="1" indent="-347980" eaLnBrk="1" hangingPunct="1">
              <a:buBlip>
                <a:blip r:embed="rId2"/>
              </a:buBlip>
            </a:pPr>
            <a:r>
              <a:rPr sz="1800" dirty="0">
                <a:solidFill>
                  <a:schemeClr val="accent2"/>
                </a:solidFill>
                <a:latin typeface="Arial" panose="020B0604020202020204"/>
                <a:ea typeface="Times New Roman" panose="02020603050405020304" pitchFamily="18" charset="0"/>
              </a:rPr>
              <a:t>Returns information about each transaction that is executing within SQL Server. </a:t>
            </a:r>
            <a:endParaRPr sz="1800" dirty="0">
              <a:solidFill>
                <a:schemeClr val="accent2"/>
              </a:solidFill>
              <a:latin typeface="Arial" panose="020B0604020202020204"/>
              <a:ea typeface="Times New Roman" panose="02020603050405020304" pitchFamily="18" charset="0"/>
            </a:endParaRPr>
          </a:p>
          <a:p>
            <a:pPr marL="347980" lvl="1" indent="-347980" eaLnBrk="1" hangingPunct="1">
              <a:buBlip>
                <a:blip r:embed="rId2"/>
              </a:buBlip>
            </a:pPr>
            <a:r>
              <a:rPr sz="1800" dirty="0">
                <a:solidFill>
                  <a:schemeClr val="accent2"/>
                </a:solidFill>
                <a:latin typeface="Arial" panose="020B0604020202020204"/>
                <a:ea typeface="Times New Roman" panose="02020603050405020304" pitchFamily="18" charset="0"/>
              </a:rPr>
              <a:t>Can be used to detect the transaction that is causing the deadlock.</a:t>
            </a:r>
            <a:endParaRPr lang="en-IN" altLang="x-none" sz="1800" dirty="0">
              <a:solidFill>
                <a:schemeClr val="accent2"/>
              </a:solidFill>
              <a:latin typeface="Arial" panose="020B0604020202020204"/>
              <a:ea typeface="Times New Roman" panose="02020603050405020304" pitchFamily="18" charset="0"/>
            </a:endParaRPr>
          </a:p>
          <a:p>
            <a:pPr marL="347980" lvl="1" indent="-347980" eaLnBrk="1" hangingPunct="1">
              <a:buBlip>
                <a:blip r:embed="rId2"/>
              </a:buBlip>
            </a:pPr>
            <a:r>
              <a:rPr lang="en-IN" altLang="x-none" sz="1800" dirty="0">
                <a:solidFill>
                  <a:schemeClr val="accent2"/>
                </a:solidFill>
                <a:latin typeface="Arial" panose="020B0604020202020204"/>
                <a:ea typeface="Times New Roman" panose="02020603050405020304" pitchFamily="18" charset="0"/>
              </a:rPr>
              <a:t>For example:</a:t>
            </a:r>
            <a:endParaRPr lang="en-IN" altLang="x-none" sz="1800" dirty="0">
              <a:solidFill>
                <a:schemeClr val="accent2"/>
              </a:solidFill>
              <a:latin typeface="Arial" panose="020B0604020202020204"/>
              <a:ea typeface="Times New Roman" panose="02020603050405020304" pitchFamily="18" charset="0"/>
            </a:endParaRPr>
          </a:p>
          <a:p>
            <a:pPr lvl="3" eaLnBrk="1" hangingPunct="1">
              <a:buNone/>
            </a:pPr>
            <a:r>
              <a:rPr lang="en-IN" altLang="x-none" sz="1600" dirty="0">
                <a:solidFill>
                  <a:schemeClr val="accent2"/>
                </a:solidFill>
                <a:latin typeface="Courier New" panose="02070309020205020404" pitchFamily="49" charset="0"/>
                <a:ea typeface="Courier New" panose="02070309020205020404" pitchFamily="49" charset="0"/>
              </a:rPr>
              <a:t>SELECT * FROM sys.dm_exec_requests</a:t>
            </a:r>
            <a:endParaRPr lang="en-IN" altLang="x-none" sz="1600" dirty="0">
              <a:solidFill>
                <a:schemeClr val="accent2"/>
              </a:solidFill>
              <a:latin typeface="Courier New" panose="02070309020205020404" pitchFamily="49" charset="0"/>
              <a:ea typeface="Courier New" panose="02070309020205020404" pitchFamily="49" charset="0"/>
            </a:endParaRPr>
          </a:p>
          <a:p>
            <a:pPr marL="347980" lvl="1" indent="-347980" eaLnBrk="1" hangingPunct="1">
              <a:buBlip>
                <a:blip r:embed="rId1"/>
              </a:buBlip>
            </a:pPr>
            <a:r>
              <a:rPr lang="en-IN" altLang="x-none" sz="2000" dirty="0">
                <a:solidFill>
                  <a:schemeClr val="accent2"/>
                </a:solidFill>
                <a:latin typeface="Arial" panose="020B0604020202020204"/>
                <a:ea typeface="Times New Roman" panose="02020603050405020304" pitchFamily="18" charset="0"/>
              </a:rPr>
              <a:t>Avoiding deadlocks by using update locks:</a:t>
            </a:r>
            <a:endParaRPr lang="en-IN" altLang="x-none" sz="2000" dirty="0">
              <a:solidFill>
                <a:schemeClr val="accent2"/>
              </a:solidFill>
              <a:latin typeface="Arial" panose="020B0604020202020204"/>
              <a:ea typeface="Times New Roman" panose="02020603050405020304" pitchFamily="18" charset="0"/>
            </a:endParaRPr>
          </a:p>
          <a:p>
            <a:pPr marL="347980" lvl="1" indent="-347980" eaLnBrk="1" hangingPunct="1">
              <a:buBlip>
                <a:blip r:embed="rId2"/>
              </a:buBlip>
            </a:pPr>
            <a:r>
              <a:rPr sz="1800" dirty="0">
                <a:solidFill>
                  <a:schemeClr val="accent2"/>
                </a:solidFill>
                <a:latin typeface="Arial" panose="020B0604020202020204"/>
                <a:ea typeface="Times New Roman" panose="02020603050405020304" pitchFamily="18" charset="0"/>
              </a:rPr>
              <a:t>SQL Server allows only one transaction to obtain an update lock on a resource at a time.</a:t>
            </a:r>
            <a:endParaRPr sz="1800" dirty="0">
              <a:solidFill>
                <a:schemeClr val="accent2"/>
              </a:solidFill>
              <a:latin typeface="Arial" panose="020B0604020202020204"/>
              <a:ea typeface="Times New Roman" panose="02020603050405020304" pitchFamily="18" charset="0"/>
            </a:endParaRPr>
          </a:p>
          <a:p>
            <a:pPr marL="347980" lvl="1" indent="-347980" eaLnBrk="1" hangingPunct="1">
              <a:buBlip>
                <a:blip r:embed="rId2"/>
              </a:buBlip>
            </a:pPr>
            <a:r>
              <a:rPr sz="1800" dirty="0">
                <a:solidFill>
                  <a:schemeClr val="accent2"/>
                </a:solidFill>
                <a:latin typeface="Arial" panose="020B0604020202020204"/>
                <a:ea typeface="Times New Roman" panose="02020603050405020304" pitchFamily="18" charset="0"/>
              </a:rPr>
              <a:t>The update lock is converted to an exclusive lock if a transaction modifies a resource.</a:t>
            </a:r>
            <a:endParaRPr sz="1800" dirty="0">
              <a:solidFill>
                <a:schemeClr val="accent2"/>
              </a:solidFill>
              <a:latin typeface="Arial" panose="020B0604020202020204"/>
              <a:ea typeface="Times New Roman" panose="02020603050405020304" pitchFamily="18" charset="0"/>
            </a:endParaRPr>
          </a:p>
          <a:p>
            <a:pPr marL="347980" lvl="1" indent="-347980" eaLnBrk="1" hangingPunct="1">
              <a:buBlip>
                <a:blip r:embed="rId2"/>
              </a:buBlip>
            </a:pPr>
            <a:r>
              <a:rPr sz="1800" dirty="0">
                <a:solidFill>
                  <a:schemeClr val="accent2"/>
                </a:solidFill>
                <a:latin typeface="Arial" panose="020B0604020202020204"/>
                <a:ea typeface="Times New Roman" panose="02020603050405020304" pitchFamily="18" charset="0"/>
              </a:rPr>
              <a:t>Otherwise, the lock is converted to a shared mode lock.</a:t>
            </a:r>
            <a:endParaRPr lang="en-IN" altLang="x-none" sz="1800" dirty="0">
              <a:solidFill>
                <a:schemeClr val="accent2"/>
              </a:solidFill>
              <a:latin typeface="Arial" panose="020B0604020202020204"/>
              <a:ea typeface="Times New Roman" panose="02020603050405020304" pitchFamily="18" charset="0"/>
            </a:endParaRPr>
          </a:p>
          <a:p>
            <a:pPr marL="347980" lvl="1" indent="-347980" eaLnBrk="1" hangingPunct="1">
              <a:buBlip>
                <a:blip r:embed="rId1"/>
              </a:buBlip>
            </a:pPr>
            <a:endParaRPr sz="2000" dirty="0">
              <a:solidFill>
                <a:schemeClr val="accent2"/>
              </a:solidFill>
              <a:latin typeface="Arial" panose="020B0604020202020204"/>
              <a:ea typeface="Times New Roman" panose="02020603050405020304" pitchFamily="18" charset="0"/>
            </a:endParaRPr>
          </a:p>
        </p:txBody>
      </p:sp>
      <p:sp>
        <p:nvSpPr>
          <p:cNvPr id="43011"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Resolving Deadlocks (Contd.) </a:t>
            </a:r>
            <a:endParaRPr sz="2000" b="1" dirty="0">
              <a:solidFill>
                <a:schemeClr val="bg1"/>
              </a:solidFill>
              <a:latin typeface="Tahoma" panose="020B0604030504040204" pitchFamily="34" charset="0"/>
              <a:ea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Text Box 2"/>
          <p:cNvSpPr txBox="1"/>
          <p:nvPr/>
        </p:nvSpPr>
        <p:spPr>
          <a:xfrm>
            <a:off x="16764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 Just a minute </a:t>
            </a:r>
            <a:endParaRPr sz="2000" b="1" dirty="0">
              <a:solidFill>
                <a:schemeClr val="bg1"/>
              </a:solidFill>
              <a:latin typeface="Tahoma" panose="020B0604030504040204" pitchFamily="34" charset="0"/>
              <a:ea typeface="Times New Roman" panose="02020603050405020304" pitchFamily="18" charset="0"/>
            </a:endParaRPr>
          </a:p>
        </p:txBody>
      </p:sp>
      <p:sp>
        <p:nvSpPr>
          <p:cNvPr id="44035" name="Rectangle 5"/>
          <p:cNvSpPr/>
          <p:nvPr/>
        </p:nvSpPr>
        <p:spPr>
          <a:xfrm>
            <a:off x="3032125" y="1598613"/>
            <a:ext cx="7313613" cy="2744787"/>
          </a:xfrm>
          <a:prstGeom prst="rect">
            <a:avLst/>
          </a:prstGeom>
          <a:solidFill>
            <a:srgbClr val="FFFFFF"/>
          </a:solidFill>
          <a:ln w="9525">
            <a:noFill/>
          </a:ln>
        </p:spPr>
        <p:txBody>
          <a:bodyPr/>
          <a:p>
            <a:pPr marL="346075" lvl="0" indent="-346075" eaLnBrk="1" hangingPunct="1">
              <a:buBlip>
                <a:blip r:embed="rId1"/>
              </a:buBlip>
            </a:pPr>
            <a:r>
              <a:rPr sz="2000" dirty="0">
                <a:latin typeface="Arial" panose="020B0604020202020204" pitchFamily="34" charset="0"/>
                <a:ea typeface="Times New Roman" panose="02020603050405020304" pitchFamily="18" charset="0"/>
              </a:rPr>
              <a:t>Which of the following concurrency problems is also known as DIRTY READ?</a:t>
            </a:r>
            <a:endParaRPr lang="en-IN" altLang="x-none" sz="2000" dirty="0">
              <a:latin typeface="Arial" panose="020B0604020202020204" pitchFamily="34" charset="0"/>
              <a:ea typeface="Times New Roman" panose="02020603050405020304" pitchFamily="18" charset="0"/>
            </a:endParaRPr>
          </a:p>
          <a:p>
            <a:pPr marL="749300" lvl="1" indent="-288925" eaLnBrk="1" hangingPunct="1">
              <a:buNone/>
            </a:pPr>
            <a:r>
              <a:rPr lang="en-IN" altLang="x-none" dirty="0">
                <a:latin typeface="Arial" panose="020B0604020202020204" pitchFamily="34" charset="0"/>
                <a:ea typeface="Times New Roman" panose="02020603050405020304" pitchFamily="18" charset="0"/>
              </a:rPr>
              <a:t>1.	Uncommitted dependency</a:t>
            </a:r>
            <a:endParaRPr lang="en-IN" altLang="x-none" dirty="0">
              <a:latin typeface="Arial" panose="020B0604020202020204" pitchFamily="34" charset="0"/>
              <a:ea typeface="Times New Roman" panose="02020603050405020304" pitchFamily="18" charset="0"/>
            </a:endParaRPr>
          </a:p>
          <a:p>
            <a:pPr marL="749300" lvl="1" indent="-288925" eaLnBrk="1" hangingPunct="1">
              <a:buNone/>
            </a:pPr>
            <a:r>
              <a:rPr lang="en-IN" altLang="x-none" dirty="0">
                <a:latin typeface="Arial" panose="020B0604020202020204" pitchFamily="34" charset="0"/>
                <a:ea typeface="Times New Roman" panose="02020603050405020304" pitchFamily="18" charset="0"/>
              </a:rPr>
              <a:t>2.	Phantom problem</a:t>
            </a:r>
            <a:endParaRPr lang="en-IN" altLang="x-none" dirty="0">
              <a:latin typeface="Arial" panose="020B0604020202020204" pitchFamily="34" charset="0"/>
              <a:ea typeface="Times New Roman" panose="02020603050405020304" pitchFamily="18" charset="0"/>
            </a:endParaRPr>
          </a:p>
          <a:p>
            <a:pPr marL="749300" lvl="1" indent="-288925" eaLnBrk="1" hangingPunct="1">
              <a:buNone/>
            </a:pPr>
            <a:r>
              <a:rPr lang="en-IN" altLang="x-none" dirty="0">
                <a:latin typeface="Arial" panose="020B0604020202020204" pitchFamily="34" charset="0"/>
                <a:ea typeface="Times New Roman" panose="02020603050405020304" pitchFamily="18" charset="0"/>
              </a:rPr>
              <a:t>3.	Inconsistence analysis</a:t>
            </a:r>
            <a:endParaRPr dirty="0">
              <a:latin typeface="Arial" panose="020B0604020202020204" pitchFamily="34" charset="0"/>
              <a:ea typeface="Times New Roman" panose="02020603050405020304" pitchFamily="18" charset="0"/>
            </a:endParaRPr>
          </a:p>
        </p:txBody>
      </p:sp>
      <p:sp>
        <p:nvSpPr>
          <p:cNvPr id="477191" name="Rectangle 7"/>
          <p:cNvSpPr/>
          <p:nvPr/>
        </p:nvSpPr>
        <p:spPr>
          <a:xfrm>
            <a:off x="3032125" y="4800600"/>
            <a:ext cx="6627813" cy="1219200"/>
          </a:xfrm>
          <a:prstGeom prst="rect">
            <a:avLst/>
          </a:prstGeom>
          <a:solidFill>
            <a:srgbClr val="FFFFFF"/>
          </a:solidFill>
          <a:ln w="9525">
            <a:noFill/>
          </a:ln>
        </p:spPr>
        <p:txBody>
          <a:bodyPr/>
          <a:p>
            <a:pPr marL="346075" lvl="0" indent="-346075" eaLnBrk="1" hangingPunct="1">
              <a:buBlip>
                <a:blip r:embed="rId1"/>
              </a:buBlip>
            </a:pPr>
            <a:r>
              <a:rPr sz="2000" dirty="0">
                <a:latin typeface="Arial" panose="020B0604020202020204" pitchFamily="34" charset="0"/>
                <a:ea typeface="Times New Roman" panose="02020603050405020304" pitchFamily="18" charset="0"/>
              </a:rPr>
              <a:t>Solution:</a:t>
            </a:r>
            <a:endParaRPr sz="2000" dirty="0">
              <a:latin typeface="Arial" panose="020B0604020202020204" pitchFamily="34" charset="0"/>
              <a:ea typeface="Times New Roman" panose="02020603050405020304" pitchFamily="18" charset="0"/>
            </a:endParaRPr>
          </a:p>
          <a:p>
            <a:pPr marL="739775" lvl="1" indent="-279400" eaLnBrk="1" hangingPunct="1">
              <a:buNone/>
            </a:pPr>
            <a:r>
              <a:rPr dirty="0">
                <a:latin typeface="Arial" panose="020B0604020202020204"/>
                <a:ea typeface="Arial" panose="020B0604020202020204"/>
              </a:rPr>
              <a:t>1.	Uncommitted dependency</a:t>
            </a:r>
            <a:endParaRPr dirty="0">
              <a:latin typeface="Arial" panose="020B0604020202020204"/>
              <a:ea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71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91"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ext Box 2"/>
          <p:cNvSpPr txBox="1"/>
          <p:nvPr/>
        </p:nvSpPr>
        <p:spPr>
          <a:xfrm>
            <a:off x="16764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 Just a minute </a:t>
            </a:r>
            <a:endParaRPr sz="2000" b="1" dirty="0">
              <a:solidFill>
                <a:schemeClr val="bg1"/>
              </a:solidFill>
              <a:latin typeface="Tahoma" panose="020B0604030504040204" pitchFamily="34" charset="0"/>
              <a:ea typeface="Times New Roman" panose="02020603050405020304" pitchFamily="18" charset="0"/>
            </a:endParaRPr>
          </a:p>
        </p:txBody>
      </p:sp>
      <p:sp>
        <p:nvSpPr>
          <p:cNvPr id="45059" name="Rectangle 5"/>
          <p:cNvSpPr/>
          <p:nvPr/>
        </p:nvSpPr>
        <p:spPr>
          <a:xfrm>
            <a:off x="3032125" y="1598613"/>
            <a:ext cx="7313613" cy="2744787"/>
          </a:xfrm>
          <a:prstGeom prst="rect">
            <a:avLst/>
          </a:prstGeom>
          <a:solidFill>
            <a:srgbClr val="FFFFFF"/>
          </a:solidFill>
          <a:ln w="9525">
            <a:noFill/>
          </a:ln>
        </p:spPr>
        <p:txBody>
          <a:bodyPr/>
          <a:p>
            <a:pPr marL="346075" lvl="0" indent="-346075" eaLnBrk="1" hangingPunct="1">
              <a:buBlip>
                <a:blip r:embed="rId1"/>
              </a:buBlip>
            </a:pPr>
            <a:r>
              <a:rPr sz="2000" dirty="0">
                <a:latin typeface="Arial" panose="020B0604020202020204" pitchFamily="34" charset="0"/>
                <a:ea typeface="Times New Roman" panose="02020603050405020304" pitchFamily="18" charset="0"/>
              </a:rPr>
              <a:t>Which of the following locks enables others to view the data being modified by the current transaction?</a:t>
            </a:r>
            <a:endParaRPr lang="en-IN" altLang="x-none" sz="2000" dirty="0">
              <a:latin typeface="Arial" panose="020B0604020202020204" pitchFamily="34" charset="0"/>
              <a:ea typeface="Times New Roman" panose="02020603050405020304" pitchFamily="18" charset="0"/>
            </a:endParaRPr>
          </a:p>
          <a:p>
            <a:pPr marL="749300" lvl="1" indent="-288925" eaLnBrk="1" hangingPunct="1">
              <a:buNone/>
            </a:pPr>
            <a:r>
              <a:rPr lang="en-IN" altLang="x-none" dirty="0">
                <a:latin typeface="Arial" panose="020B0604020202020204" pitchFamily="34" charset="0"/>
                <a:ea typeface="Times New Roman" panose="02020603050405020304" pitchFamily="18" charset="0"/>
              </a:rPr>
              <a:t>1.	Shared lock</a:t>
            </a:r>
            <a:endParaRPr lang="en-IN" altLang="x-none" dirty="0">
              <a:latin typeface="Arial" panose="020B0604020202020204" pitchFamily="34" charset="0"/>
              <a:ea typeface="Times New Roman" panose="02020603050405020304" pitchFamily="18" charset="0"/>
            </a:endParaRPr>
          </a:p>
          <a:p>
            <a:pPr marL="749300" lvl="1" indent="-288925" eaLnBrk="1" hangingPunct="1">
              <a:buNone/>
            </a:pPr>
            <a:r>
              <a:rPr lang="en-IN" altLang="x-none" dirty="0">
                <a:latin typeface="Arial" panose="020B0604020202020204" pitchFamily="34" charset="0"/>
                <a:ea typeface="Times New Roman" panose="02020603050405020304" pitchFamily="18" charset="0"/>
              </a:rPr>
              <a:t>2.	Exclusive lock</a:t>
            </a:r>
            <a:endParaRPr lang="en-IN" altLang="x-none" dirty="0">
              <a:latin typeface="Arial" panose="020B0604020202020204" pitchFamily="34" charset="0"/>
              <a:ea typeface="Times New Roman" panose="02020603050405020304" pitchFamily="18" charset="0"/>
            </a:endParaRPr>
          </a:p>
          <a:p>
            <a:pPr marL="749300" lvl="1" indent="-288925" eaLnBrk="1" hangingPunct="1">
              <a:buNone/>
            </a:pPr>
            <a:r>
              <a:rPr lang="en-IN" altLang="x-none" dirty="0">
                <a:latin typeface="Arial" panose="020B0604020202020204" pitchFamily="34" charset="0"/>
                <a:ea typeface="Times New Roman" panose="02020603050405020304" pitchFamily="18" charset="0"/>
              </a:rPr>
              <a:t>3.	Update lock</a:t>
            </a:r>
            <a:endParaRPr lang="en-IN" altLang="x-none" dirty="0">
              <a:latin typeface="Arial" panose="020B0604020202020204" pitchFamily="34" charset="0"/>
              <a:ea typeface="Times New Roman" panose="02020603050405020304" pitchFamily="18" charset="0"/>
            </a:endParaRPr>
          </a:p>
          <a:p>
            <a:pPr marL="749300" lvl="1" indent="-288925" eaLnBrk="1" hangingPunct="1">
              <a:buNone/>
            </a:pPr>
            <a:r>
              <a:rPr lang="en-IN" altLang="x-none" dirty="0">
                <a:latin typeface="Arial" panose="020B0604020202020204" pitchFamily="34" charset="0"/>
                <a:ea typeface="Times New Roman" panose="02020603050405020304" pitchFamily="18" charset="0"/>
              </a:rPr>
              <a:t>4.	Intent lock</a:t>
            </a:r>
            <a:endParaRPr lang="en-IN" altLang="x-none" dirty="0">
              <a:latin typeface="Arial" panose="020B0604020202020204" pitchFamily="34" charset="0"/>
              <a:ea typeface="Times New Roman" panose="02020603050405020304" pitchFamily="18" charset="0"/>
            </a:endParaRPr>
          </a:p>
          <a:p>
            <a:pPr marL="749300" lvl="1" indent="-288925" eaLnBrk="1" hangingPunct="1">
              <a:buNone/>
            </a:pPr>
            <a:r>
              <a:rPr dirty="0">
                <a:latin typeface="Arial" panose="020B0604020202020204" pitchFamily="34" charset="0"/>
                <a:ea typeface="Times New Roman" panose="02020603050405020304" pitchFamily="18" charset="0"/>
              </a:rPr>
              <a:t>5.	Bulk update lock</a:t>
            </a:r>
            <a:endParaRPr dirty="0">
              <a:latin typeface="Arial" panose="020B0604020202020204" pitchFamily="34" charset="0"/>
              <a:ea typeface="Times New Roman" panose="02020603050405020304" pitchFamily="18" charset="0"/>
            </a:endParaRPr>
          </a:p>
        </p:txBody>
      </p:sp>
      <p:sp>
        <p:nvSpPr>
          <p:cNvPr id="490503" name="Rectangle 7"/>
          <p:cNvSpPr/>
          <p:nvPr/>
        </p:nvSpPr>
        <p:spPr>
          <a:xfrm>
            <a:off x="3032125" y="4800600"/>
            <a:ext cx="6627813" cy="1219200"/>
          </a:xfrm>
          <a:prstGeom prst="rect">
            <a:avLst/>
          </a:prstGeom>
          <a:solidFill>
            <a:srgbClr val="FFFFFF"/>
          </a:solidFill>
          <a:ln w="9525">
            <a:noFill/>
          </a:ln>
        </p:spPr>
        <p:txBody>
          <a:bodyPr/>
          <a:p>
            <a:pPr marL="346075" lvl="0" indent="-346075" eaLnBrk="1" hangingPunct="1">
              <a:buBlip>
                <a:blip r:embed="rId1"/>
              </a:buBlip>
            </a:pPr>
            <a:r>
              <a:rPr sz="2000" dirty="0">
                <a:latin typeface="Arial" panose="020B0604020202020204" pitchFamily="34" charset="0"/>
                <a:ea typeface="Times New Roman" panose="02020603050405020304" pitchFamily="18" charset="0"/>
              </a:rPr>
              <a:t>Solution:</a:t>
            </a:r>
            <a:endParaRPr sz="2000" dirty="0">
              <a:latin typeface="Arial" panose="020B0604020202020204" pitchFamily="34" charset="0"/>
              <a:ea typeface="Times New Roman" panose="02020603050405020304" pitchFamily="18" charset="0"/>
            </a:endParaRPr>
          </a:p>
          <a:p>
            <a:pPr marL="739775" lvl="1" indent="-274320" eaLnBrk="1" hangingPunct="1">
              <a:buNone/>
            </a:pPr>
            <a:r>
              <a:rPr dirty="0">
                <a:latin typeface="Arial" panose="020B0604020202020204" pitchFamily="34" charset="0"/>
                <a:ea typeface="Times New Roman" panose="02020603050405020304" pitchFamily="18" charset="0"/>
              </a:rPr>
              <a:t>1.	Shared lock</a:t>
            </a:r>
            <a:endParaRPr dirty="0">
              <a:latin typeface="Arial" panose="020B0604020202020204" pitchFamily="34"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03"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ext Box 2"/>
          <p:cNvSpPr txBox="1"/>
          <p:nvPr/>
        </p:nvSpPr>
        <p:spPr>
          <a:xfrm>
            <a:off x="16764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 Just a minute </a:t>
            </a:r>
            <a:endParaRPr sz="2000" b="1" dirty="0">
              <a:solidFill>
                <a:schemeClr val="bg1"/>
              </a:solidFill>
              <a:latin typeface="Tahoma" panose="020B0604030504040204" pitchFamily="34" charset="0"/>
              <a:ea typeface="Times New Roman" panose="02020603050405020304" pitchFamily="18" charset="0"/>
            </a:endParaRPr>
          </a:p>
        </p:txBody>
      </p:sp>
      <p:sp>
        <p:nvSpPr>
          <p:cNvPr id="46083" name="Rectangle 6"/>
          <p:cNvSpPr/>
          <p:nvPr/>
        </p:nvSpPr>
        <p:spPr>
          <a:xfrm>
            <a:off x="3032125" y="1600200"/>
            <a:ext cx="7313613" cy="2744788"/>
          </a:xfrm>
          <a:prstGeom prst="rect">
            <a:avLst/>
          </a:prstGeom>
          <a:solidFill>
            <a:srgbClr val="FFFFFF"/>
          </a:solidFill>
          <a:ln w="9525">
            <a:noFill/>
          </a:ln>
        </p:spPr>
        <p:txBody>
          <a:bodyPr/>
          <a:p>
            <a:pPr marL="346075" lvl="0" indent="-346075" eaLnBrk="1" hangingPunct="1">
              <a:buBlip>
                <a:blip r:embed="rId1"/>
              </a:buBlip>
            </a:pPr>
            <a:r>
              <a:rPr sz="2000" dirty="0">
                <a:latin typeface="Arial" panose="020B0604020202020204" pitchFamily="34" charset="0"/>
                <a:ea typeface="Times New Roman" panose="02020603050405020304" pitchFamily="18" charset="0"/>
              </a:rPr>
              <a:t>Which of the following locks prevents your database from deadlocks?</a:t>
            </a:r>
            <a:endParaRPr lang="en-IN" altLang="x-none" sz="2000" dirty="0">
              <a:latin typeface="Arial" panose="020B0604020202020204" pitchFamily="34" charset="0"/>
              <a:ea typeface="Times New Roman" panose="02020603050405020304" pitchFamily="18" charset="0"/>
            </a:endParaRPr>
          </a:p>
          <a:p>
            <a:pPr marL="749300" lvl="1" indent="-288925" eaLnBrk="1" hangingPunct="1">
              <a:buNone/>
            </a:pPr>
            <a:r>
              <a:rPr lang="en-IN" altLang="x-none" dirty="0">
                <a:latin typeface="Arial" panose="020B0604020202020204" pitchFamily="34" charset="0"/>
                <a:ea typeface="Times New Roman" panose="02020603050405020304" pitchFamily="18" charset="0"/>
              </a:rPr>
              <a:t>1.	Intent lock</a:t>
            </a:r>
            <a:endParaRPr lang="en-IN" altLang="x-none" dirty="0">
              <a:latin typeface="Arial" panose="020B0604020202020204" pitchFamily="34" charset="0"/>
              <a:ea typeface="Times New Roman" panose="02020603050405020304" pitchFamily="18" charset="0"/>
            </a:endParaRPr>
          </a:p>
          <a:p>
            <a:pPr marL="749300" lvl="1" indent="-288925" eaLnBrk="1" hangingPunct="1">
              <a:buNone/>
            </a:pPr>
            <a:r>
              <a:rPr lang="en-IN" altLang="x-none" dirty="0">
                <a:latin typeface="Arial" panose="020B0604020202020204" pitchFamily="34" charset="0"/>
                <a:ea typeface="Times New Roman" panose="02020603050405020304" pitchFamily="18" charset="0"/>
              </a:rPr>
              <a:t>2.	Update lock</a:t>
            </a:r>
            <a:endParaRPr lang="en-IN" altLang="x-none" dirty="0">
              <a:latin typeface="Arial" panose="020B0604020202020204" pitchFamily="34" charset="0"/>
              <a:ea typeface="Times New Roman" panose="02020603050405020304" pitchFamily="18" charset="0"/>
            </a:endParaRPr>
          </a:p>
          <a:p>
            <a:pPr marL="749300" lvl="1" indent="-288925" eaLnBrk="1" hangingPunct="1">
              <a:buNone/>
            </a:pPr>
            <a:r>
              <a:rPr lang="en-IN" altLang="x-none" dirty="0">
                <a:latin typeface="Arial" panose="020B0604020202020204" pitchFamily="34" charset="0"/>
                <a:ea typeface="Times New Roman" panose="02020603050405020304" pitchFamily="18" charset="0"/>
              </a:rPr>
              <a:t>3.	Shared lock</a:t>
            </a:r>
            <a:endParaRPr lang="en-IN" altLang="x-none" dirty="0">
              <a:latin typeface="Arial" panose="020B0604020202020204" pitchFamily="34" charset="0"/>
              <a:ea typeface="Times New Roman" panose="02020603050405020304" pitchFamily="18" charset="0"/>
            </a:endParaRPr>
          </a:p>
        </p:txBody>
      </p:sp>
      <p:sp>
        <p:nvSpPr>
          <p:cNvPr id="492552" name="Rectangle 8"/>
          <p:cNvSpPr/>
          <p:nvPr/>
        </p:nvSpPr>
        <p:spPr>
          <a:xfrm>
            <a:off x="3032125" y="4800600"/>
            <a:ext cx="6627813" cy="1219200"/>
          </a:xfrm>
          <a:prstGeom prst="rect">
            <a:avLst/>
          </a:prstGeom>
          <a:solidFill>
            <a:srgbClr val="FFFFFF"/>
          </a:solidFill>
          <a:ln w="9525">
            <a:noFill/>
          </a:ln>
        </p:spPr>
        <p:txBody>
          <a:bodyPr/>
          <a:p>
            <a:pPr marL="346075" lvl="0" indent="-346075" eaLnBrk="1" hangingPunct="1">
              <a:buBlip>
                <a:blip r:embed="rId1"/>
              </a:buBlip>
            </a:pPr>
            <a:r>
              <a:rPr sz="2000" dirty="0">
                <a:latin typeface="Arial" panose="020B0604020202020204" pitchFamily="34" charset="0"/>
                <a:ea typeface="Times New Roman" panose="02020603050405020304" pitchFamily="18" charset="0"/>
              </a:rPr>
              <a:t>Solution:</a:t>
            </a:r>
            <a:endParaRPr sz="2000" dirty="0">
              <a:latin typeface="Arial" panose="020B0604020202020204" pitchFamily="34" charset="0"/>
              <a:ea typeface="Times New Roman" panose="02020603050405020304" pitchFamily="18" charset="0"/>
            </a:endParaRPr>
          </a:p>
          <a:p>
            <a:pPr marL="739775" lvl="1" indent="-274320" eaLnBrk="1" hangingPunct="1">
              <a:buNone/>
            </a:pPr>
            <a:r>
              <a:rPr dirty="0">
                <a:latin typeface="Arial" panose="020B0604020202020204" pitchFamily="34" charset="0"/>
                <a:ea typeface="Times New Roman" panose="02020603050405020304" pitchFamily="18" charset="0"/>
              </a:rPr>
              <a:t>2.	Update lock</a:t>
            </a:r>
            <a:r>
              <a:rPr lang="en-IN" altLang="x-none" sz="1600" dirty="0">
                <a:latin typeface="Arial" panose="020B0604020202020204"/>
                <a:ea typeface="Arial" panose="020B0604020202020204"/>
              </a:rPr>
              <a:t> </a:t>
            </a:r>
            <a:endParaRPr sz="1600" dirty="0">
              <a:latin typeface="Arial" panose="020B0604020202020204"/>
              <a:ea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25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52"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p:nvPr>
            <p:ph type="body" sz="half" idx="1"/>
          </p:nvPr>
        </p:nvSpPr>
        <p:spPr>
          <a:xfrm>
            <a:off x="3032125" y="1598613"/>
            <a:ext cx="7313613" cy="4570412"/>
          </a:xfrm>
          <a:solidFill>
            <a:srgbClr val="FFFFFF"/>
          </a:solidFill>
          <a:ln>
            <a:noFill/>
          </a:ln>
        </p:spPr>
        <p:txBody>
          <a:bodyPr/>
          <a:p>
            <a:pPr marL="347980" indent="-347980" eaLnBrk="1" hangingPunct="1">
              <a:buBlip>
                <a:blip r:embed="rId1"/>
              </a:buBlip>
            </a:pPr>
            <a:r>
              <a:rPr sz="2000" kern="1200" dirty="0">
                <a:solidFill>
                  <a:schemeClr val="accent2"/>
                </a:solidFill>
                <a:latin typeface="Arial" panose="020B0604020202020204" pitchFamily="34" charset="0"/>
                <a:ea typeface="Times New Roman" panose="02020603050405020304" pitchFamily="18" charset="0"/>
              </a:rPr>
              <a:t>Problem Statement:</a:t>
            </a:r>
            <a:endParaRPr lang="en-IN" altLang="x-none" sz="2000" kern="1200" dirty="0">
              <a:solidFill>
                <a:schemeClr val="accent2"/>
              </a:solidFill>
              <a:latin typeface="Arial" panose="020B0604020202020204"/>
              <a:ea typeface="Times New Roman" panose="02020603050405020304" pitchFamily="18" charset="0"/>
            </a:endParaRPr>
          </a:p>
          <a:p>
            <a:pPr marL="739775" lvl="1" indent="-274320" eaLnBrk="1" hangingPunct="1">
              <a:buBlip>
                <a:blip r:embed="rId2"/>
              </a:buBlip>
            </a:pPr>
            <a:r>
              <a:rPr sz="1800" kern="1200" dirty="0">
                <a:solidFill>
                  <a:schemeClr val="accent2"/>
                </a:solidFill>
                <a:latin typeface="Arial" panose="020B0604020202020204"/>
                <a:ea typeface="Times New Roman" panose="02020603050405020304" pitchFamily="18" charset="0"/>
              </a:rPr>
              <a:t>At AdventureWorks, Inc., an employee named Sidney Higa, who is currently working as Production Technician – WC10 has been promoted as Marketing Manager. The employee ID of Sidney is 13. As a database developer, you need to update his records. This involves updating the title in the Employee table and updating the department history details.</a:t>
            </a:r>
            <a:endParaRPr sz="1800" kern="1200" dirty="0">
              <a:solidFill>
                <a:schemeClr val="accent2"/>
              </a:solidFill>
              <a:latin typeface="Arial" panose="020B0604020202020204"/>
              <a:ea typeface="Times New Roman" panose="02020603050405020304" pitchFamily="18" charset="0"/>
            </a:endParaRPr>
          </a:p>
          <a:p>
            <a:pPr marL="739775" lvl="1" indent="-274320" eaLnBrk="1" hangingPunct="1">
              <a:buNone/>
            </a:pPr>
            <a:r>
              <a:rPr sz="1800" kern="1200" dirty="0">
                <a:solidFill>
                  <a:schemeClr val="accent2"/>
                </a:solidFill>
                <a:latin typeface="Arial" panose="020B0604020202020204"/>
                <a:ea typeface="Times New Roman" panose="02020603050405020304" pitchFamily="18" charset="0"/>
              </a:rPr>
              <a:t>	You need to ensure that all the changes take effect. In addition, you need to ensure that no other transaction should be able to view the data being modified by the current transaction.</a:t>
            </a:r>
            <a:endParaRPr sz="1800" kern="1200" dirty="0">
              <a:solidFill>
                <a:schemeClr val="accent2"/>
              </a:solidFill>
              <a:latin typeface="Arial" panose="020B0604020202020204"/>
              <a:ea typeface="Times New Roman" panose="02020603050405020304" pitchFamily="18" charset="0"/>
            </a:endParaRPr>
          </a:p>
          <a:p>
            <a:pPr marL="739775" lvl="1" indent="-274320" eaLnBrk="1" hangingPunct="1">
              <a:buNone/>
            </a:pPr>
            <a:r>
              <a:rPr sz="1800" kern="1200" dirty="0">
                <a:solidFill>
                  <a:schemeClr val="accent2"/>
                </a:solidFill>
                <a:latin typeface="Arial" panose="020B0604020202020204"/>
              </a:rPr>
              <a:t> </a:t>
            </a:r>
            <a:endParaRPr sz="1800" kern="1200" dirty="0">
              <a:solidFill>
                <a:schemeClr val="accent2"/>
              </a:solidFill>
              <a:latin typeface="Arial" panose="020B0604020202020204"/>
            </a:endParaRPr>
          </a:p>
        </p:txBody>
      </p:sp>
      <p:sp>
        <p:nvSpPr>
          <p:cNvPr id="47107" name="Text Box 3"/>
          <p:cNvSpPr txBox="1"/>
          <p:nvPr/>
        </p:nvSpPr>
        <p:spPr>
          <a:xfrm>
            <a:off x="1752600" y="714375"/>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Demo: Implementing Transactions </a:t>
            </a:r>
            <a:endParaRPr sz="2000" b="1" dirty="0">
              <a:solidFill>
                <a:schemeClr val="bg1"/>
              </a:solidFill>
              <a:latin typeface="Tahoma" panose="020B0604030504040204" pitchFamily="34" charset="0"/>
              <a:ea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p:nvPr>
            <p:ph idx="1"/>
          </p:nvPr>
        </p:nvSpPr>
        <p:spPr>
          <a:xfrm>
            <a:off x="3032125" y="1598613"/>
            <a:ext cx="7313613" cy="2287587"/>
          </a:xfrm>
          <a:solidFill>
            <a:srgbClr val="FFFFFF"/>
          </a:solidFill>
          <a:ln>
            <a:noFill/>
          </a:ln>
        </p:spPr>
        <p:txBody>
          <a:bodyPr/>
          <a:p>
            <a:pPr marL="341630" indent="-341630" eaLnBrk="1" hangingPunct="1">
              <a:buBlip>
                <a:blip r:embed="rId1"/>
              </a:buBlip>
            </a:pPr>
            <a:r>
              <a:rPr sz="2000" dirty="0">
                <a:solidFill>
                  <a:schemeClr val="accent2"/>
                </a:solidFill>
                <a:latin typeface="Arial" panose="020B0604020202020204" pitchFamily="34" charset="0"/>
                <a:ea typeface="Times New Roman" panose="02020603050405020304" pitchFamily="18" charset="0"/>
              </a:rPr>
              <a:t>Solution:</a:t>
            </a:r>
            <a:endParaRPr sz="2000" dirty="0">
              <a:solidFill>
                <a:schemeClr val="accent2"/>
              </a:solidFill>
              <a:latin typeface="Arial" panose="020B0604020202020204" pitchFamily="34" charset="0"/>
              <a:ea typeface="Times New Roman" panose="02020603050405020304" pitchFamily="18" charset="0"/>
            </a:endParaRPr>
          </a:p>
          <a:p>
            <a:pPr marL="736600" lvl="1" indent="-273050" eaLnBrk="1" hangingPunct="1">
              <a:buBlip>
                <a:blip r:embed="rId2"/>
              </a:buBlip>
            </a:pPr>
            <a:r>
              <a:rPr sz="1800" dirty="0">
                <a:solidFill>
                  <a:schemeClr val="accent2"/>
                </a:solidFill>
                <a:latin typeface="Arial" panose="020B0604020202020204"/>
              </a:rPr>
              <a:t>To solve the preceding problem, you need to perform the following tasks:</a:t>
            </a:r>
            <a:endParaRPr sz="1800" dirty="0">
              <a:solidFill>
                <a:schemeClr val="accent2"/>
              </a:solidFill>
              <a:latin typeface="Arial" panose="020B0604020202020204"/>
            </a:endParaRPr>
          </a:p>
          <a:p>
            <a:pPr marL="1202055" lvl="2" indent="-287655" eaLnBrk="1" hangingPunct="1">
              <a:buNone/>
            </a:pPr>
            <a:r>
              <a:rPr lang="en-IN" altLang="x-none" sz="1600" dirty="0">
                <a:solidFill>
                  <a:schemeClr val="accent2"/>
                </a:solidFill>
                <a:latin typeface="Arial" panose="020B0604020202020204"/>
              </a:rPr>
              <a:t>1.	Create a transaction.</a:t>
            </a:r>
            <a:endParaRPr lang="en-IN" altLang="x-none" sz="1600" dirty="0">
              <a:solidFill>
                <a:schemeClr val="accent2"/>
              </a:solidFill>
              <a:latin typeface="Arial" panose="020B0604020202020204"/>
            </a:endParaRPr>
          </a:p>
          <a:p>
            <a:pPr marL="1202055" lvl="2" indent="-287655" eaLnBrk="1" hangingPunct="1">
              <a:buNone/>
            </a:pPr>
            <a:r>
              <a:rPr lang="en-IN" altLang="x-none" sz="1600" dirty="0">
                <a:solidFill>
                  <a:schemeClr val="accent2"/>
                </a:solidFill>
                <a:latin typeface="Arial" panose="020B0604020202020204"/>
              </a:rPr>
              <a:t>2.	Verify the output.</a:t>
            </a:r>
            <a:endParaRPr sz="1600" dirty="0">
              <a:solidFill>
                <a:schemeClr val="accent2"/>
              </a:solidFill>
              <a:latin typeface="Arial" panose="020B0604020202020204"/>
            </a:endParaRPr>
          </a:p>
        </p:txBody>
      </p:sp>
      <p:sp>
        <p:nvSpPr>
          <p:cNvPr id="48131" name="Text Box 3"/>
          <p:cNvSpPr txBox="1"/>
          <p:nvPr/>
        </p:nvSpPr>
        <p:spPr>
          <a:xfrm>
            <a:off x="1752600" y="714375"/>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Demo: Implementing Transactions (Contd.)</a:t>
            </a:r>
            <a:endParaRPr sz="2000" b="1" dirty="0">
              <a:solidFill>
                <a:schemeClr val="bg1"/>
              </a:solidFill>
              <a:latin typeface="Tahoma" panose="020B0604030504040204" pitchFamily="34" charset="0"/>
              <a:ea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p:nvPr>
            <p:ph idx="1"/>
          </p:nvPr>
        </p:nvSpPr>
        <p:spPr>
          <a:xfrm>
            <a:off x="3032125" y="1600200"/>
            <a:ext cx="7313613" cy="4570413"/>
          </a:xfrm>
          <a:solidFill>
            <a:srgbClr val="FFFFFF"/>
          </a:solidFill>
          <a:ln>
            <a:noFill/>
          </a:ln>
        </p:spPr>
        <p:txBody>
          <a:bodyPr/>
          <a:p>
            <a:pPr eaLnBrk="1" hangingPunct="1">
              <a:buBlip>
                <a:blip r:embed="rId1"/>
              </a:buBlip>
            </a:pPr>
            <a:r>
              <a:rPr sz="2000" dirty="0">
                <a:solidFill>
                  <a:schemeClr val="accent2"/>
                </a:solidFill>
                <a:latin typeface="Arial" panose="020B0604020202020204" pitchFamily="34" charset="0"/>
                <a:ea typeface="Times New Roman" panose="02020603050405020304" pitchFamily="18" charset="0"/>
              </a:rPr>
              <a:t>In this session, you learned that:</a:t>
            </a:r>
            <a:endParaRPr sz="2000" dirty="0">
              <a:solidFill>
                <a:schemeClr val="accent2"/>
              </a:solidFill>
              <a:latin typeface="Arial" panose="020B0604020202020204" pitchFamily="34" charset="0"/>
              <a:ea typeface="Times New Roman" panose="02020603050405020304" pitchFamily="18" charset="0"/>
            </a:endParaRPr>
          </a:p>
          <a:p>
            <a:pPr lvl="1" eaLnBrk="1" hangingPunct="1">
              <a:buBlip>
                <a:blip r:embed="rId2"/>
              </a:buBlip>
            </a:pPr>
            <a:r>
              <a:rPr sz="1800" dirty="0">
                <a:solidFill>
                  <a:schemeClr val="accent2"/>
                </a:solidFill>
                <a:latin typeface="Arial" panose="020B0604020202020204"/>
              </a:rPr>
              <a:t>Locks are used to maintain transactional integrity.</a:t>
            </a:r>
            <a:endParaRPr sz="1800" dirty="0">
              <a:solidFill>
                <a:schemeClr val="accent2"/>
              </a:solidFill>
              <a:latin typeface="Arial" panose="020B0604020202020204"/>
            </a:endParaRPr>
          </a:p>
          <a:p>
            <a:pPr lvl="1" eaLnBrk="1" hangingPunct="1">
              <a:buBlip>
                <a:blip r:embed="rId2"/>
              </a:buBlip>
            </a:pPr>
            <a:r>
              <a:rPr sz="1800" dirty="0">
                <a:solidFill>
                  <a:schemeClr val="accent2"/>
                </a:solidFill>
                <a:latin typeface="Arial" panose="020B0604020202020204"/>
              </a:rPr>
              <a:t>In the absence of locking, the following problems may occur if transactions use the same data from a database at the same time:</a:t>
            </a:r>
            <a:endParaRPr sz="1800" dirty="0">
              <a:solidFill>
                <a:schemeClr val="accent2"/>
              </a:solidFill>
              <a:latin typeface="Arial" panose="020B0604020202020204"/>
            </a:endParaRPr>
          </a:p>
          <a:p>
            <a:pPr lvl="2" eaLnBrk="1" hangingPunct="1">
              <a:buBlip>
                <a:blip r:embed="rId2"/>
              </a:buBlip>
            </a:pPr>
            <a:r>
              <a:rPr sz="1600" dirty="0">
                <a:solidFill>
                  <a:schemeClr val="accent2"/>
                </a:solidFill>
                <a:latin typeface="Arial" panose="020B0604020202020204"/>
              </a:rPr>
              <a:t>Lost updates</a:t>
            </a:r>
            <a:endParaRPr sz="1600" dirty="0">
              <a:solidFill>
                <a:schemeClr val="accent2"/>
              </a:solidFill>
              <a:latin typeface="Arial" panose="020B0604020202020204"/>
            </a:endParaRPr>
          </a:p>
          <a:p>
            <a:pPr lvl="2" eaLnBrk="1" hangingPunct="1">
              <a:buBlip>
                <a:blip r:embed="rId2"/>
              </a:buBlip>
            </a:pPr>
            <a:r>
              <a:rPr sz="1600" dirty="0">
                <a:solidFill>
                  <a:schemeClr val="accent2"/>
                </a:solidFill>
                <a:latin typeface="Arial" panose="020B0604020202020204"/>
              </a:rPr>
              <a:t>Uncommitted dependency </a:t>
            </a:r>
            <a:endParaRPr sz="1600" dirty="0">
              <a:solidFill>
                <a:schemeClr val="accent2"/>
              </a:solidFill>
              <a:latin typeface="Arial" panose="020B0604020202020204"/>
            </a:endParaRPr>
          </a:p>
          <a:p>
            <a:pPr lvl="2" eaLnBrk="1" hangingPunct="1">
              <a:buBlip>
                <a:blip r:embed="rId2"/>
              </a:buBlip>
            </a:pPr>
            <a:r>
              <a:rPr sz="1600" dirty="0">
                <a:solidFill>
                  <a:schemeClr val="accent2"/>
                </a:solidFill>
                <a:latin typeface="Arial" panose="020B0604020202020204"/>
              </a:rPr>
              <a:t>Inconsistent analysis</a:t>
            </a:r>
            <a:endParaRPr sz="1600" dirty="0">
              <a:solidFill>
                <a:schemeClr val="accent2"/>
              </a:solidFill>
              <a:latin typeface="Arial" panose="020B0604020202020204"/>
            </a:endParaRPr>
          </a:p>
          <a:p>
            <a:pPr lvl="2" eaLnBrk="1" hangingPunct="1">
              <a:buBlip>
                <a:blip r:embed="rId2"/>
              </a:buBlip>
            </a:pPr>
            <a:r>
              <a:rPr sz="1600" dirty="0">
                <a:solidFill>
                  <a:schemeClr val="accent2"/>
                </a:solidFill>
                <a:latin typeface="Arial" panose="020B0604020202020204"/>
              </a:rPr>
              <a:t>Phantom reads </a:t>
            </a:r>
            <a:endParaRPr sz="1600" dirty="0">
              <a:solidFill>
                <a:schemeClr val="accent2"/>
              </a:solidFill>
              <a:latin typeface="Arial" panose="020B0604020202020204"/>
            </a:endParaRPr>
          </a:p>
          <a:p>
            <a:pPr lvl="2" eaLnBrk="1" hangingPunct="1">
              <a:buBlip>
                <a:blip r:embed="rId2"/>
              </a:buBlip>
            </a:pPr>
            <a:endParaRPr lang="en-IN" altLang="x-none" sz="1600" dirty="0">
              <a:solidFill>
                <a:schemeClr val="accent2"/>
              </a:solidFill>
              <a:latin typeface="Arial" panose="020B0604020202020204"/>
            </a:endParaRPr>
          </a:p>
        </p:txBody>
      </p:sp>
      <p:sp>
        <p:nvSpPr>
          <p:cNvPr id="49155" name="Text Box 3"/>
          <p:cNvSpPr txBox="1"/>
          <p:nvPr/>
        </p:nvSpPr>
        <p:spPr>
          <a:xfrm>
            <a:off x="1676400" y="711200"/>
            <a:ext cx="6858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Arial" panose="020B0604020202020204"/>
              </a:rPr>
              <a:t> Summary</a:t>
            </a:r>
            <a:endParaRPr sz="2000" b="1" dirty="0">
              <a:solidFill>
                <a:schemeClr val="bg1"/>
              </a:solidFill>
              <a:latin typeface="Tahoma" panose="020B0604030504040204" pitchFamily="34" charset="0"/>
              <a:ea typeface="Arial" panose="020B0604020202020204"/>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p:nvPr>
            <p:ph idx="1"/>
          </p:nvPr>
        </p:nvSpPr>
        <p:spPr>
          <a:xfrm>
            <a:off x="3032125" y="1600200"/>
            <a:ext cx="7313613" cy="4570413"/>
          </a:xfrm>
          <a:solidFill>
            <a:srgbClr val="FFFFFF"/>
          </a:solidFill>
          <a:ln>
            <a:noFill/>
          </a:ln>
        </p:spPr>
        <p:txBody>
          <a:bodyPr/>
          <a:p>
            <a:pPr lvl="1" eaLnBrk="1" hangingPunct="1">
              <a:buBlip>
                <a:blip r:embed="rId1"/>
              </a:buBlip>
            </a:pPr>
            <a:r>
              <a:rPr lang="en-IN" altLang="x-none" sz="1800" dirty="0">
                <a:solidFill>
                  <a:schemeClr val="accent2"/>
                </a:solidFill>
                <a:latin typeface="Arial" panose="020B0604020202020204"/>
              </a:rPr>
              <a:t>SQL Server supports the following lock modes:</a:t>
            </a:r>
            <a:endParaRPr lang="en-IN" altLang="x-none" sz="1800" dirty="0">
              <a:solidFill>
                <a:schemeClr val="accent2"/>
              </a:solidFill>
              <a:latin typeface="Arial" panose="020B0604020202020204"/>
            </a:endParaRPr>
          </a:p>
          <a:p>
            <a:pPr lvl="2" eaLnBrk="1" hangingPunct="1">
              <a:buBlip>
                <a:blip r:embed="rId1"/>
              </a:buBlip>
            </a:pPr>
            <a:r>
              <a:rPr lang="en-IN" altLang="x-none" sz="1600" dirty="0">
                <a:solidFill>
                  <a:schemeClr val="accent2"/>
                </a:solidFill>
                <a:latin typeface="Arial" panose="020B0604020202020204"/>
              </a:rPr>
              <a:t>Shared locks</a:t>
            </a:r>
            <a:endParaRPr lang="en-IN" altLang="x-none" sz="1600" dirty="0">
              <a:solidFill>
                <a:schemeClr val="accent2"/>
              </a:solidFill>
              <a:latin typeface="Arial" panose="020B0604020202020204"/>
            </a:endParaRPr>
          </a:p>
          <a:p>
            <a:pPr lvl="2" eaLnBrk="1" hangingPunct="1">
              <a:buBlip>
                <a:blip r:embed="rId1"/>
              </a:buBlip>
            </a:pPr>
            <a:r>
              <a:rPr lang="en-IN" altLang="x-none" sz="1600" dirty="0">
                <a:solidFill>
                  <a:schemeClr val="accent2"/>
                </a:solidFill>
                <a:latin typeface="Arial" panose="020B0604020202020204"/>
              </a:rPr>
              <a:t>Exclusive locks</a:t>
            </a:r>
            <a:endParaRPr lang="en-IN" altLang="x-none" sz="1600" dirty="0">
              <a:solidFill>
                <a:schemeClr val="accent2"/>
              </a:solidFill>
              <a:latin typeface="Arial" panose="020B0604020202020204"/>
            </a:endParaRPr>
          </a:p>
          <a:p>
            <a:pPr lvl="2" eaLnBrk="1" hangingPunct="1">
              <a:buBlip>
                <a:blip r:embed="rId1"/>
              </a:buBlip>
            </a:pPr>
            <a:r>
              <a:rPr lang="en-IN" altLang="x-none" sz="1600" dirty="0">
                <a:solidFill>
                  <a:schemeClr val="accent2"/>
                </a:solidFill>
                <a:latin typeface="Arial" panose="020B0604020202020204"/>
              </a:rPr>
              <a:t>Update locks</a:t>
            </a:r>
            <a:endParaRPr lang="en-IN" altLang="x-none" sz="1600" dirty="0">
              <a:solidFill>
                <a:schemeClr val="accent2"/>
              </a:solidFill>
              <a:latin typeface="Arial" panose="020B0604020202020204"/>
            </a:endParaRPr>
          </a:p>
          <a:p>
            <a:pPr lvl="2" eaLnBrk="1" hangingPunct="1">
              <a:buBlip>
                <a:blip r:embed="rId1"/>
              </a:buBlip>
            </a:pPr>
            <a:r>
              <a:rPr lang="en-IN" altLang="x-none" sz="1600" dirty="0">
                <a:solidFill>
                  <a:schemeClr val="accent2"/>
                </a:solidFill>
                <a:latin typeface="Arial" panose="020B0604020202020204"/>
              </a:rPr>
              <a:t>Intent locks</a:t>
            </a:r>
            <a:endParaRPr lang="en-IN" altLang="x-none" sz="1600" dirty="0">
              <a:solidFill>
                <a:schemeClr val="accent2"/>
              </a:solidFill>
              <a:latin typeface="Arial" panose="020B0604020202020204"/>
            </a:endParaRPr>
          </a:p>
          <a:p>
            <a:pPr lvl="2" eaLnBrk="1" hangingPunct="1">
              <a:buBlip>
                <a:blip r:embed="rId1"/>
              </a:buBlip>
            </a:pPr>
            <a:r>
              <a:rPr lang="en-IN" altLang="x-none" sz="1600" dirty="0">
                <a:solidFill>
                  <a:schemeClr val="accent2"/>
                </a:solidFill>
                <a:latin typeface="Arial" panose="020B0604020202020204"/>
              </a:rPr>
              <a:t>Schema locks</a:t>
            </a:r>
            <a:endParaRPr lang="en-IN" altLang="x-none" sz="1600" dirty="0">
              <a:solidFill>
                <a:schemeClr val="accent2"/>
              </a:solidFill>
              <a:latin typeface="Arial" panose="020B0604020202020204"/>
            </a:endParaRPr>
          </a:p>
          <a:p>
            <a:pPr lvl="2" eaLnBrk="1" hangingPunct="1">
              <a:buBlip>
                <a:blip r:embed="rId1"/>
              </a:buBlip>
            </a:pPr>
            <a:r>
              <a:rPr lang="en-IN" altLang="x-none" sz="1600" dirty="0">
                <a:solidFill>
                  <a:schemeClr val="accent2"/>
                </a:solidFill>
                <a:latin typeface="Arial" panose="020B0604020202020204"/>
              </a:rPr>
              <a:t>Bulk update locks</a:t>
            </a:r>
            <a:endParaRPr lang="en-IN" altLang="x-none" sz="1600" dirty="0">
              <a:solidFill>
                <a:schemeClr val="accent2"/>
              </a:solidFill>
              <a:latin typeface="Arial" panose="020B0604020202020204"/>
            </a:endParaRPr>
          </a:p>
          <a:p>
            <a:pPr lvl="1" eaLnBrk="1" hangingPunct="1">
              <a:buBlip>
                <a:blip r:embed="rId1"/>
              </a:buBlip>
            </a:pPr>
            <a:r>
              <a:rPr sz="1800" dirty="0">
                <a:solidFill>
                  <a:schemeClr val="accent2"/>
                </a:solidFill>
                <a:latin typeface="Arial" panose="020B0604020202020204"/>
              </a:rPr>
              <a:t>A deadlock is a situation where two users (or transactions) have locks on separate objects, and each user wants to acquire a lock on the other user’s object.</a:t>
            </a:r>
            <a:endParaRPr lang="en-IN" altLang="x-none" sz="1800" dirty="0">
              <a:solidFill>
                <a:schemeClr val="accent2"/>
              </a:solidFill>
              <a:latin typeface="Arial" panose="020B0604020202020204"/>
            </a:endParaRPr>
          </a:p>
        </p:txBody>
      </p:sp>
      <p:sp>
        <p:nvSpPr>
          <p:cNvPr id="50179" name="Text Box 3"/>
          <p:cNvSpPr txBox="1"/>
          <p:nvPr/>
        </p:nvSpPr>
        <p:spPr>
          <a:xfrm>
            <a:off x="1676400" y="711200"/>
            <a:ext cx="6858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Arial" panose="020B0604020202020204"/>
              </a:rPr>
              <a:t> Summary (Contd.)</a:t>
            </a:r>
            <a:endParaRPr sz="2000" b="1" dirty="0">
              <a:solidFill>
                <a:schemeClr val="bg1"/>
              </a:solidFill>
              <a:latin typeface="Tahoma" panose="020B0604030504040204" pitchFamily="34" charset="0"/>
              <a:ea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p:nvPr>
            <p:ph idx="1"/>
          </p:nvPr>
        </p:nvSpPr>
        <p:spPr>
          <a:xfrm>
            <a:off x="3032125" y="1597025"/>
            <a:ext cx="7313613" cy="4927600"/>
          </a:xfrm>
          <a:solidFill>
            <a:srgbClr val="FFFFFF"/>
          </a:solidFill>
          <a:ln>
            <a:noFill/>
          </a:ln>
        </p:spPr>
        <p:txBody>
          <a:bodyPr/>
          <a:p>
            <a:pPr marL="347980" indent="-347980" eaLnBrk="1" hangingPunct="1">
              <a:buBlip>
                <a:blip r:embed="rId1"/>
              </a:buBlip>
            </a:pPr>
            <a:r>
              <a:rPr sz="2000" dirty="0">
                <a:solidFill>
                  <a:schemeClr val="accent2"/>
                </a:solidFill>
                <a:latin typeface="Arial" panose="020B0604020202020204"/>
                <a:ea typeface="Times New Roman" panose="02020603050405020304" pitchFamily="18" charset="0"/>
              </a:rPr>
              <a:t>Need for locking:</a:t>
            </a:r>
            <a:endParaRPr sz="2000" dirty="0">
              <a:solidFill>
                <a:schemeClr val="accent2"/>
              </a:solidFill>
              <a:latin typeface="Arial" panose="020B0604020202020204"/>
              <a:ea typeface="Times New Roman" panose="02020603050405020304" pitchFamily="18" charset="0"/>
            </a:endParaRPr>
          </a:p>
          <a:p>
            <a:pPr marL="739775" lvl="1" indent="-277495" eaLnBrk="1" hangingPunct="1">
              <a:buBlip>
                <a:blip r:embed="rId2"/>
              </a:buBlip>
            </a:pPr>
            <a:r>
              <a:rPr sz="1800" dirty="0">
                <a:solidFill>
                  <a:schemeClr val="accent2"/>
                </a:solidFill>
                <a:latin typeface="Arial" panose="020B0604020202020204"/>
                <a:ea typeface="Times New Roman" panose="02020603050405020304" pitchFamily="18" charset="0"/>
              </a:rPr>
              <a:t>In the absence of locking, the following problems may occur: </a:t>
            </a:r>
            <a:endParaRPr sz="1800" dirty="0">
              <a:solidFill>
                <a:schemeClr val="accent2"/>
              </a:solidFill>
              <a:latin typeface="Arial" panose="020B0604020202020204"/>
              <a:ea typeface="Times New Roman" panose="02020603050405020304" pitchFamily="18" charset="0"/>
            </a:endParaRPr>
          </a:p>
          <a:p>
            <a:pPr marL="1146175" lvl="2" indent="-231775" eaLnBrk="1" hangingPunct="1">
              <a:buBlip>
                <a:blip r:embed="rId2"/>
              </a:buBlip>
            </a:pPr>
            <a:r>
              <a:rPr lang="en-IN" altLang="x-none" sz="1600" dirty="0">
                <a:solidFill>
                  <a:schemeClr val="accent2"/>
                </a:solidFill>
                <a:latin typeface="Arial" panose="020B0604020202020204"/>
                <a:ea typeface="Times New Roman" panose="02020603050405020304" pitchFamily="18" charset="0"/>
              </a:rPr>
              <a:t>Lost updates</a:t>
            </a:r>
            <a:endParaRPr lang="en-IN" altLang="x-none" sz="1600" dirty="0">
              <a:solidFill>
                <a:schemeClr val="accent2"/>
              </a:solidFill>
              <a:latin typeface="Arial" panose="020B0604020202020204"/>
              <a:ea typeface="Times New Roman" panose="02020603050405020304" pitchFamily="18" charset="0"/>
            </a:endParaRPr>
          </a:p>
          <a:p>
            <a:pPr marL="1146175" lvl="2" indent="-231775" eaLnBrk="1" hangingPunct="1">
              <a:buBlip>
                <a:blip r:embed="rId2"/>
              </a:buBlip>
            </a:pPr>
            <a:r>
              <a:rPr lang="en-IN" altLang="x-none" sz="1600" dirty="0">
                <a:solidFill>
                  <a:schemeClr val="accent2"/>
                </a:solidFill>
                <a:latin typeface="Arial" panose="020B0604020202020204"/>
                <a:ea typeface="Times New Roman" panose="02020603050405020304" pitchFamily="18" charset="0"/>
              </a:rPr>
              <a:t>Uncommitted dependency (Dirty read)</a:t>
            </a:r>
            <a:endParaRPr lang="en-IN" altLang="x-none" sz="1600" dirty="0">
              <a:solidFill>
                <a:schemeClr val="accent2"/>
              </a:solidFill>
              <a:latin typeface="Arial" panose="020B0604020202020204"/>
              <a:ea typeface="Times New Roman" panose="02020603050405020304" pitchFamily="18" charset="0"/>
            </a:endParaRPr>
          </a:p>
          <a:p>
            <a:pPr marL="1146175" lvl="2" indent="-231775" eaLnBrk="1" hangingPunct="1">
              <a:buBlip>
                <a:blip r:embed="rId2"/>
              </a:buBlip>
            </a:pPr>
            <a:r>
              <a:rPr lang="en-IN" altLang="x-none" sz="1600" dirty="0">
                <a:solidFill>
                  <a:schemeClr val="accent2"/>
                </a:solidFill>
                <a:latin typeface="Arial" panose="020B0604020202020204"/>
                <a:ea typeface="Times New Roman" panose="02020603050405020304" pitchFamily="18" charset="0"/>
              </a:rPr>
              <a:t>Inconsistent analysis</a:t>
            </a:r>
            <a:endParaRPr lang="en-IN" altLang="x-none" sz="1600" dirty="0">
              <a:solidFill>
                <a:schemeClr val="accent2"/>
              </a:solidFill>
              <a:latin typeface="Arial" panose="020B0604020202020204"/>
              <a:ea typeface="Times New Roman" panose="02020603050405020304" pitchFamily="18" charset="0"/>
            </a:endParaRPr>
          </a:p>
          <a:p>
            <a:pPr marL="1146175" lvl="2" indent="-231775" eaLnBrk="1" hangingPunct="1">
              <a:buBlip>
                <a:blip r:embed="rId2"/>
              </a:buBlip>
            </a:pPr>
            <a:r>
              <a:rPr lang="en-IN" altLang="x-none" sz="1600" dirty="0">
                <a:solidFill>
                  <a:schemeClr val="accent2"/>
                </a:solidFill>
                <a:latin typeface="Arial" panose="020B0604020202020204"/>
                <a:ea typeface="Times New Roman" panose="02020603050405020304" pitchFamily="18" charset="0"/>
              </a:rPr>
              <a:t>Phantom reads </a:t>
            </a:r>
            <a:endParaRPr lang="en-IN" altLang="x-none" sz="1600" dirty="0">
              <a:solidFill>
                <a:schemeClr val="accent2"/>
              </a:solidFill>
              <a:latin typeface="Arial" panose="020B0604020202020204"/>
              <a:ea typeface="Times New Roman" panose="02020603050405020304" pitchFamily="18" charset="0"/>
            </a:endParaRPr>
          </a:p>
        </p:txBody>
      </p:sp>
      <p:sp>
        <p:nvSpPr>
          <p:cNvPr id="5123"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Transactional Integrity (Contd.) </a:t>
            </a:r>
            <a:endParaRPr sz="2000" b="1" dirty="0">
              <a:solidFill>
                <a:schemeClr val="bg1"/>
              </a:solidFill>
              <a:latin typeface="Tahoma" panose="020B0604030504040204" pitchFamily="34"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p:nvPr>
            <p:ph idx="1"/>
          </p:nvPr>
        </p:nvSpPr>
        <p:spPr>
          <a:xfrm>
            <a:off x="3032125" y="1597025"/>
            <a:ext cx="7313613" cy="4927600"/>
          </a:xfrm>
          <a:solidFill>
            <a:srgbClr val="FFFFFF"/>
          </a:solidFill>
          <a:ln>
            <a:noFill/>
          </a:ln>
        </p:spPr>
        <p:txBody>
          <a:bodyPr/>
          <a:p>
            <a:pPr marL="347980" indent="-347980" eaLnBrk="1" hangingPunct="1">
              <a:buBlip>
                <a:blip r:embed="rId1"/>
              </a:buBlip>
            </a:pPr>
            <a:r>
              <a:rPr sz="2000" dirty="0">
                <a:solidFill>
                  <a:schemeClr val="accent2"/>
                </a:solidFill>
                <a:latin typeface="Arial" panose="020B0604020202020204"/>
                <a:ea typeface="Times New Roman" panose="02020603050405020304" pitchFamily="18" charset="0"/>
              </a:rPr>
              <a:t>Need for locking:</a:t>
            </a:r>
            <a:endParaRPr sz="2000" dirty="0">
              <a:solidFill>
                <a:schemeClr val="accent2"/>
              </a:solidFill>
              <a:latin typeface="Arial" panose="020B0604020202020204"/>
              <a:ea typeface="Times New Roman" panose="02020603050405020304" pitchFamily="18" charset="0"/>
            </a:endParaRPr>
          </a:p>
          <a:p>
            <a:pPr marL="739775" lvl="1" indent="-277495" eaLnBrk="1" hangingPunct="1">
              <a:buBlip>
                <a:blip r:embed="rId2"/>
              </a:buBlip>
            </a:pPr>
            <a:r>
              <a:rPr sz="1800" dirty="0">
                <a:solidFill>
                  <a:schemeClr val="accent2"/>
                </a:solidFill>
                <a:latin typeface="Arial" panose="020B0604020202020204"/>
                <a:ea typeface="Times New Roman" panose="02020603050405020304" pitchFamily="18" charset="0"/>
              </a:rPr>
              <a:t>In the absence of locking, the following problems may occur: </a:t>
            </a:r>
            <a:endParaRPr sz="1800" dirty="0">
              <a:solidFill>
                <a:schemeClr val="accent2"/>
              </a:solidFill>
              <a:latin typeface="Arial" panose="020B0604020202020204"/>
              <a:ea typeface="Times New Roman" panose="02020603050405020304" pitchFamily="18" charset="0"/>
            </a:endParaRPr>
          </a:p>
          <a:p>
            <a:pPr marL="1146175" lvl="2" indent="-231775" eaLnBrk="1" hangingPunct="1">
              <a:buBlip>
                <a:blip r:embed="rId2"/>
              </a:buBlip>
            </a:pPr>
            <a:r>
              <a:rPr lang="en-IN" altLang="x-none" sz="1600" dirty="0">
                <a:solidFill>
                  <a:srgbClr val="FF0000"/>
                </a:solidFill>
                <a:latin typeface="Arial" panose="020B0604020202020204"/>
                <a:ea typeface="Times New Roman" panose="02020603050405020304" pitchFamily="18" charset="0"/>
              </a:rPr>
              <a:t>Lost updates</a:t>
            </a:r>
            <a:endParaRPr lang="en-IN" altLang="x-none" sz="1600" dirty="0">
              <a:solidFill>
                <a:srgbClr val="FF0000"/>
              </a:solidFill>
              <a:latin typeface="Arial" panose="020B0604020202020204"/>
              <a:ea typeface="Times New Roman" panose="02020603050405020304" pitchFamily="18" charset="0"/>
            </a:endParaRPr>
          </a:p>
          <a:p>
            <a:pPr marL="1146175" lvl="2" indent="-231775" eaLnBrk="1" hangingPunct="1">
              <a:buBlip>
                <a:blip r:embed="rId2"/>
              </a:buBlip>
            </a:pPr>
            <a:r>
              <a:rPr lang="en-IN" altLang="x-none" sz="1600" dirty="0">
                <a:solidFill>
                  <a:schemeClr val="accent2"/>
                </a:solidFill>
                <a:latin typeface="Arial" panose="020B0604020202020204"/>
                <a:ea typeface="Times New Roman" panose="02020603050405020304" pitchFamily="18" charset="0"/>
              </a:rPr>
              <a:t>Uncommitted dependency (Dirty read)</a:t>
            </a:r>
            <a:endParaRPr lang="en-IN" altLang="x-none" sz="1600" dirty="0">
              <a:solidFill>
                <a:schemeClr val="accent2"/>
              </a:solidFill>
              <a:latin typeface="Arial" panose="020B0604020202020204"/>
              <a:ea typeface="Times New Roman" panose="02020603050405020304" pitchFamily="18" charset="0"/>
            </a:endParaRPr>
          </a:p>
          <a:p>
            <a:pPr marL="1146175" lvl="2" indent="-231775" eaLnBrk="1" hangingPunct="1">
              <a:buBlip>
                <a:blip r:embed="rId2"/>
              </a:buBlip>
            </a:pPr>
            <a:r>
              <a:rPr lang="en-IN" altLang="x-none" sz="1600" dirty="0">
                <a:solidFill>
                  <a:schemeClr val="accent2"/>
                </a:solidFill>
                <a:latin typeface="Arial" panose="020B0604020202020204"/>
                <a:ea typeface="Times New Roman" panose="02020603050405020304" pitchFamily="18" charset="0"/>
              </a:rPr>
              <a:t>Inconsistent analysis</a:t>
            </a:r>
            <a:endParaRPr lang="en-IN" altLang="x-none" sz="1600" dirty="0">
              <a:solidFill>
                <a:schemeClr val="accent2"/>
              </a:solidFill>
              <a:latin typeface="Arial" panose="020B0604020202020204"/>
              <a:ea typeface="Times New Roman" panose="02020603050405020304" pitchFamily="18" charset="0"/>
            </a:endParaRPr>
          </a:p>
          <a:p>
            <a:pPr marL="1146175" lvl="2" indent="-231775" eaLnBrk="1" hangingPunct="1">
              <a:buBlip>
                <a:blip r:embed="rId2"/>
              </a:buBlip>
            </a:pPr>
            <a:r>
              <a:rPr lang="en-IN" altLang="x-none" sz="1600" dirty="0">
                <a:solidFill>
                  <a:schemeClr val="accent2"/>
                </a:solidFill>
                <a:latin typeface="Arial" panose="020B0604020202020204"/>
                <a:ea typeface="Times New Roman" panose="02020603050405020304" pitchFamily="18" charset="0"/>
              </a:rPr>
              <a:t>Phantom reads </a:t>
            </a:r>
            <a:endParaRPr lang="en-IN" altLang="x-none" sz="1600" dirty="0">
              <a:solidFill>
                <a:schemeClr val="accent2"/>
              </a:solidFill>
              <a:latin typeface="Arial" panose="020B0604020202020204"/>
              <a:ea typeface="Times New Roman" panose="02020603050405020304" pitchFamily="18" charset="0"/>
            </a:endParaRPr>
          </a:p>
        </p:txBody>
      </p:sp>
      <p:sp>
        <p:nvSpPr>
          <p:cNvPr id="6147"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Transactional Integrity (Contd.) </a:t>
            </a:r>
            <a:endParaRPr sz="2000" b="1" dirty="0">
              <a:solidFill>
                <a:schemeClr val="bg1"/>
              </a:solidFill>
              <a:latin typeface="Tahoma" panose="020B0604030504040204" pitchFamily="34" charset="0"/>
              <a:ea typeface="Times New Roman" panose="02020603050405020304" pitchFamily="18" charset="0"/>
            </a:endParaRPr>
          </a:p>
        </p:txBody>
      </p:sp>
      <p:sp>
        <p:nvSpPr>
          <p:cNvPr id="6148" name="TextBox 3"/>
          <p:cNvSpPr txBox="1"/>
          <p:nvPr/>
        </p:nvSpPr>
        <p:spPr>
          <a:xfrm>
            <a:off x="8153400" y="2362200"/>
            <a:ext cx="2286000" cy="731520"/>
          </a:xfrm>
          <a:prstGeom prst="rect">
            <a:avLst/>
          </a:prstGeom>
          <a:noFill/>
          <a:ln w="9525">
            <a:noFill/>
          </a:ln>
        </p:spPr>
        <p:txBody>
          <a:bodyPr>
            <a:spAutoFit/>
          </a:bodyPr>
          <a:p>
            <a:pPr lvl="0" eaLnBrk="1" hangingPunct="1">
              <a:buNone/>
            </a:pPr>
            <a:r>
              <a:rPr sz="1400" dirty="0">
                <a:solidFill>
                  <a:srgbClr val="C00000"/>
                </a:solidFill>
                <a:latin typeface="Arial" panose="020B0604020202020204"/>
                <a:ea typeface="Arial" panose="020B0604020202020204"/>
              </a:rPr>
              <a:t>Occurs when two or more transactions try to modify the same row</a:t>
            </a:r>
            <a:endParaRPr sz="1400" dirty="0">
              <a:solidFill>
                <a:srgbClr val="C00000"/>
              </a:solidFill>
              <a:latin typeface="Arial" panose="020B0604020202020204"/>
              <a:ea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checkerboard(across)">
                                      <p:cBhvr>
                                        <p:cTn id="7"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p:nvPr>
            <p:ph idx="1"/>
          </p:nvPr>
        </p:nvSpPr>
        <p:spPr>
          <a:xfrm>
            <a:off x="3032125" y="1597025"/>
            <a:ext cx="7313613" cy="4927600"/>
          </a:xfrm>
          <a:solidFill>
            <a:srgbClr val="FFFFFF"/>
          </a:solidFill>
          <a:ln>
            <a:noFill/>
          </a:ln>
        </p:spPr>
        <p:txBody>
          <a:bodyPr/>
          <a:p>
            <a:pPr marL="347980" indent="-347980" eaLnBrk="1" hangingPunct="1">
              <a:buBlip>
                <a:blip r:embed="rId1"/>
              </a:buBlip>
            </a:pPr>
            <a:r>
              <a:rPr sz="2000" dirty="0">
                <a:solidFill>
                  <a:schemeClr val="accent2"/>
                </a:solidFill>
                <a:latin typeface="Arial" panose="020B0604020202020204"/>
                <a:ea typeface="Times New Roman" panose="02020603050405020304" pitchFamily="18" charset="0"/>
              </a:rPr>
              <a:t>Need for locking:</a:t>
            </a:r>
            <a:endParaRPr sz="2000" dirty="0">
              <a:solidFill>
                <a:schemeClr val="accent2"/>
              </a:solidFill>
              <a:latin typeface="Arial" panose="020B0604020202020204"/>
              <a:ea typeface="Times New Roman" panose="02020603050405020304" pitchFamily="18" charset="0"/>
            </a:endParaRPr>
          </a:p>
          <a:p>
            <a:pPr marL="739775" lvl="1" indent="-277495" eaLnBrk="1" hangingPunct="1">
              <a:buBlip>
                <a:blip r:embed="rId2"/>
              </a:buBlip>
            </a:pPr>
            <a:r>
              <a:rPr sz="1800" dirty="0">
                <a:solidFill>
                  <a:schemeClr val="accent2"/>
                </a:solidFill>
                <a:latin typeface="Arial" panose="020B0604020202020204"/>
                <a:ea typeface="Times New Roman" panose="02020603050405020304" pitchFamily="18" charset="0"/>
              </a:rPr>
              <a:t>In the absence of locking, the following problems may occur: </a:t>
            </a:r>
            <a:endParaRPr sz="1800" dirty="0">
              <a:solidFill>
                <a:schemeClr val="accent2"/>
              </a:solidFill>
              <a:latin typeface="Arial" panose="020B0604020202020204"/>
              <a:ea typeface="Times New Roman" panose="02020603050405020304" pitchFamily="18" charset="0"/>
            </a:endParaRPr>
          </a:p>
          <a:p>
            <a:pPr marL="1146175" lvl="2" indent="-231775" eaLnBrk="1" hangingPunct="1">
              <a:buBlip>
                <a:blip r:embed="rId2"/>
              </a:buBlip>
            </a:pPr>
            <a:r>
              <a:rPr lang="en-IN" altLang="x-none" sz="1600" dirty="0">
                <a:solidFill>
                  <a:schemeClr val="accent2"/>
                </a:solidFill>
                <a:latin typeface="Arial" panose="020B0604020202020204"/>
                <a:ea typeface="Times New Roman" panose="02020603050405020304" pitchFamily="18" charset="0"/>
              </a:rPr>
              <a:t>Lost updates</a:t>
            </a:r>
            <a:endParaRPr lang="en-IN" altLang="x-none" sz="1600" dirty="0">
              <a:solidFill>
                <a:schemeClr val="accent2"/>
              </a:solidFill>
              <a:latin typeface="Arial" panose="020B0604020202020204"/>
              <a:ea typeface="Times New Roman" panose="02020603050405020304" pitchFamily="18" charset="0"/>
            </a:endParaRPr>
          </a:p>
          <a:p>
            <a:pPr marL="1146175" lvl="2" indent="-231775" eaLnBrk="1" hangingPunct="1">
              <a:buBlip>
                <a:blip r:embed="rId2"/>
              </a:buBlip>
            </a:pPr>
            <a:r>
              <a:rPr lang="en-IN" altLang="x-none" sz="1600" dirty="0">
                <a:solidFill>
                  <a:srgbClr val="FF0000"/>
                </a:solidFill>
                <a:latin typeface="Arial" panose="020B0604020202020204"/>
                <a:ea typeface="Times New Roman" panose="02020603050405020304" pitchFamily="18" charset="0"/>
              </a:rPr>
              <a:t>Uncommitted dependency (Dirty read)</a:t>
            </a:r>
            <a:endParaRPr lang="en-IN" altLang="x-none" sz="1600" dirty="0">
              <a:solidFill>
                <a:srgbClr val="FF0000"/>
              </a:solidFill>
              <a:latin typeface="Arial" panose="020B0604020202020204"/>
              <a:ea typeface="Times New Roman" panose="02020603050405020304" pitchFamily="18" charset="0"/>
            </a:endParaRPr>
          </a:p>
          <a:p>
            <a:pPr marL="1146175" lvl="2" indent="-231775" eaLnBrk="1" hangingPunct="1">
              <a:buBlip>
                <a:blip r:embed="rId2"/>
              </a:buBlip>
            </a:pPr>
            <a:r>
              <a:rPr lang="en-IN" altLang="x-none" sz="1600" dirty="0">
                <a:solidFill>
                  <a:schemeClr val="accent2"/>
                </a:solidFill>
                <a:latin typeface="Arial" panose="020B0604020202020204"/>
                <a:ea typeface="Times New Roman" panose="02020603050405020304" pitchFamily="18" charset="0"/>
              </a:rPr>
              <a:t>Inconsistent analysis</a:t>
            </a:r>
            <a:endParaRPr lang="en-IN" altLang="x-none" sz="1600" dirty="0">
              <a:solidFill>
                <a:schemeClr val="accent2"/>
              </a:solidFill>
              <a:latin typeface="Arial" panose="020B0604020202020204"/>
              <a:ea typeface="Times New Roman" panose="02020603050405020304" pitchFamily="18" charset="0"/>
            </a:endParaRPr>
          </a:p>
          <a:p>
            <a:pPr marL="1146175" lvl="2" indent="-231775" eaLnBrk="1" hangingPunct="1">
              <a:buBlip>
                <a:blip r:embed="rId2"/>
              </a:buBlip>
            </a:pPr>
            <a:r>
              <a:rPr lang="en-IN" altLang="x-none" sz="1600" dirty="0">
                <a:solidFill>
                  <a:schemeClr val="accent2"/>
                </a:solidFill>
                <a:latin typeface="Arial" panose="020B0604020202020204"/>
                <a:ea typeface="Times New Roman" panose="02020603050405020304" pitchFamily="18" charset="0"/>
              </a:rPr>
              <a:t>Phantom reads </a:t>
            </a:r>
            <a:endParaRPr lang="en-IN" altLang="x-none" sz="1600" dirty="0">
              <a:solidFill>
                <a:schemeClr val="accent2"/>
              </a:solidFill>
              <a:latin typeface="Arial" panose="020B0604020202020204"/>
              <a:ea typeface="Times New Roman" panose="02020603050405020304" pitchFamily="18" charset="0"/>
            </a:endParaRPr>
          </a:p>
        </p:txBody>
      </p:sp>
      <p:sp>
        <p:nvSpPr>
          <p:cNvPr id="7171"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Transactional Integrity (Contd.) </a:t>
            </a:r>
            <a:endParaRPr sz="2000" b="1" dirty="0">
              <a:solidFill>
                <a:schemeClr val="bg1"/>
              </a:solidFill>
              <a:latin typeface="Tahoma" panose="020B0604030504040204" pitchFamily="34" charset="0"/>
              <a:ea typeface="Times New Roman" panose="02020603050405020304" pitchFamily="18" charset="0"/>
            </a:endParaRPr>
          </a:p>
        </p:txBody>
      </p:sp>
      <p:sp>
        <p:nvSpPr>
          <p:cNvPr id="7172" name="TextBox 3"/>
          <p:cNvSpPr txBox="1"/>
          <p:nvPr/>
        </p:nvSpPr>
        <p:spPr>
          <a:xfrm>
            <a:off x="8153400" y="2362200"/>
            <a:ext cx="2286000" cy="1158240"/>
          </a:xfrm>
          <a:prstGeom prst="rect">
            <a:avLst/>
          </a:prstGeom>
          <a:noFill/>
          <a:ln w="9525">
            <a:noFill/>
          </a:ln>
        </p:spPr>
        <p:txBody>
          <a:bodyPr>
            <a:spAutoFit/>
          </a:bodyPr>
          <a:p>
            <a:pPr lvl="0" eaLnBrk="1" hangingPunct="1">
              <a:buNone/>
            </a:pPr>
            <a:r>
              <a:rPr sz="1400" dirty="0">
                <a:solidFill>
                  <a:srgbClr val="C00000"/>
                </a:solidFill>
                <a:latin typeface="Arial" panose="020B0604020202020204"/>
                <a:ea typeface="Arial" panose="020B0604020202020204"/>
              </a:rPr>
              <a:t>Occurs when a transaction queries data from a table when the other transaction is in the process of modifying data</a:t>
            </a:r>
            <a:endParaRPr sz="1400" dirty="0">
              <a:solidFill>
                <a:srgbClr val="C00000"/>
              </a:solidFill>
              <a:latin typeface="Arial" panose="020B0604020202020204"/>
              <a:ea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checkerboard(across)">
                                      <p:cBhvr>
                                        <p:cTn id="7"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p:nvPr>
            <p:ph idx="1"/>
          </p:nvPr>
        </p:nvSpPr>
        <p:spPr>
          <a:xfrm>
            <a:off x="3032125" y="1597025"/>
            <a:ext cx="7313613" cy="4927600"/>
          </a:xfrm>
          <a:solidFill>
            <a:srgbClr val="FFFFFF"/>
          </a:solidFill>
          <a:ln>
            <a:noFill/>
          </a:ln>
        </p:spPr>
        <p:txBody>
          <a:bodyPr/>
          <a:p>
            <a:pPr marL="347980" indent="-347980" eaLnBrk="1" hangingPunct="1">
              <a:buBlip>
                <a:blip r:embed="rId1"/>
              </a:buBlip>
            </a:pPr>
            <a:r>
              <a:rPr sz="2000" dirty="0">
                <a:solidFill>
                  <a:schemeClr val="accent2"/>
                </a:solidFill>
                <a:latin typeface="Arial" panose="020B0604020202020204"/>
                <a:ea typeface="Times New Roman" panose="02020603050405020304" pitchFamily="18" charset="0"/>
              </a:rPr>
              <a:t>Need for locking:</a:t>
            </a:r>
            <a:endParaRPr sz="2000" dirty="0">
              <a:solidFill>
                <a:schemeClr val="accent2"/>
              </a:solidFill>
              <a:latin typeface="Arial" panose="020B0604020202020204"/>
              <a:ea typeface="Times New Roman" panose="02020603050405020304" pitchFamily="18" charset="0"/>
            </a:endParaRPr>
          </a:p>
          <a:p>
            <a:pPr marL="739775" lvl="1" indent="-277495" eaLnBrk="1" hangingPunct="1">
              <a:buBlip>
                <a:blip r:embed="rId2"/>
              </a:buBlip>
            </a:pPr>
            <a:r>
              <a:rPr sz="1800" dirty="0">
                <a:solidFill>
                  <a:schemeClr val="accent2"/>
                </a:solidFill>
                <a:latin typeface="Arial" panose="020B0604020202020204"/>
                <a:ea typeface="Times New Roman" panose="02020603050405020304" pitchFamily="18" charset="0"/>
              </a:rPr>
              <a:t>In the absence of locking, the following problems may occur: </a:t>
            </a:r>
            <a:endParaRPr sz="1800" dirty="0">
              <a:solidFill>
                <a:schemeClr val="accent2"/>
              </a:solidFill>
              <a:latin typeface="Arial" panose="020B0604020202020204"/>
              <a:ea typeface="Times New Roman" panose="02020603050405020304" pitchFamily="18" charset="0"/>
            </a:endParaRPr>
          </a:p>
          <a:p>
            <a:pPr marL="1146175" lvl="2" indent="-231775" eaLnBrk="1" hangingPunct="1">
              <a:buBlip>
                <a:blip r:embed="rId2"/>
              </a:buBlip>
            </a:pPr>
            <a:r>
              <a:rPr lang="en-IN" altLang="x-none" sz="1600" dirty="0">
                <a:solidFill>
                  <a:schemeClr val="accent2"/>
                </a:solidFill>
                <a:latin typeface="Arial" panose="020B0604020202020204"/>
                <a:ea typeface="Times New Roman" panose="02020603050405020304" pitchFamily="18" charset="0"/>
              </a:rPr>
              <a:t>Lost updates</a:t>
            </a:r>
            <a:endParaRPr lang="en-IN" altLang="x-none" sz="1600" dirty="0">
              <a:solidFill>
                <a:schemeClr val="accent2"/>
              </a:solidFill>
              <a:latin typeface="Arial" panose="020B0604020202020204"/>
              <a:ea typeface="Times New Roman" panose="02020603050405020304" pitchFamily="18" charset="0"/>
            </a:endParaRPr>
          </a:p>
          <a:p>
            <a:pPr marL="1146175" lvl="2" indent="-231775" eaLnBrk="1" hangingPunct="1">
              <a:buBlip>
                <a:blip r:embed="rId2"/>
              </a:buBlip>
            </a:pPr>
            <a:r>
              <a:rPr lang="en-IN" altLang="x-none" sz="1600" dirty="0">
                <a:solidFill>
                  <a:schemeClr val="accent2"/>
                </a:solidFill>
                <a:latin typeface="Arial" panose="020B0604020202020204"/>
                <a:ea typeface="Times New Roman" panose="02020603050405020304" pitchFamily="18" charset="0"/>
              </a:rPr>
              <a:t>Uncommitted dependency (Dirty read)</a:t>
            </a:r>
            <a:endParaRPr lang="en-IN" altLang="x-none" sz="1600" dirty="0">
              <a:solidFill>
                <a:schemeClr val="accent2"/>
              </a:solidFill>
              <a:latin typeface="Arial" panose="020B0604020202020204"/>
              <a:ea typeface="Times New Roman" panose="02020603050405020304" pitchFamily="18" charset="0"/>
            </a:endParaRPr>
          </a:p>
          <a:p>
            <a:pPr marL="1146175" lvl="2" indent="-231775" eaLnBrk="1" hangingPunct="1">
              <a:buBlip>
                <a:blip r:embed="rId2"/>
              </a:buBlip>
            </a:pPr>
            <a:r>
              <a:rPr lang="en-IN" altLang="x-none" sz="1600" dirty="0">
                <a:solidFill>
                  <a:srgbClr val="FF0000"/>
                </a:solidFill>
                <a:latin typeface="Arial" panose="020B0604020202020204"/>
                <a:ea typeface="Times New Roman" panose="02020603050405020304" pitchFamily="18" charset="0"/>
              </a:rPr>
              <a:t>Inconsistent analysis</a:t>
            </a:r>
            <a:endParaRPr lang="en-IN" altLang="x-none" sz="1600" dirty="0">
              <a:solidFill>
                <a:srgbClr val="FF0000"/>
              </a:solidFill>
              <a:latin typeface="Arial" panose="020B0604020202020204"/>
              <a:ea typeface="Times New Roman" panose="02020603050405020304" pitchFamily="18" charset="0"/>
            </a:endParaRPr>
          </a:p>
          <a:p>
            <a:pPr marL="1146175" lvl="2" indent="-231775" eaLnBrk="1" hangingPunct="1">
              <a:buBlip>
                <a:blip r:embed="rId2"/>
              </a:buBlip>
            </a:pPr>
            <a:r>
              <a:rPr lang="en-IN" altLang="x-none" sz="1600" dirty="0">
                <a:solidFill>
                  <a:schemeClr val="accent2"/>
                </a:solidFill>
                <a:latin typeface="Arial" panose="020B0604020202020204"/>
                <a:ea typeface="Times New Roman" panose="02020603050405020304" pitchFamily="18" charset="0"/>
              </a:rPr>
              <a:t>Phantom reads </a:t>
            </a:r>
            <a:endParaRPr lang="en-IN" altLang="x-none" sz="1600" dirty="0">
              <a:solidFill>
                <a:schemeClr val="accent2"/>
              </a:solidFill>
              <a:latin typeface="Arial" panose="020B0604020202020204"/>
              <a:ea typeface="Times New Roman" panose="02020603050405020304" pitchFamily="18" charset="0"/>
            </a:endParaRPr>
          </a:p>
        </p:txBody>
      </p:sp>
      <p:sp>
        <p:nvSpPr>
          <p:cNvPr id="8195"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Transactional Integrity (Contd.) </a:t>
            </a:r>
            <a:endParaRPr sz="2000" b="1" dirty="0">
              <a:solidFill>
                <a:schemeClr val="bg1"/>
              </a:solidFill>
              <a:latin typeface="Tahoma" panose="020B0604030504040204" pitchFamily="34" charset="0"/>
              <a:ea typeface="Times New Roman" panose="02020603050405020304" pitchFamily="18" charset="0"/>
            </a:endParaRPr>
          </a:p>
        </p:txBody>
      </p:sp>
      <p:sp>
        <p:nvSpPr>
          <p:cNvPr id="8196" name="TextBox 3"/>
          <p:cNvSpPr txBox="1"/>
          <p:nvPr/>
        </p:nvSpPr>
        <p:spPr>
          <a:xfrm>
            <a:off x="8153400" y="2362200"/>
            <a:ext cx="2286000" cy="944880"/>
          </a:xfrm>
          <a:prstGeom prst="rect">
            <a:avLst/>
          </a:prstGeom>
          <a:noFill/>
          <a:ln w="9525">
            <a:noFill/>
          </a:ln>
        </p:spPr>
        <p:txBody>
          <a:bodyPr>
            <a:spAutoFit/>
          </a:bodyPr>
          <a:p>
            <a:pPr lvl="0" eaLnBrk="1" hangingPunct="1">
              <a:buNone/>
            </a:pPr>
            <a:r>
              <a:rPr sz="1400" dirty="0">
                <a:solidFill>
                  <a:srgbClr val="C00000"/>
                </a:solidFill>
                <a:latin typeface="Arial" panose="020B0604020202020204"/>
                <a:ea typeface="Arial" panose="020B0604020202020204"/>
              </a:rPr>
              <a:t>Occurs when the data is changed between simultaneous read by one user</a:t>
            </a:r>
            <a:endParaRPr sz="1400" dirty="0">
              <a:solidFill>
                <a:srgbClr val="C00000"/>
              </a:solidFill>
              <a:latin typeface="Arial" panose="020B0604020202020204"/>
              <a:ea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checkerboard(across)">
                                      <p:cBhvr>
                                        <p:cTn id="7"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p:nvPr>
            <p:ph idx="1"/>
          </p:nvPr>
        </p:nvSpPr>
        <p:spPr>
          <a:xfrm>
            <a:off x="3032125" y="1597025"/>
            <a:ext cx="7313613" cy="4927600"/>
          </a:xfrm>
          <a:solidFill>
            <a:srgbClr val="FFFFFF"/>
          </a:solidFill>
          <a:ln>
            <a:noFill/>
          </a:ln>
        </p:spPr>
        <p:txBody>
          <a:bodyPr/>
          <a:p>
            <a:pPr marL="347980" indent="-347980" eaLnBrk="1" hangingPunct="1">
              <a:buBlip>
                <a:blip r:embed="rId1"/>
              </a:buBlip>
            </a:pPr>
            <a:r>
              <a:rPr sz="2000" dirty="0">
                <a:solidFill>
                  <a:schemeClr val="accent2"/>
                </a:solidFill>
                <a:latin typeface="Arial" panose="020B0604020202020204"/>
                <a:ea typeface="Times New Roman" panose="02020603050405020304" pitchFamily="18" charset="0"/>
              </a:rPr>
              <a:t>Need for locking:</a:t>
            </a:r>
            <a:endParaRPr sz="2000" dirty="0">
              <a:solidFill>
                <a:schemeClr val="accent2"/>
              </a:solidFill>
              <a:latin typeface="Arial" panose="020B0604020202020204"/>
              <a:ea typeface="Times New Roman" panose="02020603050405020304" pitchFamily="18" charset="0"/>
            </a:endParaRPr>
          </a:p>
          <a:p>
            <a:pPr marL="739775" lvl="1" indent="-277495" eaLnBrk="1" hangingPunct="1">
              <a:buBlip>
                <a:blip r:embed="rId2"/>
              </a:buBlip>
            </a:pPr>
            <a:r>
              <a:rPr sz="1800" dirty="0">
                <a:solidFill>
                  <a:schemeClr val="accent2"/>
                </a:solidFill>
                <a:latin typeface="Arial" panose="020B0604020202020204"/>
                <a:ea typeface="Times New Roman" panose="02020603050405020304" pitchFamily="18" charset="0"/>
              </a:rPr>
              <a:t>In the absence of locking, the following problems may occur: </a:t>
            </a:r>
            <a:endParaRPr sz="1800" dirty="0">
              <a:solidFill>
                <a:schemeClr val="accent2"/>
              </a:solidFill>
              <a:latin typeface="Arial" panose="020B0604020202020204"/>
              <a:ea typeface="Times New Roman" panose="02020603050405020304" pitchFamily="18" charset="0"/>
            </a:endParaRPr>
          </a:p>
          <a:p>
            <a:pPr marL="1146175" lvl="2" indent="-231775" eaLnBrk="1" hangingPunct="1">
              <a:buBlip>
                <a:blip r:embed="rId2"/>
              </a:buBlip>
            </a:pPr>
            <a:r>
              <a:rPr lang="en-IN" altLang="x-none" sz="1600" dirty="0">
                <a:solidFill>
                  <a:schemeClr val="accent2"/>
                </a:solidFill>
                <a:latin typeface="Arial" panose="020B0604020202020204"/>
                <a:ea typeface="Times New Roman" panose="02020603050405020304" pitchFamily="18" charset="0"/>
              </a:rPr>
              <a:t>Lost updates</a:t>
            </a:r>
            <a:endParaRPr lang="en-IN" altLang="x-none" sz="1600" dirty="0">
              <a:solidFill>
                <a:schemeClr val="accent2"/>
              </a:solidFill>
              <a:latin typeface="Arial" panose="020B0604020202020204"/>
              <a:ea typeface="Times New Roman" panose="02020603050405020304" pitchFamily="18" charset="0"/>
            </a:endParaRPr>
          </a:p>
          <a:p>
            <a:pPr marL="1146175" lvl="2" indent="-231775" eaLnBrk="1" hangingPunct="1">
              <a:buBlip>
                <a:blip r:embed="rId2"/>
              </a:buBlip>
            </a:pPr>
            <a:r>
              <a:rPr lang="en-IN" altLang="x-none" sz="1600" dirty="0">
                <a:solidFill>
                  <a:schemeClr val="accent2"/>
                </a:solidFill>
                <a:latin typeface="Arial" panose="020B0604020202020204"/>
                <a:ea typeface="Times New Roman" panose="02020603050405020304" pitchFamily="18" charset="0"/>
              </a:rPr>
              <a:t>Uncommitted dependency (Dirty read)</a:t>
            </a:r>
            <a:endParaRPr lang="en-IN" altLang="x-none" sz="1600" dirty="0">
              <a:solidFill>
                <a:schemeClr val="accent2"/>
              </a:solidFill>
              <a:latin typeface="Arial" panose="020B0604020202020204"/>
              <a:ea typeface="Times New Roman" panose="02020603050405020304" pitchFamily="18" charset="0"/>
            </a:endParaRPr>
          </a:p>
          <a:p>
            <a:pPr marL="1146175" lvl="2" indent="-231775" eaLnBrk="1" hangingPunct="1">
              <a:buBlip>
                <a:blip r:embed="rId2"/>
              </a:buBlip>
            </a:pPr>
            <a:r>
              <a:rPr lang="en-IN" altLang="x-none" sz="1600" dirty="0">
                <a:solidFill>
                  <a:schemeClr val="accent2"/>
                </a:solidFill>
                <a:latin typeface="Arial" panose="020B0604020202020204"/>
                <a:ea typeface="Times New Roman" panose="02020603050405020304" pitchFamily="18" charset="0"/>
              </a:rPr>
              <a:t>Inconsistent analysis</a:t>
            </a:r>
            <a:endParaRPr lang="en-IN" altLang="x-none" sz="1600" dirty="0">
              <a:solidFill>
                <a:schemeClr val="accent2"/>
              </a:solidFill>
              <a:latin typeface="Arial" panose="020B0604020202020204"/>
              <a:ea typeface="Times New Roman" panose="02020603050405020304" pitchFamily="18" charset="0"/>
            </a:endParaRPr>
          </a:p>
          <a:p>
            <a:pPr marL="1146175" lvl="2" indent="-231775" eaLnBrk="1" hangingPunct="1">
              <a:buBlip>
                <a:blip r:embed="rId2"/>
              </a:buBlip>
            </a:pPr>
            <a:r>
              <a:rPr lang="en-IN" altLang="x-none" sz="1600" dirty="0">
                <a:solidFill>
                  <a:srgbClr val="FF0000"/>
                </a:solidFill>
                <a:latin typeface="Arial" panose="020B0604020202020204"/>
                <a:ea typeface="Times New Roman" panose="02020603050405020304" pitchFamily="18" charset="0"/>
              </a:rPr>
              <a:t>Phantom reads </a:t>
            </a:r>
            <a:endParaRPr lang="en-IN" altLang="x-none" sz="1600" dirty="0">
              <a:solidFill>
                <a:srgbClr val="FF0000"/>
              </a:solidFill>
              <a:latin typeface="Arial" panose="020B0604020202020204"/>
              <a:ea typeface="Times New Roman" panose="02020603050405020304" pitchFamily="18" charset="0"/>
            </a:endParaRPr>
          </a:p>
        </p:txBody>
      </p:sp>
      <p:sp>
        <p:nvSpPr>
          <p:cNvPr id="9219"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Transactional Integrity (Contd.) </a:t>
            </a:r>
            <a:endParaRPr sz="2000" b="1" dirty="0">
              <a:solidFill>
                <a:schemeClr val="bg1"/>
              </a:solidFill>
              <a:latin typeface="Tahoma" panose="020B0604030504040204" pitchFamily="34" charset="0"/>
              <a:ea typeface="Times New Roman" panose="02020603050405020304" pitchFamily="18" charset="0"/>
            </a:endParaRPr>
          </a:p>
        </p:txBody>
      </p:sp>
      <p:sp>
        <p:nvSpPr>
          <p:cNvPr id="9220" name="TextBox 3"/>
          <p:cNvSpPr txBox="1"/>
          <p:nvPr/>
        </p:nvSpPr>
        <p:spPr>
          <a:xfrm>
            <a:off x="8153400" y="2362200"/>
            <a:ext cx="2286000" cy="1158240"/>
          </a:xfrm>
          <a:prstGeom prst="rect">
            <a:avLst/>
          </a:prstGeom>
          <a:noFill/>
          <a:ln w="9525">
            <a:noFill/>
          </a:ln>
        </p:spPr>
        <p:txBody>
          <a:bodyPr>
            <a:spAutoFit/>
          </a:bodyPr>
          <a:p>
            <a:pPr lvl="0" eaLnBrk="1" hangingPunct="1">
              <a:buNone/>
            </a:pPr>
            <a:r>
              <a:rPr sz="1400" dirty="0">
                <a:solidFill>
                  <a:srgbClr val="C00000"/>
                </a:solidFill>
                <a:latin typeface="Arial" panose="020B0604020202020204"/>
                <a:ea typeface="Arial" panose="020B0604020202020204"/>
              </a:rPr>
              <a:t>Occurs when new records inserted by a user are identified by transactions that started prior to the INSERT statement</a:t>
            </a:r>
            <a:endParaRPr sz="1400" dirty="0">
              <a:solidFill>
                <a:srgbClr val="C00000"/>
              </a:solidFill>
              <a:latin typeface="Arial" panose="020B0604020202020204"/>
              <a:ea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checkerboard(across)">
                                      <p:cBhvr>
                                        <p:cTn id="7"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5003C9C02642248B0EE9C4155EFCCBB" ma:contentTypeVersion="10" ma:contentTypeDescription="Create a new document." ma:contentTypeScope="" ma:versionID="6e9740428170257ae9e6a8319dfe873c">
  <xsd:schema xmlns:xsd="http://www.w3.org/2001/XMLSchema" xmlns:xs="http://www.w3.org/2001/XMLSchema" xmlns:p="http://schemas.microsoft.com/office/2006/metadata/properties" xmlns:ns2="1112f2f3-fd3c-4edb-967e-b241f3dc190c" targetNamespace="http://schemas.microsoft.com/office/2006/metadata/properties" ma:root="true" ma:fieldsID="128e5e1ad2b1365ab9797d2a1c16ca79" ns2:_="">
    <xsd:import namespace="1112f2f3-fd3c-4edb-967e-b241f3dc190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12f2f3-fd3c-4edb-967e-b241f3dc19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35648d73-342b-4611-b78b-eed4889ddbd2"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112f2f3-fd3c-4edb-967e-b241f3dc190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F5C7A35-5F1E-4700-8A30-ED0E59F8563A}"/>
</file>

<file path=customXml/itemProps2.xml><?xml version="1.0" encoding="utf-8"?>
<ds:datastoreItem xmlns:ds="http://schemas.openxmlformats.org/officeDocument/2006/customXml" ds:itemID="{B55FCAC9-9728-433D-AF05-345C9B8E5C52}"/>
</file>

<file path=customXml/itemProps3.xml><?xml version="1.0" encoding="utf-8"?>
<ds:datastoreItem xmlns:ds="http://schemas.openxmlformats.org/officeDocument/2006/customXml" ds:itemID="{0FC50250-284F-4BD1-A622-ACB1C51391DD}"/>
</file>

<file path=docProps/app.xml><?xml version="1.0" encoding="utf-8"?>
<Properties xmlns="http://schemas.openxmlformats.org/officeDocument/2006/extended-properties" xmlns:vt="http://schemas.openxmlformats.org/officeDocument/2006/docPropsVTypes">
  <TotalTime>0</TotalTime>
  <Words>12044</Words>
  <Application>WPS Presentation</Application>
  <PresentationFormat>Widescreen</PresentationFormat>
  <Paragraphs>1073</Paragraphs>
  <Slides>49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49</vt:i4>
      </vt:variant>
    </vt:vector>
  </HeadingPairs>
  <TitlesOfParts>
    <vt:vector size="60" baseType="lpstr">
      <vt:lpstr>Arial</vt:lpstr>
      <vt:lpstr>SimSun</vt:lpstr>
      <vt:lpstr>Wingdings</vt:lpstr>
      <vt:lpstr>Calibri Light</vt:lpstr>
      <vt:lpstr>Calibri</vt:lpstr>
      <vt:lpstr>Microsoft YaHei</vt:lpstr>
      <vt:lpstr>Times New Roman</vt:lpstr>
      <vt:lpstr>Tahoma</vt:lpstr>
      <vt:lpstr>Arial</vt:lpstr>
      <vt:lpstr>Courier New</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Trainer</dc:creator>
  <cp:lastModifiedBy>Trainer</cp:lastModifiedBy>
  <cp:revision>1</cp:revision>
  <dcterms:created xsi:type="dcterms:W3CDTF">2018-09-19T06:04:49Z</dcterms:created>
  <dcterms:modified xsi:type="dcterms:W3CDTF">2018-09-19T06:04:49Z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y fmtid="{D5CDD505-2E9C-101B-9397-08002B2CF9AE}" pid="3" name="ContentTypeId">
    <vt:lpwstr>0x01010015003C9C02642248B0EE9C4155EFCCBB</vt:lpwstr>
  </property>
</Properties>
</file>