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6"/>
  </p:notesMasterIdLst>
  <p:sldIdLst>
    <p:sldId id="257"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A9D62-8FBE-4D4B-A574-2C7D503BA19B}" v="2" dt="2022-07-05T08:45:06.792"/>
    <p1510:client id="{7CD1FCAB-F81E-47BD-9CFB-EBC681B510AC}" v="16" dt="2022-07-05T07:13:41.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boo Chandarana" userId="S::khushboo.chandarana@rxteam376.onmicrosoft.com::704bd4ff-7a93-4bf5-8f5d-461302826fb6" providerId="AD" clId="Web-{A7F74FA8-08FA-4738-BBCB-2E88A53DD090}"/>
    <pc:docChg chg="modSld">
      <pc:chgData name="Khushboo Chandarana" userId="S::khushboo.chandarana@rxteam376.onmicrosoft.com::704bd4ff-7a93-4bf5-8f5d-461302826fb6" providerId="AD" clId="Web-{A7F74FA8-08FA-4738-BBCB-2E88A53DD090}" dt="2022-07-05T10:39:26.983" v="0" actId="1076"/>
      <pc:docMkLst>
        <pc:docMk/>
      </pc:docMkLst>
      <pc:sldChg chg="modSp">
        <pc:chgData name="Khushboo Chandarana" userId="S::khushboo.chandarana@rxteam376.onmicrosoft.com::704bd4ff-7a93-4bf5-8f5d-461302826fb6" providerId="AD" clId="Web-{A7F74FA8-08FA-4738-BBCB-2E88A53DD090}" dt="2022-07-05T10:39:26.983" v="0" actId="1076"/>
        <pc:sldMkLst>
          <pc:docMk/>
          <pc:sldMk cId="2637764088" sldId="300"/>
        </pc:sldMkLst>
        <pc:graphicFrameChg chg="mod">
          <ac:chgData name="Khushboo Chandarana" userId="S::khushboo.chandarana@rxteam376.onmicrosoft.com::704bd4ff-7a93-4bf5-8f5d-461302826fb6" providerId="AD" clId="Web-{A7F74FA8-08FA-4738-BBCB-2E88A53DD090}" dt="2022-07-05T10:39:26.983" v="0" actId="1076"/>
          <ac:graphicFrameMkLst>
            <pc:docMk/>
            <pc:sldMk cId="2637764088" sldId="300"/>
            <ac:graphicFrameMk id="5122" creationId="{00000000-0000-0000-0000-000000000000}"/>
          </ac:graphicFrameMkLst>
        </pc:graphicFrameChg>
      </pc:sldChg>
    </pc:docChg>
  </pc:docChgLst>
  <pc:docChgLst>
    <pc:chgData name="Rutvik Khakhrodiya" userId="S::rutvik.khakhrodiya@rxteam376.onmicrosoft.com::df763874-d1d4-4020-8aae-0191b60d48ab" providerId="AD" clId="Web-{7CD1FCAB-F81E-47BD-9CFB-EBC681B510AC}"/>
    <pc:docChg chg="modSld">
      <pc:chgData name="Rutvik Khakhrodiya" userId="S::rutvik.khakhrodiya@rxteam376.onmicrosoft.com::df763874-d1d4-4020-8aae-0191b60d48ab" providerId="AD" clId="Web-{7CD1FCAB-F81E-47BD-9CFB-EBC681B510AC}" dt="2022-07-05T07:13:41.643" v="11"/>
      <pc:docMkLst>
        <pc:docMk/>
      </pc:docMkLst>
      <pc:sldChg chg="modSp">
        <pc:chgData name="Rutvik Khakhrodiya" userId="S::rutvik.khakhrodiya@rxteam376.onmicrosoft.com::df763874-d1d4-4020-8aae-0191b60d48ab" providerId="AD" clId="Web-{7CD1FCAB-F81E-47BD-9CFB-EBC681B510AC}" dt="2022-07-05T06:59:07.275" v="7"/>
        <pc:sldMkLst>
          <pc:docMk/>
          <pc:sldMk cId="644617829" sldId="287"/>
        </pc:sldMkLst>
        <pc:graphicFrameChg chg="mod modGraphic">
          <ac:chgData name="Rutvik Khakhrodiya" userId="S::rutvik.khakhrodiya@rxteam376.onmicrosoft.com::df763874-d1d4-4020-8aae-0191b60d48ab" providerId="AD" clId="Web-{7CD1FCAB-F81E-47BD-9CFB-EBC681B510AC}" dt="2022-07-05T06:41:00.143" v="3"/>
          <ac:graphicFrameMkLst>
            <pc:docMk/>
            <pc:sldMk cId="644617829" sldId="287"/>
            <ac:graphicFrameMk id="57374" creationId="{00000000-0000-0000-0000-000000000000}"/>
          </ac:graphicFrameMkLst>
        </pc:graphicFrameChg>
        <pc:graphicFrameChg chg="modGraphic">
          <ac:chgData name="Rutvik Khakhrodiya" userId="S::rutvik.khakhrodiya@rxteam376.onmicrosoft.com::df763874-d1d4-4020-8aae-0191b60d48ab" providerId="AD" clId="Web-{7CD1FCAB-F81E-47BD-9CFB-EBC681B510AC}" dt="2022-07-05T06:59:07.275" v="7"/>
          <ac:graphicFrameMkLst>
            <pc:docMk/>
            <pc:sldMk cId="644617829" sldId="287"/>
            <ac:graphicFrameMk id="57376" creationId="{00000000-0000-0000-0000-000000000000}"/>
          </ac:graphicFrameMkLst>
        </pc:graphicFrameChg>
        <pc:picChg chg="mod">
          <ac:chgData name="Rutvik Khakhrodiya" userId="S::rutvik.khakhrodiya@rxteam376.onmicrosoft.com::df763874-d1d4-4020-8aae-0191b60d48ab" providerId="AD" clId="Web-{7CD1FCAB-F81E-47BD-9CFB-EBC681B510AC}" dt="2022-07-05T06:41:58.975" v="5" actId="1076"/>
          <ac:picMkLst>
            <pc:docMk/>
            <pc:sldMk cId="644617829" sldId="287"/>
            <ac:picMk id="399383" creationId="{00000000-0000-0000-0000-000000000000}"/>
          </ac:picMkLst>
        </pc:picChg>
      </pc:sldChg>
      <pc:sldChg chg="addSp delSp">
        <pc:chgData name="Rutvik Khakhrodiya" userId="S::rutvik.khakhrodiya@rxteam376.onmicrosoft.com::df763874-d1d4-4020-8aae-0191b60d48ab" providerId="AD" clId="Web-{7CD1FCAB-F81E-47BD-9CFB-EBC681B510AC}" dt="2022-07-05T07:07:28.307" v="9"/>
        <pc:sldMkLst>
          <pc:docMk/>
          <pc:sldMk cId="1574151730" sldId="301"/>
        </pc:sldMkLst>
        <pc:spChg chg="add del">
          <ac:chgData name="Rutvik Khakhrodiya" userId="S::rutvik.khakhrodiya@rxteam376.onmicrosoft.com::df763874-d1d4-4020-8aae-0191b60d48ab" providerId="AD" clId="Web-{7CD1FCAB-F81E-47BD-9CFB-EBC681B510AC}" dt="2022-07-05T07:07:28.307" v="9"/>
          <ac:spMkLst>
            <pc:docMk/>
            <pc:sldMk cId="1574151730" sldId="301"/>
            <ac:spMk id="2" creationId="{4D0BE8C7-5930-152D-CE51-D3D635C7D804}"/>
          </ac:spMkLst>
        </pc:spChg>
      </pc:sldChg>
      <pc:sldChg chg="modSp">
        <pc:chgData name="Rutvik Khakhrodiya" userId="S::rutvik.khakhrodiya@rxteam376.onmicrosoft.com::df763874-d1d4-4020-8aae-0191b60d48ab" providerId="AD" clId="Web-{7CD1FCAB-F81E-47BD-9CFB-EBC681B510AC}" dt="2022-07-05T07:13:41.643" v="11"/>
        <pc:sldMkLst>
          <pc:docMk/>
          <pc:sldMk cId="3486277547" sldId="311"/>
        </pc:sldMkLst>
        <pc:graphicFrameChg chg="modGraphic">
          <ac:chgData name="Rutvik Khakhrodiya" userId="S::rutvik.khakhrodiya@rxteam376.onmicrosoft.com::df763874-d1d4-4020-8aae-0191b60d48ab" providerId="AD" clId="Web-{7CD1FCAB-F81E-47BD-9CFB-EBC681B510AC}" dt="2022-07-05T07:13:41.643" v="11"/>
          <ac:graphicFrameMkLst>
            <pc:docMk/>
            <pc:sldMk cId="3486277547" sldId="311"/>
            <ac:graphicFrameMk id="7" creationId="{00000000-0000-0000-0000-000000000000}"/>
          </ac:graphicFrameMkLst>
        </pc:graphicFrameChg>
      </pc:sldChg>
    </pc:docChg>
  </pc:docChgLst>
  <pc:docChgLst>
    <pc:chgData name="Rutvik Khakhrodiya" userId="S::rutvik.khakhrodiya@rxteam376.onmicrosoft.com::df763874-d1d4-4020-8aae-0191b60d48ab" providerId="AD" clId="Web-{09EA9D62-8FBE-4D4B-A574-2C7D503BA19B}"/>
    <pc:docChg chg="modSld">
      <pc:chgData name="Rutvik Khakhrodiya" userId="S::rutvik.khakhrodiya@rxteam376.onmicrosoft.com::df763874-d1d4-4020-8aae-0191b60d48ab" providerId="AD" clId="Web-{09EA9D62-8FBE-4D4B-A574-2C7D503BA19B}" dt="2022-07-05T08:45:06.792" v="1" actId="1076"/>
      <pc:docMkLst>
        <pc:docMk/>
      </pc:docMkLst>
      <pc:sldChg chg="modSp">
        <pc:chgData name="Rutvik Khakhrodiya" userId="S::rutvik.khakhrodiya@rxteam376.onmicrosoft.com::df763874-d1d4-4020-8aae-0191b60d48ab" providerId="AD" clId="Web-{09EA9D62-8FBE-4D4B-A574-2C7D503BA19B}" dt="2022-07-05T08:45:06.792" v="1" actId="1076"/>
        <pc:sldMkLst>
          <pc:docMk/>
          <pc:sldMk cId="80835633" sldId="286"/>
        </pc:sldMkLst>
        <pc:spChg chg="mod">
          <ac:chgData name="Rutvik Khakhrodiya" userId="S::rutvik.khakhrodiya@rxteam376.onmicrosoft.com::df763874-d1d4-4020-8aae-0191b60d48ab" providerId="AD" clId="Web-{09EA9D62-8FBE-4D4B-A574-2C7D503BA19B}" dt="2022-07-05T08:45:06.792" v="1" actId="1076"/>
          <ac:spMkLst>
            <pc:docMk/>
            <pc:sldMk cId="80835633" sldId="286"/>
            <ac:spMk id="4301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CCDB6-9128-4F5B-8EE5-1FD9ECBEAD67}"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60989-CA34-4B7A-B224-4270F5CC091D}" type="slidenum">
              <a:rPr lang="en-US" smtClean="0"/>
              <a:t>‹#›</a:t>
            </a:fld>
            <a:endParaRPr lang="en-US"/>
          </a:p>
        </p:txBody>
      </p:sp>
    </p:spTree>
    <p:extLst>
      <p:ext uri="{BB962C8B-B14F-4D97-AF65-F5344CB8AC3E}">
        <p14:creationId xmlns:p14="http://schemas.microsoft.com/office/powerpoint/2010/main" val="1022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anose="020B0604020202020204" pitchFamily="34" charset="0"/>
              </a:rPr>
              <a:t>Welcome to the course on Relational Database Management System.</a:t>
            </a:r>
          </a:p>
        </p:txBody>
      </p:sp>
    </p:spTree>
    <p:extLst>
      <p:ext uri="{BB962C8B-B14F-4D97-AF65-F5344CB8AC3E}">
        <p14:creationId xmlns:p14="http://schemas.microsoft.com/office/powerpoint/2010/main" val="4044853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E97FB8D-26A5-411F-804D-F0ADB6137B91}" type="slidenum">
              <a:rPr lang="en-US" b="0"/>
              <a:pPr/>
              <a:t>11</a:t>
            </a:fld>
            <a:endParaRPr lang="en-US" b="0"/>
          </a:p>
        </p:txBody>
      </p:sp>
    </p:spTree>
    <p:extLst>
      <p:ext uri="{BB962C8B-B14F-4D97-AF65-F5344CB8AC3E}">
        <p14:creationId xmlns:p14="http://schemas.microsoft.com/office/powerpoint/2010/main" val="2745210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2284C63-C4A1-4EA7-9A3E-EB0116F47306}" type="slidenum">
              <a:rPr lang="en-US" b="0"/>
              <a:pPr/>
              <a:t>12</a:t>
            </a:fld>
            <a:endParaRPr lang="en-US" b="0"/>
          </a:p>
        </p:txBody>
      </p:sp>
    </p:spTree>
    <p:extLst>
      <p:ext uri="{BB962C8B-B14F-4D97-AF65-F5344CB8AC3E}">
        <p14:creationId xmlns:p14="http://schemas.microsoft.com/office/powerpoint/2010/main" val="1986716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24E97F9-3D63-474C-AFBD-5990B142ED45}" type="slidenum">
              <a:rPr lang="en-US" b="0"/>
              <a:pPr/>
              <a:t>14</a:t>
            </a:fld>
            <a:endParaRPr lang="en-US" b="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800" b="1">
                <a:latin typeface="Arial" panose="020B0604020202020204" pitchFamily="34" charset="0"/>
              </a:rPr>
              <a:t>Foreign key</a:t>
            </a:r>
          </a:p>
          <a:p>
            <a:pPr eaLnBrk="1" hangingPunct="1">
              <a:buFontTx/>
              <a:buChar char="•"/>
            </a:pPr>
            <a:r>
              <a:rPr lang="en-US" sz="800">
                <a:latin typeface="Arial" panose="020B0604020202020204" pitchFamily="34" charset="0"/>
              </a:rPr>
              <a:t>Usually a </a:t>
            </a:r>
            <a:r>
              <a:rPr lang="en-US" sz="800" i="1">
                <a:latin typeface="Arial" panose="020B0604020202020204" pitchFamily="34" charset="0"/>
              </a:rPr>
              <a:t>foreign</a:t>
            </a:r>
            <a:r>
              <a:rPr lang="en-US" sz="800">
                <a:latin typeface="Arial" panose="020B0604020202020204" pitchFamily="34" charset="0"/>
              </a:rPr>
              <a:t> key is a “copy” of a primary key that has been exported from one relation into another to represent the existence of a relationship between them. </a:t>
            </a:r>
          </a:p>
          <a:p>
            <a:pPr eaLnBrk="1" hangingPunct="1">
              <a:buFontTx/>
              <a:buChar char="•"/>
            </a:pPr>
            <a:r>
              <a:rPr lang="en-US" sz="800">
                <a:latin typeface="Arial" panose="020B0604020202020204" pitchFamily="34" charset="0"/>
              </a:rPr>
              <a:t>Foreign key values do not (usually) have to be unique.</a:t>
            </a:r>
          </a:p>
          <a:p>
            <a:pPr eaLnBrk="1" hangingPunct="1">
              <a:buFontTx/>
              <a:buChar char="•"/>
            </a:pPr>
            <a:r>
              <a:rPr lang="en-US" sz="800">
                <a:latin typeface="Arial" panose="020B0604020202020204" pitchFamily="34" charset="0"/>
              </a:rPr>
              <a:t>Foreign keys can also be </a:t>
            </a:r>
            <a:r>
              <a:rPr lang="en-US" sz="800" i="1">
                <a:latin typeface="Arial" panose="020B0604020202020204" pitchFamily="34" charset="0"/>
              </a:rPr>
              <a:t>null</a:t>
            </a:r>
            <a:r>
              <a:rPr lang="en-US" sz="800">
                <a:latin typeface="Arial" panose="020B0604020202020204" pitchFamily="34" charset="0"/>
              </a:rPr>
              <a:t> .</a:t>
            </a:r>
          </a:p>
          <a:p>
            <a:pPr eaLnBrk="1" hangingPunct="1"/>
            <a:endParaRPr lang="en-US" sz="800">
              <a:latin typeface="Arial" panose="020B0604020202020204" pitchFamily="34" charset="0"/>
            </a:endParaRPr>
          </a:p>
          <a:p>
            <a:pPr eaLnBrk="1" hangingPunct="1"/>
            <a:endParaRPr lang="en-US" sz="800">
              <a:latin typeface="Arial" panose="020B0604020202020204" pitchFamily="34" charset="0"/>
            </a:endParaRPr>
          </a:p>
          <a:p>
            <a:pPr eaLnBrk="1" hangingPunct="1"/>
            <a:endParaRPr lang="en-US">
              <a:latin typeface="Arial" panose="020B0604020202020204" pitchFamily="34" charset="0"/>
            </a:endParaRPr>
          </a:p>
          <a:p>
            <a:pPr eaLnBrk="1" hangingPunct="1"/>
            <a:endParaRPr lang="en-US">
              <a:latin typeface="Arial" panose="020B0604020202020204" pitchFamily="34" charset="0"/>
            </a:endParaRP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7103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3014603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CC5FBFB-A1B4-4BAC-9F0A-8B2BAD4E8B54}" type="slidenum">
              <a:rPr lang="en-US" b="0"/>
              <a:pPr/>
              <a:t>17</a:t>
            </a:fld>
            <a:endParaRPr lang="en-US" b="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09294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359A58F-0E70-485B-9DDB-EFE916E1F836}" type="slidenum">
              <a:rPr lang="en-US" b="0"/>
              <a:pPr/>
              <a:t>19</a:t>
            </a:fld>
            <a:endParaRPr lang="en-US" b="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517735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24AC13A-DCE3-4CC5-958A-C791C0EE46C1}" type="slidenum">
              <a:rPr lang="en-US" b="0"/>
              <a:pPr/>
              <a:t>20</a:t>
            </a:fld>
            <a:endParaRPr lang="en-US" b="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Key attribute mentioned in the slide should not be miss understood with  key attribute discussion of relational model. The key attribute discussion here is only in the context of ER Diagram. </a:t>
            </a:r>
          </a:p>
        </p:txBody>
      </p:sp>
    </p:spTree>
    <p:extLst>
      <p:ext uri="{BB962C8B-B14F-4D97-AF65-F5344CB8AC3E}">
        <p14:creationId xmlns:p14="http://schemas.microsoft.com/office/powerpoint/2010/main" val="3635996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67F75A7-CF22-4A81-BD4F-AEDCB4AAD9C8}" type="slidenum">
              <a:rPr lang="en-US" b="0"/>
              <a:pPr/>
              <a:t>21</a:t>
            </a:fld>
            <a:endParaRPr lang="en-US" b="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53825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15174B1-570A-4837-AC2F-5D80099509E8}" type="slidenum">
              <a:rPr lang="en-US" b="0"/>
              <a:pPr/>
              <a:t>22</a:t>
            </a:fld>
            <a:endParaRPr lang="en-US" b="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panose="020B0604020202020204" pitchFamily="34" charset="0"/>
              </a:rPr>
              <a:t>The dependent data is identified with the help of the 	employee id to which it is related</a:t>
            </a:r>
          </a:p>
          <a:p>
            <a:pPr eaLnBrk="1" hangingPunct="1"/>
            <a:r>
              <a:rPr lang="en-US">
                <a:latin typeface="Arial" panose="020B0604020202020204" pitchFamily="34" charset="0"/>
              </a:rPr>
              <a:t>Id is not the key attribute but is discriminator and used along with key attribute of strong entity to identify dependents</a:t>
            </a:r>
          </a:p>
        </p:txBody>
      </p:sp>
    </p:spTree>
    <p:extLst>
      <p:ext uri="{BB962C8B-B14F-4D97-AF65-F5344CB8AC3E}">
        <p14:creationId xmlns:p14="http://schemas.microsoft.com/office/powerpoint/2010/main" val="852243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0C5BE7F-A648-43B5-871F-B3B9F62BD6EC}" type="slidenum">
              <a:rPr lang="en-US" b="0"/>
              <a:pPr/>
              <a:t>23</a:t>
            </a:fld>
            <a:endParaRPr lang="en-US" b="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30053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85D7A87-0076-4EDB-B05E-943A971ACD54}" type="slidenum">
              <a:rPr lang="en-US" b="0"/>
              <a:pPr/>
              <a:t>2</a:t>
            </a:fld>
            <a:endParaRPr lang="en-US" b="0"/>
          </a:p>
        </p:txBody>
      </p:sp>
      <p:sp>
        <p:nvSpPr>
          <p:cNvPr id="89091" name="Rectangle 2"/>
          <p:cNvSpPr>
            <a:spLocks noGrp="1" noRot="1" noChangeAspect="1" noChangeArrowheads="1" noTextEdit="1"/>
          </p:cNvSpPr>
          <p:nvPr>
            <p:ph type="sldImg"/>
          </p:nvPr>
        </p:nvSpPr>
        <p:spPr>
          <a:xfrm>
            <a:off x="277813" y="860425"/>
            <a:ext cx="6142037" cy="3455988"/>
          </a:xfrm>
          <a:ln/>
        </p:spPr>
      </p:sp>
      <p:sp>
        <p:nvSpPr>
          <p:cNvPr id="89092" name="Rectangle 3"/>
          <p:cNvSpPr>
            <a:spLocks noGrp="1" noChangeArrowheads="1"/>
          </p:cNvSpPr>
          <p:nvPr>
            <p:ph type="body" idx="1"/>
          </p:nvPr>
        </p:nvSpPr>
        <p:spPr>
          <a:xfrm>
            <a:off x="890588" y="4691063"/>
            <a:ext cx="4911725" cy="4151312"/>
          </a:xfrm>
          <a:solidFill>
            <a:srgbClr val="FFFFFF"/>
          </a:solidFill>
          <a:ln>
            <a:solidFill>
              <a:srgbClr val="000000"/>
            </a:solidFill>
          </a:ln>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994223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5E84F39-8810-49FF-94C5-FF1815EDE4D4}" type="slidenum">
              <a:rPr lang="en-US" b="0"/>
              <a:pPr/>
              <a:t>24</a:t>
            </a:fld>
            <a:endParaRPr lang="en-US" b="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anose="020B0604020202020204" pitchFamily="34" charset="0"/>
            </a:endParaRPr>
          </a:p>
          <a:p>
            <a:pPr eaLnBrk="1" hangingPunct="1"/>
            <a:r>
              <a:rPr lang="en-US">
                <a:latin typeface="Arial" panose="020B0604020202020204" pitchFamily="34" charset="0"/>
              </a:rPr>
              <a:t>The minimum and maximum values of this connectivity is called the </a:t>
            </a:r>
            <a:r>
              <a:rPr lang="en-US" sz="1200" b="1">
                <a:solidFill>
                  <a:srgbClr val="0000FF"/>
                </a:solidFill>
                <a:latin typeface="Arial" panose="020B0604020202020204" pitchFamily="34" charset="0"/>
              </a:rPr>
              <a:t>cardinality of the relationship</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194475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1ED4688-B5BC-4972-AF2F-17558ADB89B2}" type="slidenum">
              <a:rPr lang="en-US" b="0"/>
              <a:pPr/>
              <a:t>25</a:t>
            </a:fld>
            <a:endParaRPr lang="en-US" b="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buFontTx/>
              <a:buChar char="•"/>
            </a:pPr>
            <a:r>
              <a:rPr lang="en-US">
                <a:latin typeface="Arial" panose="020B0604020202020204" pitchFamily="34" charset="0"/>
              </a:rPr>
              <a:t>All instances of the entity type Employee don’t participate in the relationship, Head-of. </a:t>
            </a:r>
          </a:p>
          <a:p>
            <a:pPr eaLnBrk="1" hangingPunct="1">
              <a:buFontTx/>
              <a:buChar char="•"/>
            </a:pPr>
            <a:endParaRPr lang="en-US">
              <a:latin typeface="Arial" panose="020B0604020202020204" pitchFamily="34" charset="0"/>
            </a:endParaRPr>
          </a:p>
          <a:p>
            <a:pPr eaLnBrk="1" hangingPunct="1">
              <a:buFontTx/>
              <a:buChar char="•"/>
            </a:pPr>
            <a:r>
              <a:rPr lang="en-US">
                <a:latin typeface="Arial" panose="020B0604020202020204" pitchFamily="34" charset="0"/>
              </a:rPr>
              <a:t>Every employee doesn’t head a department. So, employee entity type is said to partially participate in the relationship. </a:t>
            </a:r>
          </a:p>
          <a:p>
            <a:pPr eaLnBrk="1" hangingPunct="1">
              <a:buFontTx/>
              <a:buChar char="•"/>
            </a:pPr>
            <a:endParaRPr lang="en-US">
              <a:latin typeface="Arial" panose="020B0604020202020204" pitchFamily="34" charset="0"/>
            </a:endParaRPr>
          </a:p>
          <a:p>
            <a:pPr eaLnBrk="1" hangingPunct="1">
              <a:buFontTx/>
              <a:buChar char="•"/>
            </a:pPr>
            <a:r>
              <a:rPr lang="en-US">
                <a:latin typeface="Arial" panose="020B0604020202020204" pitchFamily="34" charset="0"/>
              </a:rPr>
              <a:t>But, every department would be headed by some employee. </a:t>
            </a:r>
          </a:p>
          <a:p>
            <a:pPr eaLnBrk="1" hangingPunct="1">
              <a:buFontTx/>
              <a:buChar char="•"/>
            </a:pPr>
            <a:endParaRPr lang="en-US">
              <a:latin typeface="Arial" panose="020B0604020202020204" pitchFamily="34" charset="0"/>
            </a:endParaRPr>
          </a:p>
          <a:p>
            <a:pPr eaLnBrk="1" hangingPunct="1">
              <a:buFontTx/>
              <a:buChar char="•"/>
            </a:pPr>
            <a:r>
              <a:rPr lang="en-US">
                <a:latin typeface="Arial" panose="020B0604020202020204" pitchFamily="34" charset="0"/>
              </a:rPr>
              <a:t>So, all instances of the entity type Department participate in this relationship. So, we say that it is total participation from the department side.</a:t>
            </a:r>
          </a:p>
        </p:txBody>
      </p:sp>
    </p:spTree>
    <p:extLst>
      <p:ext uri="{BB962C8B-B14F-4D97-AF65-F5344CB8AC3E}">
        <p14:creationId xmlns:p14="http://schemas.microsoft.com/office/powerpoint/2010/main" val="1062967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822218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A3E34FE-BBA6-4A8B-B184-F76AAD206162}" type="slidenum">
              <a:rPr lang="en-US" b="0"/>
              <a:pPr/>
              <a:t>29</a:t>
            </a:fld>
            <a:endParaRPr lang="en-US" b="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a:p>
            <a:pPr eaLnBrk="1" hangingPunct="1"/>
            <a:r>
              <a:rPr lang="en-US">
                <a:latin typeface="Arial" panose="020B0604020202020204" pitchFamily="34" charset="0"/>
              </a:rPr>
              <a:t>Represented by an ellipse from which other ellipses emanate and represent the component attributes. E.g Address </a:t>
            </a:r>
          </a:p>
        </p:txBody>
      </p:sp>
    </p:spTree>
    <p:extLst>
      <p:ext uri="{BB962C8B-B14F-4D97-AF65-F5344CB8AC3E}">
        <p14:creationId xmlns:p14="http://schemas.microsoft.com/office/powerpoint/2010/main" val="3507185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23472B7-5FA6-46DD-8855-754BA7BF55BC}" type="slidenum">
              <a:rPr lang="en-US" b="0"/>
              <a:pPr/>
              <a:t>30</a:t>
            </a:fld>
            <a:endParaRPr lang="en-US" b="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anose="020B0604020202020204" pitchFamily="34" charset="0"/>
            </a:endParaRPr>
          </a:p>
          <a:p>
            <a:pPr eaLnBrk="1" hangingPunct="1">
              <a:buFontTx/>
              <a:buChar char="•"/>
            </a:pPr>
            <a:r>
              <a:rPr lang="en-US">
                <a:latin typeface="Arial" panose="020B0604020202020204" pitchFamily="34" charset="0"/>
              </a:rPr>
              <a:t>A unary relationship is represented as a diamond which connects one entity to itself as a loop. </a:t>
            </a:r>
          </a:p>
          <a:p>
            <a:pPr eaLnBrk="1" hangingPunct="1">
              <a:buFontTx/>
              <a:buChar char="•"/>
            </a:pPr>
            <a:endParaRPr lang="en-US">
              <a:latin typeface="Arial" panose="020B0604020202020204" pitchFamily="34" charset="0"/>
            </a:endParaRPr>
          </a:p>
          <a:p>
            <a:pPr eaLnBrk="1" hangingPunct="1">
              <a:buFontTx/>
              <a:buChar char="•"/>
            </a:pPr>
            <a:r>
              <a:rPr lang="en-US">
                <a:latin typeface="Arial" panose="020B0604020202020204" pitchFamily="34" charset="0"/>
              </a:rPr>
              <a:t>The relationship above means, some instances of employee manage other instances of Employee.</a:t>
            </a:r>
          </a:p>
        </p:txBody>
      </p:sp>
    </p:spTree>
    <p:extLst>
      <p:ext uri="{BB962C8B-B14F-4D97-AF65-F5344CB8AC3E}">
        <p14:creationId xmlns:p14="http://schemas.microsoft.com/office/powerpoint/2010/main" val="1725330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44B7B18-63ED-4806-BBCE-8EABA42CDD0F}" type="slidenum">
              <a:rPr lang="en-US" b="0"/>
              <a:pPr/>
              <a:t>31</a:t>
            </a:fld>
            <a:endParaRPr lang="en-US" b="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720100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6EF9235-7CDC-49E0-BEC2-22E1819D202F}" type="slidenum">
              <a:rPr lang="en-US" b="0"/>
              <a:pPr/>
              <a:t>32</a:t>
            </a:fld>
            <a:endParaRPr lang="en-US" b="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a:p>
            <a:pPr eaLnBrk="1" hangingPunct="1"/>
            <a:r>
              <a:rPr lang="en-US">
                <a:latin typeface="Arial" panose="020B0604020202020204" pitchFamily="34" charset="0"/>
              </a:rPr>
              <a:t>A relationship connecting three entity types.</a:t>
            </a:r>
          </a:p>
        </p:txBody>
      </p:sp>
    </p:spTree>
    <p:extLst>
      <p:ext uri="{BB962C8B-B14F-4D97-AF65-F5344CB8AC3E}">
        <p14:creationId xmlns:p14="http://schemas.microsoft.com/office/powerpoint/2010/main" val="176360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61B3E14-9C18-4D90-BC4D-4B22B933C811}" type="slidenum">
              <a:rPr lang="en-US" b="0"/>
              <a:pPr/>
              <a:t>33</a:t>
            </a:fld>
            <a:endParaRPr lang="en-US" b="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rgbClr val="6600CC"/>
              </a:solidFill>
              <a:latin typeface="Arial" panose="020B0604020202020204" pitchFamily="34" charset="0"/>
            </a:endParaRPr>
          </a:p>
          <a:p>
            <a:pPr eaLnBrk="1" hangingPunct="1"/>
            <a:endParaRPr lang="en-US">
              <a:solidFill>
                <a:srgbClr val="6600CC"/>
              </a:solidFill>
              <a:latin typeface="Arial" panose="020B0604020202020204" pitchFamily="34" charset="0"/>
            </a:endParaRPr>
          </a:p>
          <a:p>
            <a:pPr eaLnBrk="1" hangingPunct="1"/>
            <a:r>
              <a:rPr lang="en-US">
                <a:solidFill>
                  <a:srgbClr val="6600CC"/>
                </a:solidFill>
                <a:latin typeface="Arial" panose="020B0604020202020204" pitchFamily="34" charset="0"/>
              </a:rPr>
              <a:t>These attributes best describe the relationship </a:t>
            </a:r>
            <a:r>
              <a:rPr lang="en-US" b="1">
                <a:solidFill>
                  <a:srgbClr val="6600CC"/>
                </a:solidFill>
                <a:latin typeface="Arial" panose="020B0604020202020204" pitchFamily="34" charset="0"/>
              </a:rPr>
              <a:t>prescription</a:t>
            </a:r>
            <a:r>
              <a:rPr lang="en-US">
                <a:solidFill>
                  <a:srgbClr val="6600CC"/>
                </a:solidFill>
                <a:latin typeface="Arial" panose="020B0604020202020204" pitchFamily="34" charset="0"/>
              </a:rPr>
              <a:t> rather than any individual entity Doctor, Patient or Medicine.</a:t>
            </a:r>
          </a:p>
        </p:txBody>
      </p:sp>
    </p:spTree>
    <p:extLst>
      <p:ext uri="{BB962C8B-B14F-4D97-AF65-F5344CB8AC3E}">
        <p14:creationId xmlns:p14="http://schemas.microsoft.com/office/powerpoint/2010/main" val="136119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794619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7772F9C-2EE4-4F9B-9AAC-29FC3E86988D}" type="slidenum">
              <a:rPr lang="en-US" b="0"/>
              <a:pPr/>
              <a:t>43</a:t>
            </a:fld>
            <a:endParaRPr lang="en-US" b="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45289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E85E105-30D1-43E6-86D7-454B54AF0B99}" type="slidenum">
              <a:rPr lang="en-US" b="0"/>
              <a:pPr/>
              <a:t>3</a:t>
            </a:fld>
            <a:endParaRPr lang="en-US" b="0"/>
          </a:p>
        </p:txBody>
      </p:sp>
      <p:sp>
        <p:nvSpPr>
          <p:cNvPr id="92163" name="Rectangle 2"/>
          <p:cNvSpPr>
            <a:spLocks noGrp="1" noRot="1" noChangeAspect="1" noChangeArrowheads="1" noTextEdit="1"/>
          </p:cNvSpPr>
          <p:nvPr>
            <p:ph type="sldImg"/>
          </p:nvPr>
        </p:nvSpPr>
        <p:spPr>
          <a:xfrm>
            <a:off x="57150" y="739775"/>
            <a:ext cx="6578600" cy="3700463"/>
          </a:xfrm>
          <a:ln/>
        </p:spPr>
      </p:sp>
      <p:sp>
        <p:nvSpPr>
          <p:cNvPr id="92164" name="Rectangle 3"/>
          <p:cNvSpPr>
            <a:spLocks noGrp="1" noChangeArrowheads="1"/>
          </p:cNvSpPr>
          <p:nvPr>
            <p:ph type="body" idx="1"/>
          </p:nvPr>
        </p:nvSpPr>
        <p:spPr>
          <a:xfrm>
            <a:off x="892175" y="4687888"/>
            <a:ext cx="4908550" cy="4440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endParaRPr lang="en-US">
              <a:latin typeface="Arial" panose="020B0604020202020204" pitchFamily="34" charset="0"/>
            </a:endParaRPr>
          </a:p>
        </p:txBody>
      </p:sp>
    </p:spTree>
    <p:extLst>
      <p:ext uri="{BB962C8B-B14F-4D97-AF65-F5344CB8AC3E}">
        <p14:creationId xmlns:p14="http://schemas.microsoft.com/office/powerpoint/2010/main" val="2208187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CB0BE4E-B42F-4671-A969-E95878F22B5A}" type="slidenum">
              <a:rPr lang="en-US" b="0"/>
              <a:pPr/>
              <a:t>44</a:t>
            </a:fld>
            <a:endParaRPr lang="en-US" b="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077984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A6AADA1-8E8F-492C-9005-E411B3047DA9}" type="slidenum">
              <a:rPr lang="en-US" b="0"/>
              <a:pPr/>
              <a:t>47</a:t>
            </a:fld>
            <a:endParaRPr lang="en-US" b="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atin typeface="Arial" panose="020B0604020202020204" pitchFamily="34" charset="0"/>
              </a:rPr>
              <a:t>In above example Marks is fully functionally dependent on </a:t>
            </a:r>
            <a:r>
              <a:rPr lang="en-US" u="sng">
                <a:latin typeface="Arial" panose="020B0604020202020204" pitchFamily="34" charset="0"/>
              </a:rPr>
              <a:t>STUDENT# COURSE#</a:t>
            </a:r>
            <a:r>
              <a:rPr lang="en-US">
                <a:latin typeface="Arial" panose="020B0604020202020204" pitchFamily="34" charset="0"/>
              </a:rPr>
              <a:t> and </a:t>
            </a:r>
            <a:r>
              <a:rPr lang="en-US" b="1">
                <a:latin typeface="Arial" panose="020B0604020202020204" pitchFamily="34" charset="0"/>
              </a:rPr>
              <a:t>not</a:t>
            </a:r>
            <a:r>
              <a:rPr lang="en-US">
                <a:latin typeface="Arial" panose="020B0604020202020204" pitchFamily="34" charset="0"/>
              </a:rPr>
              <a:t> </a:t>
            </a:r>
            <a:r>
              <a:rPr lang="en-US" b="1">
                <a:latin typeface="Arial" panose="020B0604020202020204" pitchFamily="34" charset="0"/>
              </a:rPr>
              <a:t>on sub set of</a:t>
            </a:r>
            <a:r>
              <a:rPr lang="en-US">
                <a:latin typeface="Arial" panose="020B0604020202020204" pitchFamily="34" charset="0"/>
              </a:rPr>
              <a:t> </a:t>
            </a:r>
            <a:r>
              <a:rPr lang="en-US" u="sng">
                <a:latin typeface="Arial" panose="020B0604020202020204" pitchFamily="34" charset="0"/>
              </a:rPr>
              <a:t>STUDENT# COURSE#</a:t>
            </a:r>
            <a:r>
              <a:rPr lang="en-US">
                <a:latin typeface="Arial" panose="020B0604020202020204" pitchFamily="34" charset="0"/>
              </a:rPr>
              <a:t>. This means Marks can not be determined either by STUDENT# </a:t>
            </a:r>
            <a:r>
              <a:rPr lang="en-US" b="1">
                <a:latin typeface="Arial" panose="020B0604020202020204" pitchFamily="34" charset="0"/>
              </a:rPr>
              <a:t>OR</a:t>
            </a:r>
            <a:r>
              <a:rPr lang="en-US">
                <a:latin typeface="Arial" panose="020B0604020202020204" pitchFamily="34" charset="0"/>
              </a:rPr>
              <a:t> COURSE# alone. It can be determined only using STUDENT# </a:t>
            </a:r>
            <a:r>
              <a:rPr lang="en-US" b="1">
                <a:latin typeface="Arial" panose="020B0604020202020204" pitchFamily="34" charset="0"/>
              </a:rPr>
              <a:t>AND</a:t>
            </a:r>
            <a:r>
              <a:rPr lang="en-US">
                <a:latin typeface="Arial" panose="020B0604020202020204" pitchFamily="34" charset="0"/>
              </a:rPr>
              <a:t> COURSE# together. Hence Marks is fully functionally dependent on STUDENT# COURSE#.</a:t>
            </a:r>
          </a:p>
        </p:txBody>
      </p:sp>
    </p:spTree>
    <p:extLst>
      <p:ext uri="{BB962C8B-B14F-4D97-AF65-F5344CB8AC3E}">
        <p14:creationId xmlns:p14="http://schemas.microsoft.com/office/powerpoint/2010/main" val="1888658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C0A970C-820D-46DA-850A-9A45658710FB}" type="slidenum">
              <a:rPr lang="en-US" b="0"/>
              <a:pPr/>
              <a:t>48</a:t>
            </a:fld>
            <a:endParaRPr lang="en-US" b="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CourseName is not fully functionally dependent on STUDENT# COURSE# because subset of STUDENT# COURSE# i.e only COURSE# determines the CourseName and STUDENT# does not have any role in deciding CourseName. Hence CourseName is not fully functionally dependent on STUDENT# COURSE#.</a:t>
            </a:r>
          </a:p>
          <a:p>
            <a:pPr eaLnBrk="1" hangingPunct="1"/>
            <a:endParaRPr lang="en-US">
              <a:latin typeface="Arial" panose="020B0604020202020204" pitchFamily="34" charset="0"/>
            </a:endParaRPr>
          </a:p>
          <a:p>
            <a:pPr eaLnBrk="1" hangingPunct="1"/>
            <a:r>
              <a:rPr lang="en-US">
                <a:latin typeface="Arial" panose="020B0604020202020204" pitchFamily="34" charset="0"/>
              </a:rPr>
              <a:t>In the above relationship CourseName is partially dependent on composite attributes </a:t>
            </a:r>
            <a:r>
              <a:rPr lang="en-US" u="sng">
                <a:latin typeface="Arial" panose="020B0604020202020204" pitchFamily="34" charset="0"/>
              </a:rPr>
              <a:t>STUDENT# COURSE#</a:t>
            </a:r>
            <a:r>
              <a:rPr lang="en-US">
                <a:latin typeface="Arial" panose="020B0604020202020204" pitchFamily="34" charset="0"/>
              </a:rPr>
              <a:t> because COURSE# alone defines the CourseName.</a:t>
            </a:r>
          </a:p>
        </p:txBody>
      </p:sp>
    </p:spTree>
    <p:extLst>
      <p:ext uri="{BB962C8B-B14F-4D97-AF65-F5344CB8AC3E}">
        <p14:creationId xmlns:p14="http://schemas.microsoft.com/office/powerpoint/2010/main" val="934164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423AFAB-C498-41C1-B068-0F4DF0D2A06E}" type="slidenum">
              <a:rPr lang="en-US" b="0"/>
              <a:pPr/>
              <a:t>49</a:t>
            </a:fld>
            <a:endParaRPr lang="en-US" b="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In above example, Grade depends on Marks and in turn Marks depends on Student#COURSE#. Hence Grade transitively depends on Student#COURSE#. </a:t>
            </a:r>
          </a:p>
          <a:p>
            <a:pPr eaLnBrk="1" hangingPunct="1"/>
            <a:br>
              <a:rPr lang="en-US">
                <a:latin typeface="Arial" panose="020B0604020202020204" pitchFamily="34" charset="0"/>
              </a:rPr>
            </a:br>
            <a:r>
              <a:rPr lang="en-US" b="1">
                <a:latin typeface="Arial" panose="020B0604020202020204" pitchFamily="34" charset="0"/>
              </a:rPr>
              <a:t>Transitive:</a:t>
            </a:r>
            <a:r>
              <a:rPr lang="en-US">
                <a:latin typeface="Arial" panose="020B0604020202020204" pitchFamily="34" charset="0"/>
              </a:rPr>
              <a:t> Indirect</a:t>
            </a:r>
          </a:p>
        </p:txBody>
      </p:sp>
    </p:spTree>
    <p:extLst>
      <p:ext uri="{BB962C8B-B14F-4D97-AF65-F5344CB8AC3E}">
        <p14:creationId xmlns:p14="http://schemas.microsoft.com/office/powerpoint/2010/main" val="3523151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0A30DB8-ACB3-4991-BD41-71D9AE1553C0}" type="slidenum">
              <a:rPr lang="en-US" b="0"/>
              <a:pPr/>
              <a:t>51</a:t>
            </a:fld>
            <a:endParaRPr lang="en-US" b="0"/>
          </a:p>
        </p:txBody>
      </p:sp>
    </p:spTree>
    <p:extLst>
      <p:ext uri="{BB962C8B-B14F-4D97-AF65-F5344CB8AC3E}">
        <p14:creationId xmlns:p14="http://schemas.microsoft.com/office/powerpoint/2010/main" val="2243445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2445C74-6DB2-4FD0-86C3-91AC12D5188A}" type="slidenum">
              <a:rPr lang="en-US" b="0"/>
              <a:pPr/>
              <a:t>52</a:t>
            </a:fld>
            <a:endParaRPr lang="en-US" b="0"/>
          </a:p>
        </p:txBody>
      </p:sp>
    </p:spTree>
    <p:extLst>
      <p:ext uri="{BB962C8B-B14F-4D97-AF65-F5344CB8AC3E}">
        <p14:creationId xmlns:p14="http://schemas.microsoft.com/office/powerpoint/2010/main" val="3910368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74274EB-43BA-463B-B21D-3BA351D5F783}" type="slidenum">
              <a:rPr lang="en-US" b="0"/>
              <a:pPr/>
              <a:t>53</a:t>
            </a:fld>
            <a:endParaRPr lang="en-US" b="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rPr>
              <a:t>In relational database design it is not practically possible to have a table which is not in 1NF. </a:t>
            </a:r>
          </a:p>
        </p:txBody>
      </p:sp>
    </p:spTree>
    <p:extLst>
      <p:ext uri="{BB962C8B-B14F-4D97-AF65-F5344CB8AC3E}">
        <p14:creationId xmlns:p14="http://schemas.microsoft.com/office/powerpoint/2010/main" val="2901408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29F48CF-549C-403B-8CF8-EC6C1C5650CD}" type="slidenum">
              <a:rPr lang="en-US" b="0"/>
              <a:pPr/>
              <a:t>54</a:t>
            </a:fld>
            <a:endParaRPr lang="en-US" b="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70189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5A3C042-2D4E-4F16-BAF5-802B317E110B}" type="slidenum">
              <a:rPr lang="en-US" b="0"/>
              <a:pPr/>
              <a:t>55</a:t>
            </a:fld>
            <a:endParaRPr lang="en-US" b="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777705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0462D12-1B61-4F9D-8341-1899F2FD47FB}" type="slidenum">
              <a:rPr lang="en-US" b="0"/>
              <a:pPr/>
              <a:t>56</a:t>
            </a:fld>
            <a:endParaRPr lang="en-US" b="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20804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D51AC58-8042-4AA0-B12A-14D5754D3F9B}" type="slidenum">
              <a:rPr lang="en-US" b="0"/>
              <a:pPr/>
              <a:t>4</a:t>
            </a:fld>
            <a:endParaRPr lang="en-US" b="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anose="020B0604020202020204" pitchFamily="34" charset="0"/>
            </a:endParaRPr>
          </a:p>
          <a:p>
            <a:pPr eaLnBrk="1" hangingPunct="1">
              <a:buFontTx/>
              <a:buChar char="•"/>
            </a:pPr>
            <a:r>
              <a:rPr lang="en-US">
                <a:latin typeface="Arial" panose="020B0604020202020204" pitchFamily="34" charset="0"/>
              </a:rPr>
              <a:t>In the traditional approach, information is stored in flat files which are maintained by the file system of  OS. </a:t>
            </a:r>
          </a:p>
          <a:p>
            <a:pPr eaLnBrk="1" hangingPunct="1">
              <a:buFontTx/>
              <a:buChar char="•"/>
            </a:pPr>
            <a:endParaRPr lang="en-US">
              <a:latin typeface="Arial" panose="020B0604020202020204" pitchFamily="34" charset="0"/>
            </a:endParaRPr>
          </a:p>
          <a:p>
            <a:pPr eaLnBrk="1" hangingPunct="1">
              <a:buFontTx/>
              <a:buChar char="•"/>
            </a:pPr>
            <a:r>
              <a:rPr lang="en-US">
                <a:latin typeface="Arial" panose="020B0604020202020204" pitchFamily="34" charset="0"/>
              </a:rPr>
              <a:t>Application programs go through the file system to access these flat files.</a:t>
            </a: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0108341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1B09C09-EFBA-415D-AC5E-F2C2154B6FF6}" type="slidenum">
              <a:rPr lang="en-US" b="0"/>
              <a:pPr/>
              <a:t>59</a:t>
            </a:fld>
            <a:endParaRPr lang="en-US" b="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0823735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C48CBBA-3047-4153-B62F-52F1CB53E247}" type="slidenum">
              <a:rPr lang="en-US" b="0"/>
              <a:pPr/>
              <a:t>61</a:t>
            </a:fld>
            <a:endParaRPr lang="en-US" b="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570631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anose="020B0604020202020204" pitchFamily="34" charset="0"/>
              </a:rPr>
              <a:t>Eliminate Transitive dependencies</a:t>
            </a:r>
          </a:p>
          <a:p>
            <a:endParaRPr lang="en-US">
              <a:latin typeface="Arial" panose="020B0604020202020204" pitchFamily="34" charset="0"/>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6436821-005A-4C28-86C1-2965AF2FCBC4}" type="slidenum">
              <a:rPr lang="en-US" b="0"/>
              <a:pPr/>
              <a:t>66</a:t>
            </a:fld>
            <a:endParaRPr lang="en-US" b="0"/>
          </a:p>
        </p:txBody>
      </p:sp>
    </p:spTree>
    <p:extLst>
      <p:ext uri="{BB962C8B-B14F-4D97-AF65-F5344CB8AC3E}">
        <p14:creationId xmlns:p14="http://schemas.microsoft.com/office/powerpoint/2010/main" val="23058004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8B63874-D528-48B9-A4B9-4EB681B993A3}" type="slidenum">
              <a:rPr lang="en-US" b="0"/>
              <a:pPr/>
              <a:t>67</a:t>
            </a:fld>
            <a:endParaRPr lang="en-US" b="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4775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9B85013-2C04-4DFF-B87A-0A07191EBD7E}" type="slidenum">
              <a:rPr lang="en-US" b="0"/>
              <a:pPr/>
              <a:t>5</a:t>
            </a:fld>
            <a:endParaRPr lang="en-US" b="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solidFill>
            <a:srgbClr val="FFFFFF"/>
          </a:solidFill>
          <a:ln>
            <a:solidFill>
              <a:srgbClr val="000000"/>
            </a:solidFill>
          </a:ln>
        </p:spPr>
        <p:txBody>
          <a:bodyPr/>
          <a:lstStyle/>
          <a:p>
            <a:pPr lvl="1" eaLnBrk="1" hangingPunct="1"/>
            <a:r>
              <a:rPr lang="en-AU" u="sng">
                <a:latin typeface="Arial" panose="020B0604020202020204" pitchFamily="34" charset="0"/>
              </a:rPr>
              <a:t>Services provided by a DBMS</a:t>
            </a:r>
          </a:p>
          <a:p>
            <a:pPr lvl="1" eaLnBrk="1" hangingPunct="1"/>
            <a:endParaRPr lang="en-AU" u="sng">
              <a:latin typeface="Arial" panose="020B0604020202020204" pitchFamily="34" charset="0"/>
            </a:endParaRPr>
          </a:p>
          <a:p>
            <a:pPr lvl="1" eaLnBrk="1" hangingPunct="1">
              <a:buFontTx/>
              <a:buChar char="•"/>
            </a:pPr>
            <a:r>
              <a:rPr lang="en-AU">
                <a:latin typeface="Arial" panose="020B0604020202020204" pitchFamily="34" charset="0"/>
              </a:rPr>
              <a:t>Data management </a:t>
            </a:r>
          </a:p>
          <a:p>
            <a:pPr lvl="1" eaLnBrk="1" hangingPunct="1">
              <a:buFontTx/>
              <a:buChar char="•"/>
            </a:pPr>
            <a:r>
              <a:rPr lang="en-AU">
                <a:latin typeface="Arial" panose="020B0604020202020204" pitchFamily="34" charset="0"/>
              </a:rPr>
              <a:t>Data definition</a:t>
            </a:r>
          </a:p>
          <a:p>
            <a:pPr lvl="1" eaLnBrk="1" hangingPunct="1">
              <a:buFontTx/>
              <a:buChar char="•"/>
            </a:pPr>
            <a:r>
              <a:rPr lang="en-AU">
                <a:latin typeface="Arial" panose="020B0604020202020204" pitchFamily="34" charset="0"/>
              </a:rPr>
              <a:t>Transaction support </a:t>
            </a:r>
          </a:p>
          <a:p>
            <a:pPr lvl="1" eaLnBrk="1" hangingPunct="1">
              <a:buFontTx/>
              <a:buChar char="•"/>
            </a:pPr>
            <a:r>
              <a:rPr lang="en-AU">
                <a:latin typeface="Arial" panose="020B0604020202020204" pitchFamily="34" charset="0"/>
              </a:rPr>
              <a:t>Concurrency control</a:t>
            </a:r>
          </a:p>
          <a:p>
            <a:pPr lvl="1" eaLnBrk="1" hangingPunct="1">
              <a:buFontTx/>
              <a:buChar char="•"/>
            </a:pPr>
            <a:r>
              <a:rPr lang="en-AU">
                <a:latin typeface="Arial" panose="020B0604020202020204" pitchFamily="34" charset="0"/>
              </a:rPr>
              <a:t>Recovery</a:t>
            </a:r>
          </a:p>
          <a:p>
            <a:pPr lvl="1" eaLnBrk="1" hangingPunct="1">
              <a:buFontTx/>
              <a:buChar char="•"/>
            </a:pPr>
            <a:r>
              <a:rPr lang="en-AU">
                <a:latin typeface="Arial" panose="020B0604020202020204" pitchFamily="34" charset="0"/>
              </a:rPr>
              <a:t>Security and integrity</a:t>
            </a:r>
          </a:p>
          <a:p>
            <a:pPr lvl="1" eaLnBrk="1" hangingPunct="1">
              <a:buFontTx/>
              <a:buChar char="•"/>
            </a:pPr>
            <a:r>
              <a:rPr lang="en-AU">
                <a:latin typeface="Arial" panose="020B0604020202020204" pitchFamily="34" charset="0"/>
              </a:rPr>
              <a:t>Utilities- facilities like data import &amp; export, user management, backup, performance analysis, logging &amp; audit, physical storage control</a:t>
            </a:r>
            <a:endParaRPr lang="en-US">
              <a:latin typeface="Arial" panose="020B0604020202020204" pitchFamily="34" charset="0"/>
            </a:endParaRPr>
          </a:p>
          <a:p>
            <a:pPr lvl="1" eaLnBrk="1" hangingPunct="1">
              <a:buFontTx/>
              <a:buChar char="•"/>
            </a:pPr>
            <a:endParaRPr lang="en-US">
              <a:latin typeface="Arial" panose="020B0604020202020204" pitchFamily="34" charset="0"/>
            </a:endParaRPr>
          </a:p>
          <a:p>
            <a:pPr eaLnBrk="1" hangingPunct="1">
              <a:buFontTx/>
              <a:buChar char="•"/>
            </a:pPr>
            <a:endParaRPr lang="en-US">
              <a:latin typeface="Arial" panose="020B0604020202020204" pitchFamily="34" charset="0"/>
            </a:endParaRPr>
          </a:p>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67385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75797E5-5B6F-4964-BFB6-3329547CCFB6}" type="slidenum">
              <a:rPr lang="en-US" b="0"/>
              <a:pPr/>
              <a:t>6</a:t>
            </a:fld>
            <a:endParaRPr lang="en-US" b="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solidFill>
            <a:srgbClr val="FFFFFF"/>
          </a:solidFill>
          <a:ln>
            <a:solidFill>
              <a:srgbClr val="000000"/>
            </a:solidFill>
          </a:ln>
        </p:spPr>
        <p:txBody>
          <a:bodyPr/>
          <a:lstStyle/>
          <a:p>
            <a:pPr marL="190500" indent="-190500" eaLnBrk="1" hangingPunct="1"/>
            <a:endParaRPr lang="en-US">
              <a:latin typeface="Arial" panose="020B0604020202020204" pitchFamily="34" charset="0"/>
            </a:endParaRPr>
          </a:p>
          <a:p>
            <a:pPr marL="190500" indent="-190500" eaLnBrk="1" hangingPunct="1">
              <a:buFontTx/>
              <a:buChar char="•"/>
            </a:pPr>
            <a:r>
              <a:rPr lang="en-US">
                <a:latin typeface="Arial" panose="020B0604020202020204" pitchFamily="34" charset="0"/>
              </a:rPr>
              <a:t>Now, the DBMS acts as a layer of abstraction on top of the File system.</a:t>
            </a:r>
          </a:p>
          <a:p>
            <a:pPr marL="190500" indent="-190500" eaLnBrk="1" hangingPunct="1">
              <a:buFontTx/>
              <a:buChar char="•"/>
            </a:pPr>
            <a:endParaRPr lang="en-US">
              <a:latin typeface="Arial" panose="020B0604020202020204" pitchFamily="34" charset="0"/>
            </a:endParaRPr>
          </a:p>
          <a:p>
            <a:pPr marL="190500" indent="-190500" eaLnBrk="1" hangingPunct="1">
              <a:buFontTx/>
              <a:buChar char="•"/>
            </a:pPr>
            <a:r>
              <a:rPr lang="en-US">
                <a:latin typeface="Arial" panose="020B0604020202020204" pitchFamily="34" charset="0"/>
              </a:rPr>
              <a:t>You might have observed that, for interacting with the file system, we were using high level language functions for example, the ‘c’ file handling functions. For interacting with the DBMS we would be using a Query language called SQL.</a:t>
            </a:r>
          </a:p>
          <a:p>
            <a:pPr marL="190500" indent="-190500" eaLnBrk="1" hangingPunct="1"/>
            <a:endParaRPr lang="en-US">
              <a:latin typeface="Arial" panose="020B0604020202020204" pitchFamily="34" charset="0"/>
            </a:endParaRPr>
          </a:p>
        </p:txBody>
      </p:sp>
    </p:spTree>
    <p:extLst>
      <p:ext uri="{BB962C8B-B14F-4D97-AF65-F5344CB8AC3E}">
        <p14:creationId xmlns:p14="http://schemas.microsoft.com/office/powerpoint/2010/main" val="2822463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7A24C45-E521-4971-B459-C1AAF893CEC2}" type="slidenum">
              <a:rPr lang="en-US" b="0"/>
              <a:pPr/>
              <a:t>8</a:t>
            </a:fld>
            <a:endParaRPr lang="en-US"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buFontTx/>
              <a:buAutoNum type="arabicPeriod"/>
            </a:pPr>
            <a:endParaRPr lang="en-US">
              <a:latin typeface="Arial" panose="020B0604020202020204" pitchFamily="34" charset="0"/>
            </a:endParaRPr>
          </a:p>
          <a:p>
            <a:pPr marL="228600" indent="-228600" eaLnBrk="1" hangingPunct="1">
              <a:buFontTx/>
              <a:buAutoNum type="arabicPeriod"/>
            </a:pPr>
            <a:r>
              <a:rPr lang="en-US">
                <a:latin typeface="Arial" panose="020B0604020202020204" pitchFamily="34" charset="0"/>
              </a:rPr>
              <a:t>Users and application programs need not know exactly where or how the data is stored in order to access it.</a:t>
            </a:r>
          </a:p>
          <a:p>
            <a:pPr marL="228600" indent="-228600" eaLnBrk="1" hangingPunct="1">
              <a:buFontTx/>
              <a:buAutoNum type="arabicPeriod"/>
            </a:pPr>
            <a:endParaRPr lang="en-US">
              <a:latin typeface="Arial" panose="020B0604020202020204" pitchFamily="34" charset="0"/>
            </a:endParaRPr>
          </a:p>
          <a:p>
            <a:pPr marL="228600" indent="-228600" eaLnBrk="1" hangingPunct="1"/>
            <a:r>
              <a:rPr lang="en-US">
                <a:latin typeface="Arial" panose="020B0604020202020204" pitchFamily="34" charset="0"/>
              </a:rPr>
              <a:t>2. Proper database design can reduce or eliminate data redundancy and confusion.</a:t>
            </a:r>
          </a:p>
          <a:p>
            <a:pPr marL="228600" indent="-228600" eaLnBrk="1" hangingPunct="1"/>
            <a:endParaRPr lang="en-US">
              <a:latin typeface="Arial" panose="020B0604020202020204" pitchFamily="34" charset="0"/>
            </a:endParaRPr>
          </a:p>
          <a:p>
            <a:pPr marL="228600" indent="-228600" eaLnBrk="1" hangingPunct="1"/>
            <a:r>
              <a:rPr lang="en-US">
                <a:latin typeface="Arial" panose="020B0604020202020204" pitchFamily="34" charset="0"/>
              </a:rPr>
              <a:t>3.Support for unforeseen (ad hoc) information requests are better supported - </a:t>
            </a:r>
            <a:r>
              <a:rPr lang="en-US" b="1" i="1">
                <a:latin typeface="Arial" panose="020B0604020202020204" pitchFamily="34" charset="0"/>
              </a:rPr>
              <a:t>better flexibility.</a:t>
            </a:r>
          </a:p>
          <a:p>
            <a:pPr marL="228600" indent="-228600" eaLnBrk="1" hangingPunct="1"/>
            <a:endParaRPr lang="en-US">
              <a:latin typeface="Arial" panose="020B0604020202020204" pitchFamily="34" charset="0"/>
            </a:endParaRPr>
          </a:p>
          <a:p>
            <a:pPr marL="228600" indent="-228600" eaLnBrk="1" hangingPunct="1"/>
            <a:r>
              <a:rPr lang="en-US">
                <a:latin typeface="Arial" panose="020B0604020202020204" pitchFamily="34" charset="0"/>
              </a:rPr>
              <a:t>4. Data can be more effectively shared between users and/or application programs.</a:t>
            </a:r>
          </a:p>
          <a:p>
            <a:pPr marL="228600" indent="-228600" eaLnBrk="1" hangingPunct="1"/>
            <a:endParaRPr lang="en-US">
              <a:latin typeface="Arial" panose="020B0604020202020204" pitchFamily="34" charset="0"/>
            </a:endParaRPr>
          </a:p>
          <a:p>
            <a:pPr marL="228600" indent="-228600" eaLnBrk="1" hangingPunct="1"/>
            <a:r>
              <a:rPr lang="en-US">
                <a:latin typeface="Arial" panose="020B0604020202020204" pitchFamily="34" charset="0"/>
              </a:rPr>
              <a:t>Data can be stored for long term analysis (data warehousing).</a:t>
            </a:r>
          </a:p>
          <a:p>
            <a:pPr marL="228600" indent="-228600" eaLnBrk="1" hangingPunct="1"/>
            <a:endParaRPr lang="en-US">
              <a:latin typeface="Arial" panose="020B0604020202020204" pitchFamily="34" charset="0"/>
            </a:endParaRPr>
          </a:p>
          <a:p>
            <a:pPr marL="228600" indent="-228600" eaLnBrk="1" hangingPunct="1">
              <a:buFontTx/>
              <a:buAutoNum type="arabicPeriod"/>
            </a:pPr>
            <a:endParaRPr lang="en-US">
              <a:latin typeface="Arial" panose="020B0604020202020204" pitchFamily="34" charset="0"/>
            </a:endParaRPr>
          </a:p>
        </p:txBody>
      </p:sp>
    </p:spTree>
    <p:extLst>
      <p:ext uri="{BB962C8B-B14F-4D97-AF65-F5344CB8AC3E}">
        <p14:creationId xmlns:p14="http://schemas.microsoft.com/office/powerpoint/2010/main" val="33061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63B1C2E-B97F-4BAB-A8F5-837F448AE5C9}" type="slidenum">
              <a:rPr lang="en-US" b="0"/>
              <a:pPr/>
              <a:t>9</a:t>
            </a:fld>
            <a:endParaRPr lang="en-US" b="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anose="020B0604020202020204" pitchFamily="34" charset="0"/>
            </a:endParaRPr>
          </a:p>
          <a:p>
            <a:pPr eaLnBrk="1" hangingPunct="1">
              <a:buFontTx/>
              <a:buChar char="•"/>
            </a:pPr>
            <a:r>
              <a:rPr lang="en-US">
                <a:latin typeface="Arial" panose="020B0604020202020204" pitchFamily="34" charset="0"/>
              </a:rPr>
              <a:t>Though logically data is viewed as existing in the form of two dimensional tables, actually, the data is stored under the file system only. </a:t>
            </a:r>
          </a:p>
          <a:p>
            <a:pPr eaLnBrk="1" hangingPunct="1">
              <a:buFontTx/>
              <a:buChar char="•"/>
            </a:pPr>
            <a:endParaRPr lang="en-US">
              <a:latin typeface="Arial" panose="020B0604020202020204" pitchFamily="34" charset="0"/>
            </a:endParaRPr>
          </a:p>
          <a:p>
            <a:pPr eaLnBrk="1" hangingPunct="1">
              <a:buFontTx/>
              <a:buChar char="•"/>
            </a:pPr>
            <a:r>
              <a:rPr lang="en-US">
                <a:latin typeface="Arial" panose="020B0604020202020204" pitchFamily="34" charset="0"/>
              </a:rPr>
              <a:t>The RDBMS provides an abstraction on top of the file system and gives an illusion that data resides in the form of tables. </a:t>
            </a:r>
          </a:p>
        </p:txBody>
      </p:sp>
    </p:spTree>
    <p:extLst>
      <p:ext uri="{BB962C8B-B14F-4D97-AF65-F5344CB8AC3E}">
        <p14:creationId xmlns:p14="http://schemas.microsoft.com/office/powerpoint/2010/main" val="2477363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sz="800" b="1">
                <a:latin typeface="Arial" panose="020B0604020202020204" pitchFamily="34" charset="0"/>
              </a:rPr>
              <a:t>Candidate Key</a:t>
            </a:r>
          </a:p>
          <a:p>
            <a:pPr eaLnBrk="1" hangingPunct="1">
              <a:lnSpc>
                <a:spcPct val="80000"/>
              </a:lnSpc>
            </a:pPr>
            <a:r>
              <a:rPr lang="en-US" sz="800">
                <a:latin typeface="Arial" panose="020B0604020202020204" pitchFamily="34" charset="0"/>
              </a:rPr>
              <a:t>An attribute, or group of attributes, that is sufficient to distinguish every tuple in the relation from every other one.</a:t>
            </a:r>
          </a:p>
          <a:p>
            <a:pPr eaLnBrk="1" hangingPunct="1">
              <a:lnSpc>
                <a:spcPct val="80000"/>
              </a:lnSpc>
            </a:pPr>
            <a:endParaRPr lang="en-US" u="sng">
              <a:latin typeface="Monotype Corsiva" panose="03010101010201010101" pitchFamily="66" charset="0"/>
            </a:endParaRPr>
          </a:p>
          <a:p>
            <a:pPr eaLnBrk="1" hangingPunct="1">
              <a:lnSpc>
                <a:spcPct val="80000"/>
              </a:lnSpc>
            </a:pPr>
            <a:r>
              <a:rPr lang="en-US">
                <a:latin typeface="Monotype Corsiva" panose="03010101010201010101" pitchFamily="66" charset="0"/>
              </a:rPr>
              <a:t>A candidate key is all those set of attributes which can uniquely identify a row. However,  any subset of these set of attributes would not identify a row uniquely</a:t>
            </a:r>
          </a:p>
          <a:p>
            <a:pPr eaLnBrk="1" hangingPunct="1">
              <a:lnSpc>
                <a:spcPct val="80000"/>
              </a:lnSpc>
            </a:pPr>
            <a:endParaRPr lang="en-US">
              <a:latin typeface="Monotype Corsiva" panose="03010101010201010101" pitchFamily="66" charset="0"/>
            </a:endParaRPr>
          </a:p>
          <a:p>
            <a:pPr eaLnBrk="1" hangingPunct="1">
              <a:lnSpc>
                <a:spcPct val="80000"/>
              </a:lnSpc>
            </a:pPr>
            <a:r>
              <a:rPr lang="en-US">
                <a:latin typeface="Monotype Corsiva" panose="03010101010201010101" pitchFamily="66" charset="0"/>
              </a:rPr>
              <a:t>For example, in a shipment table, “S#, P#” is a candidate key. But, S# alone or P# alone would not uniquely identify a row of the shipment table.</a:t>
            </a:r>
          </a:p>
          <a:p>
            <a:pPr eaLnBrk="1" hangingPunct="1">
              <a:lnSpc>
                <a:spcPct val="80000"/>
              </a:lnSpc>
            </a:pPr>
            <a:endParaRPr lang="en-US">
              <a:latin typeface="Monotype Corsiva" panose="03010101010201010101" pitchFamily="66" charset="0"/>
            </a:endParaRPr>
          </a:p>
          <a:p>
            <a:pPr eaLnBrk="1" hangingPunct="1"/>
            <a:r>
              <a:rPr lang="en-US" b="1">
                <a:latin typeface="Arial" panose="020B0604020202020204" pitchFamily="34" charset="0"/>
              </a:rPr>
              <a:t>Primary key</a:t>
            </a:r>
          </a:p>
          <a:p>
            <a:pPr eaLnBrk="1" hangingPunct="1"/>
            <a:endParaRPr lang="en-US" b="1">
              <a:latin typeface="Arial" panose="020B0604020202020204" pitchFamily="34" charset="0"/>
            </a:endParaRPr>
          </a:p>
          <a:p>
            <a:pPr eaLnBrk="1" hangingPunct="1"/>
            <a:r>
              <a:rPr lang="en-US">
                <a:latin typeface="Arial" panose="020B0604020202020204" pitchFamily="34" charset="0"/>
              </a:rPr>
              <a:t>The candidate key that is chosen to perform the identification task is called the </a:t>
            </a:r>
            <a:r>
              <a:rPr lang="en-US" b="1" i="1">
                <a:solidFill>
                  <a:srgbClr val="0000FF"/>
                </a:solidFill>
                <a:latin typeface="Arial" panose="020B0604020202020204" pitchFamily="34" charset="0"/>
              </a:rPr>
              <a:t>primary key.</a:t>
            </a:r>
            <a:r>
              <a:rPr lang="en-US">
                <a:latin typeface="Arial" panose="020B0604020202020204" pitchFamily="34" charset="0"/>
              </a:rPr>
              <a:t> </a:t>
            </a:r>
          </a:p>
          <a:p>
            <a:pPr eaLnBrk="1" hangingPunct="1"/>
            <a:r>
              <a:rPr lang="en-US">
                <a:latin typeface="Arial" panose="020B0604020202020204" pitchFamily="34" charset="0"/>
              </a:rPr>
              <a:t>Every tuple must have, by definition, </a:t>
            </a:r>
            <a:r>
              <a:rPr lang="en-US" b="1">
                <a:latin typeface="Arial" panose="020B0604020202020204" pitchFamily="34" charset="0"/>
              </a:rPr>
              <a:t>a unique value for its primary key. </a:t>
            </a:r>
            <a:r>
              <a:rPr lang="en-US">
                <a:latin typeface="Arial" panose="020B0604020202020204" pitchFamily="34" charset="0"/>
              </a:rPr>
              <a:t>A primary key which is a combination of more than one attribute is called a </a:t>
            </a:r>
            <a:r>
              <a:rPr lang="en-US" b="1" i="1">
                <a:solidFill>
                  <a:srgbClr val="0000FF"/>
                </a:solidFill>
                <a:latin typeface="Arial" panose="020B0604020202020204" pitchFamily="34" charset="0"/>
              </a:rPr>
              <a:t>composite primary key</a:t>
            </a:r>
            <a:r>
              <a:rPr lang="en-US">
                <a:latin typeface="Arial" panose="020B0604020202020204" pitchFamily="34" charset="0"/>
              </a:rPr>
              <a:t> .</a:t>
            </a:r>
          </a:p>
          <a:p>
            <a:pPr eaLnBrk="1" hangingPunct="1"/>
            <a:endParaRPr lang="en-US">
              <a:latin typeface="Arial" panose="020B0604020202020204" pitchFamily="34" charset="0"/>
            </a:endParaRPr>
          </a:p>
          <a:p>
            <a:pPr eaLnBrk="1" hangingPunct="1">
              <a:lnSpc>
                <a:spcPct val="80000"/>
              </a:lnSpc>
            </a:pPr>
            <a:endParaRPr lang="en-US" sz="800">
              <a:latin typeface="Arial" panose="020B0604020202020204" pitchFamily="34" charset="0"/>
            </a:endParaRPr>
          </a:p>
          <a:p>
            <a:pPr eaLnBrk="1" hangingPunct="1"/>
            <a:endParaRPr lang="en-US">
              <a:latin typeface="Arial" panose="020B0604020202020204"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3BAB802-FDBA-4173-A010-73D3BC480284}" type="slidenum">
              <a:rPr lang="en-US" b="0"/>
              <a:pPr/>
              <a:t>10</a:t>
            </a:fld>
            <a:endParaRPr lang="en-US" b="0"/>
          </a:p>
        </p:txBody>
      </p:sp>
    </p:spTree>
    <p:extLst>
      <p:ext uri="{BB962C8B-B14F-4D97-AF65-F5344CB8AC3E}">
        <p14:creationId xmlns:p14="http://schemas.microsoft.com/office/powerpoint/2010/main" val="264207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446986-C056-4BDF-898E-1AB0CBE20B42}"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371938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446986-C056-4BDF-898E-1AB0CBE20B42}"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264881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446986-C056-4BDF-898E-1AB0CBE20B42}"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1105536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0" y="12700"/>
            <a:ext cx="9941984" cy="973138"/>
          </a:xfrm>
        </p:spPr>
        <p:txBody>
          <a:bodyPr/>
          <a:lstStyle/>
          <a:p>
            <a:r>
              <a:rPr lang="en-US"/>
              <a:t>Click to edit Master title style</a:t>
            </a:r>
          </a:p>
        </p:txBody>
      </p:sp>
      <p:sp>
        <p:nvSpPr>
          <p:cNvPr id="3" name="Table Placeholder 2"/>
          <p:cNvSpPr>
            <a:spLocks noGrp="1"/>
          </p:cNvSpPr>
          <p:nvPr>
            <p:ph type="tbl" idx="1"/>
          </p:nvPr>
        </p:nvSpPr>
        <p:spPr>
          <a:xfrm>
            <a:off x="406400" y="1282701"/>
            <a:ext cx="10972800" cy="4881563"/>
          </a:xfrm>
        </p:spPr>
        <p:txBody>
          <a:bodyPr/>
          <a:lstStyle/>
          <a:p>
            <a:pPr lvl="0"/>
            <a:endParaRPr lang="en-US" noProof="0"/>
          </a:p>
        </p:txBody>
      </p:sp>
      <p:sp>
        <p:nvSpPr>
          <p:cNvPr id="4" name="Rectangle 7"/>
          <p:cNvSpPr>
            <a:spLocks noGrp="1" noChangeArrowheads="1"/>
          </p:cNvSpPr>
          <p:nvPr>
            <p:ph type="sldNum" sz="quarter" idx="10"/>
          </p:nvPr>
        </p:nvSpPr>
        <p:spPr>
          <a:ln/>
        </p:spPr>
        <p:txBody>
          <a:bodyPr/>
          <a:lstStyle>
            <a:lvl1pPr>
              <a:defRPr/>
            </a:lvl1pPr>
          </a:lstStyle>
          <a:p>
            <a:fld id="{469C41B4-5720-4860-9E6C-C899B56F5897}" type="slidenum">
              <a:rPr lang="en-US"/>
              <a:pPr/>
              <a:t>‹#›</a:t>
            </a:fld>
            <a:endParaRPr lang="en-US"/>
          </a:p>
        </p:txBody>
      </p:sp>
    </p:spTree>
    <p:extLst>
      <p:ext uri="{BB962C8B-B14F-4D97-AF65-F5344CB8AC3E}">
        <p14:creationId xmlns:p14="http://schemas.microsoft.com/office/powerpoint/2010/main" val="50158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446986-C056-4BDF-898E-1AB0CBE20B42}"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80310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46986-C056-4BDF-898E-1AB0CBE20B42}"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192473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446986-C056-4BDF-898E-1AB0CBE20B42}"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375034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446986-C056-4BDF-898E-1AB0CBE20B42}"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423911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446986-C056-4BDF-898E-1AB0CBE20B42}"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337352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46986-C056-4BDF-898E-1AB0CBE20B42}"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4220922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46986-C056-4BDF-898E-1AB0CBE20B42}"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156899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446986-C056-4BDF-898E-1AB0CBE20B42}"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6B4C5C-A5EB-45FC-B2A7-571F3BDA3E6D}" type="slidenum">
              <a:rPr lang="en-US" smtClean="0"/>
              <a:t>‹#›</a:t>
            </a:fld>
            <a:endParaRPr lang="en-US"/>
          </a:p>
        </p:txBody>
      </p:sp>
    </p:spTree>
    <p:extLst>
      <p:ext uri="{BB962C8B-B14F-4D97-AF65-F5344CB8AC3E}">
        <p14:creationId xmlns:p14="http://schemas.microsoft.com/office/powerpoint/2010/main" val="133920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446986-C056-4BDF-898E-1AB0CBE20B42}" type="datetimeFigureOut">
              <a:rPr lang="en-US" smtClean="0"/>
              <a:t>7/5/2022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B4C5C-A5EB-45FC-B2A7-571F3BDA3E6D}" type="slidenum">
              <a:rPr lang="en-US" smtClean="0"/>
              <a:t>‹#›</a:t>
            </a:fld>
            <a:endParaRPr lang="en-US"/>
          </a:p>
        </p:txBody>
      </p:sp>
    </p:spTree>
    <p:extLst>
      <p:ext uri="{BB962C8B-B14F-4D97-AF65-F5344CB8AC3E}">
        <p14:creationId xmlns:p14="http://schemas.microsoft.com/office/powerpoint/2010/main" val="412170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8.emf"/><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hyperlink" Target="http://www.smartdraw.com/tutorials/software-erd/erdcardinality.ht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image" Target="../media/image19.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9.png"/><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ctrTitle"/>
          </p:nvPr>
        </p:nvSpPr>
        <p:spPr>
          <a:xfrm>
            <a:off x="2286000" y="1295400"/>
            <a:ext cx="7772400" cy="476250"/>
          </a:xfrm>
        </p:spPr>
        <p:txBody>
          <a:bodyPr>
            <a:normAutofit fontScale="90000"/>
          </a:bodyPr>
          <a:lstStyle/>
          <a:p>
            <a:pPr eaLnBrk="1" hangingPunct="1">
              <a:defRPr/>
            </a:pPr>
            <a:r>
              <a:rPr lang="en-US" sz="4000"/>
              <a:t>RDBMS - Bridge Course</a:t>
            </a:r>
          </a:p>
        </p:txBody>
      </p:sp>
    </p:spTree>
    <p:extLst>
      <p:ext uri="{BB962C8B-B14F-4D97-AF65-F5344CB8AC3E}">
        <p14:creationId xmlns:p14="http://schemas.microsoft.com/office/powerpoint/2010/main" val="69214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D87C3E4-08D6-4B18-8FA4-6210556D451E}" type="slidenum">
              <a:rPr lang="en-US">
                <a:solidFill>
                  <a:schemeClr val="bg1"/>
                </a:solidFill>
              </a:rPr>
              <a:pPr/>
              <a:t>10</a:t>
            </a:fld>
            <a:endParaRPr lang="en-US">
              <a:solidFill>
                <a:schemeClr val="bg1"/>
              </a:solidFill>
            </a:endParaRPr>
          </a:p>
        </p:txBody>
      </p:sp>
      <p:sp>
        <p:nvSpPr>
          <p:cNvPr id="4096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Keys in Relational Model</a:t>
            </a:r>
          </a:p>
        </p:txBody>
      </p:sp>
      <p:sp>
        <p:nvSpPr>
          <p:cNvPr id="424963" name="Rectangle 3"/>
          <p:cNvSpPr>
            <a:spLocks noGrp="1" noChangeArrowheads="1"/>
          </p:cNvSpPr>
          <p:nvPr>
            <p:ph type="body" idx="4294967295"/>
          </p:nvPr>
        </p:nvSpPr>
        <p:spPr/>
        <p:txBody>
          <a:bodyPr vert="horz" lIns="0" tIns="0" rIns="91440" bIns="45720" rtlCol="0">
            <a:normAutofit lnSpcReduction="10000"/>
          </a:bodyPr>
          <a:lstStyle/>
          <a:p>
            <a:pPr eaLnBrk="1" hangingPunct="1"/>
            <a:r>
              <a:rPr lang="en-US">
                <a:solidFill>
                  <a:srgbClr val="0070C0"/>
                </a:solidFill>
              </a:rPr>
              <a:t>Candidate key</a:t>
            </a:r>
          </a:p>
          <a:p>
            <a:pPr marL="190500" lvl="1" indent="-190500">
              <a:buNone/>
            </a:pPr>
            <a:r>
              <a:rPr lang="en-US"/>
              <a:t>	A Candidate key is a set of </a:t>
            </a:r>
            <a:r>
              <a:rPr lang="en-US" b="1"/>
              <a:t>one or more attributes(minimal)</a:t>
            </a:r>
            <a:r>
              <a:rPr lang="en-US"/>
              <a:t> that can uniquely identify a row in a given table.</a:t>
            </a:r>
          </a:p>
          <a:p>
            <a:pPr eaLnBrk="1" hangingPunct="1"/>
            <a:r>
              <a:rPr lang="en-US">
                <a:solidFill>
                  <a:srgbClr val="0070C0"/>
                </a:solidFill>
              </a:rPr>
              <a:t>Primary Key </a:t>
            </a:r>
          </a:p>
          <a:p>
            <a:pPr marL="190500" lvl="1" indent="-190500">
              <a:buNone/>
            </a:pPr>
            <a:r>
              <a:rPr lang="en-US"/>
              <a:t>	During the creation of the table, the Database Designer chooses one of the Candidate Key from amongst the several available, to uniquely identify row in the given table.</a:t>
            </a:r>
          </a:p>
          <a:p>
            <a:pPr eaLnBrk="1" hangingPunct="1"/>
            <a:r>
              <a:rPr lang="en-US">
                <a:solidFill>
                  <a:srgbClr val="0070C0"/>
                </a:solidFill>
              </a:rPr>
              <a:t>Alternate Key</a:t>
            </a:r>
          </a:p>
          <a:p>
            <a:pPr eaLnBrk="1" hangingPunct="1">
              <a:buFont typeface="Wingdings" panose="05000000000000000000" pitchFamily="2" charset="2"/>
              <a:buNone/>
            </a:pPr>
            <a:r>
              <a:rPr lang="en-US"/>
              <a:t>	</a:t>
            </a:r>
            <a:r>
              <a:rPr lang="en-US" sz="1800"/>
              <a:t>The candidate key that is chosen to perform the identification task is called the </a:t>
            </a:r>
            <a:r>
              <a:rPr lang="en-US" sz="1800" i="1"/>
              <a:t>primary key</a:t>
            </a:r>
            <a:r>
              <a:rPr lang="en-US" sz="1800"/>
              <a:t> and the remaining candidate keys are known as alternate keys</a:t>
            </a:r>
            <a:r>
              <a:rPr lang="en-US" sz="1800">
                <a:solidFill>
                  <a:srgbClr val="0000FF"/>
                </a:solidFill>
              </a:rPr>
              <a:t>.</a:t>
            </a:r>
          </a:p>
          <a:p>
            <a:pPr eaLnBrk="1" hangingPunct="1">
              <a:buFont typeface="Wingdings" panose="05000000000000000000" pitchFamily="2" charset="2"/>
              <a:buNone/>
            </a:pPr>
            <a:r>
              <a:rPr lang="en-US"/>
              <a:t>    	</a:t>
            </a:r>
            <a:r>
              <a:rPr lang="en-US" sz="1800"/>
              <a:t>No of Alternate Keys = No of Candidate Keys  - 1</a:t>
            </a:r>
          </a:p>
          <a:p>
            <a:pPr eaLnBrk="1" hangingPunct="1">
              <a:buFont typeface="Wingdings" panose="05000000000000000000" pitchFamily="2" charset="2"/>
              <a:buNone/>
            </a:pPr>
            <a:endParaRPr lang="en-US"/>
          </a:p>
        </p:txBody>
      </p:sp>
    </p:spTree>
    <p:extLst>
      <p:ext uri="{BB962C8B-B14F-4D97-AF65-F5344CB8AC3E}">
        <p14:creationId xmlns:p14="http://schemas.microsoft.com/office/powerpoint/2010/main" val="3424374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Effect transition="in" filter="blinds(horizontal)">
                                      <p:cBhvr>
                                        <p:cTn id="7" dur="500"/>
                                        <p:tgtEl>
                                          <p:spTgt spid="4249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10" dur="500"/>
                                        <p:tgtEl>
                                          <p:spTgt spid="4249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15" dur="500"/>
                                        <p:tgtEl>
                                          <p:spTgt spid="42496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18" dur="500"/>
                                        <p:tgtEl>
                                          <p:spTgt spid="4249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23" dur="500"/>
                                        <p:tgtEl>
                                          <p:spTgt spid="42496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24963">
                                            <p:txEl>
                                              <p:pRg st="5" end="5"/>
                                            </p:txEl>
                                          </p:spTgt>
                                        </p:tgtEl>
                                        <p:attrNameLst>
                                          <p:attrName>style.visibility</p:attrName>
                                        </p:attrNameLst>
                                      </p:cBhvr>
                                      <p:to>
                                        <p:strVal val="visible"/>
                                      </p:to>
                                    </p:set>
                                    <p:animEffect transition="in" filter="blinds(horizontal)">
                                      <p:cBhvr>
                                        <p:cTn id="26" dur="500"/>
                                        <p:tgtEl>
                                          <p:spTgt spid="42496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424963">
                                            <p:txEl>
                                              <p:pRg st="6" end="6"/>
                                            </p:txEl>
                                          </p:spTgt>
                                        </p:tgtEl>
                                        <p:attrNameLst>
                                          <p:attrName>style.visibility</p:attrName>
                                        </p:attrNameLst>
                                      </p:cBhvr>
                                      <p:to>
                                        <p:strVal val="visible"/>
                                      </p:to>
                                    </p:set>
                                    <p:animEffect transition="in" filter="blinds(horizontal)">
                                      <p:cBhvr>
                                        <p:cTn id="31" dur="500"/>
                                        <p:tgtEl>
                                          <p:spTgt spid="424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7EA2958-2088-4C4E-AB6C-73270B6752E4}" type="slidenum">
              <a:rPr lang="en-US">
                <a:solidFill>
                  <a:schemeClr val="bg1"/>
                </a:solidFill>
              </a:rPr>
              <a:pPr/>
              <a:t>11</a:t>
            </a:fld>
            <a:endParaRPr lang="en-US">
              <a:solidFill>
                <a:schemeClr val="bg1"/>
              </a:solidFill>
            </a:endParaRPr>
          </a:p>
        </p:txBody>
      </p:sp>
      <p:sp>
        <p:nvSpPr>
          <p:cNvPr id="4198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Key and Non-key Attributes in Relational Model</a:t>
            </a:r>
          </a:p>
        </p:txBody>
      </p:sp>
      <p:sp>
        <p:nvSpPr>
          <p:cNvPr id="351235" name="Rectangle 3"/>
          <p:cNvSpPr>
            <a:spLocks noGrp="1" noChangeArrowheads="1"/>
          </p:cNvSpPr>
          <p:nvPr>
            <p:ph type="body" idx="4294967295"/>
          </p:nvPr>
        </p:nvSpPr>
        <p:spPr/>
        <p:txBody>
          <a:bodyPr vert="horz" lIns="0" tIns="0" rIns="91440" bIns="45720" rtlCol="0">
            <a:normAutofit/>
          </a:bodyPr>
          <a:lstStyle/>
          <a:p>
            <a:pPr eaLnBrk="1" hangingPunct="1"/>
            <a:r>
              <a:rPr lang="en-US"/>
              <a:t>Key Attributes</a:t>
            </a:r>
          </a:p>
          <a:p>
            <a:pPr eaLnBrk="1" hangingPunct="1">
              <a:buFont typeface="Wingdings" panose="05000000000000000000" pitchFamily="2" charset="2"/>
              <a:buNone/>
            </a:pPr>
            <a:r>
              <a:rPr lang="en-US"/>
              <a:t>		</a:t>
            </a:r>
            <a:r>
              <a:rPr lang="en-US" sz="1800"/>
              <a:t>The attributes that participate in the Candidate key are Key Attributes</a:t>
            </a:r>
          </a:p>
          <a:p>
            <a:pPr eaLnBrk="1" hangingPunct="1"/>
            <a:endParaRPr lang="en-US"/>
          </a:p>
          <a:p>
            <a:pPr eaLnBrk="1" hangingPunct="1"/>
            <a:r>
              <a:rPr lang="en-US"/>
              <a:t>Non-Key Attributes</a:t>
            </a:r>
          </a:p>
          <a:p>
            <a:pPr lvl="1" eaLnBrk="1" hangingPunct="1"/>
            <a:r>
              <a:rPr lang="en-US"/>
              <a:t>The attributes other than the Candidate Key attributes in a table/relation are called Non-Key attributes.</a:t>
            </a:r>
          </a:p>
          <a:p>
            <a:pPr lvl="1" eaLnBrk="1" hangingPunct="1">
              <a:buFont typeface="Wingdings" panose="05000000000000000000" pitchFamily="2" charset="2"/>
              <a:buNone/>
            </a:pPr>
            <a:r>
              <a:rPr lang="en-US"/>
              <a:t>					</a:t>
            </a:r>
            <a:r>
              <a:rPr lang="en-US" b="1"/>
              <a:t>OR</a:t>
            </a:r>
          </a:p>
          <a:p>
            <a:pPr lvl="1" eaLnBrk="1" hangingPunct="1"/>
            <a:r>
              <a:rPr lang="en-US"/>
              <a:t>The attributes which do not participate in  the Candidate key.</a:t>
            </a:r>
          </a:p>
          <a:p>
            <a:pPr lvl="1" eaLnBrk="1" hangingPunct="1">
              <a:buFont typeface="Wingdings" panose="05000000000000000000" pitchFamily="2" charset="2"/>
              <a:buNone/>
            </a:pPr>
            <a:endParaRPr lang="en-US"/>
          </a:p>
          <a:p>
            <a:pPr lvl="1" eaLnBrk="1" hangingPunct="1">
              <a:buFont typeface="Wingdings" panose="05000000000000000000" pitchFamily="2" charset="2"/>
              <a:buNone/>
            </a:pPr>
            <a:endParaRPr lang="en-US"/>
          </a:p>
          <a:p>
            <a:pPr lvl="1" eaLnBrk="1" hangingPunct="1">
              <a:buFont typeface="Wingdings" panose="05000000000000000000" pitchFamily="2" charset="2"/>
              <a:buNone/>
            </a:pPr>
            <a:endParaRPr lang="en-US"/>
          </a:p>
          <a:p>
            <a:pPr lvl="1" eaLnBrk="1" hangingPunct="1"/>
            <a:endParaRPr lang="en-US"/>
          </a:p>
          <a:p>
            <a:pPr eaLnBrk="1" hangingPunct="1">
              <a:buFont typeface="Wingdings" panose="05000000000000000000" pitchFamily="2" charset="2"/>
              <a:buNone/>
            </a:pPr>
            <a:endParaRPr lang="en-US"/>
          </a:p>
        </p:txBody>
      </p:sp>
    </p:spTree>
    <p:extLst>
      <p:ext uri="{BB962C8B-B14F-4D97-AF65-F5344CB8AC3E}">
        <p14:creationId xmlns:p14="http://schemas.microsoft.com/office/powerpoint/2010/main" val="134635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p:cTn id="7" dur="1000" fill="hold"/>
                                        <p:tgtEl>
                                          <p:spTgt spid="35123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512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123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51235">
                                            <p:txEl>
                                              <p:pRg st="1" end="1"/>
                                            </p:txEl>
                                          </p:spTgt>
                                        </p:tgtEl>
                                        <p:attrNameLst>
                                          <p:attrName>style.visibility</p:attrName>
                                        </p:attrNameLst>
                                      </p:cBhvr>
                                      <p:to>
                                        <p:strVal val="visible"/>
                                      </p:to>
                                    </p:set>
                                    <p:anim calcmode="lin" valueType="num">
                                      <p:cBhvr>
                                        <p:cTn id="14" dur="1000" fill="hold"/>
                                        <p:tgtEl>
                                          <p:spTgt spid="35123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5123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123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51235">
                                            <p:txEl>
                                              <p:pRg st="3" end="3"/>
                                            </p:txEl>
                                          </p:spTgt>
                                        </p:tgtEl>
                                        <p:attrNameLst>
                                          <p:attrName>style.visibility</p:attrName>
                                        </p:attrNameLst>
                                      </p:cBhvr>
                                      <p:to>
                                        <p:strVal val="visible"/>
                                      </p:to>
                                    </p:set>
                                    <p:anim calcmode="lin" valueType="num">
                                      <p:cBhvr>
                                        <p:cTn id="21" dur="1000" fill="hold"/>
                                        <p:tgtEl>
                                          <p:spTgt spid="351235">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35123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51235">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351235">
                                            <p:txEl>
                                              <p:pRg st="4" end="4"/>
                                            </p:txEl>
                                          </p:spTgt>
                                        </p:tgtEl>
                                        <p:attrNameLst>
                                          <p:attrName>style.visibility</p:attrName>
                                        </p:attrNameLst>
                                      </p:cBhvr>
                                      <p:to>
                                        <p:strVal val="visible"/>
                                      </p:to>
                                    </p:set>
                                    <p:anim calcmode="lin" valueType="num">
                                      <p:cBhvr>
                                        <p:cTn id="26" dur="1000" fill="hold"/>
                                        <p:tgtEl>
                                          <p:spTgt spid="351235">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35123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51235">
                                            <p:txEl>
                                              <p:pRg st="4" end="4"/>
                                            </p:txEl>
                                          </p:spTgt>
                                        </p:tgtEl>
                                      </p:cBhvr>
                                    </p:animEffect>
                                  </p:childTnLst>
                                </p:cTn>
                              </p:par>
                              <p:par>
                                <p:cTn id="29" presetID="29" presetClass="entr" presetSubtype="0" fill="hold" nodeType="withEffect">
                                  <p:stCondLst>
                                    <p:cond delay="0"/>
                                  </p:stCondLst>
                                  <p:childTnLst>
                                    <p:set>
                                      <p:cBhvr>
                                        <p:cTn id="30" dur="1" fill="hold">
                                          <p:stCondLst>
                                            <p:cond delay="0"/>
                                          </p:stCondLst>
                                        </p:cTn>
                                        <p:tgtEl>
                                          <p:spTgt spid="351235">
                                            <p:txEl>
                                              <p:pRg st="5" end="5"/>
                                            </p:txEl>
                                          </p:spTgt>
                                        </p:tgtEl>
                                        <p:attrNameLst>
                                          <p:attrName>style.visibility</p:attrName>
                                        </p:attrNameLst>
                                      </p:cBhvr>
                                      <p:to>
                                        <p:strVal val="visible"/>
                                      </p:to>
                                    </p:set>
                                    <p:anim calcmode="lin" valueType="num">
                                      <p:cBhvr>
                                        <p:cTn id="31" dur="1000" fill="hold"/>
                                        <p:tgtEl>
                                          <p:spTgt spid="351235">
                                            <p:txEl>
                                              <p:pRg st="5" end="5"/>
                                            </p:txEl>
                                          </p:spTgt>
                                        </p:tgtEl>
                                        <p:attrNameLst>
                                          <p:attrName>ppt_x</p:attrName>
                                        </p:attrNameLst>
                                      </p:cBhvr>
                                      <p:tavLst>
                                        <p:tav tm="0">
                                          <p:val>
                                            <p:strVal val="#ppt_x-.2"/>
                                          </p:val>
                                        </p:tav>
                                        <p:tav tm="100000">
                                          <p:val>
                                            <p:strVal val="#ppt_x"/>
                                          </p:val>
                                        </p:tav>
                                      </p:tavLst>
                                    </p:anim>
                                    <p:anim calcmode="lin" valueType="num">
                                      <p:cBhvr>
                                        <p:cTn id="32" dur="1000" fill="hold"/>
                                        <p:tgtEl>
                                          <p:spTgt spid="3512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51235">
                                            <p:txEl>
                                              <p:pRg st="5" end="5"/>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351235">
                                            <p:txEl>
                                              <p:pRg st="6" end="6"/>
                                            </p:txEl>
                                          </p:spTgt>
                                        </p:tgtEl>
                                        <p:attrNameLst>
                                          <p:attrName>style.visibility</p:attrName>
                                        </p:attrNameLst>
                                      </p:cBhvr>
                                      <p:to>
                                        <p:strVal val="visible"/>
                                      </p:to>
                                    </p:set>
                                    <p:anim calcmode="lin" valueType="num">
                                      <p:cBhvr>
                                        <p:cTn id="36" dur="1000" fill="hold"/>
                                        <p:tgtEl>
                                          <p:spTgt spid="351235">
                                            <p:txEl>
                                              <p:pRg st="6" end="6"/>
                                            </p:txEl>
                                          </p:spTgt>
                                        </p:tgtEl>
                                        <p:attrNameLst>
                                          <p:attrName>ppt_x</p:attrName>
                                        </p:attrNameLst>
                                      </p:cBhvr>
                                      <p:tavLst>
                                        <p:tav tm="0">
                                          <p:val>
                                            <p:strVal val="#ppt_x-.2"/>
                                          </p:val>
                                        </p:tav>
                                        <p:tav tm="100000">
                                          <p:val>
                                            <p:strVal val="#ppt_x"/>
                                          </p:val>
                                        </p:tav>
                                      </p:tavLst>
                                    </p:anim>
                                    <p:anim calcmode="lin" valueType="num">
                                      <p:cBhvr>
                                        <p:cTn id="37" dur="1000" fill="hold"/>
                                        <p:tgtEl>
                                          <p:spTgt spid="3512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351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2249488-EBE8-414E-B3AA-6ECF96201A93}" type="slidenum">
              <a:rPr lang="en-US">
                <a:solidFill>
                  <a:schemeClr val="bg1"/>
                </a:solidFill>
              </a:rPr>
              <a:pPr/>
              <a:t>12</a:t>
            </a:fld>
            <a:endParaRPr lang="en-US">
              <a:solidFill>
                <a:schemeClr val="bg1"/>
              </a:solidFill>
            </a:endParaRPr>
          </a:p>
        </p:txBody>
      </p:sp>
      <p:sp>
        <p:nvSpPr>
          <p:cNvPr id="4301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Example</a:t>
            </a:r>
          </a:p>
        </p:txBody>
      </p:sp>
      <p:sp>
        <p:nvSpPr>
          <p:cNvPr id="32772" name="Rectangle 3"/>
          <p:cNvSpPr>
            <a:spLocks noGrp="1" noChangeArrowheads="1"/>
          </p:cNvSpPr>
          <p:nvPr>
            <p:ph type="body" idx="4294967295"/>
          </p:nvPr>
        </p:nvSpPr>
        <p:spPr/>
        <p:txBody>
          <a:bodyPr vert="horz" lIns="0" tIns="0" rIns="91440" bIns="45720" rtlCol="0">
            <a:normAutofit fontScale="55000" lnSpcReduction="20000"/>
          </a:bodyPr>
          <a:lstStyle/>
          <a:p>
            <a:pPr eaLnBrk="1" hangingPunct="1">
              <a:lnSpc>
                <a:spcPct val="90000"/>
              </a:lnSpc>
              <a:buFont typeface="Wingdings" panose="05000000000000000000" pitchFamily="2" charset="2"/>
              <a:buNone/>
            </a:pPr>
            <a:r>
              <a:rPr lang="en-US"/>
              <a:t>Given a relation </a:t>
            </a:r>
          </a:p>
          <a:p>
            <a:pPr eaLnBrk="1" hangingPunct="1">
              <a:lnSpc>
                <a:spcPct val="90000"/>
              </a:lnSpc>
              <a:buFont typeface="Wingdings" panose="05000000000000000000" pitchFamily="2" charset="2"/>
              <a:buNone/>
            </a:pPr>
            <a:r>
              <a:rPr lang="en-US" b="1"/>
              <a:t>Trainee(Empno, FirstName, LastName, Email, PhoneNo) </a:t>
            </a:r>
            <a:r>
              <a:rPr lang="en-US"/>
              <a:t> </a:t>
            </a:r>
          </a:p>
          <a:p>
            <a:pPr eaLnBrk="1" hangingPunct="1">
              <a:lnSpc>
                <a:spcPct val="90000"/>
              </a:lnSpc>
              <a:buFont typeface="Wingdings" panose="05000000000000000000" pitchFamily="2" charset="2"/>
              <a:buNone/>
            </a:pPr>
            <a:endParaRPr lang="en-US"/>
          </a:p>
          <a:p>
            <a:pPr eaLnBrk="1" hangingPunct="1">
              <a:lnSpc>
                <a:spcPct val="90000"/>
              </a:lnSpc>
              <a:buFont typeface="Wingdings" panose="05000000000000000000" pitchFamily="2" charset="2"/>
              <a:buNone/>
            </a:pPr>
            <a:r>
              <a:rPr lang="en-US"/>
              <a:t>Candidate key:</a:t>
            </a:r>
          </a:p>
          <a:p>
            <a:pPr eaLnBrk="1" hangingPunct="1">
              <a:lnSpc>
                <a:spcPct val="90000"/>
              </a:lnSpc>
              <a:buFont typeface="Wingdings" panose="05000000000000000000" pitchFamily="2" charset="2"/>
              <a:buNone/>
            </a:pPr>
            <a:r>
              <a:rPr lang="en-US"/>
              <a:t>		       {Empno},{Email},{PhoneNo},{FirstName,LastName}</a:t>
            </a:r>
          </a:p>
          <a:p>
            <a:pPr eaLnBrk="1" hangingPunct="1">
              <a:lnSpc>
                <a:spcPct val="90000"/>
              </a:lnSpc>
              <a:buFont typeface="Wingdings" panose="05000000000000000000" pitchFamily="2" charset="2"/>
              <a:buNone/>
            </a:pPr>
            <a:endParaRPr lang="en-US"/>
          </a:p>
          <a:p>
            <a:pPr eaLnBrk="1" hangingPunct="1">
              <a:lnSpc>
                <a:spcPct val="90000"/>
              </a:lnSpc>
              <a:buFont typeface="Wingdings" panose="05000000000000000000" pitchFamily="2" charset="2"/>
              <a:buNone/>
            </a:pPr>
            <a:r>
              <a:rPr lang="en-US"/>
              <a:t>Primary key:</a:t>
            </a:r>
          </a:p>
          <a:p>
            <a:pPr eaLnBrk="1" hangingPunct="1">
              <a:lnSpc>
                <a:spcPct val="90000"/>
              </a:lnSpc>
              <a:buFont typeface="Wingdings" panose="05000000000000000000" pitchFamily="2" charset="2"/>
              <a:buNone/>
            </a:pPr>
            <a:r>
              <a:rPr lang="en-US"/>
              <a:t>                     {Empno}</a:t>
            </a:r>
          </a:p>
          <a:p>
            <a:pPr eaLnBrk="1" hangingPunct="1">
              <a:lnSpc>
                <a:spcPct val="90000"/>
              </a:lnSpc>
              <a:buFont typeface="Wingdings" panose="05000000000000000000" pitchFamily="2" charset="2"/>
              <a:buNone/>
            </a:pPr>
            <a:endParaRPr lang="en-US"/>
          </a:p>
          <a:p>
            <a:pPr eaLnBrk="1" hangingPunct="1">
              <a:lnSpc>
                <a:spcPct val="90000"/>
              </a:lnSpc>
              <a:buFont typeface="Wingdings" panose="05000000000000000000" pitchFamily="2" charset="2"/>
              <a:buNone/>
            </a:pPr>
            <a:r>
              <a:rPr lang="en-US"/>
              <a:t>Alternate Key:</a:t>
            </a:r>
          </a:p>
          <a:p>
            <a:pPr eaLnBrk="1" hangingPunct="1">
              <a:lnSpc>
                <a:spcPct val="90000"/>
              </a:lnSpc>
              <a:buFont typeface="Wingdings" panose="05000000000000000000" pitchFamily="2" charset="2"/>
              <a:buNone/>
            </a:pPr>
            <a:r>
              <a:rPr lang="en-US"/>
              <a:t>                     {Email},{PhoneNo},{FirstName,LastName}</a:t>
            </a:r>
          </a:p>
          <a:p>
            <a:pPr eaLnBrk="1" hangingPunct="1">
              <a:lnSpc>
                <a:spcPct val="90000"/>
              </a:lnSpc>
              <a:buFont typeface="Wingdings" panose="05000000000000000000" pitchFamily="2" charset="2"/>
              <a:buNone/>
            </a:pPr>
            <a:endParaRPr lang="en-US"/>
          </a:p>
          <a:p>
            <a:pPr eaLnBrk="1" hangingPunct="1">
              <a:lnSpc>
                <a:spcPct val="90000"/>
              </a:lnSpc>
              <a:buFont typeface="Wingdings" panose="05000000000000000000" pitchFamily="2" charset="2"/>
              <a:buNone/>
            </a:pPr>
            <a:r>
              <a:rPr lang="en-US"/>
              <a:t> </a:t>
            </a:r>
          </a:p>
          <a:p>
            <a:pPr eaLnBrk="1" hangingPunct="1">
              <a:lnSpc>
                <a:spcPct val="90000"/>
              </a:lnSpc>
              <a:buFont typeface="Wingdings" panose="05000000000000000000" pitchFamily="2" charset="2"/>
              <a:buNone/>
            </a:pPr>
            <a:r>
              <a:rPr lang="en-US"/>
              <a:t>  </a:t>
            </a:r>
          </a:p>
        </p:txBody>
      </p:sp>
    </p:spTree>
    <p:extLst>
      <p:ext uri="{BB962C8B-B14F-4D97-AF65-F5344CB8AC3E}">
        <p14:creationId xmlns:p14="http://schemas.microsoft.com/office/powerpoint/2010/main" val="409177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E36DB3E-05C2-47C0-B1A5-C741B103BB83}" type="slidenum">
              <a:rPr lang="en-US">
                <a:solidFill>
                  <a:schemeClr val="bg1"/>
                </a:solidFill>
              </a:rPr>
              <a:pPr/>
              <a:t>13</a:t>
            </a:fld>
            <a:endParaRPr lang="en-US">
              <a:solidFill>
                <a:schemeClr val="bg1"/>
              </a:solidFill>
            </a:endParaRPr>
          </a:p>
        </p:txBody>
      </p:sp>
      <p:sp>
        <p:nvSpPr>
          <p:cNvPr id="44034"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Exercise on Key attributes</a:t>
            </a:r>
          </a:p>
        </p:txBody>
      </p:sp>
      <p:sp>
        <p:nvSpPr>
          <p:cNvPr id="33796" name="Rectangle 3"/>
          <p:cNvSpPr>
            <a:spLocks noGrp="1" noChangeArrowheads="1"/>
          </p:cNvSpPr>
          <p:nvPr>
            <p:ph type="body" idx="4294967295"/>
          </p:nvPr>
        </p:nvSpPr>
        <p:spPr/>
        <p:txBody>
          <a:bodyPr vert="horz" lIns="0" tIns="0" rIns="91440" bIns="45720" rtlCol="0">
            <a:normAutofit fontScale="62500" lnSpcReduction="20000"/>
          </a:bodyPr>
          <a:lstStyle/>
          <a:p>
            <a:pPr eaLnBrk="1" hangingPunct="1">
              <a:lnSpc>
                <a:spcPct val="90000"/>
              </a:lnSpc>
              <a:buFont typeface="Wingdings" panose="05000000000000000000" pitchFamily="2" charset="2"/>
              <a:buNone/>
            </a:pPr>
            <a:r>
              <a:rPr lang="en-US"/>
              <a:t>	Given a relation R1(X,Y,Z,L) and the following attribute(s) can uniquely identify the records of relation R1. </a:t>
            </a:r>
          </a:p>
          <a:p>
            <a:pPr eaLnBrk="1" hangingPunct="1">
              <a:lnSpc>
                <a:spcPct val="90000"/>
              </a:lnSpc>
              <a:buFont typeface="Wingdings" panose="05000000000000000000" pitchFamily="2" charset="2"/>
              <a:buNone/>
            </a:pPr>
            <a:endParaRPr lang="en-US"/>
          </a:p>
          <a:p>
            <a:pPr eaLnBrk="1" hangingPunct="1">
              <a:lnSpc>
                <a:spcPct val="90000"/>
              </a:lnSpc>
              <a:buFont typeface="Wingdings" panose="05000000000000000000" pitchFamily="2" charset="2"/>
              <a:buNone/>
            </a:pPr>
            <a:r>
              <a:rPr lang="en-US"/>
              <a:t>1)X </a:t>
            </a:r>
          </a:p>
          <a:p>
            <a:pPr eaLnBrk="1" hangingPunct="1">
              <a:lnSpc>
                <a:spcPct val="90000"/>
              </a:lnSpc>
              <a:buFont typeface="Wingdings" panose="05000000000000000000" pitchFamily="2" charset="2"/>
              <a:buNone/>
            </a:pPr>
            <a:r>
              <a:rPr lang="en-US"/>
              <a:t>2)X,L </a:t>
            </a:r>
          </a:p>
          <a:p>
            <a:pPr eaLnBrk="1" hangingPunct="1">
              <a:lnSpc>
                <a:spcPct val="90000"/>
              </a:lnSpc>
              <a:buFont typeface="Wingdings" panose="05000000000000000000" pitchFamily="2" charset="2"/>
              <a:buNone/>
            </a:pPr>
            <a:r>
              <a:rPr lang="en-US"/>
              <a:t>3)Z,L </a:t>
            </a:r>
            <a:br>
              <a:rPr lang="en-US"/>
            </a:br>
            <a:br>
              <a:rPr lang="en-US"/>
            </a:br>
            <a:r>
              <a:rPr lang="en-US"/>
              <a:t>Identify the following in relation R1? </a:t>
            </a:r>
            <a:br>
              <a:rPr lang="en-US"/>
            </a:br>
            <a:endParaRPr lang="en-US"/>
          </a:p>
          <a:p>
            <a:pPr eaLnBrk="1" hangingPunct="1">
              <a:lnSpc>
                <a:spcPct val="90000"/>
              </a:lnSpc>
              <a:buFont typeface="Wingdings" panose="05000000000000000000" pitchFamily="2" charset="2"/>
              <a:buNone/>
            </a:pPr>
            <a:r>
              <a:rPr lang="en-US"/>
              <a:t>  Candidate Key(s)</a:t>
            </a:r>
          </a:p>
          <a:p>
            <a:pPr eaLnBrk="1" hangingPunct="1">
              <a:lnSpc>
                <a:spcPct val="90000"/>
              </a:lnSpc>
              <a:buFont typeface="Wingdings" panose="05000000000000000000" pitchFamily="2" charset="2"/>
              <a:buNone/>
            </a:pPr>
            <a:r>
              <a:rPr lang="en-US"/>
              <a:t>  Primary Key</a:t>
            </a:r>
          </a:p>
          <a:p>
            <a:pPr eaLnBrk="1" hangingPunct="1">
              <a:lnSpc>
                <a:spcPct val="90000"/>
              </a:lnSpc>
              <a:buFont typeface="Wingdings" panose="05000000000000000000" pitchFamily="2" charset="2"/>
              <a:buNone/>
            </a:pPr>
            <a:r>
              <a:rPr lang="en-US"/>
              <a:t>  Alternate Key</a:t>
            </a:r>
          </a:p>
          <a:p>
            <a:pPr eaLnBrk="1" hangingPunct="1">
              <a:lnSpc>
                <a:spcPct val="90000"/>
              </a:lnSpc>
              <a:buFont typeface="Wingdings" panose="05000000000000000000" pitchFamily="2" charset="2"/>
              <a:buNone/>
            </a:pPr>
            <a:r>
              <a:rPr lang="en-US"/>
              <a:t>  Key attribute(s)</a:t>
            </a:r>
          </a:p>
          <a:p>
            <a:pPr eaLnBrk="1" hangingPunct="1">
              <a:lnSpc>
                <a:spcPct val="90000"/>
              </a:lnSpc>
              <a:buFont typeface="Wingdings" panose="05000000000000000000" pitchFamily="2" charset="2"/>
              <a:buNone/>
            </a:pPr>
            <a:r>
              <a:rPr lang="en-US"/>
              <a:t>  Non-key attribute(s) </a:t>
            </a:r>
          </a:p>
          <a:p>
            <a:pPr eaLnBrk="1" hangingPunct="1">
              <a:lnSpc>
                <a:spcPct val="90000"/>
              </a:lnSpc>
              <a:buFont typeface="Wingdings" panose="05000000000000000000" pitchFamily="2" charset="2"/>
              <a:buNone/>
            </a:pPr>
            <a:r>
              <a:rPr lang="en-US"/>
              <a:t>  </a:t>
            </a:r>
          </a:p>
        </p:txBody>
      </p:sp>
    </p:spTree>
    <p:extLst>
      <p:ext uri="{BB962C8B-B14F-4D97-AF65-F5344CB8AC3E}">
        <p14:creationId xmlns:p14="http://schemas.microsoft.com/office/powerpoint/2010/main" val="10525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39DF135-73F6-4CD5-8610-06CE933B118F}" type="slidenum">
              <a:rPr lang="en-US">
                <a:solidFill>
                  <a:schemeClr val="bg1"/>
                </a:solidFill>
              </a:rPr>
              <a:pPr/>
              <a:t>14</a:t>
            </a:fld>
            <a:endParaRPr lang="en-US">
              <a:solidFill>
                <a:schemeClr val="bg1"/>
              </a:solidFill>
            </a:endParaRPr>
          </a:p>
        </p:txBody>
      </p:sp>
      <p:sp>
        <p:nvSpPr>
          <p:cNvPr id="4505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Foreign Key</a:t>
            </a:r>
          </a:p>
        </p:txBody>
      </p:sp>
      <p:sp>
        <p:nvSpPr>
          <p:cNvPr id="350211" name="Rectangle 3"/>
          <p:cNvSpPr>
            <a:spLocks noGrp="1" noChangeArrowheads="1"/>
          </p:cNvSpPr>
          <p:nvPr>
            <p:ph type="body" sz="half" idx="4294967295"/>
          </p:nvPr>
        </p:nvSpPr>
        <p:spPr>
          <a:xfrm>
            <a:off x="1828800" y="1219200"/>
            <a:ext cx="8534400" cy="4953000"/>
          </a:xfrm>
        </p:spPr>
        <p:txBody>
          <a:bodyPr vert="horz" lIns="0" tIns="0" rIns="91440" bIns="45720" rtlCol="0">
            <a:normAutofit fontScale="92500" lnSpcReduction="10000"/>
          </a:bodyPr>
          <a:lstStyle/>
          <a:p>
            <a:pPr eaLnBrk="1" hangingPunct="1"/>
            <a:endParaRPr lang="en-US" sz="1800"/>
          </a:p>
          <a:p>
            <a:pPr eaLnBrk="1" hangingPunct="1"/>
            <a:r>
              <a:rPr lang="en-US" b="1"/>
              <a:t>Foreign key</a:t>
            </a:r>
          </a:p>
          <a:p>
            <a:pPr lvl="1" eaLnBrk="1" hangingPunct="1">
              <a:buFontTx/>
              <a:buChar char="•"/>
            </a:pPr>
            <a:r>
              <a:rPr lang="en-US" sz="1800"/>
              <a:t>A Foreign Key is a set of attribute (s) whose values are required to match values of a column in the same or another table. </a:t>
            </a:r>
          </a:p>
          <a:p>
            <a:pPr eaLnBrk="1" hangingPunct="1"/>
            <a:endParaRPr lang="en-US" sz="1600"/>
          </a:p>
          <a:p>
            <a:pPr eaLnBrk="1" hangingPunct="1">
              <a:buFont typeface="Wingdings" panose="05000000000000000000" pitchFamily="2" charset="2"/>
              <a:buNone/>
            </a:pPr>
            <a:r>
              <a:rPr lang="en-US" sz="1600" b="1" u="sng"/>
              <a:t>DEPT</a:t>
            </a:r>
            <a:r>
              <a:rPr lang="en-US" sz="1600" b="1"/>
              <a:t>				 	</a:t>
            </a:r>
            <a:r>
              <a:rPr lang="en-US" sz="1600" b="1" u="sng"/>
              <a:t>EMP</a:t>
            </a:r>
          </a:p>
          <a:p>
            <a:pPr eaLnBrk="1" hangingPunct="1">
              <a:buFont typeface="Wingdings" panose="05000000000000000000" pitchFamily="2" charset="2"/>
              <a:buNone/>
            </a:pPr>
            <a:r>
              <a:rPr lang="en-US" sz="1600" b="1" u="sng"/>
              <a:t>(Parent /Master/Referenced Table)</a:t>
            </a:r>
            <a:r>
              <a:rPr lang="en-US" sz="1600"/>
              <a:t>		</a:t>
            </a:r>
            <a:r>
              <a:rPr lang="en-US" sz="1600" b="1" u="sng"/>
              <a:t>(Child /Referencing Table)</a:t>
            </a:r>
            <a:r>
              <a:rPr lang="en-US" sz="1600"/>
              <a:t> 			</a:t>
            </a:r>
          </a:p>
          <a:p>
            <a:pPr eaLnBrk="1" hangingPunct="1"/>
            <a:endParaRPr lang="en-US" sz="1600"/>
          </a:p>
          <a:p>
            <a:pPr eaLnBrk="1" hangingPunct="1"/>
            <a:endParaRPr lang="en-US" sz="1600"/>
          </a:p>
          <a:p>
            <a:pPr eaLnBrk="1" hangingPunct="1"/>
            <a:endParaRPr lang="en-US" sz="1600"/>
          </a:p>
          <a:p>
            <a:pPr eaLnBrk="1" hangingPunct="1"/>
            <a:endParaRPr lang="en-US" sz="1600"/>
          </a:p>
          <a:p>
            <a:pPr eaLnBrk="1" hangingPunct="1"/>
            <a:endParaRPr lang="en-US" sz="1800"/>
          </a:p>
          <a:p>
            <a:pPr eaLnBrk="1" hangingPunct="1"/>
            <a:r>
              <a:rPr lang="en-US"/>
              <a:t>Point to remember</a:t>
            </a:r>
          </a:p>
          <a:p>
            <a:pPr lvl="1" eaLnBrk="1" hangingPunct="1"/>
            <a:r>
              <a:rPr lang="en-US" sz="1800"/>
              <a:t>Foreign key values do not (usually) have to be unique.</a:t>
            </a:r>
          </a:p>
          <a:p>
            <a:pPr lvl="1" eaLnBrk="1" hangingPunct="1"/>
            <a:r>
              <a:rPr lang="en-US" sz="1800"/>
              <a:t>Foreign keys can also be </a:t>
            </a:r>
            <a:r>
              <a:rPr lang="en-US" sz="1800" i="1"/>
              <a:t>null</a:t>
            </a:r>
            <a:r>
              <a:rPr lang="en-US" sz="1800"/>
              <a:t> .</a:t>
            </a:r>
          </a:p>
          <a:p>
            <a:pPr eaLnBrk="1" hangingPunct="1"/>
            <a:endParaRPr lang="en-US" sz="1800"/>
          </a:p>
        </p:txBody>
      </p:sp>
      <p:graphicFrame>
        <p:nvGraphicFramePr>
          <p:cNvPr id="45101" name="Group 45"/>
          <p:cNvGraphicFramePr>
            <a:graphicFrameLocks noGrp="1"/>
          </p:cNvGraphicFramePr>
          <p:nvPr>
            <p:ph sz="quarter" idx="4294967295"/>
          </p:nvPr>
        </p:nvGraphicFramePr>
        <p:xfrm>
          <a:off x="1822451" y="3403600"/>
          <a:ext cx="2767013" cy="1100138"/>
        </p:xfrm>
        <a:graphic>
          <a:graphicData uri="http://schemas.openxmlformats.org/drawingml/2006/table">
            <a:tbl>
              <a:tblPr/>
              <a:tblGrid>
                <a:gridCol w="1384300">
                  <a:extLst>
                    <a:ext uri="{9D8B030D-6E8A-4147-A177-3AD203B41FA5}">
                      <a16:colId xmlns:a16="http://schemas.microsoft.com/office/drawing/2014/main" val="20000"/>
                    </a:ext>
                  </a:extLst>
                </a:gridCol>
                <a:gridCol w="1382713">
                  <a:extLst>
                    <a:ext uri="{9D8B030D-6E8A-4147-A177-3AD203B41FA5}">
                      <a16:colId xmlns:a16="http://schemas.microsoft.com/office/drawing/2014/main" val="20001"/>
                    </a:ext>
                  </a:extLst>
                </a:gridCol>
              </a:tblGrid>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DeptNo</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DName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40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D1</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IVS</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66">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D2</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ENR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5102" name="Group 46"/>
          <p:cNvGraphicFramePr>
            <a:graphicFrameLocks noGrp="1"/>
          </p:cNvGraphicFramePr>
          <p:nvPr>
            <p:ph sz="quarter" idx="4294967295"/>
          </p:nvPr>
        </p:nvGraphicFramePr>
        <p:xfrm>
          <a:off x="5827714" y="3403600"/>
          <a:ext cx="4041775" cy="1924051"/>
        </p:xfrm>
        <a:graphic>
          <a:graphicData uri="http://schemas.openxmlformats.org/drawingml/2006/table">
            <a:tbl>
              <a:tblPr/>
              <a:tblGrid>
                <a:gridCol w="1311275">
                  <a:extLst>
                    <a:ext uri="{9D8B030D-6E8A-4147-A177-3AD203B41FA5}">
                      <a16:colId xmlns:a16="http://schemas.microsoft.com/office/drawing/2014/main" val="20000"/>
                    </a:ext>
                  </a:extLst>
                </a:gridCol>
                <a:gridCol w="1382712">
                  <a:extLst>
                    <a:ext uri="{9D8B030D-6E8A-4147-A177-3AD203B41FA5}">
                      <a16:colId xmlns:a16="http://schemas.microsoft.com/office/drawing/2014/main" val="20001"/>
                    </a:ext>
                  </a:extLst>
                </a:gridCol>
                <a:gridCol w="1347788">
                  <a:extLst>
                    <a:ext uri="{9D8B030D-6E8A-4147-A177-3AD203B41FA5}">
                      <a16:colId xmlns:a16="http://schemas.microsoft.com/office/drawing/2014/main" val="20002"/>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EmpNo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tx1"/>
                          </a:solidFill>
                          <a:effectLst/>
                          <a:latin typeface="Arial" charset="0"/>
                        </a:rPr>
                        <a:t>EName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EDeptNo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Elsa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Maria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1004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0" i="0" u="none" strike="noStrike" cap="none" normalizeH="0" baseline="0">
                          <a:ln>
                            <a:noFill/>
                          </a:ln>
                          <a:solidFill>
                            <a:schemeClr val="tx1"/>
                          </a:solidFill>
                          <a:effectLst/>
                          <a:latin typeface="Arial" charset="0"/>
                        </a:rPr>
                        <a:t>Maida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1800" b="1" i="0" u="none" strike="noStrike" cap="none" normalizeH="0" baseline="0">
                          <a:ln>
                            <a:noFill/>
                          </a:ln>
                          <a:solidFill>
                            <a:schemeClr val="accent2"/>
                          </a:solidFill>
                          <a:effectLst/>
                          <a:latin typeface="Arial" charset="0"/>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4101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 calcmode="lin" valueType="num">
                                      <p:cBhvr>
                                        <p:cTn id="7" dur="1000" fill="hold"/>
                                        <p:tgtEl>
                                          <p:spTgt spid="35021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502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50211">
                                            <p:txEl>
                                              <p:pRg st="1" end="1"/>
                                            </p:txEl>
                                          </p:spTgt>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350211">
                                            <p:txEl>
                                              <p:pRg st="2" end="2"/>
                                            </p:txEl>
                                          </p:spTgt>
                                        </p:tgtEl>
                                        <p:attrNameLst>
                                          <p:attrName>style.visibility</p:attrName>
                                        </p:attrNameLst>
                                      </p:cBhvr>
                                      <p:to>
                                        <p:strVal val="visible"/>
                                      </p:to>
                                    </p:set>
                                    <p:anim calcmode="lin" valueType="num">
                                      <p:cBhvr>
                                        <p:cTn id="12" dur="1000" fill="hold"/>
                                        <p:tgtEl>
                                          <p:spTgt spid="350211">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35021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50211">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350211">
                                            <p:txEl>
                                              <p:pRg st="4" end="4"/>
                                            </p:txEl>
                                          </p:spTgt>
                                        </p:tgtEl>
                                        <p:attrNameLst>
                                          <p:attrName>style.visibility</p:attrName>
                                        </p:attrNameLst>
                                      </p:cBhvr>
                                      <p:to>
                                        <p:strVal val="visible"/>
                                      </p:to>
                                    </p:set>
                                    <p:anim calcmode="lin" valueType="num">
                                      <p:cBhvr>
                                        <p:cTn id="19" dur="1000" fill="hold"/>
                                        <p:tgtEl>
                                          <p:spTgt spid="350211">
                                            <p:txEl>
                                              <p:pRg st="4" end="4"/>
                                            </p:txEl>
                                          </p:spTgt>
                                        </p:tgtEl>
                                        <p:attrNameLst>
                                          <p:attrName>ppt_x</p:attrName>
                                        </p:attrNameLst>
                                      </p:cBhvr>
                                      <p:tavLst>
                                        <p:tav tm="0">
                                          <p:val>
                                            <p:strVal val="#ppt_x-.2"/>
                                          </p:val>
                                        </p:tav>
                                        <p:tav tm="100000">
                                          <p:val>
                                            <p:strVal val="#ppt_x"/>
                                          </p:val>
                                        </p:tav>
                                      </p:tavLst>
                                    </p:anim>
                                    <p:anim calcmode="lin" valueType="num">
                                      <p:cBhvr>
                                        <p:cTn id="20" dur="1000" fill="hold"/>
                                        <p:tgtEl>
                                          <p:spTgt spid="35021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502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grpId="0" nodeType="clickEffect">
                                  <p:stCondLst>
                                    <p:cond delay="0"/>
                                  </p:stCondLst>
                                  <p:childTnLst>
                                    <p:set>
                                      <p:cBhvr>
                                        <p:cTn id="25" dur="1" fill="hold">
                                          <p:stCondLst>
                                            <p:cond delay="0"/>
                                          </p:stCondLst>
                                        </p:cTn>
                                        <p:tgtEl>
                                          <p:spTgt spid="350211">
                                            <p:txEl>
                                              <p:pRg st="5" end="5"/>
                                            </p:txEl>
                                          </p:spTgt>
                                        </p:tgtEl>
                                        <p:attrNameLst>
                                          <p:attrName>style.visibility</p:attrName>
                                        </p:attrNameLst>
                                      </p:cBhvr>
                                      <p:to>
                                        <p:strVal val="visible"/>
                                      </p:to>
                                    </p:set>
                                    <p:anim calcmode="lin" valueType="num">
                                      <p:cBhvr>
                                        <p:cTn id="26" dur="1000" fill="hold"/>
                                        <p:tgtEl>
                                          <p:spTgt spid="350211">
                                            <p:txEl>
                                              <p:pRg st="5" end="5"/>
                                            </p:txEl>
                                          </p:spTgt>
                                        </p:tgtEl>
                                        <p:attrNameLst>
                                          <p:attrName>ppt_x</p:attrName>
                                        </p:attrNameLst>
                                      </p:cBhvr>
                                      <p:tavLst>
                                        <p:tav tm="0">
                                          <p:val>
                                            <p:strVal val="#ppt_x-.2"/>
                                          </p:val>
                                        </p:tav>
                                        <p:tav tm="100000">
                                          <p:val>
                                            <p:strVal val="#ppt_x"/>
                                          </p:val>
                                        </p:tav>
                                      </p:tavLst>
                                    </p:anim>
                                    <p:anim calcmode="lin" valueType="num">
                                      <p:cBhvr>
                                        <p:cTn id="27" dur="1000" fill="hold"/>
                                        <p:tgtEl>
                                          <p:spTgt spid="35021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50211">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350211">
                                            <p:txEl>
                                              <p:pRg st="11" end="11"/>
                                            </p:txEl>
                                          </p:spTgt>
                                        </p:tgtEl>
                                        <p:attrNameLst>
                                          <p:attrName>style.visibility</p:attrName>
                                        </p:attrNameLst>
                                      </p:cBhvr>
                                      <p:to>
                                        <p:strVal val="visible"/>
                                      </p:to>
                                    </p:set>
                                    <p:anim calcmode="lin" valueType="num">
                                      <p:cBhvr>
                                        <p:cTn id="33" dur="1000" fill="hold"/>
                                        <p:tgtEl>
                                          <p:spTgt spid="350211">
                                            <p:txEl>
                                              <p:pRg st="11" end="11"/>
                                            </p:txEl>
                                          </p:spTgt>
                                        </p:tgtEl>
                                        <p:attrNameLst>
                                          <p:attrName>ppt_x</p:attrName>
                                        </p:attrNameLst>
                                      </p:cBhvr>
                                      <p:tavLst>
                                        <p:tav tm="0">
                                          <p:val>
                                            <p:strVal val="#ppt_x-.2"/>
                                          </p:val>
                                        </p:tav>
                                        <p:tav tm="100000">
                                          <p:val>
                                            <p:strVal val="#ppt_x"/>
                                          </p:val>
                                        </p:tav>
                                      </p:tavLst>
                                    </p:anim>
                                    <p:anim calcmode="lin" valueType="num">
                                      <p:cBhvr>
                                        <p:cTn id="34" dur="1000" fill="hold"/>
                                        <p:tgtEl>
                                          <p:spTgt spid="350211">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350211">
                                            <p:txEl>
                                              <p:pRg st="11" end="11"/>
                                            </p:txEl>
                                          </p:spTgt>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350211">
                                            <p:txEl>
                                              <p:pRg st="12" end="12"/>
                                            </p:txEl>
                                          </p:spTgt>
                                        </p:tgtEl>
                                        <p:attrNameLst>
                                          <p:attrName>style.visibility</p:attrName>
                                        </p:attrNameLst>
                                      </p:cBhvr>
                                      <p:to>
                                        <p:strVal val="visible"/>
                                      </p:to>
                                    </p:set>
                                    <p:anim calcmode="lin" valueType="num">
                                      <p:cBhvr>
                                        <p:cTn id="38" dur="1000" fill="hold"/>
                                        <p:tgtEl>
                                          <p:spTgt spid="350211">
                                            <p:txEl>
                                              <p:pRg st="12" end="12"/>
                                            </p:txEl>
                                          </p:spTgt>
                                        </p:tgtEl>
                                        <p:attrNameLst>
                                          <p:attrName>ppt_x</p:attrName>
                                        </p:attrNameLst>
                                      </p:cBhvr>
                                      <p:tavLst>
                                        <p:tav tm="0">
                                          <p:val>
                                            <p:strVal val="#ppt_x-.2"/>
                                          </p:val>
                                        </p:tav>
                                        <p:tav tm="100000">
                                          <p:val>
                                            <p:strVal val="#ppt_x"/>
                                          </p:val>
                                        </p:tav>
                                      </p:tavLst>
                                    </p:anim>
                                    <p:anim calcmode="lin" valueType="num">
                                      <p:cBhvr>
                                        <p:cTn id="39" dur="1000" fill="hold"/>
                                        <p:tgtEl>
                                          <p:spTgt spid="350211">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350211">
                                            <p:txEl>
                                              <p:pRg st="12" end="12"/>
                                            </p:txEl>
                                          </p:spTgt>
                                        </p:tgtEl>
                                      </p:cBhvr>
                                    </p:animEffect>
                                  </p:childTnLst>
                                </p:cTn>
                              </p:par>
                              <p:par>
                                <p:cTn id="41" presetID="29" presetClass="entr" presetSubtype="0" fill="hold" grpId="0" nodeType="withEffect">
                                  <p:stCondLst>
                                    <p:cond delay="0"/>
                                  </p:stCondLst>
                                  <p:childTnLst>
                                    <p:set>
                                      <p:cBhvr>
                                        <p:cTn id="42" dur="1" fill="hold">
                                          <p:stCondLst>
                                            <p:cond delay="0"/>
                                          </p:stCondLst>
                                        </p:cTn>
                                        <p:tgtEl>
                                          <p:spTgt spid="350211">
                                            <p:txEl>
                                              <p:pRg st="13" end="13"/>
                                            </p:txEl>
                                          </p:spTgt>
                                        </p:tgtEl>
                                        <p:attrNameLst>
                                          <p:attrName>style.visibility</p:attrName>
                                        </p:attrNameLst>
                                      </p:cBhvr>
                                      <p:to>
                                        <p:strVal val="visible"/>
                                      </p:to>
                                    </p:set>
                                    <p:anim calcmode="lin" valueType="num">
                                      <p:cBhvr>
                                        <p:cTn id="43" dur="1000" fill="hold"/>
                                        <p:tgtEl>
                                          <p:spTgt spid="350211">
                                            <p:txEl>
                                              <p:pRg st="13" end="13"/>
                                            </p:txEl>
                                          </p:spTgt>
                                        </p:tgtEl>
                                        <p:attrNameLst>
                                          <p:attrName>ppt_x</p:attrName>
                                        </p:attrNameLst>
                                      </p:cBhvr>
                                      <p:tavLst>
                                        <p:tav tm="0">
                                          <p:val>
                                            <p:strVal val="#ppt_x-.2"/>
                                          </p:val>
                                        </p:tav>
                                        <p:tav tm="100000">
                                          <p:val>
                                            <p:strVal val="#ppt_x"/>
                                          </p:val>
                                        </p:tav>
                                      </p:tavLst>
                                    </p:anim>
                                    <p:anim calcmode="lin" valueType="num">
                                      <p:cBhvr>
                                        <p:cTn id="44" dur="1000" fill="hold"/>
                                        <p:tgtEl>
                                          <p:spTgt spid="350211">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3502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14511A4-A7AE-4B9E-AC99-F05E6F449905}" type="slidenum">
              <a:rPr lang="en-US">
                <a:solidFill>
                  <a:schemeClr val="bg1"/>
                </a:solidFill>
              </a:rPr>
              <a:pPr/>
              <a:t>15</a:t>
            </a:fld>
            <a:endParaRPr lang="en-US">
              <a:solidFill>
                <a:schemeClr val="bg1"/>
              </a:solidFill>
            </a:endParaRPr>
          </a:p>
        </p:txBody>
      </p:sp>
      <p:sp>
        <p:nvSpPr>
          <p:cNvPr id="9219"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Foreign Key</a:t>
            </a:r>
          </a:p>
        </p:txBody>
      </p:sp>
      <p:sp>
        <p:nvSpPr>
          <p:cNvPr id="2053" name="Rectangle 3"/>
          <p:cNvSpPr>
            <a:spLocks noGrp="1" noChangeArrowheads="1"/>
          </p:cNvSpPr>
          <p:nvPr>
            <p:ph type="body" idx="4294967295"/>
          </p:nvPr>
        </p:nvSpPr>
        <p:spPr/>
        <p:txBody>
          <a:bodyPr vert="horz" lIns="0" tIns="0" rIns="91440" bIns="45720" rtlCol="0">
            <a:normAutofit/>
          </a:bodyPr>
          <a:lstStyle/>
          <a:p>
            <a:pPr eaLnBrk="1" hangingPunct="1"/>
            <a:r>
              <a:rPr lang="en-US" sz="2400"/>
              <a:t>Foreign key</a:t>
            </a:r>
          </a:p>
          <a:p>
            <a:pPr eaLnBrk="1" hangingPunct="1"/>
            <a:endParaRPr lang="en-US" sz="2400"/>
          </a:p>
          <a:p>
            <a:pPr eaLnBrk="1" hangingPunct="1">
              <a:buFont typeface="Wingdings" panose="05000000000000000000" pitchFamily="2" charset="2"/>
              <a:buNone/>
            </a:pPr>
            <a:endParaRPr lang="en-US" sz="1800"/>
          </a:p>
          <a:p>
            <a:pPr eaLnBrk="1" hangingPunct="1"/>
            <a:r>
              <a:rPr lang="en-US" sz="2400"/>
              <a:t>Points to remember</a:t>
            </a:r>
          </a:p>
          <a:p>
            <a:pPr lvl="1" eaLnBrk="1" hangingPunct="1"/>
            <a:r>
              <a:rPr lang="en-US"/>
              <a:t>A Foreign Key is a set of attributes of a table, whose values are required to match values of some Candidate Key in the same or another table</a:t>
            </a:r>
          </a:p>
          <a:p>
            <a:pPr lvl="1" eaLnBrk="1" hangingPunct="1"/>
            <a:r>
              <a:rPr lang="en-US"/>
              <a:t>The constraint that values of a given Foreign Key must match the values of the corresponding Candidate Key is known as Referential constraint</a:t>
            </a:r>
          </a:p>
          <a:p>
            <a:pPr lvl="1" eaLnBrk="1" hangingPunct="1"/>
            <a:r>
              <a:rPr lang="en-US"/>
              <a:t>A table which has a Foreign Key referring to its own Candidate Key is known as Self-Referencing table</a:t>
            </a:r>
          </a:p>
          <a:p>
            <a:pPr eaLnBrk="1" hangingPunct="1"/>
            <a:endParaRPr lang="en-US" sz="1800"/>
          </a:p>
        </p:txBody>
      </p:sp>
      <p:graphicFrame>
        <p:nvGraphicFramePr>
          <p:cNvPr id="2050" name="Object 4">
            <a:hlinkClick r:id="" action="ppaction://ole?verb=1"/>
          </p:cNvPr>
          <p:cNvGraphicFramePr>
            <a:graphicFrameLocks noChangeAspect="1"/>
          </p:cNvGraphicFramePr>
          <p:nvPr/>
        </p:nvGraphicFramePr>
        <p:xfrm>
          <a:off x="2133600" y="1752600"/>
          <a:ext cx="1524000" cy="914400"/>
        </p:xfrm>
        <a:graphic>
          <a:graphicData uri="http://schemas.openxmlformats.org/presentationml/2006/ole">
            <mc:AlternateContent xmlns:mc="http://schemas.openxmlformats.org/markup-compatibility/2006">
              <mc:Choice xmlns:v="urn:schemas-microsoft-com:vml" Requires="v">
                <p:oleObj spid="_x0000_s41985" name="Worksheet" showAsIcon="1" r:id="rId3" imgW="914400" imgH="714240" progId="Excel.Sheet.8">
                  <p:embed/>
                </p:oleObj>
              </mc:Choice>
              <mc:Fallback>
                <p:oleObj name="Worksheet" showAsIcon="1" r:id="rId3" imgW="914400" imgH="71424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1524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1102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subTitle" idx="1"/>
          </p:nvPr>
        </p:nvSpPr>
        <p:spPr>
          <a:xfrm>
            <a:off x="1804988" y="1371600"/>
            <a:ext cx="6400800" cy="685800"/>
          </a:xfrm>
        </p:spPr>
        <p:txBody>
          <a:bodyPr/>
          <a:lstStyle/>
          <a:p>
            <a:pPr eaLnBrk="1" hangingPunct="1">
              <a:defRPr/>
            </a:pPr>
            <a:r>
              <a:rPr lang="en-US" sz="3200">
                <a:solidFill>
                  <a:schemeClr val="bg1"/>
                </a:solidFill>
              </a:rPr>
              <a:t>Database Design Techniques</a:t>
            </a:r>
          </a:p>
        </p:txBody>
      </p:sp>
    </p:spTree>
    <p:extLst>
      <p:ext uri="{BB962C8B-B14F-4D97-AF65-F5344CB8AC3E}">
        <p14:creationId xmlns:p14="http://schemas.microsoft.com/office/powerpoint/2010/main" val="50824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6F95F2B-0836-4811-8F29-1A468CD8C023}" type="slidenum">
              <a:rPr lang="en-US">
                <a:solidFill>
                  <a:schemeClr val="bg1"/>
                </a:solidFill>
              </a:rPr>
              <a:pPr/>
              <a:t>17</a:t>
            </a:fld>
            <a:endParaRPr lang="en-US">
              <a:solidFill>
                <a:schemeClr val="bg1"/>
              </a:solidFill>
            </a:endParaRPr>
          </a:p>
        </p:txBody>
      </p:sp>
      <p:sp>
        <p:nvSpPr>
          <p:cNvPr id="4608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Database Design Techniques</a:t>
            </a:r>
          </a:p>
        </p:txBody>
      </p:sp>
      <p:sp>
        <p:nvSpPr>
          <p:cNvPr id="35844" name="Rectangle 3"/>
          <p:cNvSpPr>
            <a:spLocks noGrp="1" noChangeArrowheads="1"/>
          </p:cNvSpPr>
          <p:nvPr>
            <p:ph type="body" idx="4294967295"/>
          </p:nvPr>
        </p:nvSpPr>
        <p:spPr>
          <a:xfrm>
            <a:off x="1752600" y="1066801"/>
            <a:ext cx="8686800" cy="4530725"/>
          </a:xfrm>
        </p:spPr>
        <p:txBody>
          <a:bodyPr vert="horz" lIns="0" tIns="0" rIns="91440" bIns="45720" rtlCol="0">
            <a:normAutofit lnSpcReduction="10000"/>
          </a:bodyPr>
          <a:lstStyle/>
          <a:p>
            <a:pPr eaLnBrk="1" hangingPunct="1">
              <a:lnSpc>
                <a:spcPct val="160000"/>
              </a:lnSpc>
              <a:buFont typeface="Wingdings" panose="05000000000000000000" pitchFamily="2" charset="2"/>
              <a:buNone/>
            </a:pPr>
            <a:r>
              <a:rPr lang="en-US" b="1"/>
              <a:t>Top down Approach</a:t>
            </a:r>
          </a:p>
          <a:p>
            <a:pPr>
              <a:buFont typeface="Wingdings" panose="05000000000000000000" pitchFamily="2" charset="2"/>
              <a:buNone/>
            </a:pPr>
            <a:r>
              <a:rPr lang="en-US" sz="1600" b="1"/>
              <a:t>	Top down</a:t>
            </a:r>
            <a:r>
              <a:rPr lang="en-US" sz="1600"/>
              <a:t> starts by defining the data sets and then define the data</a:t>
            </a:r>
          </a:p>
          <a:p>
            <a:pPr>
              <a:buFont typeface="Wingdings" panose="05000000000000000000" pitchFamily="2" charset="2"/>
              <a:buNone/>
            </a:pPr>
            <a:r>
              <a:rPr lang="en-US" sz="1600"/>
              <a:t>	elements within those sets. As a result of this method, you generally</a:t>
            </a:r>
          </a:p>
          <a:p>
            <a:pPr>
              <a:buFont typeface="Wingdings" panose="05000000000000000000" pitchFamily="2" charset="2"/>
              <a:buNone/>
            </a:pPr>
            <a:r>
              <a:rPr lang="en-US" sz="1600"/>
              <a:t>	end up with redundant information in one or more tables. </a:t>
            </a:r>
          </a:p>
          <a:p>
            <a:pPr>
              <a:buFont typeface="Wingdings" panose="05000000000000000000" pitchFamily="2" charset="2"/>
              <a:buNone/>
            </a:pPr>
            <a:endParaRPr lang="en-US" sz="1600"/>
          </a:p>
          <a:p>
            <a:pPr>
              <a:buFont typeface="Wingdings" panose="05000000000000000000" pitchFamily="2" charset="2"/>
              <a:buNone/>
            </a:pPr>
            <a:r>
              <a:rPr lang="en-US" sz="1600"/>
              <a:t>	Some references call this </a:t>
            </a:r>
            <a:r>
              <a:rPr lang="en-US" sz="1600" b="1"/>
              <a:t>Entity - Relationship modeling</a:t>
            </a:r>
            <a:r>
              <a:rPr lang="en-US" sz="1600"/>
              <a:t>.</a:t>
            </a:r>
          </a:p>
          <a:p>
            <a:pPr>
              <a:buFont typeface="Wingdings" panose="05000000000000000000" pitchFamily="2" charset="2"/>
              <a:buNone/>
            </a:pPr>
            <a:endParaRPr lang="en-US" sz="1600"/>
          </a:p>
          <a:p>
            <a:pPr eaLnBrk="1" hangingPunct="1">
              <a:lnSpc>
                <a:spcPct val="160000"/>
              </a:lnSpc>
              <a:buFont typeface="Wingdings" panose="05000000000000000000" pitchFamily="2" charset="2"/>
              <a:buNone/>
            </a:pPr>
            <a:r>
              <a:rPr lang="en-US" b="1"/>
              <a:t>Bottom Up approach</a:t>
            </a:r>
          </a:p>
          <a:p>
            <a:pPr>
              <a:buFont typeface="Wingdings" panose="05000000000000000000" pitchFamily="2" charset="2"/>
              <a:buNone/>
            </a:pPr>
            <a:r>
              <a:rPr lang="en-US" sz="1600" b="1"/>
              <a:t>	Bottom up</a:t>
            </a:r>
            <a:r>
              <a:rPr lang="en-US" sz="1600"/>
              <a:t> starts by defining the required attributes and then grouping</a:t>
            </a:r>
          </a:p>
          <a:p>
            <a:pPr>
              <a:buFont typeface="Wingdings" panose="05000000000000000000" pitchFamily="2" charset="2"/>
              <a:buNone/>
            </a:pPr>
            <a:r>
              <a:rPr lang="en-US" sz="1600"/>
              <a:t>	them to form the entities. Another term used for this method is</a:t>
            </a:r>
          </a:p>
          <a:p>
            <a:pPr>
              <a:buFont typeface="Wingdings" panose="05000000000000000000" pitchFamily="2" charset="2"/>
              <a:buNone/>
            </a:pPr>
            <a:r>
              <a:rPr lang="en-US" sz="1600"/>
              <a:t>	</a:t>
            </a:r>
            <a:r>
              <a:rPr lang="en-US" sz="1600" b="1"/>
              <a:t>normalization</a:t>
            </a:r>
            <a:r>
              <a:rPr lang="en-US" sz="1600"/>
              <a:t> from functional dependencies.</a:t>
            </a:r>
          </a:p>
          <a:p>
            <a:pPr>
              <a:buFont typeface="Wingdings" panose="05000000000000000000" pitchFamily="2" charset="2"/>
              <a:buNone/>
            </a:pPr>
            <a:endParaRPr lang="en-US"/>
          </a:p>
          <a:p>
            <a:pPr marL="669925" lvl="1" indent="-325438">
              <a:lnSpc>
                <a:spcPct val="160000"/>
              </a:lnSpc>
              <a:buNone/>
            </a:pPr>
            <a:endParaRPr lang="en-US"/>
          </a:p>
        </p:txBody>
      </p:sp>
    </p:spTree>
    <p:extLst>
      <p:ext uri="{BB962C8B-B14F-4D97-AF65-F5344CB8AC3E}">
        <p14:creationId xmlns:p14="http://schemas.microsoft.com/office/powerpoint/2010/main" val="410893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a:t>ER Modeling</a:t>
            </a:r>
            <a:br>
              <a:rPr lang="en-US"/>
            </a:br>
            <a:r>
              <a:rPr lang="en-US"/>
              <a:t>		-Top down Approach</a:t>
            </a:r>
          </a:p>
        </p:txBody>
      </p:sp>
      <p:sp>
        <p:nvSpPr>
          <p:cNvPr id="2" name="Slide Number Placeholder 1"/>
          <p:cNvSpPr>
            <a:spLocks noGrp="1"/>
          </p:cNvSpPr>
          <p:nvPr>
            <p:ph type="sldNum" sz="quarter" idx="4294967295"/>
          </p:nvPr>
        </p:nvSpPr>
        <p:spPr>
          <a:xfrm>
            <a:off x="1524001" y="6381750"/>
            <a:ext cx="773113" cy="476250"/>
          </a:xfrm>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7C3EF15-68E6-433F-9F20-776324DCD94C}" type="slidenum">
              <a:rPr lang="en-US">
                <a:solidFill>
                  <a:schemeClr val="bg1"/>
                </a:solidFill>
              </a:rPr>
              <a:pPr/>
              <a:t>18</a:t>
            </a:fld>
            <a:endParaRPr lang="en-US">
              <a:solidFill>
                <a:schemeClr val="bg1"/>
              </a:solidFill>
            </a:endParaRPr>
          </a:p>
        </p:txBody>
      </p:sp>
    </p:spTree>
    <p:extLst>
      <p:ext uri="{BB962C8B-B14F-4D97-AF65-F5344CB8AC3E}">
        <p14:creationId xmlns:p14="http://schemas.microsoft.com/office/powerpoint/2010/main" val="288770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E1702E2-C4C5-4FAB-8A26-47B22D6CBB3C}" type="slidenum">
              <a:rPr lang="en-US">
                <a:solidFill>
                  <a:schemeClr val="bg1"/>
                </a:solidFill>
              </a:rPr>
              <a:pPr/>
              <a:t>19</a:t>
            </a:fld>
            <a:endParaRPr lang="en-US">
              <a:solidFill>
                <a:schemeClr val="bg1"/>
              </a:solidFill>
            </a:endParaRPr>
          </a:p>
        </p:txBody>
      </p:sp>
      <p:sp>
        <p:nvSpPr>
          <p:cNvPr id="4710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ER modeling</a:t>
            </a:r>
          </a:p>
        </p:txBody>
      </p:sp>
      <p:sp>
        <p:nvSpPr>
          <p:cNvPr id="106499" name="Rectangle 3"/>
          <p:cNvSpPr>
            <a:spLocks noGrp="1" noChangeArrowheads="1"/>
          </p:cNvSpPr>
          <p:nvPr>
            <p:ph type="body" idx="4294967295"/>
          </p:nvPr>
        </p:nvSpPr>
        <p:spPr>
          <a:xfrm>
            <a:off x="1676400" y="1066800"/>
            <a:ext cx="8229600" cy="5410200"/>
          </a:xfrm>
        </p:spPr>
        <p:txBody>
          <a:bodyPr vert="horz" lIns="0" tIns="0" rIns="91440" bIns="45720" rtlCol="0">
            <a:normAutofit/>
          </a:bodyPr>
          <a:lstStyle/>
          <a:p>
            <a:pPr eaLnBrk="1" hangingPunct="1"/>
            <a:r>
              <a:rPr lang="en-US" b="1"/>
              <a:t>ER modeling: </a:t>
            </a:r>
            <a:r>
              <a:rPr lang="en-US" sz="1800"/>
              <a:t>A graphical technique for </a:t>
            </a:r>
            <a:r>
              <a:rPr lang="en-US" sz="1800" i="1"/>
              <a:t>understanding</a:t>
            </a:r>
            <a:r>
              <a:rPr lang="en-US" sz="1800"/>
              <a:t> and organizing the data independent of the actual database implementation.</a:t>
            </a:r>
          </a:p>
          <a:p>
            <a:pPr eaLnBrk="1" hangingPunct="1">
              <a:buFont typeface="Wingdings" panose="05000000000000000000" pitchFamily="2" charset="2"/>
              <a:buNone/>
            </a:pPr>
            <a:endParaRPr lang="en-US" sz="1800"/>
          </a:p>
          <a:p>
            <a:pPr eaLnBrk="1" hangingPunct="1"/>
            <a:r>
              <a:rPr lang="en-US" b="1"/>
              <a:t>Entity</a:t>
            </a:r>
            <a:r>
              <a:rPr lang="en-US" sz="1800" b="1"/>
              <a:t>:</a:t>
            </a:r>
            <a:r>
              <a:rPr lang="en-US" sz="1800" b="1">
                <a:solidFill>
                  <a:srgbClr val="0000FF"/>
                </a:solidFill>
              </a:rPr>
              <a:t> </a:t>
            </a:r>
            <a:r>
              <a:rPr lang="en-US" sz="1800"/>
              <a:t>Any thing that may have an independent existence and about which we intend to collect data.</a:t>
            </a:r>
          </a:p>
          <a:p>
            <a:pPr eaLnBrk="1" hangingPunct="1">
              <a:buFont typeface="Wingdings" panose="05000000000000000000" pitchFamily="2" charset="2"/>
              <a:buNone/>
            </a:pPr>
            <a:r>
              <a:rPr lang="en-US" sz="1800"/>
              <a:t>	Also known as </a:t>
            </a:r>
            <a:r>
              <a:rPr lang="en-US" sz="1800" b="1"/>
              <a:t>Entity type.</a:t>
            </a:r>
            <a:r>
              <a:rPr lang="en-US" sz="1800" b="1">
                <a:solidFill>
                  <a:srgbClr val="0000FF"/>
                </a:solidFill>
              </a:rPr>
              <a:t> </a:t>
            </a:r>
            <a:r>
              <a:rPr lang="en-US" sz="1800"/>
              <a:t>E.g.: </a:t>
            </a:r>
            <a:r>
              <a:rPr lang="en-US" sz="1800" b="1"/>
              <a:t>Trainee</a:t>
            </a:r>
          </a:p>
          <a:p>
            <a:pPr eaLnBrk="1" hangingPunct="1">
              <a:buFont typeface="Wingdings" panose="05000000000000000000" pitchFamily="2" charset="2"/>
              <a:buNone/>
            </a:pPr>
            <a:endParaRPr lang="en-US" sz="1800" b="1"/>
          </a:p>
          <a:p>
            <a:pPr eaLnBrk="1" hangingPunct="1">
              <a:buFont typeface="Wingdings" panose="05000000000000000000" pitchFamily="2" charset="2"/>
              <a:buNone/>
            </a:pPr>
            <a:endParaRPr lang="en-US" sz="1800" b="1"/>
          </a:p>
          <a:p>
            <a:pPr eaLnBrk="1" hangingPunct="1"/>
            <a:r>
              <a:rPr lang="en-US" sz="1800" b="1"/>
              <a:t>Relationships:</a:t>
            </a:r>
            <a:r>
              <a:rPr lang="en-US" sz="1800" b="1">
                <a:solidFill>
                  <a:srgbClr val="0000FF"/>
                </a:solidFill>
              </a:rPr>
              <a:t> </a:t>
            </a:r>
            <a:r>
              <a:rPr lang="en-US" sz="1800"/>
              <a:t>Associations between entities. E.g.: Trainee belongs to a Batch</a:t>
            </a:r>
          </a:p>
          <a:p>
            <a:pPr eaLnBrk="1" hangingPunct="1">
              <a:buFont typeface="Wingdings" panose="05000000000000000000" pitchFamily="2" charset="2"/>
              <a:buNone/>
            </a:pPr>
            <a:endParaRPr lang="en-US" sz="1800" b="1"/>
          </a:p>
          <a:p>
            <a:pPr eaLnBrk="1" hangingPunct="1"/>
            <a:endParaRPr lang="en-US" sz="1800" b="1"/>
          </a:p>
          <a:p>
            <a:pPr eaLnBrk="1" hangingPunct="1"/>
            <a:endParaRPr lang="en-US" sz="1800" b="1"/>
          </a:p>
          <a:p>
            <a:pPr eaLnBrk="1" hangingPunct="1"/>
            <a:r>
              <a:rPr lang="en-US" sz="1800" b="1"/>
              <a:t>Attributes:</a:t>
            </a:r>
            <a:r>
              <a:rPr lang="en-US" sz="1800" b="1">
                <a:solidFill>
                  <a:srgbClr val="0000FF"/>
                </a:solidFill>
              </a:rPr>
              <a:t> </a:t>
            </a:r>
            <a:r>
              <a:rPr lang="en-US" sz="1800"/>
              <a:t>Properties/characteristics that describe entities.eg: Trainee Name, BatchName, DOB, Address, etc.</a:t>
            </a:r>
          </a:p>
          <a:p>
            <a:pPr eaLnBrk="1" hangingPunct="1"/>
            <a:endParaRPr lang="en-US" sz="1800" b="1">
              <a:solidFill>
                <a:srgbClr val="0000FF"/>
              </a:solidFill>
            </a:endParaRPr>
          </a:p>
          <a:p>
            <a:pPr eaLnBrk="1" hangingPunct="1">
              <a:buFont typeface="Wingdings" panose="05000000000000000000" pitchFamily="2" charset="2"/>
              <a:buNone/>
            </a:pPr>
            <a:endParaRPr lang="en-US" sz="1800" b="1"/>
          </a:p>
          <a:p>
            <a:pPr eaLnBrk="1" hangingPunct="1">
              <a:buFont typeface="Wingdings" panose="05000000000000000000" pitchFamily="2" charset="2"/>
              <a:buNone/>
            </a:pPr>
            <a:endParaRPr lang="en-US" sz="1800"/>
          </a:p>
          <a:p>
            <a:pPr eaLnBrk="1" hangingPunct="1"/>
            <a:endParaRPr lang="en-US" sz="1800"/>
          </a:p>
          <a:p>
            <a:pPr eaLnBrk="1" hangingPunct="1"/>
            <a:endParaRPr lang="en-US" sz="1800" b="1">
              <a:solidFill>
                <a:srgbClr val="0000FF"/>
              </a:solidFill>
            </a:endParaRPr>
          </a:p>
          <a:p>
            <a:pPr marL="669925" lvl="1" indent="-325438"/>
            <a:endParaRPr lang="en-US"/>
          </a:p>
          <a:p>
            <a:pPr eaLnBrk="1" hangingPunct="1"/>
            <a:endParaRPr lang="en-US"/>
          </a:p>
        </p:txBody>
      </p:sp>
      <p:pic>
        <p:nvPicPr>
          <p:cNvPr id="5" name="Picture 5"/>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4267200" y="3124201"/>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Oval Callout 5"/>
          <p:cNvSpPr>
            <a:spLocks noChangeArrowheads="1"/>
          </p:cNvSpPr>
          <p:nvPr/>
        </p:nvSpPr>
        <p:spPr bwMode="auto">
          <a:xfrm>
            <a:off x="6781800" y="2590800"/>
            <a:ext cx="3124200" cy="1066800"/>
          </a:xfrm>
          <a:prstGeom prst="wedgeEllipseCallout">
            <a:avLst>
              <a:gd name="adj1" fmla="val -58000"/>
              <a:gd name="adj2" fmla="val 13519"/>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 Entity Type is represented as rectangle in ERModeling</a:t>
            </a:r>
          </a:p>
        </p:txBody>
      </p:sp>
      <p:pic>
        <p:nvPicPr>
          <p:cNvPr id="7" name="Picture 14"/>
          <p:cNvPicPr>
            <a:picLocks noChangeAspect="1" noChangeArrowheads="1"/>
          </p:cNvPicPr>
          <p:nvPr/>
        </p:nvPicPr>
        <p:blipFill>
          <a:blip r:embed="rId4">
            <a:lum bright="-18000"/>
            <a:extLst>
              <a:ext uri="{28A0092B-C50C-407E-A947-70E740481C1C}">
                <a14:useLocalDpi xmlns:a14="http://schemas.microsoft.com/office/drawing/2010/main" val="0"/>
              </a:ext>
            </a:extLst>
          </a:blip>
          <a:srcRect/>
          <a:stretch>
            <a:fillRect/>
          </a:stretch>
        </p:blipFill>
        <p:spPr bwMode="auto">
          <a:xfrm>
            <a:off x="4419600" y="4038600"/>
            <a:ext cx="144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Oval Callout 7"/>
          <p:cNvSpPr>
            <a:spLocks noChangeArrowheads="1"/>
          </p:cNvSpPr>
          <p:nvPr/>
        </p:nvSpPr>
        <p:spPr bwMode="auto">
          <a:xfrm>
            <a:off x="7086600" y="4114800"/>
            <a:ext cx="2286000" cy="838200"/>
          </a:xfrm>
          <a:prstGeom prst="wedgeEllipseCallout">
            <a:avLst>
              <a:gd name="adj1" fmla="val -72264"/>
              <a:gd name="adj2" fmla="val -8495"/>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 relationship type is represented as diamond in ER Modeling</a:t>
            </a:r>
          </a:p>
        </p:txBody>
      </p:sp>
      <p:pic>
        <p:nvPicPr>
          <p:cNvPr id="9" name="Picture 23"/>
          <p:cNvPicPr>
            <a:picLocks noChangeAspect="1" noChangeArrowheads="1"/>
          </p:cNvPicPr>
          <p:nvPr/>
        </p:nvPicPr>
        <p:blipFill>
          <a:blip r:embed="rId5">
            <a:lum bright="-18000"/>
            <a:extLst>
              <a:ext uri="{28A0092B-C50C-407E-A947-70E740481C1C}">
                <a14:useLocalDpi xmlns:a14="http://schemas.microsoft.com/office/drawing/2010/main" val="0"/>
              </a:ext>
            </a:extLst>
          </a:blip>
          <a:srcRect/>
          <a:stretch>
            <a:fillRect/>
          </a:stretch>
        </p:blipFill>
        <p:spPr bwMode="auto">
          <a:xfrm>
            <a:off x="4267200" y="5791201"/>
            <a:ext cx="205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Oval Callout 9"/>
          <p:cNvSpPr>
            <a:spLocks noChangeArrowheads="1"/>
          </p:cNvSpPr>
          <p:nvPr/>
        </p:nvSpPr>
        <p:spPr bwMode="auto">
          <a:xfrm>
            <a:off x="7391400" y="5638800"/>
            <a:ext cx="2286000" cy="838200"/>
          </a:xfrm>
          <a:prstGeom prst="wedgeEllipseCallout">
            <a:avLst>
              <a:gd name="adj1" fmla="val -72264"/>
              <a:gd name="adj2" fmla="val -8495"/>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  attributes are represented as oval in ER Modeling</a:t>
            </a:r>
          </a:p>
        </p:txBody>
      </p:sp>
    </p:spTree>
    <p:extLst>
      <p:ext uri="{BB962C8B-B14F-4D97-AF65-F5344CB8AC3E}">
        <p14:creationId xmlns:p14="http://schemas.microsoft.com/office/powerpoint/2010/main" val="3407977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p:cTn id="7" dur="1000" fill="hold"/>
                                        <p:tgtEl>
                                          <p:spTgt spid="10649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649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64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06499">
                                            <p:txEl>
                                              <p:pRg st="2" end="2"/>
                                            </p:txEl>
                                          </p:spTgt>
                                        </p:tgtEl>
                                        <p:attrNameLst>
                                          <p:attrName>style.visibility</p:attrName>
                                        </p:attrNameLst>
                                      </p:cBhvr>
                                      <p:to>
                                        <p:strVal val="visible"/>
                                      </p:to>
                                    </p:set>
                                    <p:anim calcmode="lin" valueType="num">
                                      <p:cBhvr>
                                        <p:cTn id="14" dur="1000" fill="hold"/>
                                        <p:tgtEl>
                                          <p:spTgt spid="106499">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0649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649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06499">
                                            <p:txEl>
                                              <p:pRg st="3" end="3"/>
                                            </p:txEl>
                                          </p:spTgt>
                                        </p:tgtEl>
                                        <p:attrNameLst>
                                          <p:attrName>style.visibility</p:attrName>
                                        </p:attrNameLst>
                                      </p:cBhvr>
                                      <p:to>
                                        <p:strVal val="visible"/>
                                      </p:to>
                                    </p:set>
                                    <p:anim calcmode="lin" valueType="num">
                                      <p:cBhvr>
                                        <p:cTn id="21" dur="1000" fill="hold"/>
                                        <p:tgtEl>
                                          <p:spTgt spid="106499">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064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649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06499">
                                            <p:txEl>
                                              <p:pRg st="6" end="6"/>
                                            </p:txEl>
                                          </p:spTgt>
                                        </p:tgtEl>
                                        <p:attrNameLst>
                                          <p:attrName>style.visibility</p:attrName>
                                        </p:attrNameLst>
                                      </p:cBhvr>
                                      <p:to>
                                        <p:strVal val="visible"/>
                                      </p:to>
                                    </p:set>
                                    <p:anim calcmode="lin" valueType="num">
                                      <p:cBhvr>
                                        <p:cTn id="28" dur="1000" fill="hold"/>
                                        <p:tgtEl>
                                          <p:spTgt spid="106499">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0649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6499">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06499">
                                            <p:txEl>
                                              <p:pRg st="10" end="10"/>
                                            </p:txEl>
                                          </p:spTgt>
                                        </p:tgtEl>
                                        <p:attrNameLst>
                                          <p:attrName>style.visibility</p:attrName>
                                        </p:attrNameLst>
                                      </p:cBhvr>
                                      <p:to>
                                        <p:strVal val="visible"/>
                                      </p:to>
                                    </p:set>
                                    <p:anim calcmode="lin" valueType="num">
                                      <p:cBhvr>
                                        <p:cTn id="35" dur="1000" fill="hold"/>
                                        <p:tgtEl>
                                          <p:spTgt spid="106499">
                                            <p:txEl>
                                              <p:pRg st="10" end="10"/>
                                            </p:txEl>
                                          </p:spTgt>
                                        </p:tgtEl>
                                        <p:attrNameLst>
                                          <p:attrName>ppt_x</p:attrName>
                                        </p:attrNameLst>
                                      </p:cBhvr>
                                      <p:tavLst>
                                        <p:tav tm="0">
                                          <p:val>
                                            <p:strVal val="#ppt_x-.2"/>
                                          </p:val>
                                        </p:tav>
                                        <p:tav tm="100000">
                                          <p:val>
                                            <p:strVal val="#ppt_x"/>
                                          </p:val>
                                        </p:tav>
                                      </p:tavLst>
                                    </p:anim>
                                    <p:anim calcmode="lin" valueType="num">
                                      <p:cBhvr>
                                        <p:cTn id="36" dur="1000" fill="hold"/>
                                        <p:tgtEl>
                                          <p:spTgt spid="106499">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6499">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098644B-3F7F-4C99-8DF0-24F90A187AE5}" type="slidenum">
              <a:rPr lang="en-US">
                <a:solidFill>
                  <a:schemeClr val="bg1"/>
                </a:solidFill>
              </a:rPr>
              <a:pPr/>
              <a:t>2</a:t>
            </a:fld>
            <a:endParaRPr lang="en-US">
              <a:solidFill>
                <a:schemeClr val="bg1"/>
              </a:solidFill>
            </a:endParaRPr>
          </a:p>
        </p:txBody>
      </p:sp>
      <p:sp>
        <p:nvSpPr>
          <p:cNvPr id="1741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Course Objectives</a:t>
            </a:r>
          </a:p>
        </p:txBody>
      </p:sp>
      <p:sp>
        <p:nvSpPr>
          <p:cNvPr id="20484" name="Rectangle 3"/>
          <p:cNvSpPr>
            <a:spLocks noGrp="1" noChangeArrowheads="1"/>
          </p:cNvSpPr>
          <p:nvPr>
            <p:ph type="body" idx="4294967295"/>
          </p:nvPr>
        </p:nvSpPr>
        <p:spPr>
          <a:xfrm>
            <a:off x="1897064" y="1428750"/>
            <a:ext cx="7767637" cy="4819650"/>
          </a:xfrm>
        </p:spPr>
        <p:txBody>
          <a:bodyPr vert="horz" lIns="0" tIns="0" rIns="91440" bIns="45720" rtlCol="0">
            <a:normAutofit fontScale="77500" lnSpcReduction="20000"/>
          </a:bodyPr>
          <a:lstStyle/>
          <a:p>
            <a:pPr eaLnBrk="1" hangingPunct="1"/>
            <a:endParaRPr lang="en-US"/>
          </a:p>
          <a:p>
            <a:pPr eaLnBrk="1" hangingPunct="1"/>
            <a:r>
              <a:rPr lang="en-US"/>
              <a:t>To strengthen the basic RDBMS concepts.</a:t>
            </a:r>
          </a:p>
          <a:p>
            <a:pPr eaLnBrk="1" hangingPunct="1">
              <a:buFont typeface="Wingdings" panose="05000000000000000000" pitchFamily="2" charset="2"/>
              <a:buNone/>
            </a:pPr>
            <a:endParaRPr lang="en-US"/>
          </a:p>
          <a:p>
            <a:pPr eaLnBrk="1" hangingPunct="1"/>
            <a:r>
              <a:rPr lang="en-US"/>
              <a:t> ER Modeling – Recap</a:t>
            </a:r>
          </a:p>
          <a:p>
            <a:pPr eaLnBrk="1" hangingPunct="1"/>
            <a:endParaRPr lang="en-US"/>
          </a:p>
          <a:p>
            <a:pPr eaLnBrk="1" hangingPunct="1"/>
            <a:r>
              <a:rPr lang="en-US"/>
              <a:t>Normalization -Recap</a:t>
            </a:r>
          </a:p>
          <a:p>
            <a:pPr eaLnBrk="1" hangingPunct="1"/>
            <a:endParaRPr lang="en-US"/>
          </a:p>
          <a:p>
            <a:pPr eaLnBrk="1" hangingPunct="1"/>
            <a:r>
              <a:rPr lang="en-US"/>
              <a:t>To strengthen the SQL concept</a:t>
            </a:r>
          </a:p>
          <a:p>
            <a:pPr eaLnBrk="1" hangingPunct="1"/>
            <a:endParaRPr lang="en-US"/>
          </a:p>
          <a:p>
            <a:pPr eaLnBrk="1" hangingPunct="1"/>
            <a:r>
              <a:rPr lang="en-US"/>
              <a:t>To strengthen the concept of Joins and Sub query  </a:t>
            </a:r>
          </a:p>
          <a:p>
            <a:pPr eaLnBrk="1" hangingPunct="1">
              <a:buFont typeface="Wingdings" panose="05000000000000000000" pitchFamily="2" charset="2"/>
              <a:buNone/>
            </a:pPr>
            <a:endParaRPr lang="en-US"/>
          </a:p>
          <a:p>
            <a:pPr eaLnBrk="1" hangingPunct="1">
              <a:buFont typeface="Wingdings" panose="05000000000000000000" pitchFamily="2" charset="2"/>
              <a:buNone/>
            </a:pPr>
            <a:r>
              <a:rPr lang="en-US" b="1">
                <a:solidFill>
                  <a:srgbClr val="0070C0"/>
                </a:solidFill>
              </a:rPr>
              <a:t> Note: The course has been designed as a refresher course on</a:t>
            </a:r>
          </a:p>
          <a:p>
            <a:pPr eaLnBrk="1" hangingPunct="1">
              <a:buFont typeface="Wingdings" panose="05000000000000000000" pitchFamily="2" charset="2"/>
              <a:buNone/>
            </a:pPr>
            <a:r>
              <a:rPr lang="en-US" b="1">
                <a:solidFill>
                  <a:srgbClr val="0070C0"/>
                </a:solidFill>
              </a:rPr>
              <a:t> RDBMS Concept.</a:t>
            </a:r>
          </a:p>
        </p:txBody>
      </p:sp>
    </p:spTree>
    <p:extLst>
      <p:ext uri="{BB962C8B-B14F-4D97-AF65-F5344CB8AC3E}">
        <p14:creationId xmlns:p14="http://schemas.microsoft.com/office/powerpoint/2010/main" val="173188353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C372AD6-267E-408D-B420-5D2C94C07330}" type="slidenum">
              <a:rPr lang="en-US">
                <a:solidFill>
                  <a:schemeClr val="bg1"/>
                </a:solidFill>
              </a:rPr>
              <a:pPr/>
              <a:t>20</a:t>
            </a:fld>
            <a:endParaRPr lang="en-US">
              <a:solidFill>
                <a:schemeClr val="bg1"/>
              </a:solidFill>
            </a:endParaRPr>
          </a:p>
        </p:txBody>
      </p:sp>
      <p:sp>
        <p:nvSpPr>
          <p:cNvPr id="4813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Attributes</a:t>
            </a:r>
          </a:p>
        </p:txBody>
      </p:sp>
      <p:sp>
        <p:nvSpPr>
          <p:cNvPr id="38916" name="Rectangle 3"/>
          <p:cNvSpPr>
            <a:spLocks noGrp="1" noChangeArrowheads="1"/>
          </p:cNvSpPr>
          <p:nvPr>
            <p:ph type="body" idx="4294967295"/>
          </p:nvPr>
        </p:nvSpPr>
        <p:spPr>
          <a:xfrm>
            <a:off x="1676400" y="990601"/>
            <a:ext cx="8229600" cy="4881563"/>
          </a:xfrm>
        </p:spPr>
        <p:txBody>
          <a:bodyPr vert="horz" lIns="0" tIns="0" rIns="91440" bIns="45720" rtlCol="0">
            <a:normAutofit lnSpcReduction="10000"/>
          </a:bodyPr>
          <a:lstStyle/>
          <a:p>
            <a:pPr eaLnBrk="1" hangingPunct="1"/>
            <a:r>
              <a:rPr lang="en-US"/>
              <a:t>The set of possible values for an attribute is called the </a:t>
            </a:r>
            <a:r>
              <a:rPr lang="en-US" sz="2400" b="1"/>
              <a:t>domain</a:t>
            </a:r>
            <a:r>
              <a:rPr lang="en-US"/>
              <a:t> of the attribute</a:t>
            </a:r>
          </a:p>
          <a:p>
            <a:pPr eaLnBrk="1" hangingPunct="1">
              <a:buFont typeface="Wingdings" panose="05000000000000000000" pitchFamily="2" charset="2"/>
              <a:buNone/>
            </a:pPr>
            <a:r>
              <a:rPr lang="en-US"/>
              <a:t>	Example: </a:t>
            </a:r>
          </a:p>
          <a:p>
            <a:pPr marL="669925" lvl="1" indent="-325438"/>
            <a:r>
              <a:rPr lang="en-US"/>
              <a:t>The domain of attribute </a:t>
            </a:r>
            <a:r>
              <a:rPr lang="en-US" b="1" i="1"/>
              <a:t>marital status</a:t>
            </a:r>
            <a:r>
              <a:rPr lang="en-US"/>
              <a:t> is having four values: single, married, divorced or widowed.</a:t>
            </a:r>
          </a:p>
          <a:p>
            <a:pPr marL="669925" lvl="1" indent="-325438"/>
            <a:endParaRPr lang="en-US"/>
          </a:p>
          <a:p>
            <a:pPr marL="669925" lvl="1" indent="-325438"/>
            <a:r>
              <a:rPr lang="en-US"/>
              <a:t>The domain of the attribute month is having twelve values ranging from January to December.</a:t>
            </a:r>
          </a:p>
          <a:p>
            <a:pPr marL="669925" lvl="1" indent="-325438"/>
            <a:endParaRPr lang="en-US"/>
          </a:p>
          <a:p>
            <a:pPr eaLnBrk="1" hangingPunct="1"/>
            <a:r>
              <a:rPr lang="en-US" b="1"/>
              <a:t>Key attribute</a:t>
            </a:r>
            <a:r>
              <a:rPr lang="en-US" i="1"/>
              <a:t>: </a:t>
            </a:r>
            <a:r>
              <a:rPr lang="en-US"/>
              <a:t>The attribute (or combination of attributes) that is unique for every entity instance</a:t>
            </a:r>
          </a:p>
          <a:p>
            <a:pPr marL="669925" lvl="1" indent="-325438"/>
            <a:r>
              <a:rPr lang="en-US"/>
              <a:t>E.g.: the account number of an account, the employee id of an employee etc.</a:t>
            </a:r>
          </a:p>
          <a:p>
            <a:pPr eaLnBrk="1" hangingPunct="1">
              <a:buFont typeface="Wingdings" panose="05000000000000000000" pitchFamily="2" charset="2"/>
              <a:buNone/>
            </a:pPr>
            <a:endParaRPr lang="en-US" b="1" i="1"/>
          </a:p>
        </p:txBody>
      </p:sp>
      <p:pic>
        <p:nvPicPr>
          <p:cNvPr id="5" name="Picture 32"/>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4419600" y="56388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Oval Callout 5"/>
          <p:cNvSpPr>
            <a:spLocks noChangeArrowheads="1"/>
          </p:cNvSpPr>
          <p:nvPr/>
        </p:nvSpPr>
        <p:spPr bwMode="auto">
          <a:xfrm>
            <a:off x="6858000" y="5257800"/>
            <a:ext cx="2209800" cy="762000"/>
          </a:xfrm>
          <a:prstGeom prst="wedgeEllipseCallout">
            <a:avLst>
              <a:gd name="adj1" fmla="val -60898"/>
              <a:gd name="adj2" fmla="val 18690"/>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Name of the key attributes are underlined</a:t>
            </a:r>
          </a:p>
        </p:txBody>
      </p:sp>
    </p:spTree>
    <p:extLst>
      <p:ext uri="{BB962C8B-B14F-4D97-AF65-F5344CB8AC3E}">
        <p14:creationId xmlns:p14="http://schemas.microsoft.com/office/powerpoint/2010/main" val="625579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E7A6401-3076-4D57-8733-23CA47F20BB5}" type="slidenum">
              <a:rPr lang="en-US">
                <a:solidFill>
                  <a:schemeClr val="bg1"/>
                </a:solidFill>
              </a:rPr>
              <a:pPr/>
              <a:t>21</a:t>
            </a:fld>
            <a:endParaRPr lang="en-US">
              <a:solidFill>
                <a:schemeClr val="bg1"/>
              </a:solidFill>
            </a:endParaRPr>
          </a:p>
        </p:txBody>
      </p:sp>
      <p:sp>
        <p:nvSpPr>
          <p:cNvPr id="4813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Attribute Type</a:t>
            </a:r>
          </a:p>
        </p:txBody>
      </p:sp>
      <p:graphicFrame>
        <p:nvGraphicFramePr>
          <p:cNvPr id="4098" name="Object 2"/>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52225" name="Bitmap Image" r:id="rId4" imgW="1905266" imgH="1905266" progId="Paint.Picture">
                  <p:embed/>
                </p:oleObj>
              </mc:Choice>
              <mc:Fallback>
                <p:oleObj name="Bitmap Image" r:id="rId4" imgW="1905266" imgH="190526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Table 7"/>
          <p:cNvGraphicFramePr>
            <a:graphicFrameLocks noGrp="1"/>
          </p:cNvGraphicFramePr>
          <p:nvPr/>
        </p:nvGraphicFramePr>
        <p:xfrm>
          <a:off x="1676400" y="990600"/>
          <a:ext cx="8839201" cy="5219700"/>
        </p:xfrm>
        <a:graphic>
          <a:graphicData uri="http://schemas.openxmlformats.org/drawingml/2006/table">
            <a:tbl>
              <a:tblPr/>
              <a:tblGrid>
                <a:gridCol w="2743201">
                  <a:extLst>
                    <a:ext uri="{9D8B030D-6E8A-4147-A177-3AD203B41FA5}">
                      <a16:colId xmlns:a16="http://schemas.microsoft.com/office/drawing/2014/main" val="20000"/>
                    </a:ext>
                  </a:extLst>
                </a:gridCol>
                <a:gridCol w="3560765">
                  <a:extLst>
                    <a:ext uri="{9D8B030D-6E8A-4147-A177-3AD203B41FA5}">
                      <a16:colId xmlns:a16="http://schemas.microsoft.com/office/drawing/2014/main" val="20001"/>
                    </a:ext>
                  </a:extLst>
                </a:gridCol>
                <a:gridCol w="2535235">
                  <a:extLst>
                    <a:ext uri="{9D8B030D-6E8A-4147-A177-3AD203B41FA5}">
                      <a16:colId xmlns:a16="http://schemas.microsoft.com/office/drawing/2014/main" val="20002"/>
                    </a:ext>
                  </a:extLst>
                </a:gridCol>
              </a:tblGrid>
              <a:tr h="500781">
                <a:tc>
                  <a:txBody>
                    <a:bodyPr/>
                    <a:lstStyle/>
                    <a:p>
                      <a:pPr algn="l" fontAlgn="b"/>
                      <a:r>
                        <a:rPr lang="en-US" sz="2400" b="1" i="0" u="none" strike="noStrike">
                          <a:solidFill>
                            <a:srgbClr val="000000"/>
                          </a:solidFill>
                          <a:latin typeface="Calibri"/>
                        </a:rPr>
                        <a:t>  Types of Attributes</a:t>
                      </a:r>
                    </a:p>
                  </a:txBody>
                  <a:tcPr marL="4815" marR="4815" marT="481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a:solidFill>
                            <a:srgbClr val="000000"/>
                          </a:solidFill>
                          <a:latin typeface="Calibri"/>
                        </a:rPr>
                        <a:t>                 Definition</a:t>
                      </a:r>
                    </a:p>
                  </a:txBody>
                  <a:tcPr marL="4815" marR="4815" marT="48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1" i="0" u="none" strike="noStrike">
                          <a:solidFill>
                            <a:srgbClr val="000000"/>
                          </a:solidFill>
                          <a:latin typeface="Calibri"/>
                        </a:rPr>
                        <a:t>        Example</a:t>
                      </a:r>
                    </a:p>
                  </a:txBody>
                  <a:tcPr marL="4815" marR="4815" marT="481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1852">
                <a:tc>
                  <a:txBody>
                    <a:bodyPr/>
                    <a:lstStyle/>
                    <a:p>
                      <a:pPr algn="ctr" fontAlgn="t"/>
                      <a:r>
                        <a:rPr lang="en-US" sz="2000" b="1" i="0" u="none" strike="noStrike">
                          <a:solidFill>
                            <a:srgbClr val="000000"/>
                          </a:solidFill>
                          <a:latin typeface="Calibri"/>
                        </a:rPr>
                        <a:t>Simple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Cannot be divided into simpler components </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Gender</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4471">
                <a:tc>
                  <a:txBody>
                    <a:bodyPr/>
                    <a:lstStyle/>
                    <a:p>
                      <a:pPr algn="ctr" fontAlgn="t"/>
                      <a:r>
                        <a:rPr lang="en-US" sz="2000" b="1" i="0" u="none" strike="noStrike">
                          <a:solidFill>
                            <a:srgbClr val="000000"/>
                          </a:solidFill>
                          <a:latin typeface="Calibri"/>
                        </a:rPr>
                        <a:t>Composite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be split into components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Date of joining</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91714">
                <a:tc>
                  <a:txBody>
                    <a:bodyPr/>
                    <a:lstStyle/>
                    <a:p>
                      <a:pPr algn="ctr" fontAlgn="t"/>
                      <a:r>
                        <a:rPr lang="en-US" sz="2000" b="1" i="0" u="none" strike="noStrike">
                          <a:solidFill>
                            <a:srgbClr val="000000"/>
                          </a:solidFill>
                          <a:latin typeface="Calibri"/>
                        </a:rPr>
                        <a:t>Single valued</a:t>
                      </a:r>
                      <a:r>
                        <a:rPr lang="en-US" sz="2000" b="1" i="0" u="none" strike="noStrike">
                          <a:solidFill>
                            <a:srgbClr val="000000"/>
                          </a:solidFill>
                          <a:latin typeface="Arial"/>
                        </a:rPr>
                        <a:t> </a:t>
                      </a:r>
                      <a:endParaRPr lang="en-US" sz="2000" b="1" i="0" u="none" strike="noStrike">
                        <a:solidFill>
                          <a:srgbClr val="000000"/>
                        </a:solidFill>
                        <a:latin typeface="Calibri"/>
                      </a:endParaRP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take on only a single value for each entity instance</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Age</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77906">
                <a:tc>
                  <a:txBody>
                    <a:bodyPr/>
                    <a:lstStyle/>
                    <a:p>
                      <a:pPr algn="ctr" fontAlgn="t"/>
                      <a:r>
                        <a:rPr lang="en-US" sz="2000" b="1" i="0" u="none" strike="noStrike">
                          <a:solidFill>
                            <a:srgbClr val="000000"/>
                          </a:solidFill>
                          <a:latin typeface="Calibri"/>
                        </a:rPr>
                        <a:t>Multi-valued</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Can take up many values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Skill set</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25326">
                <a:tc>
                  <a:txBody>
                    <a:bodyPr/>
                    <a:lstStyle/>
                    <a:p>
                      <a:pPr algn="ctr" fontAlgn="t"/>
                      <a:r>
                        <a:rPr lang="en-US" sz="2000" b="1" i="0" u="none" strike="noStrike">
                          <a:solidFill>
                            <a:srgbClr val="000000"/>
                          </a:solidFill>
                          <a:latin typeface="Calibri"/>
                        </a:rPr>
                        <a:t>Stored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Attribute that need to be stored permanently</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uClr>
                          <a:srgbClr val="000000"/>
                        </a:buClr>
                        <a:buSzPts val="2000"/>
                        <a:buFont typeface="Calibri"/>
                        <a:buNone/>
                      </a:pPr>
                      <a:r>
                        <a:rPr lang="en-US" sz="2000" b="1" i="0" u="none" strike="noStrike">
                          <a:solidFill>
                            <a:srgbClr val="000000"/>
                          </a:solidFill>
                          <a:latin typeface="Calibri"/>
                        </a:rPr>
                        <a:t>Date of joining</a:t>
                      </a:r>
                      <a:r>
                        <a:rPr lang="en-US" sz="2000" b="0" i="0" u="none" strike="noStrike">
                          <a:solidFill>
                            <a:srgbClr val="000000"/>
                          </a:solidFill>
                          <a:latin typeface="Calibri"/>
                        </a:rPr>
                        <a:t> of the employee</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27650">
                <a:tc>
                  <a:txBody>
                    <a:bodyPr/>
                    <a:lstStyle/>
                    <a:p>
                      <a:pPr algn="ctr" fontAlgn="t"/>
                      <a:r>
                        <a:rPr lang="en-US" sz="2000" b="1" i="0" u="none" strike="noStrike">
                          <a:solidFill>
                            <a:srgbClr val="000000"/>
                          </a:solidFill>
                          <a:latin typeface="Calibri"/>
                        </a:rPr>
                        <a:t>Derived Attribute</a:t>
                      </a:r>
                    </a:p>
                  </a:txBody>
                  <a:tcPr marL="4815" marR="4815" marT="4815"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0" i="0" u="none" strike="noStrike">
                          <a:solidFill>
                            <a:srgbClr val="000000"/>
                          </a:solidFill>
                          <a:latin typeface="Calibri"/>
                        </a:rPr>
                        <a:t>Attribute that can be calculated based on other attributes.</a:t>
                      </a:r>
                    </a:p>
                  </a:txBody>
                  <a:tcPr marL="4815" marR="4815" marT="48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2000" b="1" i="0" u="none" strike="noStrike">
                          <a:solidFill>
                            <a:srgbClr val="000000"/>
                          </a:solidFill>
                          <a:latin typeface="Calibri"/>
                        </a:rPr>
                        <a:t>Years of service</a:t>
                      </a:r>
                      <a:r>
                        <a:rPr lang="en-US" sz="2000" b="0" i="0" u="none" strike="noStrike">
                          <a:solidFill>
                            <a:srgbClr val="000000"/>
                          </a:solidFill>
                          <a:latin typeface="Calibri"/>
                        </a:rPr>
                        <a:t> of the employee </a:t>
                      </a:r>
                    </a:p>
                  </a:txBody>
                  <a:tcPr marL="4815" marR="4815" marT="481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6311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77BD250-D3AB-45E1-901C-B76A187F3F8B}" type="slidenum">
              <a:rPr lang="en-US">
                <a:solidFill>
                  <a:schemeClr val="bg1"/>
                </a:solidFill>
              </a:rPr>
              <a:pPr/>
              <a:t>22</a:t>
            </a:fld>
            <a:endParaRPr lang="en-US">
              <a:solidFill>
                <a:schemeClr val="bg1"/>
              </a:solidFill>
            </a:endParaRPr>
          </a:p>
        </p:txBody>
      </p:sp>
      <p:sp>
        <p:nvSpPr>
          <p:cNvPr id="52226" name="Rectangle 2"/>
          <p:cNvSpPr>
            <a:spLocks noGrp="1" noChangeArrowheads="1"/>
          </p:cNvSpPr>
          <p:nvPr>
            <p:ph type="title" idx="4294967295"/>
          </p:nvPr>
        </p:nvSpPr>
        <p:spPr>
          <a:xfrm>
            <a:off x="1752600" y="277814"/>
            <a:ext cx="8305800" cy="560387"/>
          </a:xfrm>
        </p:spPr>
        <p:txBody>
          <a:bodyPr vert="horz" lIns="0" tIns="45720" rIns="91440" bIns="45720" rtlCol="0" anchor="ctr">
            <a:normAutofit fontScale="90000"/>
          </a:bodyPr>
          <a:lstStyle/>
          <a:p>
            <a:pPr eaLnBrk="1" hangingPunct="1">
              <a:defRPr/>
            </a:pPr>
            <a:r>
              <a:rPr lang="en-US"/>
              <a:t>Entity Types</a:t>
            </a:r>
          </a:p>
        </p:txBody>
      </p:sp>
      <p:sp>
        <p:nvSpPr>
          <p:cNvPr id="114691" name="Rectangle 3"/>
          <p:cNvSpPr>
            <a:spLocks noGrp="1" noChangeArrowheads="1"/>
          </p:cNvSpPr>
          <p:nvPr>
            <p:ph type="body" idx="4294967295"/>
          </p:nvPr>
        </p:nvSpPr>
        <p:spPr>
          <a:xfrm>
            <a:off x="1524000" y="1295400"/>
            <a:ext cx="8229600" cy="5270500"/>
          </a:xfrm>
        </p:spPr>
        <p:txBody>
          <a:bodyPr vert="horz" lIns="0" tIns="0" rIns="91440" bIns="45720" rtlCol="0">
            <a:normAutofit/>
          </a:bodyPr>
          <a:lstStyle/>
          <a:p>
            <a:pPr eaLnBrk="1" hangingPunct="1">
              <a:lnSpc>
                <a:spcPct val="90000"/>
              </a:lnSpc>
            </a:pPr>
            <a:r>
              <a:rPr lang="en-US" b="1"/>
              <a:t>Regular Entity</a:t>
            </a:r>
            <a:r>
              <a:rPr lang="en-US"/>
              <a:t>: </a:t>
            </a:r>
            <a:r>
              <a:rPr lang="en-US" sz="1800"/>
              <a:t>Entity that has its own key attribute (s).</a:t>
            </a:r>
          </a:p>
          <a:p>
            <a:pPr eaLnBrk="1" hangingPunct="1">
              <a:lnSpc>
                <a:spcPct val="90000"/>
              </a:lnSpc>
              <a:buFont typeface="Wingdings" panose="05000000000000000000" pitchFamily="2" charset="2"/>
              <a:buNone/>
            </a:pPr>
            <a:endParaRPr lang="en-US" sz="1800"/>
          </a:p>
          <a:p>
            <a:pPr eaLnBrk="1" hangingPunct="1">
              <a:lnSpc>
                <a:spcPct val="90000"/>
              </a:lnSpc>
              <a:buFont typeface="Wingdings" panose="05000000000000000000" pitchFamily="2" charset="2"/>
              <a:buNone/>
            </a:pPr>
            <a:r>
              <a:rPr lang="en-US" sz="1800"/>
              <a:t>	E.g.:  Employee, student ,customer, policy holder etc.</a:t>
            </a:r>
          </a:p>
          <a:p>
            <a:pPr eaLnBrk="1" hangingPunct="1">
              <a:lnSpc>
                <a:spcPct val="90000"/>
              </a:lnSpc>
            </a:pPr>
            <a:endParaRPr lang="en-US" sz="1800"/>
          </a:p>
          <a:p>
            <a:pPr eaLnBrk="1" hangingPunct="1">
              <a:lnSpc>
                <a:spcPct val="90000"/>
              </a:lnSpc>
            </a:pPr>
            <a:r>
              <a:rPr lang="en-US" b="1"/>
              <a:t>Weak entity</a:t>
            </a:r>
            <a:r>
              <a:rPr lang="en-US"/>
              <a:t>:</a:t>
            </a:r>
            <a:r>
              <a:rPr lang="en-US" sz="1800"/>
              <a:t> Entity that depends on other entity for its existence and doesn’t have key attribute (s) of its own</a:t>
            </a:r>
          </a:p>
          <a:p>
            <a:pPr eaLnBrk="1" hangingPunct="1">
              <a:lnSpc>
                <a:spcPct val="90000"/>
              </a:lnSpc>
              <a:buFont typeface="Wingdings" panose="05000000000000000000" pitchFamily="2" charset="2"/>
              <a:buNone/>
            </a:pPr>
            <a:r>
              <a:rPr lang="en-US" sz="1800"/>
              <a:t>	</a:t>
            </a:r>
          </a:p>
          <a:p>
            <a:pPr eaLnBrk="1" hangingPunct="1">
              <a:lnSpc>
                <a:spcPct val="90000"/>
              </a:lnSpc>
              <a:buFont typeface="Wingdings" panose="05000000000000000000" pitchFamily="2" charset="2"/>
              <a:buNone/>
            </a:pPr>
            <a:r>
              <a:rPr lang="en-US" sz="1800"/>
              <a:t>	E.g. : Dependent of employee</a:t>
            </a:r>
          </a:p>
        </p:txBody>
      </p:sp>
      <p:sp>
        <p:nvSpPr>
          <p:cNvPr id="39941" name="Line 5"/>
          <p:cNvSpPr>
            <a:spLocks noChangeShapeType="1"/>
          </p:cNvSpPr>
          <p:nvPr/>
        </p:nvSpPr>
        <p:spPr bwMode="auto">
          <a:xfrm>
            <a:off x="6934200" y="56515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9942" name="Rectangle 7"/>
          <p:cNvSpPr>
            <a:spLocks noChangeArrowheads="1"/>
          </p:cNvSpPr>
          <p:nvPr/>
        </p:nvSpPr>
        <p:spPr bwMode="auto">
          <a:xfrm>
            <a:off x="2590800" y="50292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3" name="Rectangle 8"/>
          <p:cNvSpPr>
            <a:spLocks noChangeArrowheads="1"/>
          </p:cNvSpPr>
          <p:nvPr/>
        </p:nvSpPr>
        <p:spPr bwMode="auto">
          <a:xfrm>
            <a:off x="7543800" y="4965700"/>
            <a:ext cx="2044700" cy="1206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4" name="AutoShape 9"/>
          <p:cNvSpPr>
            <a:spLocks noChangeArrowheads="1"/>
          </p:cNvSpPr>
          <p:nvPr/>
        </p:nvSpPr>
        <p:spPr bwMode="auto">
          <a:xfrm>
            <a:off x="5257800" y="4876800"/>
            <a:ext cx="1663700" cy="14478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5" name="Oval 10"/>
          <p:cNvSpPr>
            <a:spLocks noChangeArrowheads="1"/>
          </p:cNvSpPr>
          <p:nvPr/>
        </p:nvSpPr>
        <p:spPr bwMode="auto">
          <a:xfrm>
            <a:off x="2667000" y="38862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6" name="Oval 11"/>
          <p:cNvSpPr>
            <a:spLocks noChangeArrowheads="1"/>
          </p:cNvSpPr>
          <p:nvPr/>
        </p:nvSpPr>
        <p:spPr bwMode="auto">
          <a:xfrm>
            <a:off x="6477000" y="3822700"/>
            <a:ext cx="1816100" cy="596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47" name="Line 12"/>
          <p:cNvSpPr>
            <a:spLocks noChangeShapeType="1"/>
          </p:cNvSpPr>
          <p:nvPr/>
        </p:nvSpPr>
        <p:spPr bwMode="auto">
          <a:xfrm>
            <a:off x="3657600" y="4495800"/>
            <a:ext cx="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8" name="Line 13"/>
          <p:cNvSpPr>
            <a:spLocks noChangeShapeType="1"/>
          </p:cNvSpPr>
          <p:nvPr/>
        </p:nvSpPr>
        <p:spPr bwMode="auto">
          <a:xfrm>
            <a:off x="7772400" y="4356100"/>
            <a:ext cx="67945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9" name="Rectangle 14"/>
          <p:cNvSpPr>
            <a:spLocks noChangeArrowheads="1"/>
          </p:cNvSpPr>
          <p:nvPr/>
        </p:nvSpPr>
        <p:spPr bwMode="auto">
          <a:xfrm>
            <a:off x="2657476" y="53197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Employee</a:t>
            </a:r>
          </a:p>
        </p:txBody>
      </p:sp>
      <p:sp>
        <p:nvSpPr>
          <p:cNvPr id="39950" name="Rectangle 15"/>
          <p:cNvSpPr>
            <a:spLocks noChangeArrowheads="1"/>
          </p:cNvSpPr>
          <p:nvPr/>
        </p:nvSpPr>
        <p:spPr bwMode="auto">
          <a:xfrm>
            <a:off x="3146425" y="3871913"/>
            <a:ext cx="5594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u="sng"/>
              <a:t>E#</a:t>
            </a:r>
          </a:p>
        </p:txBody>
      </p:sp>
      <p:sp>
        <p:nvSpPr>
          <p:cNvPr id="39951" name="Rectangle 16"/>
          <p:cNvSpPr>
            <a:spLocks noChangeArrowheads="1"/>
          </p:cNvSpPr>
          <p:nvPr/>
        </p:nvSpPr>
        <p:spPr bwMode="auto">
          <a:xfrm>
            <a:off x="5676900" y="5243513"/>
            <a:ext cx="67967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has</a:t>
            </a:r>
          </a:p>
        </p:txBody>
      </p:sp>
      <p:sp>
        <p:nvSpPr>
          <p:cNvPr id="39952" name="Rectangle 18"/>
          <p:cNvSpPr>
            <a:spLocks noChangeArrowheads="1"/>
          </p:cNvSpPr>
          <p:nvPr/>
        </p:nvSpPr>
        <p:spPr bwMode="auto">
          <a:xfrm>
            <a:off x="7772400" y="5194300"/>
            <a:ext cx="163987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dependant</a:t>
            </a:r>
          </a:p>
        </p:txBody>
      </p:sp>
      <p:sp>
        <p:nvSpPr>
          <p:cNvPr id="39953" name="Rectangle 19"/>
          <p:cNvSpPr>
            <a:spLocks noChangeArrowheads="1"/>
          </p:cNvSpPr>
          <p:nvPr/>
        </p:nvSpPr>
        <p:spPr bwMode="auto">
          <a:xfrm>
            <a:off x="7086600" y="3746501"/>
            <a:ext cx="685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Id</a:t>
            </a:r>
          </a:p>
          <a:p>
            <a:pPr>
              <a:spcBef>
                <a:spcPct val="0"/>
              </a:spcBef>
              <a:buClrTx/>
              <a:buSzTx/>
              <a:buFontTx/>
              <a:buNone/>
            </a:pPr>
            <a:r>
              <a:rPr lang="en-US" sz="2400" b="0"/>
              <a:t>----</a:t>
            </a:r>
          </a:p>
        </p:txBody>
      </p:sp>
      <p:sp>
        <p:nvSpPr>
          <p:cNvPr id="39954" name="Rectangle 20"/>
          <p:cNvSpPr>
            <a:spLocks noChangeArrowheads="1"/>
          </p:cNvSpPr>
          <p:nvPr/>
        </p:nvSpPr>
        <p:spPr bwMode="auto">
          <a:xfrm>
            <a:off x="4572001" y="5118100"/>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1</a:t>
            </a:r>
          </a:p>
        </p:txBody>
      </p:sp>
      <p:sp>
        <p:nvSpPr>
          <p:cNvPr id="39955" name="Oval 22"/>
          <p:cNvSpPr>
            <a:spLocks noChangeArrowheads="1"/>
          </p:cNvSpPr>
          <p:nvPr/>
        </p:nvSpPr>
        <p:spPr bwMode="auto">
          <a:xfrm>
            <a:off x="8153400" y="3352800"/>
            <a:ext cx="15240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56" name="Text Box 23"/>
          <p:cNvSpPr txBox="1">
            <a:spLocks noChangeArrowheads="1"/>
          </p:cNvSpPr>
          <p:nvPr/>
        </p:nvSpPr>
        <p:spPr bwMode="auto">
          <a:xfrm>
            <a:off x="8534400" y="35052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name</a:t>
            </a:r>
          </a:p>
        </p:txBody>
      </p:sp>
      <p:sp>
        <p:nvSpPr>
          <p:cNvPr id="39957" name="Line 24"/>
          <p:cNvSpPr>
            <a:spLocks noChangeShapeType="1"/>
          </p:cNvSpPr>
          <p:nvPr/>
        </p:nvSpPr>
        <p:spPr bwMode="auto">
          <a:xfrm>
            <a:off x="8686800" y="4038600"/>
            <a:ext cx="304800" cy="927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Line 5"/>
          <p:cNvSpPr>
            <a:spLocks noChangeShapeType="1"/>
          </p:cNvSpPr>
          <p:nvPr/>
        </p:nvSpPr>
        <p:spPr bwMode="auto">
          <a:xfrm>
            <a:off x="4648200" y="56388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9959" name="Rectangle 20"/>
          <p:cNvSpPr>
            <a:spLocks noChangeArrowheads="1"/>
          </p:cNvSpPr>
          <p:nvPr/>
        </p:nvSpPr>
        <p:spPr bwMode="auto">
          <a:xfrm>
            <a:off x="7162800" y="5181600"/>
            <a:ext cx="43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M</a:t>
            </a:r>
          </a:p>
        </p:txBody>
      </p:sp>
      <p:sp>
        <p:nvSpPr>
          <p:cNvPr id="39960" name="Line 5"/>
          <p:cNvSpPr>
            <a:spLocks noChangeShapeType="1"/>
          </p:cNvSpPr>
          <p:nvPr/>
        </p:nvSpPr>
        <p:spPr bwMode="auto">
          <a:xfrm>
            <a:off x="6934200" y="5715000"/>
            <a:ext cx="6096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9961" name="AutoShape 9"/>
          <p:cNvSpPr>
            <a:spLocks noChangeArrowheads="1"/>
          </p:cNvSpPr>
          <p:nvPr/>
        </p:nvSpPr>
        <p:spPr bwMode="auto">
          <a:xfrm>
            <a:off x="5105400" y="4724400"/>
            <a:ext cx="1981200" cy="17526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39962" name="Rectangle 8"/>
          <p:cNvSpPr>
            <a:spLocks noChangeArrowheads="1"/>
          </p:cNvSpPr>
          <p:nvPr/>
        </p:nvSpPr>
        <p:spPr bwMode="auto">
          <a:xfrm>
            <a:off x="7467600" y="4876800"/>
            <a:ext cx="2209800" cy="1371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27" name="Oval Callout 26"/>
          <p:cNvSpPr>
            <a:spLocks noChangeArrowheads="1"/>
          </p:cNvSpPr>
          <p:nvPr/>
        </p:nvSpPr>
        <p:spPr bwMode="auto">
          <a:xfrm>
            <a:off x="4648200" y="3962400"/>
            <a:ext cx="1676400" cy="762000"/>
          </a:xfrm>
          <a:prstGeom prst="wedgeEllipseCallout">
            <a:avLst>
              <a:gd name="adj1" fmla="val -51134"/>
              <a:gd name="adj2" fmla="val 75833"/>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Strong entity</a:t>
            </a:r>
          </a:p>
        </p:txBody>
      </p:sp>
      <p:sp>
        <p:nvSpPr>
          <p:cNvPr id="28" name="Oval Callout 27"/>
          <p:cNvSpPr>
            <a:spLocks noChangeArrowheads="1"/>
          </p:cNvSpPr>
          <p:nvPr/>
        </p:nvSpPr>
        <p:spPr bwMode="auto">
          <a:xfrm>
            <a:off x="9220200" y="3886200"/>
            <a:ext cx="1676400" cy="762000"/>
          </a:xfrm>
          <a:prstGeom prst="wedgeEllipseCallout">
            <a:avLst>
              <a:gd name="adj1" fmla="val -20833"/>
              <a:gd name="adj2" fmla="val 62500"/>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Weak entity</a:t>
            </a:r>
          </a:p>
        </p:txBody>
      </p:sp>
    </p:spTree>
    <p:extLst>
      <p:ext uri="{BB962C8B-B14F-4D97-AF65-F5344CB8AC3E}">
        <p14:creationId xmlns:p14="http://schemas.microsoft.com/office/powerpoint/2010/main" val="3423167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p:cTn id="7" dur="1000" fill="hold"/>
                                        <p:tgtEl>
                                          <p:spTgt spid="11469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469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4691">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4691">
                                            <p:txEl>
                                              <p:pRg st="2" end="2"/>
                                            </p:txEl>
                                          </p:spTgt>
                                        </p:tgtEl>
                                        <p:attrNameLst>
                                          <p:attrName>style.visibility</p:attrName>
                                        </p:attrNameLst>
                                      </p:cBhvr>
                                      <p:to>
                                        <p:strVal val="visible"/>
                                      </p:to>
                                    </p:set>
                                    <p:anim calcmode="lin" valueType="num">
                                      <p:cBhvr>
                                        <p:cTn id="14" dur="1000" fill="hold"/>
                                        <p:tgtEl>
                                          <p:spTgt spid="11469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469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469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 calcmode="lin" valueType="num">
                                      <p:cBhvr>
                                        <p:cTn id="21" dur="1000" fill="hold"/>
                                        <p:tgtEl>
                                          <p:spTgt spid="114691">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1469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469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4691">
                                            <p:txEl>
                                              <p:pRg st="6" end="6"/>
                                            </p:txEl>
                                          </p:spTgt>
                                        </p:tgtEl>
                                        <p:attrNameLst>
                                          <p:attrName>style.visibility</p:attrName>
                                        </p:attrNameLst>
                                      </p:cBhvr>
                                      <p:to>
                                        <p:strVal val="visible"/>
                                      </p:to>
                                    </p:set>
                                    <p:anim calcmode="lin" valueType="num">
                                      <p:cBhvr>
                                        <p:cTn id="28" dur="1000" fill="hold"/>
                                        <p:tgtEl>
                                          <p:spTgt spid="114691">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11469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4691">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linds(horizontal)">
                                      <p:cBhvr>
                                        <p:cTn id="35" dur="500"/>
                                        <p:tgtEl>
                                          <p:spTgt spid="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linds(horizontal)">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2F54806-C198-491C-8061-9164FD51C856}" type="slidenum">
              <a:rPr lang="en-US">
                <a:solidFill>
                  <a:schemeClr val="bg1"/>
                </a:solidFill>
              </a:rPr>
              <a:pPr/>
              <a:t>23</a:t>
            </a:fld>
            <a:endParaRPr lang="en-US">
              <a:solidFill>
                <a:schemeClr val="bg1"/>
              </a:solidFill>
            </a:endParaRPr>
          </a:p>
        </p:txBody>
      </p:sp>
      <p:sp>
        <p:nvSpPr>
          <p:cNvPr id="54274"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Degree of a Relationship</a:t>
            </a:r>
          </a:p>
        </p:txBody>
      </p:sp>
      <p:sp>
        <p:nvSpPr>
          <p:cNvPr id="40964" name="Rectangle 3"/>
          <p:cNvSpPr>
            <a:spLocks noGrp="1" noChangeArrowheads="1"/>
          </p:cNvSpPr>
          <p:nvPr>
            <p:ph type="body" idx="4294967295"/>
          </p:nvPr>
        </p:nvSpPr>
        <p:spPr/>
        <p:txBody>
          <a:bodyPr vert="horz" lIns="0" tIns="0" rIns="91440" bIns="45720" rtlCol="0">
            <a:normAutofit/>
          </a:bodyPr>
          <a:lstStyle/>
          <a:p>
            <a:pPr eaLnBrk="1" hangingPunct="1"/>
            <a:r>
              <a:rPr lang="en-US" b="1"/>
              <a:t>Degree</a:t>
            </a:r>
            <a:r>
              <a:rPr lang="en-US"/>
              <a:t>: </a:t>
            </a:r>
            <a:r>
              <a:rPr lang="en-US" sz="1800"/>
              <a:t>the number of entity types involved</a:t>
            </a:r>
          </a:p>
          <a:p>
            <a:pPr marL="1339850" lvl="3" indent="-315913"/>
            <a:r>
              <a:rPr lang="en-US"/>
              <a:t>One		</a:t>
            </a:r>
            <a:r>
              <a:rPr lang="en-US" i="1"/>
              <a:t>Unary</a:t>
            </a:r>
            <a:endParaRPr lang="en-US"/>
          </a:p>
          <a:p>
            <a:pPr marL="1339850" lvl="3" indent="-315913"/>
            <a:r>
              <a:rPr lang="en-US"/>
              <a:t>Two		</a:t>
            </a:r>
            <a:r>
              <a:rPr lang="en-US" i="1"/>
              <a:t>Binary</a:t>
            </a:r>
            <a:endParaRPr lang="en-US"/>
          </a:p>
          <a:p>
            <a:pPr marL="1339850" lvl="3" indent="-315913"/>
            <a:r>
              <a:rPr lang="en-US"/>
              <a:t>Three	</a:t>
            </a:r>
            <a:r>
              <a:rPr lang="en-US" i="1"/>
              <a:t>Ternary</a:t>
            </a:r>
          </a:p>
          <a:p>
            <a:pPr marL="1022350" lvl="2" indent="-350838"/>
            <a:endParaRPr lang="en-US" i="1"/>
          </a:p>
          <a:p>
            <a:pPr marL="1022350" lvl="2" indent="-350838">
              <a:buNone/>
            </a:pPr>
            <a:r>
              <a:rPr lang="en-US" sz="2400" i="1"/>
              <a:t>E.g.: employee </a:t>
            </a:r>
            <a:r>
              <a:rPr lang="en-US" sz="2400" b="1" i="1"/>
              <a:t>manager-of</a:t>
            </a:r>
            <a:r>
              <a:rPr lang="en-US" sz="2400" i="1"/>
              <a:t> employee is unary</a:t>
            </a:r>
          </a:p>
          <a:p>
            <a:pPr marL="1022350" lvl="2" indent="-350838">
              <a:buNone/>
            </a:pPr>
            <a:r>
              <a:rPr lang="en-US" sz="2400" i="1"/>
              <a:t>      employee </a:t>
            </a:r>
            <a:r>
              <a:rPr lang="en-US" sz="2400" b="1" i="1"/>
              <a:t>works-for </a:t>
            </a:r>
            <a:r>
              <a:rPr lang="en-US" sz="2400" i="1"/>
              <a:t>department is binary</a:t>
            </a:r>
          </a:p>
          <a:p>
            <a:pPr marL="1022350" lvl="2" indent="-350838">
              <a:buNone/>
            </a:pPr>
            <a:r>
              <a:rPr lang="en-US" sz="2400" i="1"/>
              <a:t>      customer </a:t>
            </a:r>
            <a:r>
              <a:rPr lang="en-US" sz="2400" b="1" i="1"/>
              <a:t>purchase</a:t>
            </a:r>
            <a:r>
              <a:rPr lang="en-US" sz="2400" i="1"/>
              <a:t> item, shop keeper is a ternary relationship</a:t>
            </a:r>
            <a:endParaRPr lang="en-US" sz="2400"/>
          </a:p>
          <a:p>
            <a:pPr eaLnBrk="1" hangingPunct="1"/>
            <a:endParaRPr lang="en-US" sz="1800"/>
          </a:p>
        </p:txBody>
      </p:sp>
    </p:spTree>
    <p:extLst>
      <p:ext uri="{BB962C8B-B14F-4D97-AF65-F5344CB8AC3E}">
        <p14:creationId xmlns:p14="http://schemas.microsoft.com/office/powerpoint/2010/main" val="807716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2548B5C-D07E-4907-9988-10876A703068}" type="slidenum">
              <a:rPr lang="en-US">
                <a:solidFill>
                  <a:schemeClr val="bg1"/>
                </a:solidFill>
              </a:rPr>
              <a:pPr/>
              <a:t>24</a:t>
            </a:fld>
            <a:endParaRPr lang="en-US">
              <a:solidFill>
                <a:schemeClr val="bg1"/>
              </a:solidFill>
            </a:endParaRPr>
          </a:p>
        </p:txBody>
      </p:sp>
      <p:sp>
        <p:nvSpPr>
          <p:cNvPr id="5529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Cardinality</a:t>
            </a:r>
          </a:p>
        </p:txBody>
      </p:sp>
      <p:sp>
        <p:nvSpPr>
          <p:cNvPr id="117763" name="Rectangle 3"/>
          <p:cNvSpPr>
            <a:spLocks noGrp="1" noChangeArrowheads="1"/>
          </p:cNvSpPr>
          <p:nvPr>
            <p:ph type="body" idx="4294967295"/>
          </p:nvPr>
        </p:nvSpPr>
        <p:spPr/>
        <p:txBody>
          <a:bodyPr vert="horz" lIns="0" tIns="0" rIns="91440" bIns="45720" rtlCol="0">
            <a:normAutofit/>
          </a:bodyPr>
          <a:lstStyle/>
          <a:p>
            <a:pPr eaLnBrk="1" hangingPunct="1"/>
            <a:r>
              <a:rPr lang="en-US"/>
              <a:t>Relationships can have different </a:t>
            </a:r>
            <a:r>
              <a:rPr lang="en-US" i="1"/>
              <a:t>connectivity</a:t>
            </a:r>
            <a:endParaRPr lang="en-US"/>
          </a:p>
          <a:p>
            <a:pPr marL="669925" lvl="1" indent="-325438"/>
            <a:r>
              <a:rPr lang="en-US" b="1"/>
              <a:t>one-to-one	</a:t>
            </a:r>
            <a:r>
              <a:rPr lang="en-US"/>
              <a:t>(1:1)</a:t>
            </a:r>
            <a:endParaRPr lang="en-US" b="1"/>
          </a:p>
          <a:p>
            <a:pPr marL="669925" lvl="1" indent="-325438"/>
            <a:r>
              <a:rPr lang="en-US" b="1"/>
              <a:t>one-to-many	</a:t>
            </a:r>
            <a:r>
              <a:rPr lang="en-US"/>
              <a:t>(1:N)</a:t>
            </a:r>
          </a:p>
          <a:p>
            <a:pPr marL="669925" lvl="1" indent="-325438"/>
            <a:r>
              <a:rPr lang="en-US" b="1"/>
              <a:t>many-to- One	</a:t>
            </a:r>
            <a:r>
              <a:rPr lang="en-US"/>
              <a:t>(M:1)</a:t>
            </a:r>
          </a:p>
          <a:p>
            <a:pPr marL="669925" lvl="1" indent="-325438"/>
            <a:r>
              <a:rPr lang="en-US" b="1"/>
              <a:t>many-to-many</a:t>
            </a:r>
            <a:r>
              <a:rPr lang="en-US"/>
              <a:t>	(M:N)</a:t>
            </a:r>
          </a:p>
          <a:p>
            <a:pPr marL="669925" lvl="1" indent="-325438"/>
            <a:endParaRPr lang="en-US"/>
          </a:p>
          <a:p>
            <a:pPr marL="669925" lvl="1" indent="-325438">
              <a:buNone/>
            </a:pPr>
            <a:r>
              <a:rPr lang="en-US"/>
              <a:t>E.g.:  </a:t>
            </a:r>
          </a:p>
          <a:p>
            <a:pPr marL="669925" lvl="1" indent="-325438">
              <a:buNone/>
            </a:pPr>
            <a:r>
              <a:rPr lang="en-US"/>
              <a:t> Employee </a:t>
            </a:r>
            <a:r>
              <a:rPr lang="en-US" b="1"/>
              <a:t>head-of </a:t>
            </a:r>
            <a:r>
              <a:rPr lang="en-US"/>
              <a:t>department (1:1)</a:t>
            </a:r>
          </a:p>
          <a:p>
            <a:pPr marL="669925" lvl="1" indent="-325438">
              <a:buNone/>
            </a:pPr>
            <a:r>
              <a:rPr lang="en-US"/>
              <a:t> Lecturer </a:t>
            </a:r>
            <a:r>
              <a:rPr lang="en-US" b="1"/>
              <a:t>offers</a:t>
            </a:r>
            <a:r>
              <a:rPr lang="en-US"/>
              <a:t> course (1:N) assuming a course is taught by a single lecturer</a:t>
            </a:r>
          </a:p>
          <a:p>
            <a:pPr marL="669925" lvl="1" indent="-325438">
              <a:buNone/>
            </a:pPr>
            <a:r>
              <a:rPr lang="en-US"/>
              <a:t> Student </a:t>
            </a:r>
            <a:r>
              <a:rPr lang="en-US" b="1"/>
              <a:t>enrolls</a:t>
            </a:r>
            <a:r>
              <a:rPr lang="en-US"/>
              <a:t> course (M:N)</a:t>
            </a:r>
          </a:p>
          <a:p>
            <a:pPr marL="669925" lvl="1" indent="-325438">
              <a:buNone/>
            </a:pPr>
            <a:endParaRPr lang="en-US"/>
          </a:p>
          <a:p>
            <a:pPr eaLnBrk="1" hangingPunct="1"/>
            <a:endParaRPr lang="en-US" sz="2400" b="1">
              <a:solidFill>
                <a:srgbClr val="0000FF"/>
              </a:solidFill>
            </a:endParaRPr>
          </a:p>
        </p:txBody>
      </p:sp>
    </p:spTree>
    <p:extLst>
      <p:ext uri="{BB962C8B-B14F-4D97-AF65-F5344CB8AC3E}">
        <p14:creationId xmlns:p14="http://schemas.microsoft.com/office/powerpoint/2010/main" val="3636489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anim calcmode="lin" valueType="num">
                                      <p:cBhvr>
                                        <p:cTn id="7" dur="1000" fill="hold"/>
                                        <p:tgtEl>
                                          <p:spTgt spid="11776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1776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776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17763">
                                            <p:txEl>
                                              <p:pRg st="2" end="2"/>
                                            </p:txEl>
                                          </p:spTgt>
                                        </p:tgtEl>
                                        <p:attrNameLst>
                                          <p:attrName>style.visibility</p:attrName>
                                        </p:attrNameLst>
                                      </p:cBhvr>
                                      <p:to>
                                        <p:strVal val="visible"/>
                                      </p:to>
                                    </p:set>
                                    <p:anim calcmode="lin" valueType="num">
                                      <p:cBhvr>
                                        <p:cTn id="14" dur="1000" fill="hold"/>
                                        <p:tgtEl>
                                          <p:spTgt spid="11776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1776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776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17763">
                                            <p:txEl>
                                              <p:pRg st="3" end="3"/>
                                            </p:txEl>
                                          </p:spTgt>
                                        </p:tgtEl>
                                        <p:attrNameLst>
                                          <p:attrName>style.visibility</p:attrName>
                                        </p:attrNameLst>
                                      </p:cBhvr>
                                      <p:to>
                                        <p:strVal val="visible"/>
                                      </p:to>
                                    </p:set>
                                    <p:anim calcmode="lin" valueType="num">
                                      <p:cBhvr>
                                        <p:cTn id="21" dur="1000" fill="hold"/>
                                        <p:tgtEl>
                                          <p:spTgt spid="117763">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177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17763">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17763">
                                            <p:txEl>
                                              <p:pRg st="4" end="4"/>
                                            </p:txEl>
                                          </p:spTgt>
                                        </p:tgtEl>
                                        <p:attrNameLst>
                                          <p:attrName>style.visibility</p:attrName>
                                        </p:attrNameLst>
                                      </p:cBhvr>
                                      <p:to>
                                        <p:strVal val="visible"/>
                                      </p:to>
                                    </p:set>
                                    <p:anim calcmode="lin" valueType="num">
                                      <p:cBhvr>
                                        <p:cTn id="28" dur="1000" fill="hold"/>
                                        <p:tgtEl>
                                          <p:spTgt spid="117763">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177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17763">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17763">
                                            <p:txEl>
                                              <p:pRg st="6" end="6"/>
                                            </p:txEl>
                                          </p:spTgt>
                                        </p:tgtEl>
                                        <p:attrNameLst>
                                          <p:attrName>style.visibility</p:attrName>
                                        </p:attrNameLst>
                                      </p:cBhvr>
                                      <p:to>
                                        <p:strVal val="visible"/>
                                      </p:to>
                                    </p:set>
                                    <p:anim calcmode="lin" valueType="num">
                                      <p:cBhvr>
                                        <p:cTn id="35" dur="1000" fill="hold"/>
                                        <p:tgtEl>
                                          <p:spTgt spid="117763">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11776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17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17763">
                                            <p:txEl>
                                              <p:pRg st="7" end="7"/>
                                            </p:txEl>
                                          </p:spTgt>
                                        </p:tgtEl>
                                        <p:attrNameLst>
                                          <p:attrName>style.visibility</p:attrName>
                                        </p:attrNameLst>
                                      </p:cBhvr>
                                      <p:to>
                                        <p:strVal val="visible"/>
                                      </p:to>
                                    </p:set>
                                    <p:anim calcmode="lin" valueType="num">
                                      <p:cBhvr>
                                        <p:cTn id="42" dur="1000" fill="hold"/>
                                        <p:tgtEl>
                                          <p:spTgt spid="11776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11776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17763">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117763">
                                            <p:txEl>
                                              <p:pRg st="8" end="8"/>
                                            </p:txEl>
                                          </p:spTgt>
                                        </p:tgtEl>
                                        <p:attrNameLst>
                                          <p:attrName>style.visibility</p:attrName>
                                        </p:attrNameLst>
                                      </p:cBhvr>
                                      <p:to>
                                        <p:strVal val="visible"/>
                                      </p:to>
                                    </p:set>
                                    <p:anim calcmode="lin" valueType="num">
                                      <p:cBhvr>
                                        <p:cTn id="49" dur="1000" fill="hold"/>
                                        <p:tgtEl>
                                          <p:spTgt spid="117763">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11776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17763">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117763">
                                            <p:txEl>
                                              <p:pRg st="9" end="9"/>
                                            </p:txEl>
                                          </p:spTgt>
                                        </p:tgtEl>
                                        <p:attrNameLst>
                                          <p:attrName>style.visibility</p:attrName>
                                        </p:attrNameLst>
                                      </p:cBhvr>
                                      <p:to>
                                        <p:strVal val="visible"/>
                                      </p:to>
                                    </p:set>
                                    <p:anim calcmode="lin" valueType="num">
                                      <p:cBhvr>
                                        <p:cTn id="56" dur="1000" fill="hold"/>
                                        <p:tgtEl>
                                          <p:spTgt spid="117763">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11776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177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452F7D1-4CAE-4366-B6CF-B3353E205F53}" type="slidenum">
              <a:rPr lang="en-US">
                <a:solidFill>
                  <a:schemeClr val="bg1"/>
                </a:solidFill>
              </a:rPr>
              <a:pPr/>
              <a:t>25</a:t>
            </a:fld>
            <a:endParaRPr lang="en-US">
              <a:solidFill>
                <a:schemeClr val="bg1"/>
              </a:solidFill>
            </a:endParaRPr>
          </a:p>
        </p:txBody>
      </p:sp>
      <p:sp>
        <p:nvSpPr>
          <p:cNvPr id="5632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Relationship Participation</a:t>
            </a:r>
          </a:p>
        </p:txBody>
      </p:sp>
      <p:sp>
        <p:nvSpPr>
          <p:cNvPr id="43012" name="Rectangle 3"/>
          <p:cNvSpPr>
            <a:spLocks noGrp="1" noChangeArrowheads="1"/>
          </p:cNvSpPr>
          <p:nvPr>
            <p:ph type="body" idx="4294967295"/>
          </p:nvPr>
        </p:nvSpPr>
        <p:spPr/>
        <p:txBody>
          <a:bodyPr vert="horz" lIns="0" tIns="0" rIns="91440" bIns="45720" rtlCol="0">
            <a:normAutofit/>
          </a:bodyPr>
          <a:lstStyle/>
          <a:p>
            <a:pPr eaLnBrk="1" hangingPunct="1">
              <a:lnSpc>
                <a:spcPct val="90000"/>
              </a:lnSpc>
            </a:pPr>
            <a:r>
              <a:rPr lang="en-US" b="1"/>
              <a:t>Total</a:t>
            </a:r>
            <a:r>
              <a:rPr lang="en-US" i="1"/>
              <a:t> </a:t>
            </a:r>
            <a:r>
              <a:rPr lang="en-US"/>
              <a:t> :</a:t>
            </a:r>
            <a:r>
              <a:rPr lang="en-US" sz="1800"/>
              <a:t> Every entity instance must be connected through the relationship to another instance of the other participating entity types</a:t>
            </a:r>
          </a:p>
          <a:p>
            <a:pPr marL="669925" lvl="1" indent="-325438"/>
            <a:endParaRPr lang="en-US"/>
          </a:p>
          <a:p>
            <a:pPr eaLnBrk="1" hangingPunct="1">
              <a:lnSpc>
                <a:spcPct val="90000"/>
              </a:lnSpc>
            </a:pPr>
            <a:r>
              <a:rPr lang="en-US" b="1"/>
              <a:t>Partial</a:t>
            </a:r>
            <a:r>
              <a:rPr lang="en-US" i="1"/>
              <a:t>:</a:t>
            </a:r>
            <a:r>
              <a:rPr lang="en-US" sz="1800" i="1"/>
              <a:t> </a:t>
            </a:r>
            <a:r>
              <a:rPr lang="en-US" sz="1800"/>
              <a:t>All instances need not participate</a:t>
            </a:r>
          </a:p>
          <a:p>
            <a:pPr marL="669925" lvl="1" indent="-325438"/>
            <a:endParaRPr lang="en-US"/>
          </a:p>
          <a:p>
            <a:pPr marL="1022350" lvl="2" indent="-350838">
              <a:buNone/>
            </a:pPr>
            <a:r>
              <a:rPr lang="en-US" sz="2400"/>
              <a:t>  	E.g.: Employee </a:t>
            </a:r>
            <a:r>
              <a:rPr lang="en-US" sz="2400" b="1"/>
              <a:t>Head-of</a:t>
            </a:r>
            <a:r>
              <a:rPr lang="en-US" sz="2400"/>
              <a:t> Department</a:t>
            </a:r>
          </a:p>
          <a:p>
            <a:pPr marL="1022350" lvl="2" indent="-350838">
              <a:buNone/>
            </a:pPr>
            <a:r>
              <a:rPr lang="en-US" sz="2400"/>
              <a:t>		Employee: partial</a:t>
            </a:r>
          </a:p>
          <a:p>
            <a:pPr marL="1022350" lvl="2" indent="-350838">
              <a:buNone/>
            </a:pPr>
            <a:r>
              <a:rPr lang="en-US" sz="2400"/>
              <a:t>		Department: total  </a:t>
            </a:r>
          </a:p>
          <a:p>
            <a:pPr eaLnBrk="1" hangingPunct="1">
              <a:lnSpc>
                <a:spcPct val="90000"/>
              </a:lnSpc>
              <a:buFont typeface="Wingdings" panose="05000000000000000000" pitchFamily="2" charset="2"/>
              <a:buNone/>
            </a:pPr>
            <a:endParaRPr lang="en-US" sz="1800"/>
          </a:p>
        </p:txBody>
      </p:sp>
      <p:sp>
        <p:nvSpPr>
          <p:cNvPr id="43013" name="Line 3"/>
          <p:cNvSpPr>
            <a:spLocks noChangeShapeType="1"/>
          </p:cNvSpPr>
          <p:nvPr/>
        </p:nvSpPr>
        <p:spPr bwMode="auto">
          <a:xfrm>
            <a:off x="6934200" y="5041900"/>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4" name="Line 4"/>
          <p:cNvSpPr>
            <a:spLocks noChangeShapeType="1"/>
          </p:cNvSpPr>
          <p:nvPr/>
        </p:nvSpPr>
        <p:spPr bwMode="auto">
          <a:xfrm>
            <a:off x="6934200" y="4965700"/>
            <a:ext cx="1143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5" name="Rectangle 5"/>
          <p:cNvSpPr>
            <a:spLocks noChangeArrowheads="1"/>
          </p:cNvSpPr>
          <p:nvPr/>
        </p:nvSpPr>
        <p:spPr bwMode="auto">
          <a:xfrm>
            <a:off x="2292350" y="4438650"/>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6" name="Rectangle 6"/>
          <p:cNvSpPr>
            <a:spLocks noChangeArrowheads="1"/>
          </p:cNvSpPr>
          <p:nvPr/>
        </p:nvSpPr>
        <p:spPr bwMode="auto">
          <a:xfrm>
            <a:off x="8083550" y="4438650"/>
            <a:ext cx="2044700" cy="1054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7" name="AutoShape 7"/>
          <p:cNvSpPr>
            <a:spLocks noChangeArrowheads="1"/>
          </p:cNvSpPr>
          <p:nvPr/>
        </p:nvSpPr>
        <p:spPr bwMode="auto">
          <a:xfrm>
            <a:off x="5441950" y="4356100"/>
            <a:ext cx="15113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3018" name="Line 8"/>
          <p:cNvSpPr>
            <a:spLocks noChangeShapeType="1"/>
          </p:cNvSpPr>
          <p:nvPr/>
        </p:nvSpPr>
        <p:spPr bwMode="auto">
          <a:xfrm>
            <a:off x="4349750" y="4965700"/>
            <a:ext cx="1130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Rectangle 11"/>
          <p:cNvSpPr>
            <a:spLocks noChangeArrowheads="1"/>
          </p:cNvSpPr>
          <p:nvPr/>
        </p:nvSpPr>
        <p:spPr bwMode="auto">
          <a:xfrm>
            <a:off x="5746751" y="4584700"/>
            <a:ext cx="868829"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spcBef>
                <a:spcPct val="0"/>
              </a:spcBef>
              <a:buClrTx/>
              <a:buSzTx/>
              <a:buFontTx/>
              <a:buNone/>
            </a:pPr>
            <a:r>
              <a:rPr lang="en-US" sz="2400" b="0"/>
              <a:t>head</a:t>
            </a:r>
          </a:p>
          <a:p>
            <a:pPr>
              <a:spcBef>
                <a:spcPct val="0"/>
              </a:spcBef>
              <a:buClrTx/>
              <a:buSzTx/>
              <a:buFontTx/>
              <a:buNone/>
            </a:pPr>
            <a:r>
              <a:rPr lang="en-US" sz="2400" b="0"/>
              <a:t>of</a:t>
            </a:r>
          </a:p>
        </p:txBody>
      </p:sp>
      <p:sp>
        <p:nvSpPr>
          <p:cNvPr id="43020" name="Rectangle 13"/>
          <p:cNvSpPr>
            <a:spLocks noChangeArrowheads="1"/>
          </p:cNvSpPr>
          <p:nvPr/>
        </p:nvSpPr>
        <p:spPr bwMode="auto">
          <a:xfrm>
            <a:off x="7142164" y="4487863"/>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1</a:t>
            </a:r>
          </a:p>
        </p:txBody>
      </p:sp>
      <p:sp>
        <p:nvSpPr>
          <p:cNvPr id="43021" name="Rectangle 9"/>
          <p:cNvSpPr>
            <a:spLocks noChangeArrowheads="1"/>
          </p:cNvSpPr>
          <p:nvPr/>
        </p:nvSpPr>
        <p:spPr bwMode="auto">
          <a:xfrm>
            <a:off x="8208963" y="4727575"/>
            <a:ext cx="17408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department</a:t>
            </a:r>
          </a:p>
        </p:txBody>
      </p:sp>
      <p:sp>
        <p:nvSpPr>
          <p:cNvPr id="43022" name="Rectangle 10"/>
          <p:cNvSpPr>
            <a:spLocks noChangeArrowheads="1"/>
          </p:cNvSpPr>
          <p:nvPr/>
        </p:nvSpPr>
        <p:spPr bwMode="auto">
          <a:xfrm>
            <a:off x="2438401" y="46720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3023" name="Rectangle 12"/>
          <p:cNvSpPr>
            <a:spLocks noChangeArrowheads="1"/>
          </p:cNvSpPr>
          <p:nvPr/>
        </p:nvSpPr>
        <p:spPr bwMode="auto">
          <a:xfrm>
            <a:off x="4627564" y="4498975"/>
            <a:ext cx="354265"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1</a:t>
            </a:r>
          </a:p>
        </p:txBody>
      </p:sp>
      <p:sp>
        <p:nvSpPr>
          <p:cNvPr id="16" name="Oval Callout 15"/>
          <p:cNvSpPr>
            <a:spLocks noChangeArrowheads="1"/>
          </p:cNvSpPr>
          <p:nvPr/>
        </p:nvSpPr>
        <p:spPr bwMode="auto">
          <a:xfrm>
            <a:off x="7315200" y="3733800"/>
            <a:ext cx="1905000" cy="381000"/>
          </a:xfrm>
          <a:prstGeom prst="wedgeEllipseCallout">
            <a:avLst>
              <a:gd name="adj1" fmla="val -29977"/>
              <a:gd name="adj2" fmla="val 172977"/>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Total Participation</a:t>
            </a:r>
          </a:p>
        </p:txBody>
      </p:sp>
      <p:sp>
        <p:nvSpPr>
          <p:cNvPr id="17" name="Oval Callout 16"/>
          <p:cNvSpPr>
            <a:spLocks noChangeArrowheads="1"/>
          </p:cNvSpPr>
          <p:nvPr/>
        </p:nvSpPr>
        <p:spPr bwMode="auto">
          <a:xfrm>
            <a:off x="3733800" y="3962400"/>
            <a:ext cx="1905000" cy="381000"/>
          </a:xfrm>
          <a:prstGeom prst="wedgeEllipseCallout">
            <a:avLst>
              <a:gd name="adj1" fmla="val -1787"/>
              <a:gd name="adj2" fmla="val 161546"/>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Partial Participation</a:t>
            </a:r>
          </a:p>
        </p:txBody>
      </p:sp>
    </p:spTree>
    <p:extLst>
      <p:ext uri="{BB962C8B-B14F-4D97-AF65-F5344CB8AC3E}">
        <p14:creationId xmlns:p14="http://schemas.microsoft.com/office/powerpoint/2010/main" val="80835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17A40E6-F8A9-441A-9A4D-C0D3500BB456}" type="slidenum">
              <a:rPr lang="en-US">
                <a:solidFill>
                  <a:schemeClr val="bg1"/>
                </a:solidFill>
              </a:rPr>
              <a:pPr/>
              <a:t>26</a:t>
            </a:fld>
            <a:endParaRPr lang="en-US">
              <a:solidFill>
                <a:schemeClr val="bg1"/>
              </a:solidFill>
            </a:endParaRPr>
          </a:p>
        </p:txBody>
      </p:sp>
      <p:sp>
        <p:nvSpPr>
          <p:cNvPr id="573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ER Modeling -Notations</a:t>
            </a:r>
          </a:p>
        </p:txBody>
      </p:sp>
      <p:sp>
        <p:nvSpPr>
          <p:cNvPr id="44036" name="Rectangle 4"/>
          <p:cNvSpPr>
            <a:spLocks noChangeArrowheads="1"/>
          </p:cNvSpPr>
          <p:nvPr/>
        </p:nvSpPr>
        <p:spPr bwMode="auto">
          <a:xfrm>
            <a:off x="5783263" y="3398839"/>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65" name="Picture 5"/>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2057400" y="1219201"/>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8" name="Group 34"/>
          <p:cNvGraphicFramePr>
            <a:graphicFrameLocks noGrp="1"/>
          </p:cNvGraphicFramePr>
          <p:nvPr/>
        </p:nvGraphicFramePr>
        <p:xfrm>
          <a:off x="4724400" y="1219201"/>
          <a:ext cx="5029200" cy="1737326"/>
        </p:xfrm>
        <a:graphic>
          <a:graphicData uri="http://schemas.openxmlformats.org/drawingml/2006/table">
            <a:tbl>
              <a:tblPr/>
              <a:tblGrid>
                <a:gridCol w="209550">
                  <a:extLst>
                    <a:ext uri="{9D8B030D-6E8A-4147-A177-3AD203B41FA5}">
                      <a16:colId xmlns:a16="http://schemas.microsoft.com/office/drawing/2014/main" val="20000"/>
                    </a:ext>
                  </a:extLst>
                </a:gridCol>
                <a:gridCol w="4819650">
                  <a:extLst>
                    <a:ext uri="{9D8B030D-6E8A-4147-A177-3AD203B41FA5}">
                      <a16:colId xmlns:a16="http://schemas.microsoft.com/office/drawing/2014/main" val="20001"/>
                    </a:ext>
                  </a:extLst>
                </a:gridCol>
              </a:tblGrid>
              <a:tr h="173672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703" marB="45703"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An Entity is an object or concept about which business user wants to store information.</a:t>
                      </a:r>
                      <a:br>
                        <a:rPr kumimoji="0" lang="en-US" sz="1800" b="0" i="0" u="none" strike="noStrike" cap="none" normalizeH="0" baseline="0">
                          <a:ln>
                            <a:noFill/>
                          </a:ln>
                          <a:solidFill>
                            <a:srgbClr val="424542"/>
                          </a:solidFill>
                          <a:effectLst/>
                          <a:latin typeface="Trebuchet MS" pitchFamily="34" charset="0"/>
                          <a:cs typeface="Times New Roman" pitchFamily="18" charset="0"/>
                        </a:rPr>
                      </a:br>
                      <a:endParaRPr kumimoji="0" lang="en-US" sz="1800" b="0" i="0" u="none" strike="noStrike" cap="none" normalizeH="0" baseline="0">
                        <a:ln>
                          <a:noFill/>
                        </a:ln>
                        <a:solidFill>
                          <a:srgbClr val="424542"/>
                        </a:solidFill>
                        <a:effectLst/>
                        <a:latin typeface="Trebuchet MS"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Symbol" pitchFamily="18" charset="2"/>
                        <a:buNone/>
                        <a:tabLst/>
                      </a:pPr>
                      <a:br>
                        <a:rPr kumimoji="0" lang="en-US" sz="1800" b="1" i="0" u="none" strike="noStrike" cap="none" normalizeH="0" baseline="0">
                          <a:ln>
                            <a:noFill/>
                          </a:ln>
                          <a:solidFill>
                            <a:srgbClr val="424542"/>
                          </a:solidFill>
                          <a:effectLst/>
                          <a:latin typeface="Trebuchet MS" pitchFamily="34" charset="0"/>
                          <a:cs typeface="Times New Roman" pitchFamily="18" charset="0"/>
                        </a:rPr>
                      </a:br>
                      <a:endParaRPr kumimoji="0" lang="en-US" sz="1800" b="0" i="0" u="none" strike="noStrike" cap="none" normalizeH="0" baseline="0">
                        <a:ln>
                          <a:noFill/>
                        </a:ln>
                        <a:solidFill>
                          <a:schemeClr val="tx1"/>
                        </a:solidFill>
                        <a:effectLst/>
                        <a:latin typeface="Arial" charset="0"/>
                      </a:endParaRPr>
                    </a:p>
                  </a:txBody>
                  <a:tcPr marT="45703" marB="45703"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41" name="Rectangle 13"/>
          <p:cNvSpPr>
            <a:spLocks noChangeArrowheads="1"/>
          </p:cNvSpPr>
          <p:nvPr/>
        </p:nvSpPr>
        <p:spPr bwMode="auto">
          <a:xfrm>
            <a:off x="5775325" y="3535364"/>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74" name="Picture 14"/>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2133600" y="2209801"/>
            <a:ext cx="213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4" name="Group 30"/>
          <p:cNvGraphicFramePr>
            <a:graphicFrameLocks noGrp="1"/>
          </p:cNvGraphicFramePr>
          <p:nvPr>
            <p:extLst>
              <p:ext uri="{D42A27DB-BD31-4B8C-83A1-F6EECF244321}">
                <p14:modId xmlns:p14="http://schemas.microsoft.com/office/powerpoint/2010/main" val="920476368"/>
              </p:ext>
            </p:extLst>
          </p:nvPr>
        </p:nvGraphicFramePr>
        <p:xfrm>
          <a:off x="4800600" y="2133600"/>
          <a:ext cx="5511802" cy="1189038"/>
        </p:xfrm>
        <a:graphic>
          <a:graphicData uri="http://schemas.openxmlformats.org/drawingml/2006/table">
            <a:tbl>
              <a:tblPr/>
              <a:tblGrid>
                <a:gridCol w="208270">
                  <a:extLst>
                    <a:ext uri="{9D8B030D-6E8A-4147-A177-3AD203B41FA5}">
                      <a16:colId xmlns:a16="http://schemas.microsoft.com/office/drawing/2014/main" val="20000"/>
                    </a:ext>
                  </a:extLst>
                </a:gridCol>
                <a:gridCol w="5303532">
                  <a:extLst>
                    <a:ext uri="{9D8B030D-6E8A-4147-A177-3AD203B41FA5}">
                      <a16:colId xmlns:a16="http://schemas.microsoft.com/office/drawing/2014/main" val="20001"/>
                    </a:ext>
                  </a:extLst>
                </a:gridCol>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L="91435" marR="91435"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a:cs typeface="Times New Roman"/>
                        </a:rPr>
                        <a:t>A weak Entity is dependent on another Entity to exist. Example Order Item depends upon Order </a:t>
                      </a:r>
                      <a:r>
                        <a:rPr lang="en-US" sz="1800" b="0" i="0" u="none" strike="noStrike" cap="none" normalizeH="0" baseline="0">
                          <a:ln>
                            <a:noFill/>
                          </a:ln>
                          <a:solidFill>
                            <a:srgbClr val="424542"/>
                          </a:solidFill>
                          <a:effectLst/>
                          <a:latin typeface="Trebuchet MS"/>
                          <a:cs typeface="Times New Roman"/>
                        </a:rPr>
                        <a:t>Number</a:t>
                      </a:r>
                      <a:r>
                        <a:rPr kumimoji="0" lang="en-US" sz="1800" b="0" i="0" u="none" strike="noStrike" cap="none" normalizeH="0" baseline="0">
                          <a:ln>
                            <a:noFill/>
                          </a:ln>
                          <a:solidFill>
                            <a:srgbClr val="424542"/>
                          </a:solidFill>
                          <a:effectLst/>
                          <a:latin typeface="Trebuchet MS"/>
                          <a:cs typeface="Times New Roman"/>
                        </a:rPr>
                        <a:t> for its existence. Without Order Number it is impossible to identify Order Item uniquely.</a:t>
                      </a:r>
                      <a:endParaRPr kumimoji="0" lang="en-US" sz="1800" b="0" i="0" u="none" strike="noStrike" cap="none" normalizeH="0" baseline="0">
                        <a:ln>
                          <a:noFill/>
                        </a:ln>
                        <a:solidFill>
                          <a:schemeClr val="tx1"/>
                        </a:solidFill>
                        <a:effectLst/>
                        <a:latin typeface="Arial"/>
                      </a:endParaRPr>
                    </a:p>
                  </a:txBody>
                  <a:tcPr marL="91435" marR="91435" marT="45732" marB="45732"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46" name="Rectangle 22"/>
          <p:cNvSpPr>
            <a:spLocks noChangeArrowheads="1"/>
          </p:cNvSpPr>
          <p:nvPr/>
        </p:nvSpPr>
        <p:spPr bwMode="auto">
          <a:xfrm>
            <a:off x="5783263" y="3398839"/>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83" name="Picture 23"/>
          <p:cNvPicPr>
            <a:picLocks noChangeAspect="1" noChangeArrowheads="1"/>
          </p:cNvPicPr>
          <p:nvPr/>
        </p:nvPicPr>
        <p:blipFill>
          <a:blip r:embed="rId4">
            <a:lum bright="-18000"/>
            <a:extLst>
              <a:ext uri="{28A0092B-C50C-407E-A947-70E740481C1C}">
                <a14:useLocalDpi xmlns:a14="http://schemas.microsoft.com/office/drawing/2010/main" val="0"/>
              </a:ext>
            </a:extLst>
          </a:blip>
          <a:srcRect/>
          <a:stretch>
            <a:fillRect/>
          </a:stretch>
        </p:blipFill>
        <p:spPr bwMode="auto">
          <a:xfrm>
            <a:off x="2133600" y="3429001"/>
            <a:ext cx="205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5" name="Group 31"/>
          <p:cNvGraphicFramePr>
            <a:graphicFrameLocks noGrp="1"/>
          </p:cNvGraphicFramePr>
          <p:nvPr/>
        </p:nvGraphicFramePr>
        <p:xfrm>
          <a:off x="4724400" y="3429000"/>
          <a:ext cx="5486400" cy="1189038"/>
        </p:xfrm>
        <a:graphic>
          <a:graphicData uri="http://schemas.openxmlformats.org/drawingml/2006/table">
            <a:tbl>
              <a:tblPr/>
              <a:tblGrid>
                <a:gridCol w="325438">
                  <a:extLst>
                    <a:ext uri="{9D8B030D-6E8A-4147-A177-3AD203B41FA5}">
                      <a16:colId xmlns:a16="http://schemas.microsoft.com/office/drawing/2014/main" val="20000"/>
                    </a:ext>
                  </a:extLst>
                </a:gridCol>
                <a:gridCol w="5160962">
                  <a:extLst>
                    <a:ext uri="{9D8B030D-6E8A-4147-A177-3AD203B41FA5}">
                      <a16:colId xmlns:a16="http://schemas.microsoft.com/office/drawing/2014/main" val="20001"/>
                    </a:ext>
                  </a:extLst>
                </a:gridCol>
              </a:tblGrid>
              <a:tr h="1189038">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Attributes are the properties or characteristics of an Entity </a:t>
                      </a:r>
                      <a:br>
                        <a:rPr kumimoji="0" lang="en-US" sz="1800" b="0" i="0" u="none" strike="noStrike" cap="none" normalizeH="0" baseline="0">
                          <a:ln>
                            <a:noFill/>
                          </a:ln>
                          <a:solidFill>
                            <a:srgbClr val="424542"/>
                          </a:solidFill>
                          <a:effectLst/>
                          <a:latin typeface="Trebuchet MS" pitchFamily="34" charset="0"/>
                          <a:cs typeface="Times New Roman" pitchFamily="18" charset="0"/>
                        </a:rPr>
                      </a:br>
                      <a:br>
                        <a:rPr kumimoji="0" lang="en-US" sz="1800" b="1" i="0" u="none" strike="noStrike" cap="none" normalizeH="0" baseline="0">
                          <a:ln>
                            <a:noFill/>
                          </a:ln>
                          <a:solidFill>
                            <a:srgbClr val="424542"/>
                          </a:solidFill>
                          <a:effectLst/>
                          <a:latin typeface="Trebuchet MS" pitchFamily="34" charset="0"/>
                          <a:cs typeface="Times New Roman" pitchFamily="18" charset="0"/>
                        </a:rPr>
                      </a:br>
                      <a:endParaRPr kumimoji="0" lang="en-US" sz="1800" b="0" i="0" u="none" strike="noStrike" cap="none" normalizeH="0" baseline="0">
                        <a:ln>
                          <a:noFill/>
                        </a:ln>
                        <a:solidFill>
                          <a:schemeClr val="tx1"/>
                        </a:solidFill>
                        <a:effectLst/>
                        <a:latin typeface="Arial" charset="0"/>
                      </a:endParaRPr>
                    </a:p>
                  </a:txBody>
                  <a:tcPr marT="45732" marB="45732"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51" name="Rectangle 31"/>
          <p:cNvSpPr>
            <a:spLocks noChangeArrowheads="1"/>
          </p:cNvSpPr>
          <p:nvPr/>
        </p:nvSpPr>
        <p:spPr bwMode="auto">
          <a:xfrm>
            <a:off x="5783263" y="35210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392" name="Picture 32"/>
          <p:cNvPicPr>
            <a:picLocks noChangeAspect="1" noChangeArrowheads="1"/>
          </p:cNvPicPr>
          <p:nvPr/>
        </p:nvPicPr>
        <p:blipFill>
          <a:blip r:embed="rId5">
            <a:lum bright="-18000"/>
            <a:extLst>
              <a:ext uri="{28A0092B-C50C-407E-A947-70E740481C1C}">
                <a14:useLocalDpi xmlns:a14="http://schemas.microsoft.com/office/drawing/2010/main" val="0"/>
              </a:ext>
            </a:extLst>
          </a:blip>
          <a:srcRect/>
          <a:stretch>
            <a:fillRect/>
          </a:stretch>
        </p:blipFill>
        <p:spPr bwMode="auto">
          <a:xfrm>
            <a:off x="2057400" y="42672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6" name="Group 32"/>
          <p:cNvGraphicFramePr>
            <a:graphicFrameLocks noGrp="1"/>
          </p:cNvGraphicFramePr>
          <p:nvPr>
            <p:extLst>
              <p:ext uri="{D42A27DB-BD31-4B8C-83A1-F6EECF244321}">
                <p14:modId xmlns:p14="http://schemas.microsoft.com/office/powerpoint/2010/main" val="2189605073"/>
              </p:ext>
            </p:extLst>
          </p:nvPr>
        </p:nvGraphicFramePr>
        <p:xfrm>
          <a:off x="4800600" y="4191001"/>
          <a:ext cx="5638799" cy="640034"/>
        </p:xfrm>
        <a:graphic>
          <a:graphicData uri="http://schemas.openxmlformats.org/drawingml/2006/table">
            <a:tbl>
              <a:tblPr/>
              <a:tblGrid>
                <a:gridCol w="317499">
                  <a:extLst>
                    <a:ext uri="{9D8B030D-6E8A-4147-A177-3AD203B41FA5}">
                      <a16:colId xmlns:a16="http://schemas.microsoft.com/office/drawing/2014/main" val="20000"/>
                    </a:ext>
                  </a:extLst>
                </a:gridCol>
                <a:gridCol w="5321300">
                  <a:extLst>
                    <a:ext uri="{9D8B030D-6E8A-4147-A177-3AD203B41FA5}">
                      <a16:colId xmlns:a16="http://schemas.microsoft.com/office/drawing/2014/main" val="20001"/>
                    </a:ext>
                  </a:extLst>
                </a:gridCol>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a:cs typeface="Times New Roman"/>
                        </a:rPr>
                        <a:t>A key attribute is the unique, distinguishing characteristic of the Entity</a:t>
                      </a:r>
                      <a:endParaRPr kumimoji="0" lang="en-US" sz="1800" b="0" i="0" u="none" strike="noStrike" cap="none" normalizeH="0" baseline="0">
                        <a:ln>
                          <a:noFill/>
                        </a:ln>
                        <a:solidFill>
                          <a:schemeClr val="tx1"/>
                        </a:solidFill>
                        <a:effectLst/>
                        <a:latin typeface="Trebuchet MS"/>
                        <a:cs typeface="Times New Roman"/>
                      </a:endParaRPr>
                    </a:p>
                  </a:txBody>
                  <a:tcPr marT="45697" marB="45697"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4056" name="Rectangle 40"/>
          <p:cNvSpPr>
            <a:spLocks noChangeArrowheads="1"/>
          </p:cNvSpPr>
          <p:nvPr/>
        </p:nvSpPr>
        <p:spPr bwMode="auto">
          <a:xfrm>
            <a:off x="5699125" y="3444875"/>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399401" name="Picture 41"/>
          <p:cNvPicPr>
            <a:picLocks noChangeAspect="1" noChangeArrowheads="1"/>
          </p:cNvPicPr>
          <p:nvPr/>
        </p:nvPicPr>
        <p:blipFill>
          <a:blip r:embed="rId6">
            <a:lum bright="-18000"/>
            <a:extLst>
              <a:ext uri="{28A0092B-C50C-407E-A947-70E740481C1C}">
                <a14:useLocalDpi xmlns:a14="http://schemas.microsoft.com/office/drawing/2010/main" val="0"/>
              </a:ext>
            </a:extLst>
          </a:blip>
          <a:srcRect/>
          <a:stretch>
            <a:fillRect/>
          </a:stretch>
        </p:blipFill>
        <p:spPr bwMode="auto">
          <a:xfrm>
            <a:off x="2057400" y="5410201"/>
            <a:ext cx="2133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7377" name="Group 33"/>
          <p:cNvGraphicFramePr>
            <a:graphicFrameLocks noGrp="1"/>
          </p:cNvGraphicFramePr>
          <p:nvPr/>
        </p:nvGraphicFramePr>
        <p:xfrm>
          <a:off x="4953001" y="5181600"/>
          <a:ext cx="5345115" cy="914400"/>
        </p:xfrm>
        <a:graphic>
          <a:graphicData uri="http://schemas.openxmlformats.org/drawingml/2006/table">
            <a:tbl>
              <a:tblPr/>
              <a:tblGrid>
                <a:gridCol w="208270">
                  <a:extLst>
                    <a:ext uri="{9D8B030D-6E8A-4147-A177-3AD203B41FA5}">
                      <a16:colId xmlns:a16="http://schemas.microsoft.com/office/drawing/2014/main" val="20000"/>
                    </a:ext>
                  </a:extLst>
                </a:gridCol>
                <a:gridCol w="5136845">
                  <a:extLst>
                    <a:ext uri="{9D8B030D-6E8A-4147-A177-3AD203B41FA5}">
                      <a16:colId xmlns:a16="http://schemas.microsoft.com/office/drawing/2014/main" val="20001"/>
                    </a:ext>
                  </a:extLst>
                </a:gridCol>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A multi-valued attribute can have more than one value. For example, an employee Entity can have multiple skill values. </a:t>
                      </a:r>
                      <a:endParaRPr kumimoji="0" lang="en-US" sz="1800" b="0" i="0" u="none" strike="noStrike" cap="none" normalizeH="0" baseline="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44617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36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737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399374"/>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73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9938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737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399392"/>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573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99401"/>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57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38760A9-3FD9-4A08-89D9-B434667FFE0E}" type="slidenum">
              <a:rPr lang="en-US">
                <a:solidFill>
                  <a:schemeClr val="bg1"/>
                </a:solidFill>
              </a:rPr>
              <a:pPr/>
              <a:t>27</a:t>
            </a:fld>
            <a:endParaRPr lang="en-US">
              <a:solidFill>
                <a:schemeClr val="bg1"/>
              </a:solidFill>
            </a:endParaRPr>
          </a:p>
        </p:txBody>
      </p:sp>
      <p:sp>
        <p:nvSpPr>
          <p:cNvPr id="5837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ER Modeling -Notations</a:t>
            </a:r>
          </a:p>
        </p:txBody>
      </p:sp>
      <p:sp>
        <p:nvSpPr>
          <p:cNvPr id="45060" name="Rectangle 4"/>
          <p:cNvSpPr>
            <a:spLocks noChangeArrowheads="1"/>
          </p:cNvSpPr>
          <p:nvPr/>
        </p:nvSpPr>
        <p:spPr bwMode="auto">
          <a:xfrm>
            <a:off x="6003925" y="2944814"/>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13" name="Picture 5"/>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981200" y="1447801"/>
            <a:ext cx="1905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7" name="Group 19"/>
          <p:cNvGraphicFramePr>
            <a:graphicFrameLocks noGrp="1"/>
          </p:cNvGraphicFramePr>
          <p:nvPr/>
        </p:nvGraphicFramePr>
        <p:xfrm>
          <a:off x="4038600" y="1447800"/>
          <a:ext cx="6350000" cy="914400"/>
        </p:xfrm>
        <a:graphic>
          <a:graphicData uri="http://schemas.openxmlformats.org/drawingml/2006/table">
            <a:tbl>
              <a:tblPr/>
              <a:tblGrid>
                <a:gridCol w="208270">
                  <a:extLst>
                    <a:ext uri="{9D8B030D-6E8A-4147-A177-3AD203B41FA5}">
                      <a16:colId xmlns:a16="http://schemas.microsoft.com/office/drawing/2014/main" val="20000"/>
                    </a:ext>
                  </a:extLst>
                </a:gridCol>
                <a:gridCol w="6141730">
                  <a:extLst>
                    <a:ext uri="{9D8B030D-6E8A-4147-A177-3AD203B41FA5}">
                      <a16:colId xmlns:a16="http://schemas.microsoft.com/office/drawing/2014/main" val="20001"/>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A derived attribute is based on another attribute. For example, an employee's monthly salary is based on the employee's basic salary and House rent allowance</a:t>
                      </a:r>
                      <a:r>
                        <a:rPr kumimoji="0" lang="en-US" sz="1600" b="0" i="0" u="none" strike="noStrike" cap="none" normalizeH="0" baseline="0">
                          <a:ln>
                            <a:noFill/>
                          </a:ln>
                          <a:solidFill>
                            <a:srgbClr val="424542"/>
                          </a:solidFill>
                          <a:effectLst/>
                          <a:latin typeface="Trebuchet MS" pitchFamily="34" charset="0"/>
                          <a:cs typeface="Times New Roman" pitchFamily="18" charset="0"/>
                        </a:rPr>
                        <a:t>. </a:t>
                      </a:r>
                      <a:endParaRPr kumimoji="0" lang="en-US" sz="1600" b="0" i="0" u="none" strike="noStrike" cap="none" normalizeH="0" baseline="0">
                        <a:ln>
                          <a:noFill/>
                        </a:ln>
                        <a:solidFill>
                          <a:schemeClr val="tx1"/>
                        </a:solidFill>
                        <a:effectLst/>
                        <a:latin typeface="Arial" charset="0"/>
                      </a:endParaRPr>
                    </a:p>
                  </a:txBody>
                  <a:tcPr marL="91435" marR="91435"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5065" name="Rectangle 13"/>
          <p:cNvSpPr>
            <a:spLocks noChangeArrowheads="1"/>
          </p:cNvSpPr>
          <p:nvPr/>
        </p:nvSpPr>
        <p:spPr bwMode="auto">
          <a:xfrm>
            <a:off x="6003925" y="27114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22" name="Picture 14"/>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2209800" y="2895600"/>
            <a:ext cx="144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8" name="Group 20"/>
          <p:cNvGraphicFramePr>
            <a:graphicFrameLocks noGrp="1"/>
          </p:cNvGraphicFramePr>
          <p:nvPr/>
        </p:nvGraphicFramePr>
        <p:xfrm>
          <a:off x="3962400" y="3048001"/>
          <a:ext cx="6096000" cy="1463675"/>
        </p:xfrm>
        <a:graphic>
          <a:graphicData uri="http://schemas.openxmlformats.org/drawingml/2006/table">
            <a:tbl>
              <a:tblPr/>
              <a:tblGrid>
                <a:gridCol w="260350">
                  <a:extLst>
                    <a:ext uri="{9D8B030D-6E8A-4147-A177-3AD203B41FA5}">
                      <a16:colId xmlns:a16="http://schemas.microsoft.com/office/drawing/2014/main" val="20000"/>
                    </a:ext>
                  </a:extLst>
                </a:gridCol>
                <a:gridCol w="5835650">
                  <a:extLst>
                    <a:ext uri="{9D8B030D-6E8A-4147-A177-3AD203B41FA5}">
                      <a16:colId xmlns:a16="http://schemas.microsoft.com/office/drawing/2014/main" val="20001"/>
                    </a:ext>
                  </a:extLst>
                </a:gridCol>
              </a:tblGrid>
              <a:tr h="1463675">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Relationships illustrate how two entities share information in the database structure.</a:t>
                      </a:r>
                      <a:br>
                        <a:rPr kumimoji="0" lang="en-US" sz="1800" b="0" i="0" u="none" strike="noStrike" cap="none" normalizeH="0" baseline="0">
                          <a:ln>
                            <a:noFill/>
                          </a:ln>
                          <a:solidFill>
                            <a:srgbClr val="424542"/>
                          </a:solidFill>
                          <a:effectLst/>
                          <a:latin typeface="Trebuchet MS" pitchFamily="34" charset="0"/>
                          <a:cs typeface="Times New Roman" pitchFamily="18" charset="0"/>
                        </a:rPr>
                      </a:br>
                      <a:br>
                        <a:rPr kumimoji="0" lang="en-US" sz="1800" b="1" i="0" u="none" strike="noStrike" cap="none" normalizeH="0" baseline="0">
                          <a:ln>
                            <a:noFill/>
                          </a:ln>
                          <a:solidFill>
                            <a:srgbClr val="424542"/>
                          </a:solidFill>
                          <a:effectLst/>
                          <a:latin typeface="Trebuchet MS" pitchFamily="34" charset="0"/>
                          <a:cs typeface="Times New Roman" pitchFamily="18" charset="0"/>
                        </a:rPr>
                      </a:br>
                      <a:br>
                        <a:rPr kumimoji="0" lang="en-US" sz="1800" b="1" i="0" u="none" strike="noStrike" cap="none" normalizeH="0" baseline="0">
                          <a:ln>
                            <a:noFill/>
                          </a:ln>
                          <a:solidFill>
                            <a:srgbClr val="424542"/>
                          </a:solidFill>
                          <a:effectLst/>
                          <a:latin typeface="Trebuchet MS" pitchFamily="34" charset="0"/>
                          <a:cs typeface="Times New Roman" pitchFamily="18" charset="0"/>
                        </a:rPr>
                      </a:br>
                      <a:endParaRPr kumimoji="0" lang="en-US" sz="1800" b="0" i="0" u="none" strike="noStrike" cap="none" normalizeH="0" baseline="0">
                        <a:ln>
                          <a:noFill/>
                        </a:ln>
                        <a:solidFill>
                          <a:schemeClr val="tx1"/>
                        </a:solidFill>
                        <a:effectLst/>
                        <a:latin typeface="Arial" charset="0"/>
                      </a:endParaRPr>
                    </a:p>
                  </a:txBody>
                  <a:tcPr marT="45740" marB="4574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5070" name="Rectangle 22"/>
          <p:cNvSpPr>
            <a:spLocks noChangeArrowheads="1"/>
          </p:cNvSpPr>
          <p:nvPr/>
        </p:nvSpPr>
        <p:spPr bwMode="auto">
          <a:xfrm>
            <a:off x="6003925" y="263525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401431" name="Picture 23"/>
          <p:cNvPicPr>
            <a:picLocks noChangeAspect="1" noChangeArrowheads="1"/>
          </p:cNvPicPr>
          <p:nvPr/>
        </p:nvPicPr>
        <p:blipFill>
          <a:blip r:embed="rId4">
            <a:lum bright="-18000"/>
            <a:extLst>
              <a:ext uri="{28A0092B-C50C-407E-A947-70E740481C1C}">
                <a14:useLocalDpi xmlns:a14="http://schemas.microsoft.com/office/drawing/2010/main" val="0"/>
              </a:ext>
            </a:extLst>
          </a:blip>
          <a:srcRect/>
          <a:stretch>
            <a:fillRect/>
          </a:stretch>
        </p:blipFill>
        <p:spPr bwMode="auto">
          <a:xfrm>
            <a:off x="2057400" y="4724400"/>
            <a:ext cx="17526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389" name="Group 21"/>
          <p:cNvGraphicFramePr>
            <a:graphicFrameLocks noGrp="1"/>
          </p:cNvGraphicFramePr>
          <p:nvPr/>
        </p:nvGraphicFramePr>
        <p:xfrm>
          <a:off x="4267200" y="5029201"/>
          <a:ext cx="5791200" cy="640034"/>
        </p:xfrm>
        <a:graphic>
          <a:graphicData uri="http://schemas.openxmlformats.org/drawingml/2006/table">
            <a:tbl>
              <a:tblPr/>
              <a:tblGrid>
                <a:gridCol w="228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639763">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To connect a weak Entity with others, you should use a weak relationship notation. </a:t>
                      </a:r>
                      <a:endParaRPr kumimoji="0" lang="en-US" sz="1800" b="0" i="0" u="none" strike="noStrike" cap="none" normalizeH="0" baseline="0">
                        <a:ln>
                          <a:noFill/>
                        </a:ln>
                        <a:solidFill>
                          <a:schemeClr val="tx1"/>
                        </a:solidFill>
                        <a:effectLst/>
                        <a:latin typeface="Arial" charset="0"/>
                      </a:endParaRPr>
                    </a:p>
                  </a:txBody>
                  <a:tcPr marT="45697" marB="45697"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1383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141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838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01422"/>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58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01431"/>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58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53769C9-901C-4A10-B3E5-9955EB87DF62}" type="slidenum">
              <a:rPr lang="en-US">
                <a:solidFill>
                  <a:schemeClr val="bg1"/>
                </a:solidFill>
              </a:rPr>
              <a:pPr/>
              <a:t>28</a:t>
            </a:fld>
            <a:endParaRPr lang="en-US">
              <a:solidFill>
                <a:schemeClr val="bg1"/>
              </a:solidFill>
            </a:endParaRPr>
          </a:p>
        </p:txBody>
      </p:sp>
      <p:sp>
        <p:nvSpPr>
          <p:cNvPr id="183298" name="Rectangle 2"/>
          <p:cNvSpPr>
            <a:spLocks noGrp="1" noChangeArrowheads="1"/>
          </p:cNvSpPr>
          <p:nvPr>
            <p:ph type="title"/>
          </p:nvPr>
        </p:nvSpPr>
        <p:spPr>
          <a:xfrm>
            <a:off x="1752600" y="369888"/>
            <a:ext cx="8686800" cy="609600"/>
          </a:xfrm>
        </p:spPr>
        <p:txBody>
          <a:bodyPr>
            <a:normAutofit fontScale="90000"/>
          </a:bodyPr>
          <a:lstStyle/>
          <a:p>
            <a:pPr eaLnBrk="1" hangingPunct="1">
              <a:defRPr/>
            </a:pPr>
            <a:r>
              <a:rPr lang="en-US"/>
              <a:t>ER Modeling -Notations</a:t>
            </a:r>
          </a:p>
        </p:txBody>
      </p:sp>
      <p:sp>
        <p:nvSpPr>
          <p:cNvPr id="46084" name="Rectangle 3"/>
          <p:cNvSpPr>
            <a:spLocks noChangeArrowheads="1"/>
          </p:cNvSpPr>
          <p:nvPr/>
        </p:nvSpPr>
        <p:spPr bwMode="auto">
          <a:xfrm>
            <a:off x="1524001" y="2433252"/>
            <a:ext cx="18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graphicFrame>
        <p:nvGraphicFramePr>
          <p:cNvPr id="183300" name="Group 4"/>
          <p:cNvGraphicFramePr>
            <a:graphicFrameLocks noGrp="1"/>
          </p:cNvGraphicFramePr>
          <p:nvPr/>
        </p:nvGraphicFramePr>
        <p:xfrm>
          <a:off x="4724400" y="1371600"/>
          <a:ext cx="5969001" cy="2012950"/>
        </p:xfrm>
        <a:graphic>
          <a:graphicData uri="http://schemas.openxmlformats.org/drawingml/2006/table">
            <a:tbl>
              <a:tblPr/>
              <a:tblGrid>
                <a:gridCol w="208270">
                  <a:extLst>
                    <a:ext uri="{9D8B030D-6E8A-4147-A177-3AD203B41FA5}">
                      <a16:colId xmlns:a16="http://schemas.microsoft.com/office/drawing/2014/main" val="20000"/>
                    </a:ext>
                  </a:extLst>
                </a:gridCol>
                <a:gridCol w="5760731">
                  <a:extLst>
                    <a:ext uri="{9D8B030D-6E8A-4147-A177-3AD203B41FA5}">
                      <a16:colId xmlns:a16="http://schemas.microsoft.com/office/drawing/2014/main" val="20001"/>
                    </a:ext>
                  </a:extLst>
                </a:gridCol>
              </a:tblGrid>
              <a:tr h="20129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rgbClr val="336699"/>
                          </a:solidFill>
                          <a:effectLst/>
                          <a:latin typeface="Trebuchet MS" pitchFamily="34" charset="0"/>
                          <a:cs typeface="Times New Roman" pitchFamily="18" charset="0"/>
                          <a:hlinkClick r:id="rId3"/>
                        </a:rPr>
                      </a:br>
                      <a:br>
                        <a:rPr kumimoji="0" lang="en-US" sz="1800" b="0" i="0" u="none" strike="noStrike" cap="none" normalizeH="0" baseline="0">
                          <a:ln>
                            <a:noFill/>
                          </a:ln>
                          <a:solidFill>
                            <a:srgbClr val="336699"/>
                          </a:solidFill>
                          <a:effectLst/>
                          <a:latin typeface="Trebuchet MS" pitchFamily="34" charset="0"/>
                          <a:cs typeface="Times New Roman" pitchFamily="18" charset="0"/>
                          <a:hlinkClick r:id="rId3"/>
                        </a:rPr>
                      </a:br>
                      <a:r>
                        <a:rPr kumimoji="0" lang="en-US" sz="1800" b="0" i="0" u="none" strike="noStrike" cap="none" normalizeH="0" baseline="0">
                          <a:ln>
                            <a:noFill/>
                          </a:ln>
                          <a:solidFill>
                            <a:srgbClr val="424542"/>
                          </a:solidFill>
                          <a:effectLst/>
                          <a:latin typeface="Trebuchet MS" pitchFamily="34" charset="0"/>
                          <a:cs typeface="Times New Roman" pitchFamily="18" charset="0"/>
                        </a:rPr>
                        <a:t> </a:t>
                      </a:r>
                      <a:endParaRPr kumimoji="0" lang="en-US" sz="1800" b="0" i="0" u="none" strike="noStrike" cap="none" normalizeH="0" baseline="0">
                        <a:ln>
                          <a:noFill/>
                        </a:ln>
                        <a:solidFill>
                          <a:schemeClr val="tx1"/>
                        </a:solidFill>
                        <a:effectLst/>
                        <a:latin typeface="Arial" charset="0"/>
                      </a:endParaRPr>
                    </a:p>
                  </a:txBody>
                  <a:tcPr marL="91435" marR="91435"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Cardinality specifies how many instances of an Entity relate to one instance of another Entity. M,N both represent  ‘MANY’ and 1 represents  ‘ONE’  Cardinality </a:t>
                      </a:r>
                      <a:br>
                        <a:rPr kumimoji="0" lang="en-US" sz="1800" b="0" i="0" u="none" strike="noStrike" cap="none" normalizeH="0" baseline="0">
                          <a:ln>
                            <a:noFill/>
                          </a:ln>
                          <a:solidFill>
                            <a:srgbClr val="424542"/>
                          </a:solidFill>
                          <a:effectLst/>
                          <a:latin typeface="Trebuchet MS" pitchFamily="34" charset="0"/>
                          <a:cs typeface="Times New Roman" pitchFamily="18" charset="0"/>
                        </a:rPr>
                      </a:br>
                      <a:br>
                        <a:rPr kumimoji="0" lang="en-US" sz="1800" b="0" i="0" u="none" strike="noStrike" cap="none" normalizeH="0" baseline="0">
                          <a:ln>
                            <a:noFill/>
                          </a:ln>
                          <a:solidFill>
                            <a:srgbClr val="424542"/>
                          </a:solidFill>
                          <a:effectLst/>
                          <a:latin typeface="Trebuchet MS" pitchFamily="34" charset="0"/>
                          <a:cs typeface="Times New Roman" pitchFamily="18" charset="0"/>
                        </a:rPr>
                      </a:br>
                      <a:br>
                        <a:rPr kumimoji="0" lang="en-US" sz="1800" b="0" i="0" u="none" strike="noStrike" cap="none" normalizeH="0" baseline="0">
                          <a:ln>
                            <a:noFill/>
                          </a:ln>
                          <a:solidFill>
                            <a:srgbClr val="424542"/>
                          </a:solidFill>
                          <a:effectLst/>
                          <a:latin typeface="Trebuchet MS" pitchFamily="34" charset="0"/>
                          <a:cs typeface="Times New Roman" pitchFamily="18" charset="0"/>
                        </a:rPr>
                      </a:br>
                      <a:endParaRPr kumimoji="0" lang="en-US" sz="1800" b="0" i="0" u="none" strike="noStrike" cap="none" normalizeH="0" baseline="0">
                        <a:ln>
                          <a:noFill/>
                        </a:ln>
                        <a:solidFill>
                          <a:schemeClr val="tx1"/>
                        </a:solidFill>
                        <a:effectLst/>
                        <a:latin typeface="Arial" charset="0"/>
                      </a:endParaRPr>
                    </a:p>
                  </a:txBody>
                  <a:tcPr marL="91435" marR="91435"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088" name="Rectangle 11"/>
          <p:cNvSpPr>
            <a:spLocks noChangeArrowheads="1"/>
          </p:cNvSpPr>
          <p:nvPr/>
        </p:nvSpPr>
        <p:spPr bwMode="auto">
          <a:xfrm>
            <a:off x="1524001" y="2680902"/>
            <a:ext cx="184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pic>
        <p:nvPicPr>
          <p:cNvPr id="183308" name="Picture 12"/>
          <p:cNvPicPr>
            <a:picLocks noChangeAspect="1" noChangeArrowheads="1"/>
          </p:cNvPicPr>
          <p:nvPr/>
        </p:nvPicPr>
        <p:blipFill>
          <a:blip r:embed="rId4">
            <a:lum bright="-30000"/>
            <a:extLst>
              <a:ext uri="{28A0092B-C50C-407E-A947-70E740481C1C}">
                <a14:useLocalDpi xmlns:a14="http://schemas.microsoft.com/office/drawing/2010/main" val="0"/>
              </a:ext>
            </a:extLst>
          </a:blip>
          <a:srcRect/>
          <a:stretch>
            <a:fillRect/>
          </a:stretch>
        </p:blipFill>
        <p:spPr bwMode="auto">
          <a:xfrm>
            <a:off x="2209800" y="4572000"/>
            <a:ext cx="2667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3309" name="Group 13"/>
          <p:cNvGraphicFramePr>
            <a:graphicFrameLocks noGrp="1"/>
          </p:cNvGraphicFramePr>
          <p:nvPr/>
        </p:nvGraphicFramePr>
        <p:xfrm>
          <a:off x="5257800" y="4800600"/>
          <a:ext cx="4927601" cy="914400"/>
        </p:xfrm>
        <a:graphic>
          <a:graphicData uri="http://schemas.openxmlformats.org/drawingml/2006/table">
            <a:tbl>
              <a:tblPr/>
              <a:tblGrid>
                <a:gridCol w="208268">
                  <a:extLst>
                    <a:ext uri="{9D8B030D-6E8A-4147-A177-3AD203B41FA5}">
                      <a16:colId xmlns:a16="http://schemas.microsoft.com/office/drawing/2014/main" val="20000"/>
                    </a:ext>
                  </a:extLst>
                </a:gridCol>
                <a:gridCol w="4719333">
                  <a:extLst>
                    <a:ext uri="{9D8B030D-6E8A-4147-A177-3AD203B41FA5}">
                      <a16:colId xmlns:a16="http://schemas.microsoft.com/office/drawing/2014/main" val="20001"/>
                    </a:ext>
                  </a:extLst>
                </a:gridCol>
              </a:tblGrid>
              <a:tr h="336550">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L="91434" marR="91434" anchor="ct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424542"/>
                          </a:solidFill>
                          <a:effectLst/>
                          <a:latin typeface="Trebuchet MS" pitchFamily="34" charset="0"/>
                          <a:cs typeface="Times New Roman" pitchFamily="18" charset="0"/>
                        </a:rPr>
                        <a:t>In some cases, entities can be self-linked. For example, employees can supervise other employees</a:t>
                      </a:r>
                      <a:endParaRPr kumimoji="0" lang="en-US" sz="1800" b="0" i="0" u="none" strike="noStrike" cap="none" normalizeH="0" baseline="0">
                        <a:ln>
                          <a:noFill/>
                        </a:ln>
                        <a:solidFill>
                          <a:schemeClr val="tx1"/>
                        </a:solidFill>
                        <a:effectLst/>
                        <a:latin typeface="Arial" charset="0"/>
                      </a:endParaRPr>
                    </a:p>
                  </a:txBody>
                  <a:tcPr marL="91434" marR="91434"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093" name="AutoShape 21"/>
          <p:cNvSpPr>
            <a:spLocks noChangeAspect="1" noChangeArrowheads="1" noTextEdit="1"/>
          </p:cNvSpPr>
          <p:nvPr/>
        </p:nvSpPr>
        <p:spPr bwMode="auto">
          <a:xfrm>
            <a:off x="2081213" y="1266825"/>
            <a:ext cx="2819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94" name="Rectangle 22"/>
          <p:cNvSpPr>
            <a:spLocks noChangeArrowheads="1"/>
          </p:cNvSpPr>
          <p:nvPr/>
        </p:nvSpPr>
        <p:spPr bwMode="auto">
          <a:xfrm>
            <a:off x="2090739" y="1276350"/>
            <a:ext cx="714375" cy="573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95" name="Rectangle 23"/>
          <p:cNvSpPr>
            <a:spLocks noChangeArrowheads="1"/>
          </p:cNvSpPr>
          <p:nvPr/>
        </p:nvSpPr>
        <p:spPr bwMode="auto">
          <a:xfrm>
            <a:off x="2090739" y="1276350"/>
            <a:ext cx="714375" cy="573088"/>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96" name="Rectangle 24"/>
          <p:cNvSpPr>
            <a:spLocks noChangeArrowheads="1"/>
          </p:cNvSpPr>
          <p:nvPr/>
        </p:nvSpPr>
        <p:spPr bwMode="auto">
          <a:xfrm>
            <a:off x="2178051" y="1471614"/>
            <a:ext cx="652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Customer</a:t>
            </a:r>
            <a:endParaRPr lang="en-US"/>
          </a:p>
        </p:txBody>
      </p:sp>
      <p:sp>
        <p:nvSpPr>
          <p:cNvPr id="46097" name="Rectangle 25"/>
          <p:cNvSpPr>
            <a:spLocks noChangeArrowheads="1"/>
          </p:cNvSpPr>
          <p:nvPr/>
        </p:nvSpPr>
        <p:spPr bwMode="auto">
          <a:xfrm>
            <a:off x="2090739" y="3351214"/>
            <a:ext cx="714375" cy="5730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98" name="Rectangle 26"/>
          <p:cNvSpPr>
            <a:spLocks noChangeArrowheads="1"/>
          </p:cNvSpPr>
          <p:nvPr/>
        </p:nvSpPr>
        <p:spPr bwMode="auto">
          <a:xfrm>
            <a:off x="2090739" y="3351214"/>
            <a:ext cx="714375" cy="573087"/>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099" name="Rectangle 27"/>
          <p:cNvSpPr>
            <a:spLocks noChangeArrowheads="1"/>
          </p:cNvSpPr>
          <p:nvPr/>
        </p:nvSpPr>
        <p:spPr bwMode="auto">
          <a:xfrm>
            <a:off x="2220914" y="3549651"/>
            <a:ext cx="56586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Account</a:t>
            </a:r>
            <a:endParaRPr lang="en-US"/>
          </a:p>
        </p:txBody>
      </p:sp>
      <p:sp>
        <p:nvSpPr>
          <p:cNvPr id="46100" name="Rectangle 28"/>
          <p:cNvSpPr>
            <a:spLocks noChangeArrowheads="1"/>
          </p:cNvSpPr>
          <p:nvPr/>
        </p:nvSpPr>
        <p:spPr bwMode="auto">
          <a:xfrm>
            <a:off x="4116388" y="3351214"/>
            <a:ext cx="774700" cy="573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1" name="Rectangle 29"/>
          <p:cNvSpPr>
            <a:spLocks noChangeArrowheads="1"/>
          </p:cNvSpPr>
          <p:nvPr/>
        </p:nvSpPr>
        <p:spPr bwMode="auto">
          <a:xfrm>
            <a:off x="4116388" y="3351214"/>
            <a:ext cx="774700" cy="573087"/>
          </a:xfrm>
          <a:prstGeom prst="rect">
            <a:avLst/>
          </a:prstGeom>
          <a:solidFill>
            <a:srgbClr val="C0C0C0"/>
          </a:solidFill>
          <a:ln w="1651" cap="rnd">
            <a:solidFill>
              <a:srgbClr val="000000"/>
            </a:solidFill>
            <a:round/>
            <a:headEnd/>
            <a:tailEnd/>
          </a:ln>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2" name="Rectangle 30"/>
          <p:cNvSpPr>
            <a:spLocks noChangeArrowheads="1"/>
          </p:cNvSpPr>
          <p:nvPr/>
        </p:nvSpPr>
        <p:spPr bwMode="auto">
          <a:xfrm>
            <a:off x="4168776" y="3549651"/>
            <a:ext cx="7921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Transaction</a:t>
            </a:r>
            <a:endParaRPr lang="en-US"/>
          </a:p>
        </p:txBody>
      </p:sp>
      <p:sp>
        <p:nvSpPr>
          <p:cNvPr id="46103" name="Freeform 31"/>
          <p:cNvSpPr>
            <a:spLocks/>
          </p:cNvSpPr>
          <p:nvPr/>
        </p:nvSpPr>
        <p:spPr bwMode="auto">
          <a:xfrm>
            <a:off x="2208214"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4" name="Freeform 32"/>
          <p:cNvSpPr>
            <a:spLocks/>
          </p:cNvSpPr>
          <p:nvPr/>
        </p:nvSpPr>
        <p:spPr bwMode="auto">
          <a:xfrm>
            <a:off x="2208214" y="2349500"/>
            <a:ext cx="477837" cy="573088"/>
          </a:xfrm>
          <a:custGeom>
            <a:avLst/>
            <a:gdLst>
              <a:gd name="T0" fmla="*/ 0 w 326"/>
              <a:gd name="T1" fmla="*/ 2147483647 h 361"/>
              <a:gd name="T2" fmla="*/ 2147483647 w 326"/>
              <a:gd name="T3" fmla="*/ 0 h 361"/>
              <a:gd name="T4" fmla="*/ 2147483647 w 326"/>
              <a:gd name="T5" fmla="*/ 2147483647 h 361"/>
              <a:gd name="T6" fmla="*/ 2147483647 w 326"/>
              <a:gd name="T7" fmla="*/ 2147483647 h 361"/>
              <a:gd name="T8" fmla="*/ 0 w 326"/>
              <a:gd name="T9" fmla="*/ 2147483647 h 361"/>
              <a:gd name="T10" fmla="*/ 0 60000 65536"/>
              <a:gd name="T11" fmla="*/ 0 60000 65536"/>
              <a:gd name="T12" fmla="*/ 0 60000 65536"/>
              <a:gd name="T13" fmla="*/ 0 60000 65536"/>
              <a:gd name="T14" fmla="*/ 0 60000 65536"/>
              <a:gd name="T15" fmla="*/ 0 w 326"/>
              <a:gd name="T16" fmla="*/ 0 h 361"/>
              <a:gd name="T17" fmla="*/ 326 w 326"/>
              <a:gd name="T18" fmla="*/ 361 h 361"/>
            </a:gdLst>
            <a:ahLst/>
            <a:cxnLst>
              <a:cxn ang="T10">
                <a:pos x="T0" y="T1"/>
              </a:cxn>
              <a:cxn ang="T11">
                <a:pos x="T2" y="T3"/>
              </a:cxn>
              <a:cxn ang="T12">
                <a:pos x="T4" y="T5"/>
              </a:cxn>
              <a:cxn ang="T13">
                <a:pos x="T6" y="T7"/>
              </a:cxn>
              <a:cxn ang="T14">
                <a:pos x="T8" y="T9"/>
              </a:cxn>
            </a:cxnLst>
            <a:rect l="T15" t="T16" r="T17" b="T18"/>
            <a:pathLst>
              <a:path w="326" h="361">
                <a:moveTo>
                  <a:pt x="0" y="181"/>
                </a:moveTo>
                <a:lnTo>
                  <a:pt x="163" y="0"/>
                </a:lnTo>
                <a:lnTo>
                  <a:pt x="326" y="181"/>
                </a:lnTo>
                <a:lnTo>
                  <a:pt x="163"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5" name="Freeform 33"/>
          <p:cNvSpPr>
            <a:spLocks/>
          </p:cNvSpPr>
          <p:nvPr/>
        </p:nvSpPr>
        <p:spPr bwMode="auto">
          <a:xfrm>
            <a:off x="3282950" y="3351214"/>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6" name="Freeform 34"/>
          <p:cNvSpPr>
            <a:spLocks/>
          </p:cNvSpPr>
          <p:nvPr/>
        </p:nvSpPr>
        <p:spPr bwMode="auto">
          <a:xfrm>
            <a:off x="3282950" y="3351214"/>
            <a:ext cx="476250" cy="573087"/>
          </a:xfrm>
          <a:custGeom>
            <a:avLst/>
            <a:gdLst>
              <a:gd name="T0" fmla="*/ 0 w 325"/>
              <a:gd name="T1" fmla="*/ 2147483647 h 361"/>
              <a:gd name="T2" fmla="*/ 2147483647 w 325"/>
              <a:gd name="T3" fmla="*/ 0 h 361"/>
              <a:gd name="T4" fmla="*/ 2147483647 w 325"/>
              <a:gd name="T5" fmla="*/ 2147483647 h 361"/>
              <a:gd name="T6" fmla="*/ 2147483647 w 325"/>
              <a:gd name="T7" fmla="*/ 2147483647 h 361"/>
              <a:gd name="T8" fmla="*/ 0 w 325"/>
              <a:gd name="T9" fmla="*/ 2147483647 h 361"/>
              <a:gd name="T10" fmla="*/ 0 60000 65536"/>
              <a:gd name="T11" fmla="*/ 0 60000 65536"/>
              <a:gd name="T12" fmla="*/ 0 60000 65536"/>
              <a:gd name="T13" fmla="*/ 0 60000 65536"/>
              <a:gd name="T14" fmla="*/ 0 60000 65536"/>
              <a:gd name="T15" fmla="*/ 0 w 325"/>
              <a:gd name="T16" fmla="*/ 0 h 361"/>
              <a:gd name="T17" fmla="*/ 325 w 325"/>
              <a:gd name="T18" fmla="*/ 361 h 361"/>
            </a:gdLst>
            <a:ahLst/>
            <a:cxnLst>
              <a:cxn ang="T10">
                <a:pos x="T0" y="T1"/>
              </a:cxn>
              <a:cxn ang="T11">
                <a:pos x="T2" y="T3"/>
              </a:cxn>
              <a:cxn ang="T12">
                <a:pos x="T4" y="T5"/>
              </a:cxn>
              <a:cxn ang="T13">
                <a:pos x="T6" y="T7"/>
              </a:cxn>
              <a:cxn ang="T14">
                <a:pos x="T8" y="T9"/>
              </a:cxn>
            </a:cxnLst>
            <a:rect l="T15" t="T16" r="T17" b="T18"/>
            <a:pathLst>
              <a:path w="325" h="361">
                <a:moveTo>
                  <a:pt x="0" y="181"/>
                </a:moveTo>
                <a:lnTo>
                  <a:pt x="162" y="0"/>
                </a:lnTo>
                <a:lnTo>
                  <a:pt x="325" y="181"/>
                </a:lnTo>
                <a:lnTo>
                  <a:pt x="162" y="361"/>
                </a:lnTo>
                <a:lnTo>
                  <a:pt x="0" y="181"/>
                </a:lnTo>
                <a:close/>
              </a:path>
            </a:pathLst>
          </a:custGeom>
          <a:noFill/>
          <a:ln w="1588"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6107" name="Line 35"/>
          <p:cNvSpPr>
            <a:spLocks noChangeShapeType="1"/>
          </p:cNvSpPr>
          <p:nvPr/>
        </p:nvSpPr>
        <p:spPr bwMode="auto">
          <a:xfrm>
            <a:off x="2447925" y="1849438"/>
            <a:ext cx="0" cy="500062"/>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Line 36"/>
          <p:cNvSpPr>
            <a:spLocks noChangeShapeType="1"/>
          </p:cNvSpPr>
          <p:nvPr/>
        </p:nvSpPr>
        <p:spPr bwMode="auto">
          <a:xfrm>
            <a:off x="2447925" y="2922589"/>
            <a:ext cx="0" cy="428625"/>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Line 37"/>
          <p:cNvSpPr>
            <a:spLocks noChangeShapeType="1"/>
          </p:cNvSpPr>
          <p:nvPr/>
        </p:nvSpPr>
        <p:spPr bwMode="auto">
          <a:xfrm>
            <a:off x="2805114" y="3638550"/>
            <a:ext cx="477837"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38"/>
          <p:cNvSpPr>
            <a:spLocks noChangeShapeType="1"/>
          </p:cNvSpPr>
          <p:nvPr/>
        </p:nvSpPr>
        <p:spPr bwMode="auto">
          <a:xfrm>
            <a:off x="3759200" y="3638550"/>
            <a:ext cx="357188" cy="0"/>
          </a:xfrm>
          <a:prstGeom prst="line">
            <a:avLst/>
          </a:prstGeom>
          <a:noFill/>
          <a:ln w="47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1" name="Rectangle 39"/>
          <p:cNvSpPr>
            <a:spLocks noChangeArrowheads="1"/>
          </p:cNvSpPr>
          <p:nvPr/>
        </p:nvSpPr>
        <p:spPr bwMode="auto">
          <a:xfrm>
            <a:off x="2682875" y="1971675"/>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b="0"/>
              <a:t>1</a:t>
            </a:r>
          </a:p>
        </p:txBody>
      </p:sp>
      <p:sp>
        <p:nvSpPr>
          <p:cNvPr id="46112" name="Rectangle 40"/>
          <p:cNvSpPr>
            <a:spLocks noChangeArrowheads="1"/>
          </p:cNvSpPr>
          <p:nvPr/>
        </p:nvSpPr>
        <p:spPr bwMode="auto">
          <a:xfrm>
            <a:off x="2586038" y="3055938"/>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b="0"/>
              <a:t>N</a:t>
            </a:r>
          </a:p>
        </p:txBody>
      </p:sp>
      <p:sp>
        <p:nvSpPr>
          <p:cNvPr id="46113" name="Rectangle 41"/>
          <p:cNvSpPr>
            <a:spLocks noChangeArrowheads="1"/>
          </p:cNvSpPr>
          <p:nvPr/>
        </p:nvSpPr>
        <p:spPr bwMode="auto">
          <a:xfrm>
            <a:off x="2995613" y="3400426"/>
            <a:ext cx="785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1</a:t>
            </a:r>
            <a:endParaRPr lang="en-US"/>
          </a:p>
        </p:txBody>
      </p:sp>
      <p:sp>
        <p:nvSpPr>
          <p:cNvPr id="46114" name="Rectangle 42"/>
          <p:cNvSpPr>
            <a:spLocks noChangeArrowheads="1"/>
          </p:cNvSpPr>
          <p:nvPr/>
        </p:nvSpPr>
        <p:spPr bwMode="auto">
          <a:xfrm>
            <a:off x="3903663" y="3365501"/>
            <a:ext cx="11702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100">
                <a:solidFill>
                  <a:srgbClr val="000000"/>
                </a:solidFill>
              </a:rPr>
              <a:t>M</a:t>
            </a:r>
            <a:endParaRPr lang="en-US"/>
          </a:p>
        </p:txBody>
      </p:sp>
    </p:spTree>
    <p:extLst>
      <p:ext uri="{BB962C8B-B14F-4D97-AF65-F5344CB8AC3E}">
        <p14:creationId xmlns:p14="http://schemas.microsoft.com/office/powerpoint/2010/main" val="4037929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833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330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183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DED30C7-4165-447A-9B55-FDA7A9E3D251}" type="slidenum">
              <a:rPr lang="en-US">
                <a:solidFill>
                  <a:schemeClr val="bg1"/>
                </a:solidFill>
              </a:rPr>
              <a:pPr/>
              <a:t>29</a:t>
            </a:fld>
            <a:endParaRPr lang="en-US">
              <a:solidFill>
                <a:schemeClr val="bg1"/>
              </a:solidFill>
            </a:endParaRPr>
          </a:p>
        </p:txBody>
      </p:sp>
      <p:sp>
        <p:nvSpPr>
          <p:cNvPr id="63490" name="Rectangle 2"/>
          <p:cNvSpPr>
            <a:spLocks noGrp="1" noChangeArrowheads="1"/>
          </p:cNvSpPr>
          <p:nvPr>
            <p:ph type="title" idx="4294967295"/>
          </p:nvPr>
        </p:nvSpPr>
        <p:spPr>
          <a:xfrm>
            <a:off x="1752600" y="228601"/>
            <a:ext cx="8574088" cy="512763"/>
          </a:xfrm>
        </p:spPr>
        <p:txBody>
          <a:bodyPr vert="horz" lIns="0" tIns="45720" rIns="91440" bIns="45720" rtlCol="0" anchor="ctr">
            <a:normAutofit fontScale="90000"/>
          </a:bodyPr>
          <a:lstStyle/>
          <a:p>
            <a:pPr eaLnBrk="1" hangingPunct="1">
              <a:defRPr/>
            </a:pPr>
            <a:r>
              <a:rPr lang="en-US"/>
              <a:t>Composite attribute</a:t>
            </a:r>
          </a:p>
        </p:txBody>
      </p:sp>
      <p:sp>
        <p:nvSpPr>
          <p:cNvPr id="47108" name="Rectangle 3"/>
          <p:cNvSpPr>
            <a:spLocks noChangeArrowheads="1"/>
          </p:cNvSpPr>
          <p:nvPr/>
        </p:nvSpPr>
        <p:spPr bwMode="auto">
          <a:xfrm>
            <a:off x="4598988" y="4279900"/>
            <a:ext cx="22733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09" name="Rectangle 4"/>
          <p:cNvSpPr>
            <a:spLocks noChangeArrowheads="1"/>
          </p:cNvSpPr>
          <p:nvPr/>
        </p:nvSpPr>
        <p:spPr bwMode="auto">
          <a:xfrm>
            <a:off x="5105401" y="47101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Employee</a:t>
            </a:r>
          </a:p>
        </p:txBody>
      </p:sp>
      <p:sp>
        <p:nvSpPr>
          <p:cNvPr id="47110" name="Oval 5"/>
          <p:cNvSpPr>
            <a:spLocks noChangeArrowheads="1"/>
          </p:cNvSpPr>
          <p:nvPr/>
        </p:nvSpPr>
        <p:spPr bwMode="auto">
          <a:xfrm>
            <a:off x="26177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1" name="Oval 6"/>
          <p:cNvSpPr>
            <a:spLocks noChangeArrowheads="1"/>
          </p:cNvSpPr>
          <p:nvPr/>
        </p:nvSpPr>
        <p:spPr bwMode="auto">
          <a:xfrm>
            <a:off x="2160588" y="44323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2" name="Oval 7"/>
          <p:cNvSpPr>
            <a:spLocks noChangeArrowheads="1"/>
          </p:cNvSpPr>
          <p:nvPr/>
        </p:nvSpPr>
        <p:spPr bwMode="auto">
          <a:xfrm>
            <a:off x="7646988" y="4356100"/>
            <a:ext cx="2279650" cy="9080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3" name="Oval 8"/>
          <p:cNvSpPr>
            <a:spLocks noChangeArrowheads="1"/>
          </p:cNvSpPr>
          <p:nvPr/>
        </p:nvSpPr>
        <p:spPr bwMode="auto">
          <a:xfrm>
            <a:off x="4751388" y="26797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4" name="Oval 9"/>
          <p:cNvSpPr>
            <a:spLocks noChangeArrowheads="1"/>
          </p:cNvSpPr>
          <p:nvPr/>
        </p:nvSpPr>
        <p:spPr bwMode="auto">
          <a:xfrm>
            <a:off x="7113588" y="3136900"/>
            <a:ext cx="1816100" cy="673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15" name="Line 10"/>
          <p:cNvSpPr>
            <a:spLocks noChangeShapeType="1"/>
          </p:cNvSpPr>
          <p:nvPr/>
        </p:nvSpPr>
        <p:spPr bwMode="auto">
          <a:xfrm>
            <a:off x="3989388" y="4730750"/>
            <a:ext cx="596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6" name="Line 11"/>
          <p:cNvSpPr>
            <a:spLocks noChangeShapeType="1"/>
          </p:cNvSpPr>
          <p:nvPr/>
        </p:nvSpPr>
        <p:spPr bwMode="auto">
          <a:xfrm>
            <a:off x="4217988" y="3746500"/>
            <a:ext cx="673100"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7" name="Line 12"/>
          <p:cNvSpPr>
            <a:spLocks noChangeShapeType="1"/>
          </p:cNvSpPr>
          <p:nvPr/>
        </p:nvSpPr>
        <p:spPr bwMode="auto">
          <a:xfrm>
            <a:off x="5659438" y="3365500"/>
            <a:ext cx="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13"/>
          <p:cNvSpPr>
            <a:spLocks noChangeShapeType="1"/>
          </p:cNvSpPr>
          <p:nvPr/>
        </p:nvSpPr>
        <p:spPr bwMode="auto">
          <a:xfrm flipH="1">
            <a:off x="6415088" y="3670300"/>
            <a:ext cx="85090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14"/>
          <p:cNvSpPr>
            <a:spLocks noChangeShapeType="1"/>
          </p:cNvSpPr>
          <p:nvPr/>
        </p:nvSpPr>
        <p:spPr bwMode="auto">
          <a:xfrm flipH="1">
            <a:off x="6872288" y="4730750"/>
            <a:ext cx="774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Rectangle 15"/>
          <p:cNvSpPr>
            <a:spLocks noChangeArrowheads="1"/>
          </p:cNvSpPr>
          <p:nvPr/>
        </p:nvSpPr>
        <p:spPr bwMode="auto">
          <a:xfrm>
            <a:off x="2722563" y="4557713"/>
            <a:ext cx="559450"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E#</a:t>
            </a:r>
          </a:p>
        </p:txBody>
      </p:sp>
      <p:sp>
        <p:nvSpPr>
          <p:cNvPr id="47121" name="Rectangle 16"/>
          <p:cNvSpPr>
            <a:spLocks noChangeArrowheads="1"/>
          </p:cNvSpPr>
          <p:nvPr/>
        </p:nvSpPr>
        <p:spPr bwMode="auto">
          <a:xfrm>
            <a:off x="2971800" y="3262313"/>
            <a:ext cx="1005084"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Name</a:t>
            </a:r>
          </a:p>
        </p:txBody>
      </p:sp>
      <p:sp>
        <p:nvSpPr>
          <p:cNvPr id="47122" name="Rectangle 17"/>
          <p:cNvSpPr>
            <a:spLocks noChangeArrowheads="1"/>
          </p:cNvSpPr>
          <p:nvPr/>
        </p:nvSpPr>
        <p:spPr bwMode="auto">
          <a:xfrm>
            <a:off x="5181601" y="2805113"/>
            <a:ext cx="84959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DOB</a:t>
            </a:r>
          </a:p>
        </p:txBody>
      </p:sp>
      <p:sp>
        <p:nvSpPr>
          <p:cNvPr id="47123" name="Rectangle 18"/>
          <p:cNvSpPr>
            <a:spLocks noChangeArrowheads="1"/>
          </p:cNvSpPr>
          <p:nvPr/>
        </p:nvSpPr>
        <p:spPr bwMode="auto">
          <a:xfrm>
            <a:off x="7391401" y="3262313"/>
            <a:ext cx="131286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CC0066"/>
                </a:solidFill>
              </a:rPr>
              <a:t>Address</a:t>
            </a:r>
          </a:p>
        </p:txBody>
      </p:sp>
      <p:sp>
        <p:nvSpPr>
          <p:cNvPr id="47124" name="Rectangle 19"/>
          <p:cNvSpPr>
            <a:spLocks noChangeArrowheads="1"/>
          </p:cNvSpPr>
          <p:nvPr/>
        </p:nvSpPr>
        <p:spPr bwMode="auto">
          <a:xfrm>
            <a:off x="7945439" y="4572000"/>
            <a:ext cx="1793875" cy="82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solidFill>
                  <a:srgbClr val="0000FF"/>
                </a:solidFill>
              </a:rPr>
              <a:t>Designation</a:t>
            </a:r>
          </a:p>
        </p:txBody>
      </p:sp>
      <p:sp>
        <p:nvSpPr>
          <p:cNvPr id="47125" name="Oval 20"/>
          <p:cNvSpPr>
            <a:spLocks noChangeArrowheads="1"/>
          </p:cNvSpPr>
          <p:nvPr/>
        </p:nvSpPr>
        <p:spPr bwMode="auto">
          <a:xfrm>
            <a:off x="5791200" y="1281113"/>
            <a:ext cx="1676400" cy="762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26" name="Oval 21"/>
          <p:cNvSpPr>
            <a:spLocks noChangeArrowheads="1"/>
          </p:cNvSpPr>
          <p:nvPr/>
        </p:nvSpPr>
        <p:spPr bwMode="auto">
          <a:xfrm>
            <a:off x="8077200" y="1433513"/>
            <a:ext cx="2209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7127" name="Line 22"/>
          <p:cNvSpPr>
            <a:spLocks noChangeShapeType="1"/>
          </p:cNvSpPr>
          <p:nvPr/>
        </p:nvSpPr>
        <p:spPr bwMode="auto">
          <a:xfrm>
            <a:off x="6934200" y="2043113"/>
            <a:ext cx="685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8" name="Line 23"/>
          <p:cNvSpPr>
            <a:spLocks noChangeShapeType="1"/>
          </p:cNvSpPr>
          <p:nvPr/>
        </p:nvSpPr>
        <p:spPr bwMode="auto">
          <a:xfrm flipH="1">
            <a:off x="8305800" y="2119313"/>
            <a:ext cx="457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9" name="Text Box 24"/>
          <p:cNvSpPr txBox="1">
            <a:spLocks noChangeArrowheads="1"/>
          </p:cNvSpPr>
          <p:nvPr/>
        </p:nvSpPr>
        <p:spPr bwMode="auto">
          <a:xfrm>
            <a:off x="6248400" y="13716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2400" b="0">
                <a:solidFill>
                  <a:srgbClr val="0000FF"/>
                </a:solidFill>
              </a:rPr>
              <a:t>floor</a:t>
            </a:r>
          </a:p>
        </p:txBody>
      </p:sp>
      <p:sp>
        <p:nvSpPr>
          <p:cNvPr id="47130" name="Text Box 25"/>
          <p:cNvSpPr txBox="1">
            <a:spLocks noChangeArrowheads="1"/>
          </p:cNvSpPr>
          <p:nvPr/>
        </p:nvSpPr>
        <p:spPr bwMode="auto">
          <a:xfrm>
            <a:off x="8534400" y="1524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2400" b="0">
                <a:solidFill>
                  <a:srgbClr val="0000FF"/>
                </a:solidFill>
              </a:rPr>
              <a:t>building</a:t>
            </a:r>
          </a:p>
        </p:txBody>
      </p:sp>
    </p:spTree>
    <p:extLst>
      <p:ext uri="{BB962C8B-B14F-4D97-AF65-F5344CB8AC3E}">
        <p14:creationId xmlns:p14="http://schemas.microsoft.com/office/powerpoint/2010/main" val="75185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75C9838-ED3D-48E2-B946-B754975D209E}" type="slidenum">
              <a:rPr lang="en-US">
                <a:solidFill>
                  <a:schemeClr val="bg1"/>
                </a:solidFill>
              </a:rPr>
              <a:pPr/>
              <a:t>3</a:t>
            </a:fld>
            <a:endParaRPr lang="en-US">
              <a:solidFill>
                <a:schemeClr val="bg1"/>
              </a:solidFill>
            </a:endParaRPr>
          </a:p>
        </p:txBody>
      </p:sp>
      <p:sp>
        <p:nvSpPr>
          <p:cNvPr id="2253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Session Plan</a:t>
            </a:r>
          </a:p>
        </p:txBody>
      </p:sp>
      <p:sp>
        <p:nvSpPr>
          <p:cNvPr id="449539" name="Rectangle 3"/>
          <p:cNvSpPr>
            <a:spLocks noGrp="1" noChangeArrowheads="1"/>
          </p:cNvSpPr>
          <p:nvPr>
            <p:ph type="body" idx="4294967295"/>
          </p:nvPr>
        </p:nvSpPr>
        <p:spPr/>
        <p:txBody>
          <a:bodyPr vert="horz" lIns="0" tIns="0" rIns="91440" bIns="45720" rtlCol="0">
            <a:normAutofit/>
          </a:bodyPr>
          <a:lstStyle/>
          <a:p>
            <a:pPr eaLnBrk="1" hangingPunct="1">
              <a:lnSpc>
                <a:spcPct val="90000"/>
              </a:lnSpc>
            </a:pPr>
            <a:r>
              <a:rPr lang="en-US" sz="1800"/>
              <a:t>Traditional File Approach</a:t>
            </a:r>
          </a:p>
          <a:p>
            <a:pPr eaLnBrk="1" hangingPunct="1">
              <a:lnSpc>
                <a:spcPct val="90000"/>
              </a:lnSpc>
            </a:pPr>
            <a:r>
              <a:rPr lang="en-US" sz="1800"/>
              <a:t>Advantages of a DBMS</a:t>
            </a:r>
          </a:p>
          <a:p>
            <a:pPr eaLnBrk="1" hangingPunct="1">
              <a:lnSpc>
                <a:spcPct val="90000"/>
              </a:lnSpc>
            </a:pPr>
            <a:r>
              <a:rPr lang="en-US" sz="1800"/>
              <a:t>Relational Model Basics</a:t>
            </a:r>
          </a:p>
          <a:p>
            <a:pPr eaLnBrk="1" hangingPunct="1">
              <a:lnSpc>
                <a:spcPct val="90000"/>
              </a:lnSpc>
            </a:pPr>
            <a:r>
              <a:rPr lang="en-US" sz="1800"/>
              <a:t>Keys</a:t>
            </a:r>
          </a:p>
          <a:p>
            <a:pPr eaLnBrk="1" hangingPunct="1">
              <a:lnSpc>
                <a:spcPct val="90000"/>
              </a:lnSpc>
            </a:pPr>
            <a:r>
              <a:rPr lang="da-DK" sz="1800"/>
              <a:t>Conceptual  Design</a:t>
            </a:r>
          </a:p>
          <a:p>
            <a:pPr lvl="1" eaLnBrk="1" hangingPunct="1">
              <a:lnSpc>
                <a:spcPct val="90000"/>
              </a:lnSpc>
            </a:pPr>
            <a:r>
              <a:rPr lang="da-DK" sz="1800"/>
              <a:t>ER Modelling</a:t>
            </a:r>
          </a:p>
          <a:p>
            <a:pPr lvl="1" eaLnBrk="1" hangingPunct="1">
              <a:lnSpc>
                <a:spcPct val="90000"/>
              </a:lnSpc>
            </a:pPr>
            <a:r>
              <a:rPr lang="da-DK" sz="1800"/>
              <a:t>ER Modelling Notations</a:t>
            </a:r>
          </a:p>
          <a:p>
            <a:pPr eaLnBrk="1" hangingPunct="1">
              <a:lnSpc>
                <a:spcPct val="90000"/>
              </a:lnSpc>
            </a:pPr>
            <a:r>
              <a:rPr lang="en-US" sz="1800"/>
              <a:t>Normalization</a:t>
            </a:r>
          </a:p>
        </p:txBody>
      </p:sp>
    </p:spTree>
    <p:extLst>
      <p:ext uri="{BB962C8B-B14F-4D97-AF65-F5344CB8AC3E}">
        <p14:creationId xmlns:p14="http://schemas.microsoft.com/office/powerpoint/2010/main" val="372000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Effect transition="in" filter="blinds(horizontal)">
                                      <p:cBhvr>
                                        <p:cTn id="7" dur="500"/>
                                        <p:tgtEl>
                                          <p:spTgt spid="449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39">
                                            <p:txEl>
                                              <p:pRg st="1" end="1"/>
                                            </p:txEl>
                                          </p:spTgt>
                                        </p:tgtEl>
                                        <p:attrNameLst>
                                          <p:attrName>style.visibility</p:attrName>
                                        </p:attrNameLst>
                                      </p:cBhvr>
                                      <p:to>
                                        <p:strVal val="visible"/>
                                      </p:to>
                                    </p:set>
                                    <p:animEffect transition="in" filter="blinds(horizontal)">
                                      <p:cBhvr>
                                        <p:cTn id="12" dur="500"/>
                                        <p:tgtEl>
                                          <p:spTgt spid="449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17" dur="500"/>
                                        <p:tgtEl>
                                          <p:spTgt spid="449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22" dur="500"/>
                                        <p:tgtEl>
                                          <p:spTgt spid="449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27" dur="500"/>
                                        <p:tgtEl>
                                          <p:spTgt spid="449539">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30" dur="500"/>
                                        <p:tgtEl>
                                          <p:spTgt spid="449539">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49539">
                                            <p:txEl>
                                              <p:pRg st="6" end="6"/>
                                            </p:txEl>
                                          </p:spTgt>
                                        </p:tgtEl>
                                        <p:attrNameLst>
                                          <p:attrName>style.visibility</p:attrName>
                                        </p:attrNameLst>
                                      </p:cBhvr>
                                      <p:to>
                                        <p:strVal val="visible"/>
                                      </p:to>
                                    </p:set>
                                    <p:animEffect transition="in" filter="blinds(horizontal)">
                                      <p:cBhvr>
                                        <p:cTn id="33" dur="500"/>
                                        <p:tgtEl>
                                          <p:spTgt spid="44953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49539">
                                            <p:txEl>
                                              <p:pRg st="7" end="7"/>
                                            </p:txEl>
                                          </p:spTgt>
                                        </p:tgtEl>
                                        <p:attrNameLst>
                                          <p:attrName>style.visibility</p:attrName>
                                        </p:attrNameLst>
                                      </p:cBhvr>
                                      <p:to>
                                        <p:strVal val="visible"/>
                                      </p:to>
                                    </p:set>
                                    <p:animEffect transition="in" filter="blinds(horizontal)">
                                      <p:cBhvr>
                                        <p:cTn id="38" dur="500"/>
                                        <p:tgtEl>
                                          <p:spTgt spid="449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9BE48BC-8737-4B23-B7DC-AF4DF891D342}" type="slidenum">
              <a:rPr lang="en-US">
                <a:solidFill>
                  <a:schemeClr val="bg1"/>
                </a:solidFill>
              </a:rPr>
              <a:pPr/>
              <a:t>30</a:t>
            </a:fld>
            <a:endParaRPr lang="en-US">
              <a:solidFill>
                <a:schemeClr val="bg1"/>
              </a:solidFill>
            </a:endParaRPr>
          </a:p>
        </p:txBody>
      </p:sp>
      <p:sp>
        <p:nvSpPr>
          <p:cNvPr id="65538" name="Rectangle 2"/>
          <p:cNvSpPr>
            <a:spLocks noGrp="1" noChangeArrowheads="1"/>
          </p:cNvSpPr>
          <p:nvPr>
            <p:ph type="title" idx="4294967295"/>
          </p:nvPr>
        </p:nvSpPr>
        <p:spPr>
          <a:xfrm>
            <a:off x="1752600" y="239713"/>
            <a:ext cx="8574088" cy="512762"/>
          </a:xfrm>
        </p:spPr>
        <p:txBody>
          <a:bodyPr vert="horz" lIns="0" tIns="45720" rIns="91440" bIns="45720" rtlCol="0" anchor="ctr">
            <a:normAutofit fontScale="90000"/>
          </a:bodyPr>
          <a:lstStyle/>
          <a:p>
            <a:pPr eaLnBrk="1" hangingPunct="1">
              <a:defRPr/>
            </a:pPr>
            <a:r>
              <a:rPr lang="en-US"/>
              <a:t>Unary Relationship</a:t>
            </a:r>
          </a:p>
        </p:txBody>
      </p:sp>
      <p:sp>
        <p:nvSpPr>
          <p:cNvPr id="48132" name="Rectangle 3"/>
          <p:cNvSpPr>
            <a:spLocks noChangeArrowheads="1"/>
          </p:cNvSpPr>
          <p:nvPr/>
        </p:nvSpPr>
        <p:spPr bwMode="auto">
          <a:xfrm>
            <a:off x="2846388" y="2160588"/>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3" name="AutoShape 4"/>
          <p:cNvSpPr>
            <a:spLocks noChangeArrowheads="1"/>
          </p:cNvSpPr>
          <p:nvPr/>
        </p:nvSpPr>
        <p:spPr bwMode="auto">
          <a:xfrm>
            <a:off x="6345238" y="2001838"/>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4" name="Arc 5"/>
          <p:cNvSpPr>
            <a:spLocks/>
          </p:cNvSpPr>
          <p:nvPr/>
        </p:nvSpPr>
        <p:spPr bwMode="auto">
          <a:xfrm rot="1548842">
            <a:off x="5156201" y="2466975"/>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5" name="Arc 6"/>
          <p:cNvSpPr>
            <a:spLocks/>
          </p:cNvSpPr>
          <p:nvPr/>
        </p:nvSpPr>
        <p:spPr bwMode="auto">
          <a:xfrm rot="979093">
            <a:off x="3983038" y="1697038"/>
            <a:ext cx="3040062" cy="887412"/>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8136" name="Rectangle 7"/>
          <p:cNvSpPr>
            <a:spLocks noChangeArrowheads="1"/>
          </p:cNvSpPr>
          <p:nvPr/>
        </p:nvSpPr>
        <p:spPr bwMode="auto">
          <a:xfrm>
            <a:off x="3124201" y="2514600"/>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8137" name="Rectangle 8"/>
          <p:cNvSpPr>
            <a:spLocks noChangeArrowheads="1"/>
          </p:cNvSpPr>
          <p:nvPr/>
        </p:nvSpPr>
        <p:spPr bwMode="auto">
          <a:xfrm>
            <a:off x="6650039" y="2306638"/>
            <a:ext cx="145071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Manages</a:t>
            </a:r>
          </a:p>
        </p:txBody>
      </p:sp>
    </p:spTree>
    <p:extLst>
      <p:ext uri="{BB962C8B-B14F-4D97-AF65-F5344CB8AC3E}">
        <p14:creationId xmlns:p14="http://schemas.microsoft.com/office/powerpoint/2010/main" val="3541196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B0B40D4-CE1D-4601-9567-63A9B65E176A}" type="slidenum">
              <a:rPr lang="en-US">
                <a:solidFill>
                  <a:schemeClr val="bg1"/>
                </a:solidFill>
              </a:rPr>
              <a:pPr/>
              <a:t>31</a:t>
            </a:fld>
            <a:endParaRPr lang="en-US">
              <a:solidFill>
                <a:schemeClr val="bg1"/>
              </a:solidFill>
            </a:endParaRPr>
          </a:p>
        </p:txBody>
      </p:sp>
      <p:sp>
        <p:nvSpPr>
          <p:cNvPr id="66562" name="Rectangle 2"/>
          <p:cNvSpPr>
            <a:spLocks noGrp="1" noChangeArrowheads="1"/>
          </p:cNvSpPr>
          <p:nvPr>
            <p:ph type="title" idx="4294967295"/>
          </p:nvPr>
        </p:nvSpPr>
        <p:spPr>
          <a:xfrm>
            <a:off x="1752600" y="239713"/>
            <a:ext cx="8574088" cy="512762"/>
          </a:xfrm>
        </p:spPr>
        <p:txBody>
          <a:bodyPr vert="horz" lIns="0" tIns="45720" rIns="91440" bIns="45720" rtlCol="0" anchor="ctr">
            <a:normAutofit fontScale="90000"/>
          </a:bodyPr>
          <a:lstStyle/>
          <a:p>
            <a:pPr eaLnBrk="1" hangingPunct="1">
              <a:defRPr/>
            </a:pPr>
            <a:r>
              <a:rPr lang="en-US"/>
              <a:t>Role names</a:t>
            </a:r>
          </a:p>
        </p:txBody>
      </p:sp>
      <p:sp>
        <p:nvSpPr>
          <p:cNvPr id="49156" name="Rectangle 3"/>
          <p:cNvSpPr>
            <a:spLocks noGrp="1" noChangeArrowheads="1"/>
          </p:cNvSpPr>
          <p:nvPr>
            <p:ph type="body" idx="4294967295"/>
          </p:nvPr>
        </p:nvSpPr>
        <p:spPr/>
        <p:txBody>
          <a:bodyPr vert="horz" lIns="0" tIns="0" rIns="91440" bIns="45720" rtlCol="0">
            <a:normAutofit/>
          </a:bodyPr>
          <a:lstStyle/>
          <a:p>
            <a:pPr eaLnBrk="1" hangingPunct="1"/>
            <a:r>
              <a:rPr lang="en-US"/>
              <a:t>Role names may be added to make the meaning more explicit</a:t>
            </a:r>
          </a:p>
          <a:p>
            <a:pPr eaLnBrk="1" hangingPunct="1"/>
            <a:endParaRPr lang="en-US"/>
          </a:p>
        </p:txBody>
      </p:sp>
      <p:sp>
        <p:nvSpPr>
          <p:cNvPr id="49157" name="Rectangle 4"/>
          <p:cNvSpPr>
            <a:spLocks noChangeArrowheads="1"/>
          </p:cNvSpPr>
          <p:nvPr/>
        </p:nvSpPr>
        <p:spPr bwMode="auto">
          <a:xfrm>
            <a:off x="3124200" y="2819400"/>
            <a:ext cx="2197100" cy="128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8" name="AutoShape 5"/>
          <p:cNvSpPr>
            <a:spLocks noChangeArrowheads="1"/>
          </p:cNvSpPr>
          <p:nvPr/>
        </p:nvSpPr>
        <p:spPr bwMode="auto">
          <a:xfrm>
            <a:off x="6623050" y="2660650"/>
            <a:ext cx="1968500" cy="12065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59" name="Arc 6"/>
          <p:cNvSpPr>
            <a:spLocks/>
          </p:cNvSpPr>
          <p:nvPr/>
        </p:nvSpPr>
        <p:spPr bwMode="auto">
          <a:xfrm rot="1548842">
            <a:off x="5434014" y="3125788"/>
            <a:ext cx="1444625" cy="958850"/>
          </a:xfrm>
          <a:custGeom>
            <a:avLst/>
            <a:gdLst>
              <a:gd name="T0" fmla="*/ 2147483647 w 21600"/>
              <a:gd name="T1" fmla="*/ 0 h 22039"/>
              <a:gd name="T2" fmla="*/ 0 w 21600"/>
              <a:gd name="T3" fmla="*/ 2147483647 h 22039"/>
              <a:gd name="T4" fmla="*/ 0 w 21600"/>
              <a:gd name="T5" fmla="*/ 2147483647 h 22039"/>
              <a:gd name="T6" fmla="*/ 0 60000 65536"/>
              <a:gd name="T7" fmla="*/ 0 60000 65536"/>
              <a:gd name="T8" fmla="*/ 0 60000 65536"/>
              <a:gd name="T9" fmla="*/ 0 w 21600"/>
              <a:gd name="T10" fmla="*/ 0 h 22039"/>
              <a:gd name="T11" fmla="*/ 21600 w 21600"/>
              <a:gd name="T12" fmla="*/ 22039 h 22039"/>
            </a:gdLst>
            <a:ahLst/>
            <a:cxnLst>
              <a:cxn ang="T6">
                <a:pos x="T0" y="T1"/>
              </a:cxn>
              <a:cxn ang="T7">
                <a:pos x="T2" y="T3"/>
              </a:cxn>
              <a:cxn ang="T8">
                <a:pos x="T4" y="T5"/>
              </a:cxn>
            </a:cxnLst>
            <a:rect l="T9" t="T10" r="T11" b="T12"/>
            <a:pathLst>
              <a:path w="21600" h="22039" fill="none" extrusionOk="0">
                <a:moveTo>
                  <a:pt x="21595" y="0"/>
                </a:moveTo>
                <a:cubicBezTo>
                  <a:pt x="21598" y="146"/>
                  <a:pt x="21600" y="292"/>
                  <a:pt x="21600" y="439"/>
                </a:cubicBezTo>
                <a:cubicBezTo>
                  <a:pt x="21600" y="12368"/>
                  <a:pt x="11929" y="22038"/>
                  <a:pt x="0" y="22039"/>
                </a:cubicBezTo>
              </a:path>
              <a:path w="21600" h="22039" stroke="0" extrusionOk="0">
                <a:moveTo>
                  <a:pt x="21595" y="0"/>
                </a:moveTo>
                <a:cubicBezTo>
                  <a:pt x="21598" y="146"/>
                  <a:pt x="21600" y="292"/>
                  <a:pt x="21600" y="439"/>
                </a:cubicBezTo>
                <a:cubicBezTo>
                  <a:pt x="21600" y="12368"/>
                  <a:pt x="11929" y="22038"/>
                  <a:pt x="0" y="22039"/>
                </a:cubicBezTo>
                <a:lnTo>
                  <a:pt x="0" y="439"/>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60" name="Arc 7"/>
          <p:cNvSpPr>
            <a:spLocks/>
          </p:cNvSpPr>
          <p:nvPr/>
        </p:nvSpPr>
        <p:spPr bwMode="auto">
          <a:xfrm rot="979093">
            <a:off x="4260851" y="2355851"/>
            <a:ext cx="3040063" cy="887413"/>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1"/>
                  <a:pt x="9654" y="14"/>
                  <a:pt x="21573" y="0"/>
                </a:cubicBezTo>
              </a:path>
              <a:path w="21600" h="21600" stroke="0" extrusionOk="0">
                <a:moveTo>
                  <a:pt x="0" y="21600"/>
                </a:moveTo>
                <a:cubicBezTo>
                  <a:pt x="0" y="9681"/>
                  <a:pt x="9654" y="14"/>
                  <a:pt x="21573" y="0"/>
                </a:cubicBezTo>
                <a:lnTo>
                  <a:pt x="21600" y="21600"/>
                </a:lnTo>
                <a:close/>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9161" name="Rectangle 8"/>
          <p:cNvSpPr>
            <a:spLocks noChangeArrowheads="1"/>
          </p:cNvSpPr>
          <p:nvPr/>
        </p:nvSpPr>
        <p:spPr bwMode="auto">
          <a:xfrm>
            <a:off x="3402014" y="3173413"/>
            <a:ext cx="155331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Employee</a:t>
            </a:r>
          </a:p>
        </p:txBody>
      </p:sp>
      <p:sp>
        <p:nvSpPr>
          <p:cNvPr id="49162" name="Rectangle 9"/>
          <p:cNvSpPr>
            <a:spLocks noChangeArrowheads="1"/>
          </p:cNvSpPr>
          <p:nvPr/>
        </p:nvSpPr>
        <p:spPr bwMode="auto">
          <a:xfrm>
            <a:off x="6927851" y="2965450"/>
            <a:ext cx="145071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Manages</a:t>
            </a:r>
          </a:p>
        </p:txBody>
      </p:sp>
      <p:sp>
        <p:nvSpPr>
          <p:cNvPr id="49163" name="Text Box 10"/>
          <p:cNvSpPr txBox="1">
            <a:spLocks noChangeArrowheads="1"/>
          </p:cNvSpPr>
          <p:nvPr/>
        </p:nvSpPr>
        <p:spPr bwMode="auto">
          <a:xfrm>
            <a:off x="6019800" y="40386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Manager</a:t>
            </a:r>
          </a:p>
        </p:txBody>
      </p:sp>
      <p:sp>
        <p:nvSpPr>
          <p:cNvPr id="49164" name="Text Box 11"/>
          <p:cNvSpPr txBox="1">
            <a:spLocks noChangeArrowheads="1"/>
          </p:cNvSpPr>
          <p:nvPr/>
        </p:nvSpPr>
        <p:spPr bwMode="auto">
          <a:xfrm>
            <a:off x="5715000" y="19812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t>subordinate</a:t>
            </a:r>
          </a:p>
        </p:txBody>
      </p:sp>
    </p:spTree>
    <p:extLst>
      <p:ext uri="{BB962C8B-B14F-4D97-AF65-F5344CB8AC3E}">
        <p14:creationId xmlns:p14="http://schemas.microsoft.com/office/powerpoint/2010/main" val="423505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8206C2D-EB33-418B-BBBF-3E9DA5A7BD3D}" type="slidenum">
              <a:rPr lang="en-US">
                <a:solidFill>
                  <a:schemeClr val="bg1"/>
                </a:solidFill>
              </a:rPr>
              <a:pPr/>
              <a:t>32</a:t>
            </a:fld>
            <a:endParaRPr lang="en-US">
              <a:solidFill>
                <a:schemeClr val="bg1"/>
              </a:solidFill>
            </a:endParaRPr>
          </a:p>
        </p:txBody>
      </p:sp>
      <p:sp>
        <p:nvSpPr>
          <p:cNvPr id="68610" name="Rectangle 2"/>
          <p:cNvSpPr>
            <a:spLocks noGrp="1" noChangeArrowheads="1"/>
          </p:cNvSpPr>
          <p:nvPr>
            <p:ph type="title" idx="4294967295"/>
          </p:nvPr>
        </p:nvSpPr>
        <p:spPr>
          <a:xfrm>
            <a:off x="1712914" y="228601"/>
            <a:ext cx="8574087" cy="512763"/>
          </a:xfrm>
        </p:spPr>
        <p:txBody>
          <a:bodyPr vert="horz" lIns="0" tIns="45720" rIns="91440" bIns="45720" rtlCol="0" anchor="ctr">
            <a:normAutofit fontScale="90000"/>
          </a:bodyPr>
          <a:lstStyle/>
          <a:p>
            <a:pPr eaLnBrk="1" hangingPunct="1">
              <a:defRPr/>
            </a:pPr>
            <a:r>
              <a:rPr lang="en-US"/>
              <a:t>Ternary Relationship</a:t>
            </a:r>
          </a:p>
        </p:txBody>
      </p:sp>
      <p:sp>
        <p:nvSpPr>
          <p:cNvPr id="50180" name="Rectangle 3"/>
          <p:cNvSpPr>
            <a:spLocks noChangeArrowheads="1"/>
          </p:cNvSpPr>
          <p:nvPr/>
        </p:nvSpPr>
        <p:spPr bwMode="auto">
          <a:xfrm>
            <a:off x="21669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1" name="Rectangle 4"/>
          <p:cNvSpPr>
            <a:spLocks noChangeArrowheads="1"/>
          </p:cNvSpPr>
          <p:nvPr/>
        </p:nvSpPr>
        <p:spPr bwMode="auto">
          <a:xfrm>
            <a:off x="7958138" y="37465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2" name="Rectangle 5"/>
          <p:cNvSpPr>
            <a:spLocks noChangeArrowheads="1"/>
          </p:cNvSpPr>
          <p:nvPr/>
        </p:nvSpPr>
        <p:spPr bwMode="auto">
          <a:xfrm>
            <a:off x="5208588" y="13716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3" name="AutoShape 6"/>
          <p:cNvSpPr>
            <a:spLocks noChangeArrowheads="1"/>
          </p:cNvSpPr>
          <p:nvPr/>
        </p:nvSpPr>
        <p:spPr bwMode="auto">
          <a:xfrm>
            <a:off x="5138738" y="367030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0184" name="Line 7"/>
          <p:cNvSpPr>
            <a:spLocks noChangeShapeType="1"/>
          </p:cNvSpPr>
          <p:nvPr/>
        </p:nvSpPr>
        <p:spPr bwMode="auto">
          <a:xfrm>
            <a:off x="6275388" y="25146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5" name="Line 8"/>
          <p:cNvSpPr>
            <a:spLocks noChangeShapeType="1"/>
          </p:cNvSpPr>
          <p:nvPr/>
        </p:nvSpPr>
        <p:spPr bwMode="auto">
          <a:xfrm>
            <a:off x="4148138" y="434975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6" name="Line 9"/>
          <p:cNvSpPr>
            <a:spLocks noChangeShapeType="1"/>
          </p:cNvSpPr>
          <p:nvPr/>
        </p:nvSpPr>
        <p:spPr bwMode="auto">
          <a:xfrm>
            <a:off x="7418388" y="434975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7" name="Rectangle 10"/>
          <p:cNvSpPr>
            <a:spLocks noChangeArrowheads="1"/>
          </p:cNvSpPr>
          <p:nvPr/>
        </p:nvSpPr>
        <p:spPr bwMode="auto">
          <a:xfrm>
            <a:off x="2520951" y="4100513"/>
            <a:ext cx="109004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Doctor</a:t>
            </a:r>
          </a:p>
        </p:txBody>
      </p:sp>
      <p:sp>
        <p:nvSpPr>
          <p:cNvPr id="50188" name="Rectangle 11"/>
          <p:cNvSpPr>
            <a:spLocks noChangeArrowheads="1"/>
          </p:cNvSpPr>
          <p:nvPr/>
        </p:nvSpPr>
        <p:spPr bwMode="auto">
          <a:xfrm>
            <a:off x="5568950" y="1655763"/>
            <a:ext cx="141705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Medicine</a:t>
            </a:r>
          </a:p>
        </p:txBody>
      </p:sp>
      <p:sp>
        <p:nvSpPr>
          <p:cNvPr id="50189" name="Rectangle 12"/>
          <p:cNvSpPr>
            <a:spLocks noChangeArrowheads="1"/>
          </p:cNvSpPr>
          <p:nvPr/>
        </p:nvSpPr>
        <p:spPr bwMode="auto">
          <a:xfrm>
            <a:off x="8159751" y="4100513"/>
            <a:ext cx="114133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Patient</a:t>
            </a:r>
          </a:p>
        </p:txBody>
      </p:sp>
      <p:sp>
        <p:nvSpPr>
          <p:cNvPr id="50190" name="Rectangle 13"/>
          <p:cNvSpPr>
            <a:spLocks noChangeArrowheads="1"/>
          </p:cNvSpPr>
          <p:nvPr/>
        </p:nvSpPr>
        <p:spPr bwMode="auto">
          <a:xfrm>
            <a:off x="5437188" y="4121150"/>
            <a:ext cx="180979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Prescription</a:t>
            </a:r>
          </a:p>
        </p:txBody>
      </p:sp>
    </p:spTree>
    <p:extLst>
      <p:ext uri="{BB962C8B-B14F-4D97-AF65-F5344CB8AC3E}">
        <p14:creationId xmlns:p14="http://schemas.microsoft.com/office/powerpoint/2010/main" val="2708523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CD2BF4C-8C0B-4FD4-9EAC-965CBB859C98}" type="slidenum">
              <a:rPr lang="en-US">
                <a:solidFill>
                  <a:schemeClr val="bg1"/>
                </a:solidFill>
              </a:rPr>
              <a:pPr/>
              <a:t>33</a:t>
            </a:fld>
            <a:endParaRPr lang="en-US">
              <a:solidFill>
                <a:schemeClr val="bg1"/>
              </a:solidFill>
            </a:endParaRPr>
          </a:p>
        </p:txBody>
      </p:sp>
      <p:sp>
        <p:nvSpPr>
          <p:cNvPr id="70658" name="Rectangle 2"/>
          <p:cNvSpPr>
            <a:spLocks noGrp="1" noChangeArrowheads="1"/>
          </p:cNvSpPr>
          <p:nvPr>
            <p:ph type="title" idx="4294967295"/>
          </p:nvPr>
        </p:nvSpPr>
        <p:spPr>
          <a:xfrm>
            <a:off x="1789114" y="239713"/>
            <a:ext cx="8574087" cy="512762"/>
          </a:xfrm>
        </p:spPr>
        <p:txBody>
          <a:bodyPr vert="horz" lIns="0" tIns="45720" rIns="91440" bIns="45720" rtlCol="0" anchor="ctr">
            <a:normAutofit fontScale="90000"/>
          </a:bodyPr>
          <a:lstStyle/>
          <a:p>
            <a:pPr eaLnBrk="1" hangingPunct="1">
              <a:defRPr/>
            </a:pPr>
            <a:r>
              <a:rPr lang="en-US"/>
              <a:t>Attributes of a Relationship</a:t>
            </a:r>
          </a:p>
        </p:txBody>
      </p:sp>
      <p:sp>
        <p:nvSpPr>
          <p:cNvPr id="51204" name="Rectangle 3"/>
          <p:cNvSpPr>
            <a:spLocks noChangeArrowheads="1"/>
          </p:cNvSpPr>
          <p:nvPr/>
        </p:nvSpPr>
        <p:spPr bwMode="auto">
          <a:xfrm>
            <a:off x="19875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05" name="Rectangle 4"/>
          <p:cNvSpPr>
            <a:spLocks noChangeArrowheads="1"/>
          </p:cNvSpPr>
          <p:nvPr/>
        </p:nvSpPr>
        <p:spPr bwMode="auto">
          <a:xfrm>
            <a:off x="7778750" y="358775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06" name="Rectangle 5"/>
          <p:cNvSpPr>
            <a:spLocks noChangeArrowheads="1"/>
          </p:cNvSpPr>
          <p:nvPr/>
        </p:nvSpPr>
        <p:spPr bwMode="auto">
          <a:xfrm>
            <a:off x="5029200" y="1257300"/>
            <a:ext cx="1968500" cy="1130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07" name="AutoShape 6"/>
          <p:cNvSpPr>
            <a:spLocks noChangeArrowheads="1"/>
          </p:cNvSpPr>
          <p:nvPr/>
        </p:nvSpPr>
        <p:spPr bwMode="auto">
          <a:xfrm>
            <a:off x="4959350" y="3511550"/>
            <a:ext cx="2279650" cy="13589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08" name="Line 7"/>
          <p:cNvSpPr>
            <a:spLocks noChangeShapeType="1"/>
          </p:cNvSpPr>
          <p:nvPr/>
        </p:nvSpPr>
        <p:spPr bwMode="auto">
          <a:xfrm>
            <a:off x="6096000" y="2400300"/>
            <a:ext cx="0" cy="1130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9" name="Line 8"/>
          <p:cNvSpPr>
            <a:spLocks noChangeShapeType="1"/>
          </p:cNvSpPr>
          <p:nvPr/>
        </p:nvSpPr>
        <p:spPr bwMode="auto">
          <a:xfrm>
            <a:off x="3968750" y="4191000"/>
            <a:ext cx="977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0" name="Line 9"/>
          <p:cNvSpPr>
            <a:spLocks noChangeShapeType="1"/>
          </p:cNvSpPr>
          <p:nvPr/>
        </p:nvSpPr>
        <p:spPr bwMode="auto">
          <a:xfrm>
            <a:off x="7239000" y="4191000"/>
            <a:ext cx="5270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1" name="Rectangle 10"/>
          <p:cNvSpPr>
            <a:spLocks noChangeArrowheads="1"/>
          </p:cNvSpPr>
          <p:nvPr/>
        </p:nvSpPr>
        <p:spPr bwMode="auto">
          <a:xfrm>
            <a:off x="2341564" y="3941763"/>
            <a:ext cx="1090043"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Doctor</a:t>
            </a:r>
          </a:p>
        </p:txBody>
      </p:sp>
      <p:sp>
        <p:nvSpPr>
          <p:cNvPr id="51212" name="Rectangle 11"/>
          <p:cNvSpPr>
            <a:spLocks noChangeArrowheads="1"/>
          </p:cNvSpPr>
          <p:nvPr/>
        </p:nvSpPr>
        <p:spPr bwMode="auto">
          <a:xfrm>
            <a:off x="5389563" y="1541463"/>
            <a:ext cx="141705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Medicine</a:t>
            </a:r>
          </a:p>
        </p:txBody>
      </p:sp>
      <p:sp>
        <p:nvSpPr>
          <p:cNvPr id="51213" name="Rectangle 12"/>
          <p:cNvSpPr>
            <a:spLocks noChangeArrowheads="1"/>
          </p:cNvSpPr>
          <p:nvPr/>
        </p:nvSpPr>
        <p:spPr bwMode="auto">
          <a:xfrm>
            <a:off x="7980364" y="3941763"/>
            <a:ext cx="1141339"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Patient</a:t>
            </a:r>
          </a:p>
        </p:txBody>
      </p:sp>
      <p:sp>
        <p:nvSpPr>
          <p:cNvPr id="51214" name="Rectangle 13"/>
          <p:cNvSpPr>
            <a:spLocks noChangeArrowheads="1"/>
          </p:cNvSpPr>
          <p:nvPr/>
        </p:nvSpPr>
        <p:spPr bwMode="auto">
          <a:xfrm>
            <a:off x="5257800" y="3962400"/>
            <a:ext cx="180979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2400" b="0"/>
              <a:t>Prescription</a:t>
            </a:r>
          </a:p>
        </p:txBody>
      </p:sp>
      <p:sp>
        <p:nvSpPr>
          <p:cNvPr id="51215" name="Oval 14"/>
          <p:cNvSpPr>
            <a:spLocks noChangeArrowheads="1"/>
          </p:cNvSpPr>
          <p:nvPr/>
        </p:nvSpPr>
        <p:spPr bwMode="auto">
          <a:xfrm>
            <a:off x="4038600" y="3200400"/>
            <a:ext cx="16764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16" name="Text Box 15"/>
          <p:cNvSpPr txBox="1">
            <a:spLocks noChangeArrowheads="1"/>
          </p:cNvSpPr>
          <p:nvPr/>
        </p:nvSpPr>
        <p:spPr bwMode="auto">
          <a:xfrm>
            <a:off x="4419600" y="3352801"/>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solidFill>
                  <a:srgbClr val="CC0066"/>
                </a:solidFill>
              </a:rPr>
              <a:t>dosage</a:t>
            </a:r>
          </a:p>
        </p:txBody>
      </p:sp>
      <p:sp>
        <p:nvSpPr>
          <p:cNvPr id="51217" name="Line 16"/>
          <p:cNvSpPr>
            <a:spLocks noChangeShapeType="1"/>
          </p:cNvSpPr>
          <p:nvPr/>
        </p:nvSpPr>
        <p:spPr bwMode="auto">
          <a:xfrm>
            <a:off x="4972050" y="3810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8" name="Oval 17"/>
          <p:cNvSpPr>
            <a:spLocks noChangeArrowheads="1"/>
          </p:cNvSpPr>
          <p:nvPr/>
        </p:nvSpPr>
        <p:spPr bwMode="auto">
          <a:xfrm>
            <a:off x="6477000" y="2438400"/>
            <a:ext cx="2362200" cy="1066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51219" name="Text Box 18"/>
          <p:cNvSpPr txBox="1">
            <a:spLocks noChangeArrowheads="1"/>
          </p:cNvSpPr>
          <p:nvPr/>
        </p:nvSpPr>
        <p:spPr bwMode="auto">
          <a:xfrm>
            <a:off x="6629400" y="281940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r>
              <a:rPr lang="en-US" sz="1800" b="0">
                <a:solidFill>
                  <a:srgbClr val="CC0066"/>
                </a:solidFill>
              </a:rPr>
              <a:t>Number of days</a:t>
            </a:r>
          </a:p>
        </p:txBody>
      </p:sp>
      <p:sp>
        <p:nvSpPr>
          <p:cNvPr id="51220" name="Line 19"/>
          <p:cNvSpPr>
            <a:spLocks noChangeShapeType="1"/>
          </p:cNvSpPr>
          <p:nvPr/>
        </p:nvSpPr>
        <p:spPr bwMode="auto">
          <a:xfrm flipV="1">
            <a:off x="6705600" y="3429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1" name="Text Box 20"/>
          <p:cNvSpPr txBox="1">
            <a:spLocks noChangeArrowheads="1"/>
          </p:cNvSpPr>
          <p:nvPr/>
        </p:nvSpPr>
        <p:spPr bwMode="auto">
          <a:xfrm>
            <a:off x="1676400" y="5715001"/>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buClrTx/>
              <a:buSzTx/>
              <a:buFontTx/>
              <a:buNone/>
            </a:pPr>
            <a:endParaRPr lang="en-US" sz="1800" b="0">
              <a:solidFill>
                <a:srgbClr val="6600CC"/>
              </a:solidFill>
            </a:endParaRPr>
          </a:p>
        </p:txBody>
      </p:sp>
    </p:spTree>
    <p:extLst>
      <p:ext uri="{BB962C8B-B14F-4D97-AF65-F5344CB8AC3E}">
        <p14:creationId xmlns:p14="http://schemas.microsoft.com/office/powerpoint/2010/main" val="303850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08442D4-AD20-4D4A-B2C2-7C6196A1984C}" type="slidenum">
              <a:rPr lang="en-US">
                <a:solidFill>
                  <a:schemeClr val="bg1"/>
                </a:solidFill>
              </a:rPr>
              <a:pPr/>
              <a:t>34</a:t>
            </a:fld>
            <a:endParaRPr lang="en-US">
              <a:solidFill>
                <a:schemeClr val="bg1"/>
              </a:solidFill>
            </a:endParaRPr>
          </a:p>
        </p:txBody>
      </p:sp>
      <p:sp>
        <p:nvSpPr>
          <p:cNvPr id="7373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Steps in ER Modeling</a:t>
            </a:r>
            <a:r>
              <a:rPr lang="en-US" sz="2800"/>
              <a:t> </a:t>
            </a:r>
          </a:p>
        </p:txBody>
      </p:sp>
      <p:sp>
        <p:nvSpPr>
          <p:cNvPr id="364547" name="Rectangle 3"/>
          <p:cNvSpPr>
            <a:spLocks noGrp="1" noChangeArrowheads="1"/>
          </p:cNvSpPr>
          <p:nvPr>
            <p:ph type="body" idx="4294967295"/>
          </p:nvPr>
        </p:nvSpPr>
        <p:spPr/>
        <p:txBody>
          <a:bodyPr vert="horz" lIns="0" tIns="0" rIns="91440" bIns="45720" rtlCol="0">
            <a:normAutofit fontScale="85000" lnSpcReduction="20000"/>
          </a:bodyPr>
          <a:lstStyle/>
          <a:p>
            <a:pPr eaLnBrk="1" hangingPunct="1"/>
            <a:r>
              <a:rPr lang="en-US"/>
              <a:t>Identify the Entities </a:t>
            </a:r>
          </a:p>
          <a:p>
            <a:pPr eaLnBrk="1" hangingPunct="1"/>
            <a:endParaRPr lang="en-US"/>
          </a:p>
          <a:p>
            <a:pPr eaLnBrk="1" hangingPunct="1"/>
            <a:r>
              <a:rPr lang="en-US"/>
              <a:t>Find relationships </a:t>
            </a:r>
          </a:p>
          <a:p>
            <a:pPr eaLnBrk="1" hangingPunct="1"/>
            <a:endParaRPr lang="en-US"/>
          </a:p>
          <a:p>
            <a:pPr eaLnBrk="1" hangingPunct="1"/>
            <a:r>
              <a:rPr lang="en-US"/>
              <a:t>Identify the  key attributes for every Entity</a:t>
            </a:r>
          </a:p>
          <a:p>
            <a:pPr eaLnBrk="1" hangingPunct="1">
              <a:buFont typeface="Wingdings" panose="05000000000000000000" pitchFamily="2" charset="2"/>
              <a:buNone/>
            </a:pPr>
            <a:endParaRPr lang="en-US"/>
          </a:p>
          <a:p>
            <a:pPr eaLnBrk="1" hangingPunct="1"/>
            <a:r>
              <a:rPr lang="en-US"/>
              <a:t>Identify other relevant attributes</a:t>
            </a:r>
          </a:p>
          <a:p>
            <a:pPr eaLnBrk="1" hangingPunct="1"/>
            <a:endParaRPr lang="en-US"/>
          </a:p>
          <a:p>
            <a:pPr eaLnBrk="1" hangingPunct="1"/>
            <a:r>
              <a:rPr lang="en-US"/>
              <a:t>Draw complete E-R diagram with all attributes including Primary Key </a:t>
            </a:r>
          </a:p>
          <a:p>
            <a:pPr eaLnBrk="1" hangingPunct="1">
              <a:buFont typeface="Wingdings" panose="05000000000000000000" pitchFamily="2" charset="2"/>
              <a:buNone/>
            </a:pPr>
            <a:endParaRPr lang="en-US"/>
          </a:p>
          <a:p>
            <a:pPr eaLnBrk="1" hangingPunct="1"/>
            <a:r>
              <a:rPr lang="en-US"/>
              <a:t>Review your results with your Business users </a:t>
            </a:r>
          </a:p>
          <a:p>
            <a:pPr eaLnBrk="1" hangingPunct="1"/>
            <a:endParaRPr lang="en-US"/>
          </a:p>
          <a:p>
            <a:pPr eaLnBrk="1" hangingPunct="1">
              <a:buFont typeface="Wingdings" panose="05000000000000000000" pitchFamily="2" charset="2"/>
              <a:buNone/>
            </a:pPr>
            <a:endParaRPr lang="en-US"/>
          </a:p>
          <a:p>
            <a:pPr eaLnBrk="1" hangingPunct="1">
              <a:buFont typeface="Wingdings" panose="05000000000000000000" pitchFamily="2" charset="2"/>
              <a:buNone/>
            </a:pPr>
            <a:endParaRPr lang="en-US"/>
          </a:p>
          <a:p>
            <a:pPr eaLnBrk="1" hangingPunct="1">
              <a:buFont typeface="Wingdings" panose="05000000000000000000" pitchFamily="2" charset="2"/>
              <a:buNone/>
            </a:pPr>
            <a:endParaRPr lang="en-US"/>
          </a:p>
        </p:txBody>
      </p:sp>
    </p:spTree>
    <p:extLst>
      <p:ext uri="{BB962C8B-B14F-4D97-AF65-F5344CB8AC3E}">
        <p14:creationId xmlns:p14="http://schemas.microsoft.com/office/powerpoint/2010/main" val="405945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p:cTn id="7" dur="1000" fill="hold"/>
                                        <p:tgtEl>
                                          <p:spTgt spid="3645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645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45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4547">
                                            <p:txEl>
                                              <p:pRg st="2" end="2"/>
                                            </p:txEl>
                                          </p:spTgt>
                                        </p:tgtEl>
                                        <p:attrNameLst>
                                          <p:attrName>style.visibility</p:attrName>
                                        </p:attrNameLst>
                                      </p:cBhvr>
                                      <p:to>
                                        <p:strVal val="visible"/>
                                      </p:to>
                                    </p:set>
                                    <p:anim calcmode="lin" valueType="num">
                                      <p:cBhvr>
                                        <p:cTn id="14" dur="1000" fill="hold"/>
                                        <p:tgtEl>
                                          <p:spTgt spid="36454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6454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454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4547">
                                            <p:txEl>
                                              <p:pRg st="4" end="4"/>
                                            </p:txEl>
                                          </p:spTgt>
                                        </p:tgtEl>
                                        <p:attrNameLst>
                                          <p:attrName>style.visibility</p:attrName>
                                        </p:attrNameLst>
                                      </p:cBhvr>
                                      <p:to>
                                        <p:strVal val="visible"/>
                                      </p:to>
                                    </p:set>
                                    <p:anim calcmode="lin" valueType="num">
                                      <p:cBhvr>
                                        <p:cTn id="21" dur="1000" fill="hold"/>
                                        <p:tgtEl>
                                          <p:spTgt spid="364547">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454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45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4547">
                                            <p:txEl>
                                              <p:pRg st="6" end="6"/>
                                            </p:txEl>
                                          </p:spTgt>
                                        </p:tgtEl>
                                        <p:attrNameLst>
                                          <p:attrName>style.visibility</p:attrName>
                                        </p:attrNameLst>
                                      </p:cBhvr>
                                      <p:to>
                                        <p:strVal val="visible"/>
                                      </p:to>
                                    </p:set>
                                    <p:anim calcmode="lin" valueType="num">
                                      <p:cBhvr>
                                        <p:cTn id="28" dur="1000" fill="hold"/>
                                        <p:tgtEl>
                                          <p:spTgt spid="364547">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36454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454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4547">
                                            <p:txEl>
                                              <p:pRg st="8" end="8"/>
                                            </p:txEl>
                                          </p:spTgt>
                                        </p:tgtEl>
                                        <p:attrNameLst>
                                          <p:attrName>style.visibility</p:attrName>
                                        </p:attrNameLst>
                                      </p:cBhvr>
                                      <p:to>
                                        <p:strVal val="visible"/>
                                      </p:to>
                                    </p:set>
                                    <p:anim calcmode="lin" valueType="num">
                                      <p:cBhvr>
                                        <p:cTn id="35" dur="1000" fill="hold"/>
                                        <p:tgtEl>
                                          <p:spTgt spid="364547">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364547">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454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4547">
                                            <p:txEl>
                                              <p:pRg st="10" end="10"/>
                                            </p:txEl>
                                          </p:spTgt>
                                        </p:tgtEl>
                                        <p:attrNameLst>
                                          <p:attrName>style.visibility</p:attrName>
                                        </p:attrNameLst>
                                      </p:cBhvr>
                                      <p:to>
                                        <p:strVal val="visible"/>
                                      </p:to>
                                    </p:set>
                                    <p:anim calcmode="lin" valueType="num">
                                      <p:cBhvr>
                                        <p:cTn id="42" dur="1000" fill="hold"/>
                                        <p:tgtEl>
                                          <p:spTgt spid="364547">
                                            <p:txEl>
                                              <p:pRg st="10" end="10"/>
                                            </p:txEl>
                                          </p:spTgt>
                                        </p:tgtEl>
                                        <p:attrNameLst>
                                          <p:attrName>ppt_x</p:attrName>
                                        </p:attrNameLst>
                                      </p:cBhvr>
                                      <p:tavLst>
                                        <p:tav tm="0">
                                          <p:val>
                                            <p:strVal val="#ppt_x-.2"/>
                                          </p:val>
                                        </p:tav>
                                        <p:tav tm="100000">
                                          <p:val>
                                            <p:strVal val="#ppt_x"/>
                                          </p:val>
                                        </p:tav>
                                      </p:tavLst>
                                    </p:anim>
                                    <p:anim calcmode="lin" valueType="num">
                                      <p:cBhvr>
                                        <p:cTn id="43" dur="1000" fill="hold"/>
                                        <p:tgtEl>
                                          <p:spTgt spid="364547">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45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14B4B85-FE3A-4B1A-81D0-B87D88905FA9}" type="slidenum">
              <a:rPr lang="en-US">
                <a:solidFill>
                  <a:schemeClr val="bg1"/>
                </a:solidFill>
              </a:rPr>
              <a:pPr/>
              <a:t>35</a:t>
            </a:fld>
            <a:endParaRPr lang="en-US">
              <a:solidFill>
                <a:schemeClr val="bg1"/>
              </a:solidFill>
            </a:endParaRPr>
          </a:p>
        </p:txBody>
      </p:sp>
      <p:sp>
        <p:nvSpPr>
          <p:cNvPr id="53251" name="Rectangle 2"/>
          <p:cNvSpPr>
            <a:spLocks noGrp="1" noChangeArrowheads="1"/>
          </p:cNvSpPr>
          <p:nvPr>
            <p:ph type="body" sz="half" idx="4294967295"/>
          </p:nvPr>
        </p:nvSpPr>
        <p:spPr>
          <a:xfrm>
            <a:off x="1676401" y="1187451"/>
            <a:ext cx="7642225" cy="4881563"/>
          </a:xfrm>
        </p:spPr>
        <p:txBody>
          <a:bodyPr vert="horz" lIns="0" tIns="0" rIns="91440" bIns="45720" rtlCol="0">
            <a:normAutofit fontScale="92500" lnSpcReduction="20000"/>
          </a:bodyPr>
          <a:lstStyle/>
          <a:p>
            <a:pPr eaLnBrk="1" hangingPunct="1">
              <a:buFont typeface="Wingdings" panose="05000000000000000000" pitchFamily="2" charset="2"/>
              <a:buNone/>
            </a:pPr>
            <a:r>
              <a:rPr lang="en-US" b="1"/>
              <a:t>Assumptions : </a:t>
            </a:r>
          </a:p>
          <a:p>
            <a:pPr eaLnBrk="1" hangingPunct="1">
              <a:buFont typeface="Wingdings" panose="05000000000000000000" pitchFamily="2" charset="2"/>
              <a:buNone/>
            </a:pPr>
            <a:endParaRPr lang="en-US"/>
          </a:p>
          <a:p>
            <a:pPr eaLnBrk="1" hangingPunct="1"/>
            <a:r>
              <a:rPr lang="en-US"/>
              <a:t>A college contains many departments </a:t>
            </a:r>
          </a:p>
          <a:p>
            <a:pPr eaLnBrk="1" hangingPunct="1"/>
            <a:r>
              <a:rPr lang="en-US"/>
              <a:t>Each department can offer any number of courses </a:t>
            </a:r>
          </a:p>
          <a:p>
            <a:pPr eaLnBrk="1" hangingPunct="1"/>
            <a:r>
              <a:rPr lang="en-US"/>
              <a:t>Many instructors can work in a department </a:t>
            </a:r>
          </a:p>
          <a:p>
            <a:pPr eaLnBrk="1" hangingPunct="1"/>
            <a:r>
              <a:rPr lang="en-US"/>
              <a:t>An instructor can work only in one department </a:t>
            </a:r>
          </a:p>
          <a:p>
            <a:pPr eaLnBrk="1" hangingPunct="1"/>
            <a:r>
              <a:rPr lang="en-US"/>
              <a:t>For each department there is a Head </a:t>
            </a:r>
          </a:p>
          <a:p>
            <a:pPr eaLnBrk="1" hangingPunct="1"/>
            <a:r>
              <a:rPr lang="en-US"/>
              <a:t>An instructor can be head of only one department </a:t>
            </a:r>
          </a:p>
          <a:p>
            <a:pPr eaLnBrk="1" hangingPunct="1"/>
            <a:r>
              <a:rPr lang="en-US"/>
              <a:t>Each instructor can take any number of courses </a:t>
            </a:r>
          </a:p>
          <a:p>
            <a:pPr eaLnBrk="1" hangingPunct="1"/>
            <a:r>
              <a:rPr lang="en-US"/>
              <a:t>A course can be taken by only one instructor</a:t>
            </a:r>
          </a:p>
          <a:p>
            <a:pPr eaLnBrk="1" hangingPunct="1"/>
            <a:r>
              <a:rPr lang="en-US"/>
              <a:t>A student can enroll for any number of courses </a:t>
            </a:r>
          </a:p>
          <a:p>
            <a:pPr eaLnBrk="1" hangingPunct="1"/>
            <a:r>
              <a:rPr lang="en-US"/>
              <a:t>Each course can have any number of students </a:t>
            </a:r>
          </a:p>
          <a:p>
            <a:pPr eaLnBrk="1" hangingPunct="1">
              <a:buFont typeface="Wingdings" panose="05000000000000000000" pitchFamily="2" charset="2"/>
              <a:buNone/>
            </a:pPr>
            <a:endParaRPr lang="en-US"/>
          </a:p>
          <a:p>
            <a:pPr eaLnBrk="1" hangingPunct="1"/>
            <a:endParaRPr lang="en-US" sz="1800"/>
          </a:p>
          <a:p>
            <a:pPr eaLnBrk="1" hangingPunct="1">
              <a:buFont typeface="Wingdings" panose="05000000000000000000" pitchFamily="2" charset="2"/>
              <a:buNone/>
            </a:pPr>
            <a:endParaRPr lang="en-US" sz="1600"/>
          </a:p>
        </p:txBody>
      </p:sp>
      <p:sp>
        <p:nvSpPr>
          <p:cNvPr id="72707" name="Rectangle 3"/>
          <p:cNvSpPr>
            <a:spLocks noGrp="1" noChangeArrowheads="1"/>
          </p:cNvSpPr>
          <p:nvPr>
            <p:ph type="title" idx="4294967295"/>
          </p:nvPr>
        </p:nvSpPr>
        <p:spPr>
          <a:xfrm>
            <a:off x="1676400" y="-82550"/>
            <a:ext cx="8153400" cy="973138"/>
          </a:xfrm>
        </p:spPr>
        <p:txBody>
          <a:bodyPr vert="horz" lIns="0" tIns="45720" rIns="91440" bIns="45720" rtlCol="0" anchor="ctr">
            <a:normAutofit fontScale="90000"/>
          </a:bodyPr>
          <a:lstStyle/>
          <a:p>
            <a:pPr eaLnBrk="1" hangingPunct="1">
              <a:defRPr/>
            </a:pPr>
            <a:r>
              <a:rPr lang="en-US"/>
              <a:t>ER Model For a college DB (Self Study)</a:t>
            </a:r>
          </a:p>
        </p:txBody>
      </p:sp>
    </p:spTree>
    <p:extLst>
      <p:ext uri="{BB962C8B-B14F-4D97-AF65-F5344CB8AC3E}">
        <p14:creationId xmlns:p14="http://schemas.microsoft.com/office/powerpoint/2010/main" val="2823549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AD83366F-0768-45D2-AE37-3F3B708DC566}" type="slidenum">
              <a:rPr lang="en-US">
                <a:solidFill>
                  <a:schemeClr val="bg1"/>
                </a:solidFill>
              </a:rPr>
              <a:pPr/>
              <a:t>36</a:t>
            </a:fld>
            <a:endParaRPr lang="en-US">
              <a:solidFill>
                <a:schemeClr val="bg1"/>
              </a:solidFill>
            </a:endParaRPr>
          </a:p>
        </p:txBody>
      </p:sp>
      <p:sp>
        <p:nvSpPr>
          <p:cNvPr id="54275" name="Rectangle 2"/>
          <p:cNvSpPr>
            <a:spLocks noGrp="1" noChangeArrowheads="1"/>
          </p:cNvSpPr>
          <p:nvPr>
            <p:ph type="body" sz="half" idx="4294967295"/>
          </p:nvPr>
        </p:nvSpPr>
        <p:spPr>
          <a:xfrm>
            <a:off x="1749426" y="1187450"/>
            <a:ext cx="8156575" cy="4224338"/>
          </a:xfrm>
        </p:spPr>
        <p:txBody>
          <a:bodyPr vert="horz" lIns="0" tIns="0" rIns="91440" bIns="45720" rtlCol="0">
            <a:normAutofit/>
          </a:bodyPr>
          <a:lstStyle/>
          <a:p>
            <a:pPr eaLnBrk="1" hangingPunct="1">
              <a:lnSpc>
                <a:spcPct val="80000"/>
              </a:lnSpc>
              <a:buFont typeface="Wingdings" panose="05000000000000000000" pitchFamily="2" charset="2"/>
              <a:buNone/>
            </a:pPr>
            <a:r>
              <a:rPr lang="en-US" b="1"/>
              <a:t>Step 1: Identify the Entities</a:t>
            </a:r>
          </a:p>
          <a:p>
            <a:pPr eaLnBrk="1" hangingPunct="1">
              <a:lnSpc>
                <a:spcPct val="80000"/>
              </a:lnSpc>
              <a:buFont typeface="Wingdings" panose="05000000000000000000" pitchFamily="2" charset="2"/>
              <a:buNone/>
            </a:pPr>
            <a:endParaRPr lang="en-US" b="1">
              <a:solidFill>
                <a:srgbClr val="0066CC"/>
              </a:solidFill>
            </a:endParaRPr>
          </a:p>
          <a:p>
            <a:pPr eaLnBrk="1" hangingPunct="1">
              <a:lnSpc>
                <a:spcPct val="80000"/>
              </a:lnSpc>
            </a:pPr>
            <a:r>
              <a:rPr lang="en-US" sz="1800"/>
              <a:t>DEPARTMENT </a:t>
            </a:r>
          </a:p>
          <a:p>
            <a:pPr eaLnBrk="1" hangingPunct="1">
              <a:lnSpc>
                <a:spcPct val="80000"/>
              </a:lnSpc>
            </a:pPr>
            <a:endParaRPr lang="en-US" sz="1800"/>
          </a:p>
          <a:p>
            <a:pPr eaLnBrk="1" hangingPunct="1">
              <a:lnSpc>
                <a:spcPct val="80000"/>
              </a:lnSpc>
            </a:pPr>
            <a:r>
              <a:rPr lang="en-US" sz="1800"/>
              <a:t>STUDENT</a:t>
            </a:r>
          </a:p>
          <a:p>
            <a:pPr eaLnBrk="1" hangingPunct="1">
              <a:lnSpc>
                <a:spcPct val="80000"/>
              </a:lnSpc>
            </a:pPr>
            <a:endParaRPr lang="en-US" sz="1800"/>
          </a:p>
          <a:p>
            <a:pPr eaLnBrk="1" hangingPunct="1">
              <a:lnSpc>
                <a:spcPct val="80000"/>
              </a:lnSpc>
            </a:pPr>
            <a:r>
              <a:rPr lang="en-US" sz="1800"/>
              <a:t>COURSE</a:t>
            </a:r>
          </a:p>
          <a:p>
            <a:pPr eaLnBrk="1" hangingPunct="1">
              <a:lnSpc>
                <a:spcPct val="80000"/>
              </a:lnSpc>
            </a:pPr>
            <a:endParaRPr lang="en-US" sz="1800"/>
          </a:p>
          <a:p>
            <a:pPr eaLnBrk="1" hangingPunct="1">
              <a:lnSpc>
                <a:spcPct val="80000"/>
              </a:lnSpc>
            </a:pPr>
            <a:r>
              <a:rPr lang="en-US" sz="1800"/>
              <a:t>INSTRUCTOR</a:t>
            </a:r>
          </a:p>
          <a:p>
            <a:pPr marL="762000" lvl="1" indent="-304800">
              <a:lnSpc>
                <a:spcPct val="80000"/>
              </a:lnSpc>
              <a:buNone/>
            </a:pPr>
            <a:endParaRPr lang="en-US"/>
          </a:p>
        </p:txBody>
      </p:sp>
      <p:sp>
        <p:nvSpPr>
          <p:cNvPr id="54276" name="Rectangle 3"/>
          <p:cNvSpPr>
            <a:spLocks noChangeArrowheads="1"/>
          </p:cNvSpPr>
          <p:nvPr/>
        </p:nvSpPr>
        <p:spPr bwMode="auto">
          <a:xfrm>
            <a:off x="1676400" y="152400"/>
            <a:ext cx="762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Modeling(Self Study)</a:t>
            </a:r>
          </a:p>
        </p:txBody>
      </p:sp>
    </p:spTree>
    <p:extLst>
      <p:ext uri="{BB962C8B-B14F-4D97-AF65-F5344CB8AC3E}">
        <p14:creationId xmlns:p14="http://schemas.microsoft.com/office/powerpoint/2010/main" val="2698955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D71A489-0699-45F1-A067-5A0535D840B3}" type="slidenum">
              <a:rPr lang="en-US">
                <a:solidFill>
                  <a:schemeClr val="bg1"/>
                </a:solidFill>
              </a:rPr>
              <a:pPr/>
              <a:t>37</a:t>
            </a:fld>
            <a:endParaRPr lang="en-US">
              <a:solidFill>
                <a:schemeClr val="bg1"/>
              </a:solidFill>
            </a:endParaRPr>
          </a:p>
        </p:txBody>
      </p:sp>
      <p:sp>
        <p:nvSpPr>
          <p:cNvPr id="75778" name="Rectangle 2"/>
          <p:cNvSpPr>
            <a:spLocks noGrp="1" noChangeArrowheads="1"/>
          </p:cNvSpPr>
          <p:nvPr>
            <p:ph type="title" idx="4294967295"/>
          </p:nvPr>
        </p:nvSpPr>
        <p:spPr/>
        <p:txBody>
          <a:bodyPr vert="horz" lIns="0" tIns="45720" rIns="91440" bIns="45720" rtlCol="0" anchor="ctr">
            <a:normAutofit fontScale="90000"/>
          </a:bodyPr>
          <a:lstStyle/>
          <a:p>
            <a:pPr eaLnBrk="1" hangingPunct="1">
              <a:defRPr/>
            </a:pPr>
            <a:br>
              <a:rPr lang="en-US"/>
            </a:br>
            <a:r>
              <a:rPr lang="en-US"/>
              <a:t>Steps in ER Modeling (Self Study)</a:t>
            </a:r>
            <a:br>
              <a:rPr lang="en-US"/>
            </a:br>
            <a:endParaRPr lang="en-US"/>
          </a:p>
        </p:txBody>
      </p:sp>
      <p:sp>
        <p:nvSpPr>
          <p:cNvPr id="55300" name="Rectangle 3"/>
          <p:cNvSpPr>
            <a:spLocks noGrp="1" noChangeArrowheads="1"/>
          </p:cNvSpPr>
          <p:nvPr>
            <p:ph type="body" idx="4294967295"/>
          </p:nvPr>
        </p:nvSpPr>
        <p:spPr/>
        <p:txBody>
          <a:bodyPr vert="horz" lIns="0" tIns="0" rIns="91440" bIns="45720" rtlCol="0">
            <a:normAutofit fontScale="77500" lnSpcReduction="20000"/>
          </a:bodyPr>
          <a:lstStyle/>
          <a:p>
            <a:pPr algn="just" eaLnBrk="1" hangingPunct="1">
              <a:lnSpc>
                <a:spcPct val="90000"/>
              </a:lnSpc>
              <a:buFont typeface="Wingdings" panose="05000000000000000000" pitchFamily="2" charset="2"/>
              <a:buNone/>
            </a:pPr>
            <a:r>
              <a:rPr lang="en-US" b="1"/>
              <a:t>Step 2: Find the relationships</a:t>
            </a:r>
          </a:p>
          <a:p>
            <a:pPr algn="just" eaLnBrk="1" hangingPunct="1">
              <a:lnSpc>
                <a:spcPct val="90000"/>
              </a:lnSpc>
              <a:buFont typeface="Wingdings" panose="05000000000000000000" pitchFamily="2" charset="2"/>
              <a:buNone/>
            </a:pPr>
            <a:endParaRPr lang="en-US" b="1">
              <a:solidFill>
                <a:srgbClr val="0066CC"/>
              </a:solidFill>
            </a:endParaRPr>
          </a:p>
          <a:p>
            <a:pPr eaLnBrk="1" hangingPunct="1">
              <a:lnSpc>
                <a:spcPct val="90000"/>
              </a:lnSpc>
            </a:pPr>
            <a:r>
              <a:rPr lang="en-US" sz="1600"/>
              <a:t>One course is enrolled by multiple students and one student enrolls for multiple courses, hence the   cardinality between course and student  is Many to Many.</a:t>
            </a:r>
          </a:p>
          <a:p>
            <a:pPr eaLnBrk="1" hangingPunct="1">
              <a:lnSpc>
                <a:spcPct val="90000"/>
              </a:lnSpc>
            </a:pPr>
            <a:endParaRPr lang="en-US" sz="1600"/>
          </a:p>
          <a:p>
            <a:pPr eaLnBrk="1" hangingPunct="1">
              <a:lnSpc>
                <a:spcPct val="90000"/>
              </a:lnSpc>
            </a:pPr>
            <a:r>
              <a:rPr lang="en-US" sz="1600"/>
              <a:t>The department offers many courses  and each course belongs to only one department, hence the cardinality between department and course is  One to Many.</a:t>
            </a:r>
          </a:p>
          <a:p>
            <a:pPr eaLnBrk="1" hangingPunct="1">
              <a:lnSpc>
                <a:spcPct val="90000"/>
              </a:lnSpc>
            </a:pPr>
            <a:endParaRPr lang="en-US" sz="1600"/>
          </a:p>
          <a:p>
            <a:pPr eaLnBrk="1" hangingPunct="1">
              <a:lnSpc>
                <a:spcPct val="90000"/>
              </a:lnSpc>
            </a:pPr>
            <a:r>
              <a:rPr lang="en-US" sz="1600"/>
              <a:t>One department has multiple instructors and one instructor belongs to one and only one department , hence the  cardinality between department and instructor is  one  to Many. </a:t>
            </a:r>
          </a:p>
          <a:p>
            <a:pPr eaLnBrk="1" hangingPunct="1">
              <a:lnSpc>
                <a:spcPct val="90000"/>
              </a:lnSpc>
            </a:pPr>
            <a:endParaRPr lang="en-US" sz="1600"/>
          </a:p>
          <a:p>
            <a:pPr eaLnBrk="1" hangingPunct="1">
              <a:lnSpc>
                <a:spcPct val="90000"/>
              </a:lnSpc>
            </a:pPr>
            <a:r>
              <a:rPr lang="en-US" sz="1600"/>
              <a:t>Each department there is a “Head of department” and one instructor is  “Head of  department “,hence the cardinality is one to one .</a:t>
            </a:r>
          </a:p>
          <a:p>
            <a:pPr eaLnBrk="1" hangingPunct="1">
              <a:lnSpc>
                <a:spcPct val="90000"/>
              </a:lnSpc>
              <a:buFont typeface="Wingdings" panose="05000000000000000000" pitchFamily="2" charset="2"/>
              <a:buNone/>
            </a:pPr>
            <a:endParaRPr lang="en-US" sz="1600"/>
          </a:p>
          <a:p>
            <a:pPr eaLnBrk="1" hangingPunct="1">
              <a:lnSpc>
                <a:spcPct val="90000"/>
              </a:lnSpc>
            </a:pPr>
            <a:r>
              <a:rPr lang="en-US" sz="1600"/>
              <a:t>One course is taught by only one instructor, but the instructor teaches many courses, hence the cardinality between course   and instructor is  many  to one.</a:t>
            </a:r>
            <a:endParaRPr lang="en-US" sz="400"/>
          </a:p>
          <a:p>
            <a:pPr algn="just" eaLnBrk="1" hangingPunct="1">
              <a:lnSpc>
                <a:spcPct val="90000"/>
              </a:lnSpc>
              <a:buFont typeface="Wingdings" panose="05000000000000000000" pitchFamily="2" charset="2"/>
              <a:buNone/>
            </a:pPr>
            <a:endParaRPr lang="en-US" sz="400" b="1"/>
          </a:p>
          <a:p>
            <a:pPr algn="just" eaLnBrk="1" hangingPunct="1">
              <a:lnSpc>
                <a:spcPct val="90000"/>
              </a:lnSpc>
              <a:buFont typeface="Wingdings" panose="05000000000000000000" pitchFamily="2" charset="2"/>
              <a:buNone/>
            </a:pPr>
            <a:endParaRPr lang="en-US" sz="400" b="1"/>
          </a:p>
          <a:p>
            <a:pPr algn="just" eaLnBrk="1" hangingPunct="1">
              <a:lnSpc>
                <a:spcPct val="90000"/>
              </a:lnSpc>
              <a:buFont typeface="Wingdings" panose="05000000000000000000" pitchFamily="2" charset="2"/>
              <a:buNone/>
            </a:pPr>
            <a:endParaRPr lang="en-US" sz="400" b="1"/>
          </a:p>
          <a:p>
            <a:pPr algn="just" eaLnBrk="1" hangingPunct="1">
              <a:lnSpc>
                <a:spcPct val="90000"/>
              </a:lnSpc>
              <a:buFont typeface="Wingdings" panose="05000000000000000000" pitchFamily="2" charset="2"/>
              <a:buNone/>
            </a:pPr>
            <a:endParaRPr lang="en-US" sz="400" b="1"/>
          </a:p>
          <a:p>
            <a:pPr algn="just" eaLnBrk="1" hangingPunct="1">
              <a:lnSpc>
                <a:spcPct val="90000"/>
              </a:lnSpc>
              <a:buFont typeface="Wingdings" panose="05000000000000000000" pitchFamily="2" charset="2"/>
              <a:buNone/>
            </a:pPr>
            <a:r>
              <a:rPr lang="en-US" sz="200"/>
              <a:t>	</a:t>
            </a:r>
          </a:p>
          <a:p>
            <a:pPr eaLnBrk="1" hangingPunct="1">
              <a:lnSpc>
                <a:spcPct val="90000"/>
              </a:lnSpc>
            </a:pPr>
            <a:endParaRPr lang="en-US" sz="1600"/>
          </a:p>
        </p:txBody>
      </p:sp>
    </p:spTree>
    <p:extLst>
      <p:ext uri="{BB962C8B-B14F-4D97-AF65-F5344CB8AC3E}">
        <p14:creationId xmlns:p14="http://schemas.microsoft.com/office/powerpoint/2010/main" val="72994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9808B84-8DDA-4CD7-8E44-433FAD46AB7F}" type="slidenum">
              <a:rPr lang="en-US">
                <a:solidFill>
                  <a:schemeClr val="bg1"/>
                </a:solidFill>
              </a:rPr>
              <a:pPr/>
              <a:t>38</a:t>
            </a:fld>
            <a:endParaRPr lang="en-US">
              <a:solidFill>
                <a:schemeClr val="bg1"/>
              </a:solidFill>
            </a:endParaRPr>
          </a:p>
        </p:txBody>
      </p:sp>
      <p:sp>
        <p:nvSpPr>
          <p:cNvPr id="366594" name="Rectangle 2"/>
          <p:cNvSpPr>
            <a:spLocks noGrp="1" noChangeArrowheads="1"/>
          </p:cNvSpPr>
          <p:nvPr>
            <p:ph type="body" idx="4294967295"/>
          </p:nvPr>
        </p:nvSpPr>
        <p:spPr>
          <a:xfrm>
            <a:off x="1828800" y="1143000"/>
            <a:ext cx="8534400" cy="4876800"/>
          </a:xfrm>
        </p:spPr>
        <p:txBody>
          <a:bodyPr vert="horz" lIns="0" tIns="0" rIns="91440" bIns="45720" rtlCol="0">
            <a:normAutofit fontScale="85000" lnSpcReduction="20000"/>
          </a:bodyPr>
          <a:lstStyle/>
          <a:p>
            <a:pPr eaLnBrk="1" hangingPunct="1">
              <a:lnSpc>
                <a:spcPct val="80000"/>
              </a:lnSpc>
              <a:buFont typeface="Wingdings" panose="05000000000000000000" pitchFamily="2" charset="2"/>
              <a:buNone/>
            </a:pPr>
            <a:r>
              <a:rPr lang="en-US" b="1"/>
              <a:t>Step 3: Identify the key attributes</a:t>
            </a:r>
            <a:r>
              <a:rPr lang="en-US" b="1">
                <a:solidFill>
                  <a:srgbClr val="0066CC"/>
                </a:solidFill>
              </a:rPr>
              <a:t> </a:t>
            </a:r>
          </a:p>
          <a:p>
            <a:pPr eaLnBrk="1" hangingPunct="1">
              <a:lnSpc>
                <a:spcPct val="80000"/>
              </a:lnSpc>
            </a:pPr>
            <a:endParaRPr lang="en-US">
              <a:solidFill>
                <a:srgbClr val="0066CC"/>
              </a:solidFill>
            </a:endParaRPr>
          </a:p>
          <a:p>
            <a:pPr eaLnBrk="1" hangingPunct="1">
              <a:lnSpc>
                <a:spcPct val="80000"/>
              </a:lnSpc>
            </a:pPr>
            <a:r>
              <a:rPr lang="en-US" sz="1800"/>
              <a:t> Deptname is the key attribute for the Entity “Department”, as it identifies the    </a:t>
            </a:r>
          </a:p>
          <a:p>
            <a:pPr eaLnBrk="1" hangingPunct="1">
              <a:lnSpc>
                <a:spcPct val="80000"/>
              </a:lnSpc>
              <a:buFont typeface="Wingdings" panose="05000000000000000000" pitchFamily="2" charset="2"/>
              <a:buNone/>
            </a:pPr>
            <a:r>
              <a:rPr lang="en-US" sz="1800"/>
              <a:t>	 Department uniquely.</a:t>
            </a:r>
          </a:p>
          <a:p>
            <a:pPr eaLnBrk="1" hangingPunct="1">
              <a:lnSpc>
                <a:spcPct val="80000"/>
              </a:lnSpc>
            </a:pPr>
            <a:r>
              <a:rPr lang="en-US" sz="1800"/>
              <a:t> Course# (CourseId) is the key attribute for “Course” Entity. </a:t>
            </a:r>
          </a:p>
          <a:p>
            <a:pPr eaLnBrk="1" hangingPunct="1">
              <a:lnSpc>
                <a:spcPct val="80000"/>
              </a:lnSpc>
            </a:pPr>
            <a:r>
              <a:rPr lang="en-US" sz="1800"/>
              <a:t> Student# (Student Number) is the key attribute for “Student” Entity.</a:t>
            </a:r>
          </a:p>
          <a:p>
            <a:pPr eaLnBrk="1" hangingPunct="1">
              <a:lnSpc>
                <a:spcPct val="80000"/>
              </a:lnSpc>
            </a:pPr>
            <a:r>
              <a:rPr lang="en-US" sz="1800"/>
              <a:t> Instructor Name  is the key attribute for “Instructor” Entity. </a:t>
            </a:r>
          </a:p>
          <a:p>
            <a:pPr eaLnBrk="1" hangingPunct="1">
              <a:lnSpc>
                <a:spcPct val="80000"/>
              </a:lnSpc>
              <a:buFont typeface="Wingdings" panose="05000000000000000000" pitchFamily="2" charset="2"/>
              <a:buNone/>
            </a:pPr>
            <a:endParaRPr lang="en-US" sz="1800"/>
          </a:p>
          <a:p>
            <a:pPr eaLnBrk="1" hangingPunct="1">
              <a:lnSpc>
                <a:spcPct val="80000"/>
              </a:lnSpc>
              <a:buFont typeface="Wingdings" panose="05000000000000000000" pitchFamily="2" charset="2"/>
              <a:buNone/>
            </a:pPr>
            <a:r>
              <a:rPr lang="en-US" b="1"/>
              <a:t>Step 4: Identify other relevant attributes </a:t>
            </a:r>
          </a:p>
          <a:p>
            <a:pPr eaLnBrk="1" hangingPunct="1">
              <a:lnSpc>
                <a:spcPct val="80000"/>
              </a:lnSpc>
              <a:buFont typeface="Wingdings" panose="05000000000000000000" pitchFamily="2" charset="2"/>
              <a:buNone/>
            </a:pPr>
            <a:endParaRPr lang="en-US" b="1"/>
          </a:p>
          <a:p>
            <a:pPr eaLnBrk="1" hangingPunct="1">
              <a:lnSpc>
                <a:spcPct val="80000"/>
              </a:lnSpc>
            </a:pPr>
            <a:r>
              <a:rPr lang="en-US" b="1"/>
              <a:t> </a:t>
            </a:r>
            <a:r>
              <a:rPr lang="en-US" sz="1800"/>
              <a:t>For the department entity, the relevant attribute is location</a:t>
            </a:r>
          </a:p>
          <a:p>
            <a:pPr eaLnBrk="1" hangingPunct="1">
              <a:lnSpc>
                <a:spcPct val="80000"/>
              </a:lnSpc>
            </a:pPr>
            <a:r>
              <a:rPr lang="en-US" sz="1800"/>
              <a:t> For course entity, course name,duration,prerequisite</a:t>
            </a:r>
          </a:p>
          <a:p>
            <a:pPr eaLnBrk="1" hangingPunct="1">
              <a:lnSpc>
                <a:spcPct val="80000"/>
              </a:lnSpc>
            </a:pPr>
            <a:r>
              <a:rPr lang="en-US" sz="1800"/>
              <a:t> For instructor entity, room#, telephone#</a:t>
            </a:r>
          </a:p>
          <a:p>
            <a:pPr eaLnBrk="1" hangingPunct="1">
              <a:lnSpc>
                <a:spcPct val="80000"/>
              </a:lnSpc>
            </a:pPr>
            <a:r>
              <a:rPr lang="en-US" sz="1800"/>
              <a:t> For student entity, student name, date of birth</a:t>
            </a:r>
          </a:p>
          <a:p>
            <a:pPr eaLnBrk="1" hangingPunct="1">
              <a:lnSpc>
                <a:spcPct val="80000"/>
              </a:lnSpc>
              <a:buFont typeface="Wingdings" panose="05000000000000000000" pitchFamily="2" charset="2"/>
              <a:buNone/>
            </a:pPr>
            <a:r>
              <a:rPr lang="en-US"/>
              <a:t>		</a:t>
            </a:r>
            <a:endParaRPr lang="en-US" b="1"/>
          </a:p>
          <a:p>
            <a:pPr eaLnBrk="1" hangingPunct="1">
              <a:lnSpc>
                <a:spcPct val="80000"/>
              </a:lnSpc>
              <a:buFont typeface="Wingdings" panose="05000000000000000000" pitchFamily="2" charset="2"/>
              <a:buNone/>
            </a:pPr>
            <a:r>
              <a:rPr lang="en-US" b="1"/>
              <a:t>				</a:t>
            </a:r>
          </a:p>
          <a:p>
            <a:pPr eaLnBrk="1" hangingPunct="1">
              <a:lnSpc>
                <a:spcPct val="80000"/>
              </a:lnSpc>
              <a:buFont typeface="Wingdings" panose="05000000000000000000" pitchFamily="2" charset="2"/>
              <a:buNone/>
            </a:pPr>
            <a:endParaRPr lang="en-US"/>
          </a:p>
        </p:txBody>
      </p:sp>
      <p:sp>
        <p:nvSpPr>
          <p:cNvPr id="56324" name="Rectangle 3"/>
          <p:cNvSpPr>
            <a:spLocks noChangeArrowheads="1"/>
          </p:cNvSpPr>
          <p:nvPr/>
        </p:nvSpPr>
        <p:spPr bwMode="auto">
          <a:xfrm>
            <a:off x="1524000" y="2286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Modeling(Self Study)</a:t>
            </a:r>
          </a:p>
        </p:txBody>
      </p:sp>
    </p:spTree>
    <p:extLst>
      <p:ext uri="{BB962C8B-B14F-4D97-AF65-F5344CB8AC3E}">
        <p14:creationId xmlns:p14="http://schemas.microsoft.com/office/powerpoint/2010/main" val="4178102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66594">
                                            <p:txEl>
                                              <p:pRg st="2" end="2"/>
                                            </p:txEl>
                                          </p:spTgt>
                                        </p:tgtEl>
                                        <p:attrNameLst>
                                          <p:attrName>style.visibility</p:attrName>
                                        </p:attrNameLst>
                                      </p:cBhvr>
                                      <p:to>
                                        <p:strVal val="visible"/>
                                      </p:to>
                                    </p:set>
                                    <p:anim calcmode="lin" valueType="num">
                                      <p:cBhvr>
                                        <p:cTn id="7" dur="1000" fill="hold"/>
                                        <p:tgtEl>
                                          <p:spTgt spid="36659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6659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66594">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66594">
                                            <p:txEl>
                                              <p:pRg st="3" end="3"/>
                                            </p:txEl>
                                          </p:spTgt>
                                        </p:tgtEl>
                                        <p:attrNameLst>
                                          <p:attrName>style.visibility</p:attrName>
                                        </p:attrNameLst>
                                      </p:cBhvr>
                                      <p:to>
                                        <p:strVal val="visible"/>
                                      </p:to>
                                    </p:set>
                                    <p:anim calcmode="lin" valueType="num">
                                      <p:cBhvr>
                                        <p:cTn id="14" dur="1000" fill="hold"/>
                                        <p:tgtEl>
                                          <p:spTgt spid="366594">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66594">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6659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6594">
                                            <p:txEl>
                                              <p:pRg st="4" end="4"/>
                                            </p:txEl>
                                          </p:spTgt>
                                        </p:tgtEl>
                                        <p:attrNameLst>
                                          <p:attrName>style.visibility</p:attrName>
                                        </p:attrNameLst>
                                      </p:cBhvr>
                                      <p:to>
                                        <p:strVal val="visible"/>
                                      </p:to>
                                    </p:set>
                                    <p:anim calcmode="lin" valueType="num">
                                      <p:cBhvr>
                                        <p:cTn id="21" dur="1000" fill="hold"/>
                                        <p:tgtEl>
                                          <p:spTgt spid="366594">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66594">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659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66594">
                                            <p:txEl>
                                              <p:pRg st="5" end="5"/>
                                            </p:txEl>
                                          </p:spTgt>
                                        </p:tgtEl>
                                        <p:attrNameLst>
                                          <p:attrName>style.visibility</p:attrName>
                                        </p:attrNameLst>
                                      </p:cBhvr>
                                      <p:to>
                                        <p:strVal val="visible"/>
                                      </p:to>
                                    </p:set>
                                    <p:anim calcmode="lin" valueType="num">
                                      <p:cBhvr>
                                        <p:cTn id="28" dur="1000" fill="hold"/>
                                        <p:tgtEl>
                                          <p:spTgt spid="366594">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366594">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6659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66594">
                                            <p:txEl>
                                              <p:pRg st="6" end="6"/>
                                            </p:txEl>
                                          </p:spTgt>
                                        </p:tgtEl>
                                        <p:attrNameLst>
                                          <p:attrName>style.visibility</p:attrName>
                                        </p:attrNameLst>
                                      </p:cBhvr>
                                      <p:to>
                                        <p:strVal val="visible"/>
                                      </p:to>
                                    </p:set>
                                    <p:anim calcmode="lin" valueType="num">
                                      <p:cBhvr>
                                        <p:cTn id="35" dur="1000" fill="hold"/>
                                        <p:tgtEl>
                                          <p:spTgt spid="366594">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66594">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665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66594">
                                            <p:txEl>
                                              <p:pRg st="8" end="8"/>
                                            </p:txEl>
                                          </p:spTgt>
                                        </p:tgtEl>
                                        <p:attrNameLst>
                                          <p:attrName>style.visibility</p:attrName>
                                        </p:attrNameLst>
                                      </p:cBhvr>
                                      <p:to>
                                        <p:strVal val="visible"/>
                                      </p:to>
                                    </p:set>
                                    <p:anim calcmode="lin" valueType="num">
                                      <p:cBhvr>
                                        <p:cTn id="42" dur="1000" fill="hold"/>
                                        <p:tgtEl>
                                          <p:spTgt spid="366594">
                                            <p:txEl>
                                              <p:pRg st="8" end="8"/>
                                            </p:txEl>
                                          </p:spTgt>
                                        </p:tgtEl>
                                        <p:attrNameLst>
                                          <p:attrName>ppt_x</p:attrName>
                                        </p:attrNameLst>
                                      </p:cBhvr>
                                      <p:tavLst>
                                        <p:tav tm="0">
                                          <p:val>
                                            <p:strVal val="#ppt_x-.2"/>
                                          </p:val>
                                        </p:tav>
                                        <p:tav tm="100000">
                                          <p:val>
                                            <p:strVal val="#ppt_x"/>
                                          </p:val>
                                        </p:tav>
                                      </p:tavLst>
                                    </p:anim>
                                    <p:anim calcmode="lin" valueType="num">
                                      <p:cBhvr>
                                        <p:cTn id="43" dur="1000" fill="hold"/>
                                        <p:tgtEl>
                                          <p:spTgt spid="366594">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66594">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66594">
                                            <p:txEl>
                                              <p:pRg st="10" end="10"/>
                                            </p:txEl>
                                          </p:spTgt>
                                        </p:tgtEl>
                                        <p:attrNameLst>
                                          <p:attrName>style.visibility</p:attrName>
                                        </p:attrNameLst>
                                      </p:cBhvr>
                                      <p:to>
                                        <p:strVal val="visible"/>
                                      </p:to>
                                    </p:set>
                                    <p:anim calcmode="lin" valueType="num">
                                      <p:cBhvr>
                                        <p:cTn id="49" dur="1000" fill="hold"/>
                                        <p:tgtEl>
                                          <p:spTgt spid="366594">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366594">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66594">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66594">
                                            <p:txEl>
                                              <p:pRg st="11" end="11"/>
                                            </p:txEl>
                                          </p:spTgt>
                                        </p:tgtEl>
                                        <p:attrNameLst>
                                          <p:attrName>style.visibility</p:attrName>
                                        </p:attrNameLst>
                                      </p:cBhvr>
                                      <p:to>
                                        <p:strVal val="visible"/>
                                      </p:to>
                                    </p:set>
                                    <p:anim calcmode="lin" valueType="num">
                                      <p:cBhvr>
                                        <p:cTn id="56" dur="1000" fill="hold"/>
                                        <p:tgtEl>
                                          <p:spTgt spid="366594">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366594">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66594">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66594">
                                            <p:txEl>
                                              <p:pRg st="12" end="12"/>
                                            </p:txEl>
                                          </p:spTgt>
                                        </p:tgtEl>
                                        <p:attrNameLst>
                                          <p:attrName>style.visibility</p:attrName>
                                        </p:attrNameLst>
                                      </p:cBhvr>
                                      <p:to>
                                        <p:strVal val="visible"/>
                                      </p:to>
                                    </p:set>
                                    <p:anim calcmode="lin" valueType="num">
                                      <p:cBhvr>
                                        <p:cTn id="63" dur="1000" fill="hold"/>
                                        <p:tgtEl>
                                          <p:spTgt spid="366594">
                                            <p:txEl>
                                              <p:pRg st="12" end="12"/>
                                            </p:txEl>
                                          </p:spTgt>
                                        </p:tgtEl>
                                        <p:attrNameLst>
                                          <p:attrName>ppt_x</p:attrName>
                                        </p:attrNameLst>
                                      </p:cBhvr>
                                      <p:tavLst>
                                        <p:tav tm="0">
                                          <p:val>
                                            <p:strVal val="#ppt_x-.2"/>
                                          </p:val>
                                        </p:tav>
                                        <p:tav tm="100000">
                                          <p:val>
                                            <p:strVal val="#ppt_x"/>
                                          </p:val>
                                        </p:tav>
                                      </p:tavLst>
                                    </p:anim>
                                    <p:anim calcmode="lin" valueType="num">
                                      <p:cBhvr>
                                        <p:cTn id="64" dur="1000" fill="hold"/>
                                        <p:tgtEl>
                                          <p:spTgt spid="366594">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66594">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366594">
                                            <p:txEl>
                                              <p:pRg st="13" end="13"/>
                                            </p:txEl>
                                          </p:spTgt>
                                        </p:tgtEl>
                                        <p:attrNameLst>
                                          <p:attrName>style.visibility</p:attrName>
                                        </p:attrNameLst>
                                      </p:cBhvr>
                                      <p:to>
                                        <p:strVal val="visible"/>
                                      </p:to>
                                    </p:set>
                                    <p:anim calcmode="lin" valueType="num">
                                      <p:cBhvr>
                                        <p:cTn id="70" dur="1000" fill="hold"/>
                                        <p:tgtEl>
                                          <p:spTgt spid="366594">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366594">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366594">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366594">
                                            <p:txEl>
                                              <p:pRg st="14" end="14"/>
                                            </p:txEl>
                                          </p:spTgt>
                                        </p:tgtEl>
                                        <p:attrNameLst>
                                          <p:attrName>style.visibility</p:attrName>
                                        </p:attrNameLst>
                                      </p:cBhvr>
                                      <p:to>
                                        <p:strVal val="visible"/>
                                      </p:to>
                                    </p:set>
                                    <p:anim calcmode="lin" valueType="num">
                                      <p:cBhvr>
                                        <p:cTn id="77" dur="1000" fill="hold"/>
                                        <p:tgtEl>
                                          <p:spTgt spid="366594">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366594">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366594">
                                            <p:txEl>
                                              <p:pRg st="14" end="14"/>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9" presetClass="entr" presetSubtype="0" fill="hold" nodeType="clickEffect">
                                  <p:stCondLst>
                                    <p:cond delay="0"/>
                                  </p:stCondLst>
                                  <p:childTnLst>
                                    <p:set>
                                      <p:cBhvr>
                                        <p:cTn id="83" dur="1" fill="hold">
                                          <p:stCondLst>
                                            <p:cond delay="0"/>
                                          </p:stCondLst>
                                        </p:cTn>
                                        <p:tgtEl>
                                          <p:spTgt spid="366594">
                                            <p:txEl>
                                              <p:pRg st="15" end="15"/>
                                            </p:txEl>
                                          </p:spTgt>
                                        </p:tgtEl>
                                        <p:attrNameLst>
                                          <p:attrName>style.visibility</p:attrName>
                                        </p:attrNameLst>
                                      </p:cBhvr>
                                      <p:to>
                                        <p:strVal val="visible"/>
                                      </p:to>
                                    </p:set>
                                    <p:anim calcmode="lin" valueType="num">
                                      <p:cBhvr>
                                        <p:cTn id="84" dur="1000" fill="hold"/>
                                        <p:tgtEl>
                                          <p:spTgt spid="366594">
                                            <p:txEl>
                                              <p:pRg st="15" end="15"/>
                                            </p:txEl>
                                          </p:spTgt>
                                        </p:tgtEl>
                                        <p:attrNameLst>
                                          <p:attrName>ppt_x</p:attrName>
                                        </p:attrNameLst>
                                      </p:cBhvr>
                                      <p:tavLst>
                                        <p:tav tm="0">
                                          <p:val>
                                            <p:strVal val="#ppt_x-.2"/>
                                          </p:val>
                                        </p:tav>
                                        <p:tav tm="100000">
                                          <p:val>
                                            <p:strVal val="#ppt_x"/>
                                          </p:val>
                                        </p:tav>
                                      </p:tavLst>
                                    </p:anim>
                                    <p:anim calcmode="lin" valueType="num">
                                      <p:cBhvr>
                                        <p:cTn id="85" dur="1000" fill="hold"/>
                                        <p:tgtEl>
                                          <p:spTgt spid="366594">
                                            <p:txEl>
                                              <p:pRg st="15" end="15"/>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36659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B6281C9-713D-4A62-B39B-F22E12F03A4A}" type="slidenum">
              <a:rPr lang="en-US">
                <a:solidFill>
                  <a:schemeClr val="bg1"/>
                </a:solidFill>
              </a:rPr>
              <a:pPr/>
              <a:t>39</a:t>
            </a:fld>
            <a:endParaRPr lang="en-US">
              <a:solidFill>
                <a:schemeClr val="bg1"/>
              </a:solidFill>
            </a:endParaRPr>
          </a:p>
        </p:txBody>
      </p:sp>
      <p:sp>
        <p:nvSpPr>
          <p:cNvPr id="5124" name="Rectangle 4"/>
          <p:cNvSpPr>
            <a:spLocks noGrp="1" noChangeArrowheads="1"/>
          </p:cNvSpPr>
          <p:nvPr>
            <p:ph type="body" idx="4294967295"/>
          </p:nvPr>
        </p:nvSpPr>
        <p:spPr>
          <a:xfrm>
            <a:off x="1676400" y="2486025"/>
            <a:ext cx="8229600" cy="3208338"/>
          </a:xfrm>
        </p:spPr>
        <p:txBody>
          <a:bodyPr vert="horz" lIns="0" tIns="0" rIns="91440" bIns="45720" rtlCol="0">
            <a:normAutofit/>
          </a:bodyPr>
          <a:lstStyle/>
          <a:p>
            <a:pPr eaLnBrk="1" hangingPunct="1"/>
            <a:endParaRPr lang="en-US"/>
          </a:p>
        </p:txBody>
      </p:sp>
      <p:graphicFrame>
        <p:nvGraphicFramePr>
          <p:cNvPr id="5122" name="Object 5">
            <a:hlinkClick r:id="" action="ppaction://ole?verb=1"/>
          </p:cNvPr>
          <p:cNvGraphicFramePr>
            <a:graphicFrameLocks noChangeAspect="1"/>
          </p:cNvGraphicFramePr>
          <p:nvPr>
            <p:extLst>
              <p:ext uri="{D42A27DB-BD31-4B8C-83A1-F6EECF244321}">
                <p14:modId xmlns:p14="http://schemas.microsoft.com/office/powerpoint/2010/main" val="1272425427"/>
              </p:ext>
            </p:extLst>
          </p:nvPr>
        </p:nvGraphicFramePr>
        <p:xfrm>
          <a:off x="4592638" y="3519487"/>
          <a:ext cx="2514600" cy="1576388"/>
        </p:xfrm>
        <a:graphic>
          <a:graphicData uri="http://schemas.openxmlformats.org/presentationml/2006/ole">
            <mc:AlternateContent xmlns:mc="http://schemas.openxmlformats.org/markup-compatibility/2006">
              <mc:Choice xmlns:v="urn:schemas-microsoft-com:vml" Requires="v">
                <p:oleObj spid="_x0000_s81921" name="Document" showAsIcon="1" r:id="rId3" imgW="914400" imgH="714240" progId="Word.Document.8">
                  <p:embed/>
                </p:oleObj>
              </mc:Choice>
              <mc:Fallback>
                <p:oleObj name="Document" showAsIcon="1" r:id="rId3" imgW="914400" imgH="714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638" y="3519487"/>
                        <a:ext cx="2514600"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Rectangle 6"/>
          <p:cNvSpPr>
            <a:spLocks noChangeArrowheads="1"/>
          </p:cNvSpPr>
          <p:nvPr/>
        </p:nvSpPr>
        <p:spPr bwMode="auto">
          <a:xfrm>
            <a:off x="1524000" y="228600"/>
            <a:ext cx="762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3200">
                <a:solidFill>
                  <a:schemeClr val="bg1"/>
                </a:solidFill>
              </a:rPr>
              <a:t>Steps in ER Modeling (Self Study)</a:t>
            </a:r>
          </a:p>
        </p:txBody>
      </p:sp>
      <p:sp>
        <p:nvSpPr>
          <p:cNvPr id="5126" name="Rectangle 7"/>
          <p:cNvSpPr>
            <a:spLocks noChangeArrowheads="1"/>
          </p:cNvSpPr>
          <p:nvPr/>
        </p:nvSpPr>
        <p:spPr bwMode="auto">
          <a:xfrm>
            <a:off x="1828800" y="1371601"/>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2000"/>
              <a:t>Step 5: Draw the E-R diagram </a:t>
            </a:r>
          </a:p>
        </p:txBody>
      </p:sp>
    </p:spTree>
    <p:extLst>
      <p:ext uri="{BB962C8B-B14F-4D97-AF65-F5344CB8AC3E}">
        <p14:creationId xmlns:p14="http://schemas.microsoft.com/office/powerpoint/2010/main" val="263776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0B086C3-5649-43BF-B25C-10B3CB30E721}" type="slidenum">
              <a:rPr lang="en-US">
                <a:solidFill>
                  <a:schemeClr val="bg1"/>
                </a:solidFill>
              </a:rPr>
              <a:pPr/>
              <a:t>4</a:t>
            </a:fld>
            <a:endParaRPr lang="en-US">
              <a:solidFill>
                <a:schemeClr val="bg1"/>
              </a:solidFill>
            </a:endParaRPr>
          </a:p>
        </p:txBody>
      </p:sp>
      <p:sp>
        <p:nvSpPr>
          <p:cNvPr id="25602" name="Rectangle 27"/>
          <p:cNvSpPr>
            <a:spLocks noGrp="1" noChangeArrowheads="1"/>
          </p:cNvSpPr>
          <p:nvPr>
            <p:ph type="title" idx="4294967295"/>
          </p:nvPr>
        </p:nvSpPr>
        <p:spPr>
          <a:xfrm>
            <a:off x="1676401" y="239713"/>
            <a:ext cx="8736013" cy="512762"/>
          </a:xfrm>
        </p:spPr>
        <p:txBody>
          <a:bodyPr vert="horz" lIns="0" tIns="45720" rIns="91440" bIns="45720" rtlCol="0" anchor="ctr">
            <a:normAutofit fontScale="90000"/>
          </a:bodyPr>
          <a:lstStyle/>
          <a:p>
            <a:pPr eaLnBrk="1" hangingPunct="1">
              <a:defRPr/>
            </a:pPr>
            <a:r>
              <a:rPr lang="en-US"/>
              <a:t> Traditional Method of Data Storage</a:t>
            </a:r>
          </a:p>
        </p:txBody>
      </p:sp>
      <p:pic>
        <p:nvPicPr>
          <p:cNvPr id="24580" name="Picture 28"/>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897063" y="1684338"/>
            <a:ext cx="7715250" cy="3852862"/>
          </a:xfrm>
          <a:noFill/>
        </p:spPr>
      </p:pic>
    </p:spTree>
    <p:extLst>
      <p:ext uri="{BB962C8B-B14F-4D97-AF65-F5344CB8AC3E}">
        <p14:creationId xmlns:p14="http://schemas.microsoft.com/office/powerpoint/2010/main" val="101075670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4"/>
          <p:cNvSpPr>
            <a:spLocks noChangeArrowheads="1"/>
          </p:cNvSpPr>
          <p:nvPr/>
        </p:nvSpPr>
        <p:spPr bwMode="auto">
          <a:xfrm>
            <a:off x="1735138" y="1524000"/>
            <a:ext cx="7772400" cy="1219200"/>
          </a:xfrm>
          <a:prstGeom prst="rect">
            <a:avLst/>
          </a:prstGeom>
          <a:noFill/>
          <a:ln w="9525">
            <a:noFill/>
            <a:miter lim="800000"/>
            <a:headEnd/>
            <a:tailEnd/>
          </a:ln>
          <a:effectLst>
            <a:outerShdw dist="35921" dir="2700000" algn="ctr" rotWithShape="0">
              <a:schemeClr val="tx1"/>
            </a:outerShdw>
          </a:effectLst>
        </p:spPr>
        <p:txBody>
          <a:bodyPr/>
          <a:lstStyle/>
          <a:p>
            <a:pPr algn="l" eaLnBrk="1" hangingPunct="1">
              <a:spcBef>
                <a:spcPct val="0"/>
              </a:spcBef>
              <a:buClrTx/>
              <a:buSzTx/>
              <a:buFontTx/>
              <a:buNone/>
              <a:defRPr/>
            </a:pPr>
            <a:r>
              <a:rPr lang="en-US" sz="3200">
                <a:solidFill>
                  <a:schemeClr val="bg1"/>
                </a:solidFill>
                <a:latin typeface="Arial" charset="0"/>
              </a:rPr>
              <a:t>Normalization</a:t>
            </a:r>
          </a:p>
          <a:p>
            <a:pPr algn="l" eaLnBrk="1" hangingPunct="1">
              <a:spcBef>
                <a:spcPct val="0"/>
              </a:spcBef>
              <a:buClrTx/>
              <a:buSzTx/>
              <a:buFontTx/>
              <a:buNone/>
              <a:defRPr/>
            </a:pPr>
            <a:r>
              <a:rPr lang="en-US" sz="3200">
                <a:solidFill>
                  <a:schemeClr val="bg1"/>
                </a:solidFill>
                <a:latin typeface="Arial" charset="0"/>
              </a:rPr>
              <a:t>		-Bottom up approach</a:t>
            </a:r>
          </a:p>
        </p:txBody>
      </p:sp>
    </p:spTree>
    <p:extLst>
      <p:ext uri="{BB962C8B-B14F-4D97-AF65-F5344CB8AC3E}">
        <p14:creationId xmlns:p14="http://schemas.microsoft.com/office/powerpoint/2010/main" val="15741517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66FFD41-787D-4323-9C0E-64AFF9C96ABD}" type="slidenum">
              <a:rPr lang="en-US">
                <a:solidFill>
                  <a:schemeClr val="bg1"/>
                </a:solidFill>
              </a:rPr>
              <a:pPr/>
              <a:t>41</a:t>
            </a:fld>
            <a:endParaRPr lang="en-US">
              <a:solidFill>
                <a:schemeClr val="bg1"/>
              </a:solidFill>
            </a:endParaRPr>
          </a:p>
        </p:txBody>
      </p:sp>
      <p:sp>
        <p:nvSpPr>
          <p:cNvPr id="212994" name="Rectangle 2"/>
          <p:cNvSpPr>
            <a:spLocks noGrp="1" noChangeArrowheads="1"/>
          </p:cNvSpPr>
          <p:nvPr>
            <p:ph type="title" idx="4294967295"/>
          </p:nvPr>
        </p:nvSpPr>
        <p:spPr>
          <a:xfrm>
            <a:off x="1676400" y="-82550"/>
            <a:ext cx="7456488" cy="701675"/>
          </a:xfrm>
        </p:spPr>
        <p:txBody>
          <a:bodyPr vert="horz" lIns="0" tIns="45720" rIns="91440" bIns="45720" rtlCol="0" anchor="ctr">
            <a:normAutofit/>
          </a:bodyPr>
          <a:lstStyle/>
          <a:p>
            <a:pPr eaLnBrk="1" hangingPunct="1">
              <a:defRPr/>
            </a:pPr>
            <a:r>
              <a:rPr lang="en-US"/>
              <a:t>What is Normalization?</a:t>
            </a:r>
          </a:p>
        </p:txBody>
      </p:sp>
      <p:sp>
        <p:nvSpPr>
          <p:cNvPr id="212995" name="Rectangle 3"/>
          <p:cNvSpPr>
            <a:spLocks noGrp="1" noChangeArrowheads="1"/>
          </p:cNvSpPr>
          <p:nvPr>
            <p:ph type="body" idx="4294967295"/>
          </p:nvPr>
        </p:nvSpPr>
        <p:spPr>
          <a:xfrm>
            <a:off x="1905000" y="914401"/>
            <a:ext cx="8534400" cy="5203825"/>
          </a:xfrm>
        </p:spPr>
        <p:txBody>
          <a:bodyPr vert="horz" lIns="0" tIns="0" rIns="91440" bIns="45720" rtlCol="0">
            <a:normAutofit/>
          </a:bodyPr>
          <a:lstStyle/>
          <a:p>
            <a:pPr eaLnBrk="1" hangingPunct="1">
              <a:lnSpc>
                <a:spcPct val="90000"/>
              </a:lnSpc>
            </a:pPr>
            <a:endParaRPr lang="en-US"/>
          </a:p>
          <a:p>
            <a:pPr eaLnBrk="1" hangingPunct="1">
              <a:lnSpc>
                <a:spcPct val="90000"/>
              </a:lnSpc>
              <a:buFont typeface="Wingdings" panose="05000000000000000000" pitchFamily="2" charset="2"/>
              <a:buNone/>
            </a:pPr>
            <a:r>
              <a:rPr lang="en-US"/>
              <a:t>Database design  may have some amount of </a:t>
            </a:r>
          </a:p>
          <a:p>
            <a:pPr lvl="1" eaLnBrk="1" hangingPunct="1">
              <a:lnSpc>
                <a:spcPct val="90000"/>
              </a:lnSpc>
            </a:pPr>
            <a:r>
              <a:rPr lang="en-US"/>
              <a:t>Inconsistency</a:t>
            </a:r>
          </a:p>
          <a:p>
            <a:pPr lvl="1" eaLnBrk="1" hangingPunct="1">
              <a:lnSpc>
                <a:spcPct val="90000"/>
              </a:lnSpc>
            </a:pPr>
            <a:r>
              <a:rPr lang="en-US"/>
              <a:t>Uncertainty</a:t>
            </a:r>
          </a:p>
          <a:p>
            <a:pPr lvl="1" eaLnBrk="1" hangingPunct="1">
              <a:lnSpc>
                <a:spcPct val="90000"/>
              </a:lnSpc>
            </a:pPr>
            <a:r>
              <a:rPr lang="en-US"/>
              <a:t>Redundancy</a:t>
            </a:r>
          </a:p>
          <a:p>
            <a:pPr lvl="1" eaLnBrk="1" hangingPunct="1">
              <a:lnSpc>
                <a:spcPct val="90000"/>
              </a:lnSpc>
              <a:buFont typeface="Wingdings" panose="05000000000000000000" pitchFamily="2" charset="2"/>
              <a:buNone/>
            </a:pPr>
            <a:endParaRPr lang="en-US"/>
          </a:p>
          <a:p>
            <a:pPr eaLnBrk="1" hangingPunct="1">
              <a:lnSpc>
                <a:spcPct val="90000"/>
              </a:lnSpc>
              <a:buFont typeface="Wingdings" panose="05000000000000000000" pitchFamily="2" charset="2"/>
              <a:buNone/>
            </a:pPr>
            <a:r>
              <a:rPr lang="en-US"/>
              <a:t>To eliminate these drawbacks some </a:t>
            </a:r>
            <a:r>
              <a:rPr lang="en-US" b="1">
                <a:solidFill>
                  <a:srgbClr val="A50021"/>
                </a:solidFill>
              </a:rPr>
              <a:t>refinement</a:t>
            </a:r>
            <a:r>
              <a:rPr lang="en-US"/>
              <a:t> has to be done on the</a:t>
            </a:r>
          </a:p>
          <a:p>
            <a:pPr eaLnBrk="1" hangingPunct="1">
              <a:lnSpc>
                <a:spcPct val="90000"/>
              </a:lnSpc>
              <a:buFont typeface="Wingdings" panose="05000000000000000000" pitchFamily="2" charset="2"/>
              <a:buNone/>
            </a:pPr>
            <a:r>
              <a:rPr lang="en-US"/>
              <a:t> database. This </a:t>
            </a:r>
            <a:r>
              <a:rPr lang="en-US" b="1">
                <a:solidFill>
                  <a:srgbClr val="A50021"/>
                </a:solidFill>
              </a:rPr>
              <a:t>Refinement</a:t>
            </a:r>
            <a:r>
              <a:rPr lang="en-US">
                <a:solidFill>
                  <a:srgbClr val="A50021"/>
                </a:solidFill>
              </a:rPr>
              <a:t> </a:t>
            </a:r>
            <a:r>
              <a:rPr lang="en-US"/>
              <a:t>process is called </a:t>
            </a:r>
            <a:r>
              <a:rPr lang="en-US" b="1"/>
              <a:t>Normalization.</a:t>
            </a:r>
          </a:p>
          <a:p>
            <a:pPr eaLnBrk="1" hangingPunct="1">
              <a:lnSpc>
                <a:spcPct val="90000"/>
              </a:lnSpc>
              <a:buFont typeface="Wingdings" panose="05000000000000000000" pitchFamily="2" charset="2"/>
              <a:buNone/>
            </a:pPr>
            <a:endParaRPr lang="en-US" b="1"/>
          </a:p>
          <a:p>
            <a:pPr lvl="1" eaLnBrk="1" hangingPunct="1">
              <a:lnSpc>
                <a:spcPct val="90000"/>
              </a:lnSpc>
              <a:buFont typeface="Wingdings" panose="05000000000000000000" pitchFamily="2" charset="2"/>
              <a:buNone/>
            </a:pPr>
            <a:endParaRPr lang="en-US"/>
          </a:p>
        </p:txBody>
      </p:sp>
    </p:spTree>
    <p:extLst>
      <p:ext uri="{BB962C8B-B14F-4D97-AF65-F5344CB8AC3E}">
        <p14:creationId xmlns:p14="http://schemas.microsoft.com/office/powerpoint/2010/main" val="3811515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 calcmode="lin" valueType="num">
                                      <p:cBhvr additive="base">
                                        <p:cTn id="7" dur="500" fill="hold"/>
                                        <p:tgtEl>
                                          <p:spTgt spid="212994"/>
                                        </p:tgtEl>
                                        <p:attrNameLst>
                                          <p:attrName>ppt_x</p:attrName>
                                        </p:attrNameLst>
                                      </p:cBhvr>
                                      <p:tavLst>
                                        <p:tav tm="0">
                                          <p:val>
                                            <p:strVal val="#ppt_x"/>
                                          </p:val>
                                        </p:tav>
                                        <p:tav tm="100000">
                                          <p:val>
                                            <p:strVal val="#ppt_x"/>
                                          </p:val>
                                        </p:tav>
                                      </p:tavLst>
                                    </p:anim>
                                    <p:anim calcmode="lin" valueType="num">
                                      <p:cBhvr additive="base">
                                        <p:cTn id="8" dur="500" fill="hold"/>
                                        <p:tgtEl>
                                          <p:spTgt spid="212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2995">
                                            <p:txEl>
                                              <p:pRg st="1" end="1"/>
                                            </p:txEl>
                                          </p:spTgt>
                                        </p:tgtEl>
                                        <p:attrNameLst>
                                          <p:attrName>style.visibility</p:attrName>
                                        </p:attrNameLst>
                                      </p:cBhvr>
                                      <p:to>
                                        <p:strVal val="visible"/>
                                      </p:to>
                                    </p:set>
                                    <p:anim calcmode="lin" valueType="num">
                                      <p:cBhvr additive="base">
                                        <p:cTn id="13" dur="500" fill="hold"/>
                                        <p:tgtEl>
                                          <p:spTgt spid="212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2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212995">
                                            <p:txEl>
                                              <p:pRg st="2" end="2"/>
                                            </p:txEl>
                                          </p:spTgt>
                                        </p:tgtEl>
                                        <p:attrNameLst>
                                          <p:attrName>style.visibility</p:attrName>
                                        </p:attrNameLst>
                                      </p:cBhvr>
                                      <p:to>
                                        <p:strVal val="visible"/>
                                      </p:to>
                                    </p:set>
                                    <p:anim calcmode="lin" valueType="num">
                                      <p:cBhvr>
                                        <p:cTn id="19" dur="1000" fill="hold"/>
                                        <p:tgtEl>
                                          <p:spTgt spid="212995">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2129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21299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212995">
                                            <p:txEl>
                                              <p:pRg st="3" end="3"/>
                                            </p:txEl>
                                          </p:spTgt>
                                        </p:tgtEl>
                                        <p:attrNameLst>
                                          <p:attrName>style.visibility</p:attrName>
                                        </p:attrNameLst>
                                      </p:cBhvr>
                                      <p:to>
                                        <p:strVal val="visible"/>
                                      </p:to>
                                    </p:set>
                                    <p:anim calcmode="lin" valueType="num">
                                      <p:cBhvr>
                                        <p:cTn id="26" dur="1000" fill="hold"/>
                                        <p:tgtEl>
                                          <p:spTgt spid="212995">
                                            <p:txEl>
                                              <p:pRg st="3" end="3"/>
                                            </p:txEl>
                                          </p:spTgt>
                                        </p:tgtEl>
                                        <p:attrNameLst>
                                          <p:attrName>ppt_x</p:attrName>
                                        </p:attrNameLst>
                                      </p:cBhvr>
                                      <p:tavLst>
                                        <p:tav tm="0">
                                          <p:val>
                                            <p:strVal val="#ppt_x-.2"/>
                                          </p:val>
                                        </p:tav>
                                        <p:tav tm="100000">
                                          <p:val>
                                            <p:strVal val="#ppt_x"/>
                                          </p:val>
                                        </p:tav>
                                      </p:tavLst>
                                    </p:anim>
                                    <p:anim calcmode="lin" valueType="num">
                                      <p:cBhvr>
                                        <p:cTn id="27" dur="1000" fill="hold"/>
                                        <p:tgtEl>
                                          <p:spTgt spid="21299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212995">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212995">
                                            <p:txEl>
                                              <p:pRg st="4" end="4"/>
                                            </p:txEl>
                                          </p:spTgt>
                                        </p:tgtEl>
                                        <p:attrNameLst>
                                          <p:attrName>style.visibility</p:attrName>
                                        </p:attrNameLst>
                                      </p:cBhvr>
                                      <p:to>
                                        <p:strVal val="visible"/>
                                      </p:to>
                                    </p:set>
                                    <p:anim calcmode="lin" valueType="num">
                                      <p:cBhvr>
                                        <p:cTn id="33" dur="1000" fill="hold"/>
                                        <p:tgtEl>
                                          <p:spTgt spid="212995">
                                            <p:txEl>
                                              <p:pRg st="4" end="4"/>
                                            </p:txEl>
                                          </p:spTgt>
                                        </p:tgtEl>
                                        <p:attrNameLst>
                                          <p:attrName>ppt_x</p:attrName>
                                        </p:attrNameLst>
                                      </p:cBhvr>
                                      <p:tavLst>
                                        <p:tav tm="0">
                                          <p:val>
                                            <p:strVal val="#ppt_x-.2"/>
                                          </p:val>
                                        </p:tav>
                                        <p:tav tm="100000">
                                          <p:val>
                                            <p:strVal val="#ppt_x"/>
                                          </p:val>
                                        </p:tav>
                                      </p:tavLst>
                                    </p:anim>
                                    <p:anim calcmode="lin" valueType="num">
                                      <p:cBhvr>
                                        <p:cTn id="34" dur="1000" fill="hold"/>
                                        <p:tgtEl>
                                          <p:spTgt spid="21299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212995">
                                            <p:txEl>
                                              <p:pRg st="4" end="4"/>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212995">
                                            <p:txEl>
                                              <p:pRg st="6" end="6"/>
                                            </p:txEl>
                                          </p:spTgt>
                                        </p:tgtEl>
                                        <p:attrNameLst>
                                          <p:attrName>style.visibility</p:attrName>
                                        </p:attrNameLst>
                                      </p:cBhvr>
                                      <p:to>
                                        <p:strVal val="visible"/>
                                      </p:to>
                                    </p:set>
                                    <p:anim calcmode="lin" valueType="num">
                                      <p:cBhvr>
                                        <p:cTn id="40" dur="1000" fill="hold"/>
                                        <p:tgtEl>
                                          <p:spTgt spid="212995">
                                            <p:txEl>
                                              <p:pRg st="6" end="6"/>
                                            </p:txEl>
                                          </p:spTgt>
                                        </p:tgtEl>
                                        <p:attrNameLst>
                                          <p:attrName>ppt_x</p:attrName>
                                        </p:attrNameLst>
                                      </p:cBhvr>
                                      <p:tavLst>
                                        <p:tav tm="0">
                                          <p:val>
                                            <p:strVal val="#ppt_x-.2"/>
                                          </p:val>
                                        </p:tav>
                                        <p:tav tm="100000">
                                          <p:val>
                                            <p:strVal val="#ppt_x"/>
                                          </p:val>
                                        </p:tav>
                                      </p:tavLst>
                                    </p:anim>
                                    <p:anim calcmode="lin" valueType="num">
                                      <p:cBhvr>
                                        <p:cTn id="41" dur="1000" fill="hold"/>
                                        <p:tgtEl>
                                          <p:spTgt spid="21299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21299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212995">
                                            <p:txEl>
                                              <p:pRg st="7" end="7"/>
                                            </p:txEl>
                                          </p:spTgt>
                                        </p:tgtEl>
                                        <p:attrNameLst>
                                          <p:attrName>style.visibility</p:attrName>
                                        </p:attrNameLst>
                                      </p:cBhvr>
                                      <p:to>
                                        <p:strVal val="visible"/>
                                      </p:to>
                                    </p:set>
                                    <p:anim calcmode="lin" valueType="num">
                                      <p:cBhvr>
                                        <p:cTn id="47" dur="1000" fill="hold"/>
                                        <p:tgtEl>
                                          <p:spTgt spid="212995">
                                            <p:txEl>
                                              <p:pRg st="7" end="7"/>
                                            </p:txEl>
                                          </p:spTgt>
                                        </p:tgtEl>
                                        <p:attrNameLst>
                                          <p:attrName>ppt_x</p:attrName>
                                        </p:attrNameLst>
                                      </p:cBhvr>
                                      <p:tavLst>
                                        <p:tav tm="0">
                                          <p:val>
                                            <p:strVal val="#ppt_x-.2"/>
                                          </p:val>
                                        </p:tav>
                                        <p:tav tm="100000">
                                          <p:val>
                                            <p:strVal val="#ppt_x"/>
                                          </p:val>
                                        </p:tav>
                                      </p:tavLst>
                                    </p:anim>
                                    <p:anim calcmode="lin" valueType="num">
                                      <p:cBhvr>
                                        <p:cTn id="48" dur="1000" fill="hold"/>
                                        <p:tgtEl>
                                          <p:spTgt spid="21299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212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97F09E3-DF68-4D2C-BFE9-D82811245543}" type="slidenum">
              <a:rPr lang="en-US">
                <a:solidFill>
                  <a:schemeClr val="bg1"/>
                </a:solidFill>
              </a:rPr>
              <a:pPr/>
              <a:t>42</a:t>
            </a:fld>
            <a:endParaRPr lang="en-US">
              <a:solidFill>
                <a:schemeClr val="bg1"/>
              </a:solidFill>
            </a:endParaRPr>
          </a:p>
        </p:txBody>
      </p:sp>
      <p:sp>
        <p:nvSpPr>
          <p:cNvPr id="212994" name="Rectangle 2"/>
          <p:cNvSpPr>
            <a:spLocks noGrp="1" noChangeArrowheads="1"/>
          </p:cNvSpPr>
          <p:nvPr>
            <p:ph type="title" idx="4294967295"/>
          </p:nvPr>
        </p:nvSpPr>
        <p:spPr>
          <a:xfrm>
            <a:off x="1676400" y="-82550"/>
            <a:ext cx="7456488" cy="920750"/>
          </a:xfrm>
        </p:spPr>
        <p:txBody>
          <a:bodyPr vert="horz" lIns="0" tIns="45720" rIns="91440" bIns="45720" rtlCol="0" anchor="ctr">
            <a:normAutofit/>
          </a:bodyPr>
          <a:lstStyle/>
          <a:p>
            <a:pPr eaLnBrk="1" hangingPunct="1">
              <a:defRPr/>
            </a:pPr>
            <a:r>
              <a:rPr lang="en-US"/>
              <a:t>Normalization</a:t>
            </a:r>
          </a:p>
        </p:txBody>
      </p:sp>
      <p:sp>
        <p:nvSpPr>
          <p:cNvPr id="212995" name="Rectangle 3"/>
          <p:cNvSpPr>
            <a:spLocks noGrp="1" noChangeArrowheads="1"/>
          </p:cNvSpPr>
          <p:nvPr>
            <p:ph type="body" idx="4294967295"/>
          </p:nvPr>
        </p:nvSpPr>
        <p:spPr>
          <a:xfrm>
            <a:off x="1524000" y="990601"/>
            <a:ext cx="8763000" cy="5203825"/>
          </a:xfrm>
        </p:spPr>
        <p:txBody>
          <a:bodyPr vert="horz" lIns="0" tIns="0" rIns="91440" bIns="45720" rtlCol="0">
            <a:normAutofit/>
          </a:bodyPr>
          <a:lstStyle/>
          <a:p>
            <a:pPr lvl="1" eaLnBrk="1" hangingPunct="1">
              <a:lnSpc>
                <a:spcPct val="90000"/>
              </a:lnSpc>
              <a:buFont typeface="Wingdings" panose="05000000000000000000" pitchFamily="2" charset="2"/>
              <a:buChar char="Ø"/>
            </a:pPr>
            <a:r>
              <a:rPr lang="en-US"/>
              <a:t> It is Defined as a step-by-step process of decomposing a complex relation into  a simple and stable data structure.</a:t>
            </a:r>
          </a:p>
          <a:p>
            <a:pPr lvl="1" eaLnBrk="1" hangingPunct="1">
              <a:lnSpc>
                <a:spcPct val="90000"/>
              </a:lnSpc>
              <a:buFont typeface="Wingdings" panose="05000000000000000000" pitchFamily="2" charset="2"/>
              <a:buNone/>
            </a:pPr>
            <a:endParaRPr lang="en-US"/>
          </a:p>
          <a:p>
            <a:pPr lvl="1" eaLnBrk="1" hangingPunct="1">
              <a:lnSpc>
                <a:spcPct val="90000"/>
              </a:lnSpc>
              <a:buFont typeface="Wingdings" panose="05000000000000000000" pitchFamily="2" charset="2"/>
              <a:buChar char="Ø"/>
            </a:pPr>
            <a:r>
              <a:rPr lang="en-US"/>
              <a:t> It is a formal process that can be followed to achieve a good database design</a:t>
            </a:r>
          </a:p>
          <a:p>
            <a:pPr lvl="1" eaLnBrk="1" hangingPunct="1">
              <a:lnSpc>
                <a:spcPct val="90000"/>
              </a:lnSpc>
              <a:buFont typeface="Wingdings" panose="05000000000000000000" pitchFamily="2" charset="2"/>
              <a:buChar char="Ø"/>
            </a:pPr>
            <a:endParaRPr lang="en-US"/>
          </a:p>
          <a:p>
            <a:pPr lvl="1" eaLnBrk="1" hangingPunct="1">
              <a:lnSpc>
                <a:spcPct val="90000"/>
              </a:lnSpc>
              <a:buFont typeface="Wingdings" panose="05000000000000000000" pitchFamily="2" charset="2"/>
              <a:buChar char="Ø"/>
            </a:pPr>
            <a:r>
              <a:rPr lang="en-US"/>
              <a:t> Also used to check that an existing design is of good quality </a:t>
            </a:r>
          </a:p>
          <a:p>
            <a:pPr lvl="1" eaLnBrk="1" hangingPunct="1">
              <a:lnSpc>
                <a:spcPct val="90000"/>
              </a:lnSpc>
              <a:buFont typeface="Wingdings" panose="05000000000000000000" pitchFamily="2" charset="2"/>
              <a:buChar char="Ø"/>
            </a:pPr>
            <a:endParaRPr lang="en-US"/>
          </a:p>
          <a:p>
            <a:pPr lvl="1" eaLnBrk="1" hangingPunct="1">
              <a:lnSpc>
                <a:spcPct val="90000"/>
              </a:lnSpc>
              <a:buFont typeface="Wingdings" panose="05000000000000000000" pitchFamily="2" charset="2"/>
              <a:buChar char="Ø"/>
            </a:pPr>
            <a:r>
              <a:rPr lang="en-US"/>
              <a:t> The different stages of normalization are known as “</a:t>
            </a:r>
            <a:r>
              <a:rPr lang="en-US" b="1"/>
              <a:t>Normal Forms</a:t>
            </a:r>
            <a:r>
              <a:rPr lang="en-US"/>
              <a:t>”</a:t>
            </a:r>
          </a:p>
          <a:p>
            <a:pPr lvl="1" eaLnBrk="1" hangingPunct="1">
              <a:lnSpc>
                <a:spcPct val="90000"/>
              </a:lnSpc>
              <a:buFont typeface="Wingdings" panose="05000000000000000000" pitchFamily="2" charset="2"/>
              <a:buNone/>
            </a:pPr>
            <a:endParaRPr lang="en-US"/>
          </a:p>
          <a:p>
            <a:pPr lvl="1" eaLnBrk="1" hangingPunct="1">
              <a:lnSpc>
                <a:spcPct val="90000"/>
              </a:lnSpc>
              <a:buFont typeface="Wingdings" panose="05000000000000000000" pitchFamily="2" charset="2"/>
              <a:buChar char="Ø"/>
            </a:pPr>
            <a:r>
              <a:rPr lang="en-US"/>
              <a:t> To accomplish normalization we need to understand the concept of </a:t>
            </a:r>
            <a:r>
              <a:rPr lang="en-US" b="1"/>
              <a:t>Functional  Dependencies</a:t>
            </a:r>
            <a:r>
              <a:rPr lang="en-US"/>
              <a:t>.</a:t>
            </a:r>
          </a:p>
        </p:txBody>
      </p:sp>
    </p:spTree>
    <p:extLst>
      <p:ext uri="{BB962C8B-B14F-4D97-AF65-F5344CB8AC3E}">
        <p14:creationId xmlns:p14="http://schemas.microsoft.com/office/powerpoint/2010/main" val="1308544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anim calcmode="lin" valueType="num">
                                      <p:cBhvr additive="base">
                                        <p:cTn id="7" dur="500" fill="hold"/>
                                        <p:tgtEl>
                                          <p:spTgt spid="212994"/>
                                        </p:tgtEl>
                                        <p:attrNameLst>
                                          <p:attrName>ppt_x</p:attrName>
                                        </p:attrNameLst>
                                      </p:cBhvr>
                                      <p:tavLst>
                                        <p:tav tm="0">
                                          <p:val>
                                            <p:strVal val="#ppt_x"/>
                                          </p:val>
                                        </p:tav>
                                        <p:tav tm="100000">
                                          <p:val>
                                            <p:strVal val="#ppt_x"/>
                                          </p:val>
                                        </p:tav>
                                      </p:tavLst>
                                    </p:anim>
                                    <p:anim calcmode="lin" valueType="num">
                                      <p:cBhvr additive="base">
                                        <p:cTn id="8" dur="500" fill="hold"/>
                                        <p:tgtEl>
                                          <p:spTgt spid="212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9" presetClass="entr" presetSubtype="0" fill="hold" nodeType="clickEffect">
                                  <p:stCondLst>
                                    <p:cond delay="0"/>
                                  </p:stCondLst>
                                  <p:childTnLst>
                                    <p:set>
                                      <p:cBhvr>
                                        <p:cTn id="12" dur="1" fill="hold">
                                          <p:stCondLst>
                                            <p:cond delay="0"/>
                                          </p:stCondLst>
                                        </p:cTn>
                                        <p:tgtEl>
                                          <p:spTgt spid="212995">
                                            <p:txEl>
                                              <p:pRg st="0" end="0"/>
                                            </p:txEl>
                                          </p:spTgt>
                                        </p:tgtEl>
                                        <p:attrNameLst>
                                          <p:attrName>style.visibility</p:attrName>
                                        </p:attrNameLst>
                                      </p:cBhvr>
                                      <p:to>
                                        <p:strVal val="visible"/>
                                      </p:to>
                                    </p:set>
                                    <p:anim calcmode="lin" valueType="num">
                                      <p:cBhvr>
                                        <p:cTn id="13" dur="1000" fill="hold"/>
                                        <p:tgtEl>
                                          <p:spTgt spid="212995">
                                            <p:txEl>
                                              <p:pRg st="0" end="0"/>
                                            </p:txEl>
                                          </p:spTgt>
                                        </p:tgtEl>
                                        <p:attrNameLst>
                                          <p:attrName>ppt_x</p:attrName>
                                        </p:attrNameLst>
                                      </p:cBhvr>
                                      <p:tavLst>
                                        <p:tav tm="0">
                                          <p:val>
                                            <p:strVal val="#ppt_x-.2"/>
                                          </p:val>
                                        </p:tav>
                                        <p:tav tm="100000">
                                          <p:val>
                                            <p:strVal val="#ppt_x"/>
                                          </p:val>
                                        </p:tav>
                                      </p:tavLst>
                                    </p:anim>
                                    <p:anim calcmode="lin" valueType="num">
                                      <p:cBhvr>
                                        <p:cTn id="14" dur="1000" fill="hold"/>
                                        <p:tgtEl>
                                          <p:spTgt spid="2129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5" dur="1000"/>
                                        <p:tgtEl>
                                          <p:spTgt spid="21299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212995">
                                            <p:txEl>
                                              <p:pRg st="2" end="2"/>
                                            </p:txEl>
                                          </p:spTgt>
                                        </p:tgtEl>
                                        <p:attrNameLst>
                                          <p:attrName>style.visibility</p:attrName>
                                        </p:attrNameLst>
                                      </p:cBhvr>
                                      <p:to>
                                        <p:strVal val="visible"/>
                                      </p:to>
                                    </p:set>
                                    <p:anim calcmode="lin" valueType="num">
                                      <p:cBhvr>
                                        <p:cTn id="20" dur="1000" fill="hold"/>
                                        <p:tgtEl>
                                          <p:spTgt spid="212995">
                                            <p:txEl>
                                              <p:pRg st="2" end="2"/>
                                            </p:txEl>
                                          </p:spTgt>
                                        </p:tgtEl>
                                        <p:attrNameLst>
                                          <p:attrName>ppt_x</p:attrName>
                                        </p:attrNameLst>
                                      </p:cBhvr>
                                      <p:tavLst>
                                        <p:tav tm="0">
                                          <p:val>
                                            <p:strVal val="#ppt_x-.2"/>
                                          </p:val>
                                        </p:tav>
                                        <p:tav tm="100000">
                                          <p:val>
                                            <p:strVal val="#ppt_x"/>
                                          </p:val>
                                        </p:tav>
                                      </p:tavLst>
                                    </p:anim>
                                    <p:anim calcmode="lin" valueType="num">
                                      <p:cBhvr>
                                        <p:cTn id="21" dur="1000" fill="hold"/>
                                        <p:tgtEl>
                                          <p:spTgt spid="2129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12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9" presetClass="entr" presetSubtype="0"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 calcmode="lin" valueType="num">
                                      <p:cBhvr>
                                        <p:cTn id="27" dur="1000" fill="hold"/>
                                        <p:tgtEl>
                                          <p:spTgt spid="212995">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21299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1299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212995">
                                            <p:txEl>
                                              <p:pRg st="6" end="6"/>
                                            </p:txEl>
                                          </p:spTgt>
                                        </p:tgtEl>
                                        <p:attrNameLst>
                                          <p:attrName>style.visibility</p:attrName>
                                        </p:attrNameLst>
                                      </p:cBhvr>
                                      <p:to>
                                        <p:strVal val="visible"/>
                                      </p:to>
                                    </p:set>
                                    <p:anim calcmode="lin" valueType="num">
                                      <p:cBhvr>
                                        <p:cTn id="34" dur="1000" fill="hold"/>
                                        <p:tgtEl>
                                          <p:spTgt spid="212995">
                                            <p:txEl>
                                              <p:pRg st="6" end="6"/>
                                            </p:txEl>
                                          </p:spTgt>
                                        </p:tgtEl>
                                        <p:attrNameLst>
                                          <p:attrName>ppt_x</p:attrName>
                                        </p:attrNameLst>
                                      </p:cBhvr>
                                      <p:tavLst>
                                        <p:tav tm="0">
                                          <p:val>
                                            <p:strVal val="#ppt_x-.2"/>
                                          </p:val>
                                        </p:tav>
                                        <p:tav tm="100000">
                                          <p:val>
                                            <p:strVal val="#ppt_x"/>
                                          </p:val>
                                        </p:tav>
                                      </p:tavLst>
                                    </p:anim>
                                    <p:anim calcmode="lin" valueType="num">
                                      <p:cBhvr>
                                        <p:cTn id="35" dur="1000" fill="hold"/>
                                        <p:tgtEl>
                                          <p:spTgt spid="21299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12995">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9" presetClass="entr" presetSubtype="0" fill="hold" nodeType="clickEffect">
                                  <p:stCondLst>
                                    <p:cond delay="0"/>
                                  </p:stCondLst>
                                  <p:childTnLst>
                                    <p:set>
                                      <p:cBhvr>
                                        <p:cTn id="40" dur="1" fill="hold">
                                          <p:stCondLst>
                                            <p:cond delay="0"/>
                                          </p:stCondLst>
                                        </p:cTn>
                                        <p:tgtEl>
                                          <p:spTgt spid="212995">
                                            <p:txEl>
                                              <p:pRg st="8" end="8"/>
                                            </p:txEl>
                                          </p:spTgt>
                                        </p:tgtEl>
                                        <p:attrNameLst>
                                          <p:attrName>style.visibility</p:attrName>
                                        </p:attrNameLst>
                                      </p:cBhvr>
                                      <p:to>
                                        <p:strVal val="visible"/>
                                      </p:to>
                                    </p:set>
                                    <p:anim calcmode="lin" valueType="num">
                                      <p:cBhvr>
                                        <p:cTn id="41" dur="1000" fill="hold"/>
                                        <p:tgtEl>
                                          <p:spTgt spid="212995">
                                            <p:txEl>
                                              <p:pRg st="8" end="8"/>
                                            </p:txEl>
                                          </p:spTgt>
                                        </p:tgtEl>
                                        <p:attrNameLst>
                                          <p:attrName>ppt_x</p:attrName>
                                        </p:attrNameLst>
                                      </p:cBhvr>
                                      <p:tavLst>
                                        <p:tav tm="0">
                                          <p:val>
                                            <p:strVal val="#ppt_x-.2"/>
                                          </p:val>
                                        </p:tav>
                                        <p:tav tm="100000">
                                          <p:val>
                                            <p:strVal val="#ppt_x"/>
                                          </p:val>
                                        </p:tav>
                                      </p:tavLst>
                                    </p:anim>
                                    <p:anim calcmode="lin" valueType="num">
                                      <p:cBhvr>
                                        <p:cTn id="42" dur="1000" fill="hold"/>
                                        <p:tgtEl>
                                          <p:spTgt spid="21299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3" dur="1000"/>
                                        <p:tgtEl>
                                          <p:spTgt spid="212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C037CE0-632E-4230-9775-634BB9FC6D8E}" type="slidenum">
              <a:rPr lang="en-US">
                <a:solidFill>
                  <a:schemeClr val="bg1"/>
                </a:solidFill>
              </a:rPr>
              <a:pPr/>
              <a:t>43</a:t>
            </a:fld>
            <a:endParaRPr lang="en-US">
              <a:solidFill>
                <a:schemeClr val="bg1"/>
              </a:solidFill>
            </a:endParaRPr>
          </a:p>
        </p:txBody>
      </p:sp>
      <p:sp>
        <p:nvSpPr>
          <p:cNvPr id="2457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Functional dependency</a:t>
            </a:r>
          </a:p>
        </p:txBody>
      </p:sp>
      <p:sp>
        <p:nvSpPr>
          <p:cNvPr id="60420" name="Rectangle 3"/>
          <p:cNvSpPr>
            <a:spLocks noGrp="1" noChangeArrowheads="1"/>
          </p:cNvSpPr>
          <p:nvPr>
            <p:ph type="body" idx="4294967295"/>
          </p:nvPr>
        </p:nvSpPr>
        <p:spPr>
          <a:xfrm>
            <a:off x="1676400" y="1187451"/>
            <a:ext cx="8008938" cy="4881563"/>
          </a:xfrm>
        </p:spPr>
        <p:txBody>
          <a:bodyPr vert="horz" lIns="0" tIns="0" rIns="91440" bIns="45720" rtlCol="0">
            <a:normAutofit fontScale="92500"/>
          </a:bodyPr>
          <a:lstStyle/>
          <a:p>
            <a:pPr algn="just" eaLnBrk="1" hangingPunct="1">
              <a:lnSpc>
                <a:spcPct val="90000"/>
              </a:lnSpc>
            </a:pPr>
            <a:r>
              <a:rPr lang="en-US"/>
              <a:t>In a given relation R, X and Y are attributes. Attribute Y is </a:t>
            </a:r>
            <a:r>
              <a:rPr lang="en-US" b="1"/>
              <a:t>functionally dependent</a:t>
            </a:r>
            <a:r>
              <a:rPr lang="en-US"/>
              <a:t> on attribute X if each value of X determines </a:t>
            </a:r>
            <a:r>
              <a:rPr lang="en-US" b="1"/>
              <a:t>EXACTLY ONE</a:t>
            </a:r>
            <a:r>
              <a:rPr lang="en-US"/>
              <a:t> value of Y, which is represented as X -&gt; Y (X can be composite in nature).</a:t>
            </a:r>
          </a:p>
          <a:p>
            <a:pPr marL="669925" lvl="1" indent="-325438" algn="just">
              <a:buNone/>
            </a:pPr>
            <a:endParaRPr lang="en-US"/>
          </a:p>
          <a:p>
            <a:pPr algn="just" eaLnBrk="1" hangingPunct="1">
              <a:lnSpc>
                <a:spcPct val="90000"/>
              </a:lnSpc>
            </a:pPr>
            <a:r>
              <a:rPr lang="en-US"/>
              <a:t>We say here “x determines y” </a:t>
            </a:r>
            <a:r>
              <a:rPr lang="en-US" i="1"/>
              <a:t>or</a:t>
            </a:r>
            <a:r>
              <a:rPr lang="en-US"/>
              <a:t>  “y is functionally dependent on x”</a:t>
            </a:r>
          </a:p>
          <a:p>
            <a:pPr algn="just" eaLnBrk="1" hangingPunct="1">
              <a:lnSpc>
                <a:spcPct val="90000"/>
              </a:lnSpc>
              <a:buFont typeface="Wingdings" panose="05000000000000000000" pitchFamily="2" charset="2"/>
              <a:buNone/>
            </a:pPr>
            <a:r>
              <a:rPr lang="en-US"/>
              <a:t>      X</a:t>
            </a:r>
            <a:r>
              <a:rPr lang="en-US">
                <a:latin typeface="Symbol" panose="05050102010706020507" pitchFamily="18" charset="2"/>
              </a:rPr>
              <a:t></a:t>
            </a:r>
            <a:r>
              <a:rPr lang="en-US"/>
              <a:t>Y does </a:t>
            </a:r>
            <a:r>
              <a:rPr lang="en-US" u="sng"/>
              <a:t>not</a:t>
            </a:r>
            <a:r>
              <a:rPr lang="en-US"/>
              <a:t> imply  Y</a:t>
            </a:r>
            <a:r>
              <a:rPr lang="en-US">
                <a:latin typeface="Symbol" panose="05050102010706020507" pitchFamily="18" charset="2"/>
              </a:rPr>
              <a:t></a:t>
            </a:r>
            <a:r>
              <a:rPr lang="en-US"/>
              <a:t>X</a:t>
            </a:r>
          </a:p>
          <a:p>
            <a:pPr algn="just" eaLnBrk="1" hangingPunct="1">
              <a:lnSpc>
                <a:spcPct val="90000"/>
              </a:lnSpc>
            </a:pPr>
            <a:endParaRPr lang="en-US"/>
          </a:p>
          <a:p>
            <a:pPr algn="just" eaLnBrk="1" hangingPunct="1">
              <a:lnSpc>
                <a:spcPct val="90000"/>
              </a:lnSpc>
            </a:pPr>
            <a:r>
              <a:rPr lang="en-US"/>
              <a:t>If the value of an attribute “Marks” is known then the value of an attribute “Grade” is determined  since Marks</a:t>
            </a:r>
            <a:r>
              <a:rPr lang="en-US">
                <a:latin typeface="Symbol" panose="05050102010706020507" pitchFamily="18" charset="2"/>
              </a:rPr>
              <a:t></a:t>
            </a:r>
            <a:r>
              <a:rPr lang="en-US"/>
              <a:t>Grade</a:t>
            </a:r>
          </a:p>
          <a:p>
            <a:pPr algn="just" eaLnBrk="1" hangingPunct="1">
              <a:lnSpc>
                <a:spcPct val="90000"/>
              </a:lnSpc>
            </a:pPr>
            <a:endParaRPr lang="en-US"/>
          </a:p>
          <a:p>
            <a:pPr algn="just" eaLnBrk="1" hangingPunct="1">
              <a:lnSpc>
                <a:spcPct val="90000"/>
              </a:lnSpc>
              <a:buFont typeface="Wingdings" panose="05000000000000000000" pitchFamily="2" charset="2"/>
              <a:buNone/>
            </a:pPr>
            <a:endParaRPr lang="en-US"/>
          </a:p>
        </p:txBody>
      </p:sp>
    </p:spTree>
    <p:extLst>
      <p:ext uri="{BB962C8B-B14F-4D97-AF65-F5344CB8AC3E}">
        <p14:creationId xmlns:p14="http://schemas.microsoft.com/office/powerpoint/2010/main" val="1089712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8320902-522F-4979-AB24-130B0A23FD71}" type="slidenum">
              <a:rPr lang="en-US">
                <a:solidFill>
                  <a:schemeClr val="bg1"/>
                </a:solidFill>
              </a:rPr>
              <a:pPr/>
              <a:t>44</a:t>
            </a:fld>
            <a:endParaRPr lang="en-US">
              <a:solidFill>
                <a:schemeClr val="bg1"/>
              </a:solidFill>
            </a:endParaRPr>
          </a:p>
        </p:txBody>
      </p:sp>
      <p:sp>
        <p:nvSpPr>
          <p:cNvPr id="2457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Functional dependency</a:t>
            </a:r>
          </a:p>
        </p:txBody>
      </p:sp>
      <p:sp>
        <p:nvSpPr>
          <p:cNvPr id="331779" name="Rectangle 3"/>
          <p:cNvSpPr>
            <a:spLocks noGrp="1" noChangeArrowheads="1"/>
          </p:cNvSpPr>
          <p:nvPr>
            <p:ph type="body" idx="4294967295"/>
          </p:nvPr>
        </p:nvSpPr>
        <p:spPr>
          <a:xfrm>
            <a:off x="1676400" y="914401"/>
            <a:ext cx="8763000" cy="5154613"/>
          </a:xfrm>
        </p:spPr>
        <p:txBody>
          <a:bodyPr vert="horz" lIns="0" tIns="0" rIns="91440" bIns="45720" rtlCol="0">
            <a:normAutofit/>
          </a:bodyPr>
          <a:lstStyle/>
          <a:p>
            <a:pPr algn="just" eaLnBrk="1" hangingPunct="1">
              <a:lnSpc>
                <a:spcPct val="90000"/>
              </a:lnSpc>
              <a:buFont typeface="Wingdings" panose="05000000000000000000" pitchFamily="2" charset="2"/>
              <a:buNone/>
            </a:pPr>
            <a:r>
              <a:rPr lang="en-US" sz="1800"/>
              <a:t>Types of functional dependencies:</a:t>
            </a:r>
          </a:p>
          <a:p>
            <a:pPr algn="just" eaLnBrk="1" hangingPunct="1">
              <a:lnSpc>
                <a:spcPct val="90000"/>
              </a:lnSpc>
              <a:buFont typeface="Wingdings" panose="05000000000000000000" pitchFamily="2" charset="2"/>
              <a:buNone/>
            </a:pPr>
            <a:endParaRPr lang="en-US" sz="1800"/>
          </a:p>
          <a:p>
            <a:pPr marL="669925" lvl="1" indent="-325438" algn="just"/>
            <a:r>
              <a:rPr lang="en-US" sz="1800"/>
              <a:t>Full Functional dependency</a:t>
            </a:r>
          </a:p>
          <a:p>
            <a:pPr marL="669925" lvl="1" indent="-325438" algn="just"/>
            <a:r>
              <a:rPr lang="en-US" sz="1800"/>
              <a:t>Partial Functional dependency</a:t>
            </a:r>
          </a:p>
          <a:p>
            <a:pPr marL="669925" lvl="1" indent="-325438" algn="just"/>
            <a:r>
              <a:rPr lang="en-US" sz="1800"/>
              <a:t>Transitive dependency</a:t>
            </a:r>
          </a:p>
          <a:p>
            <a:pPr algn="just" eaLnBrk="1" hangingPunct="1">
              <a:lnSpc>
                <a:spcPct val="90000"/>
              </a:lnSpc>
              <a:buFont typeface="Wingdings" panose="05000000000000000000" pitchFamily="2" charset="2"/>
              <a:buNone/>
            </a:pPr>
            <a:endParaRPr lang="en-US" sz="1600"/>
          </a:p>
        </p:txBody>
      </p:sp>
    </p:spTree>
    <p:extLst>
      <p:ext uri="{BB962C8B-B14F-4D97-AF65-F5344CB8AC3E}">
        <p14:creationId xmlns:p14="http://schemas.microsoft.com/office/powerpoint/2010/main" val="2768648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31779">
                                            <p:txEl>
                                              <p:pRg st="2" end="2"/>
                                            </p:txEl>
                                          </p:spTgt>
                                        </p:tgtEl>
                                        <p:attrNameLst>
                                          <p:attrName>style.visibility</p:attrName>
                                        </p:attrNameLst>
                                      </p:cBhvr>
                                      <p:to>
                                        <p:strVal val="visible"/>
                                      </p:to>
                                    </p:set>
                                    <p:anim calcmode="lin" valueType="num">
                                      <p:cBhvr>
                                        <p:cTn id="7" dur="1000" fill="hold"/>
                                        <p:tgtEl>
                                          <p:spTgt spid="331779">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33177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1779">
                                            <p:txEl>
                                              <p:pRg st="2" end="2"/>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31779">
                                            <p:txEl>
                                              <p:pRg st="3" end="3"/>
                                            </p:txEl>
                                          </p:spTgt>
                                        </p:tgtEl>
                                        <p:attrNameLst>
                                          <p:attrName>style.visibility</p:attrName>
                                        </p:attrNameLst>
                                      </p:cBhvr>
                                      <p:to>
                                        <p:strVal val="visible"/>
                                      </p:to>
                                    </p:set>
                                    <p:anim calcmode="lin" valueType="num">
                                      <p:cBhvr>
                                        <p:cTn id="14" dur="1000" fill="hold"/>
                                        <p:tgtEl>
                                          <p:spTgt spid="331779">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3177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3177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31779">
                                            <p:txEl>
                                              <p:pRg st="4" end="4"/>
                                            </p:txEl>
                                          </p:spTgt>
                                        </p:tgtEl>
                                        <p:attrNameLst>
                                          <p:attrName>style.visibility</p:attrName>
                                        </p:attrNameLst>
                                      </p:cBhvr>
                                      <p:to>
                                        <p:strVal val="visible"/>
                                      </p:to>
                                    </p:set>
                                    <p:anim calcmode="lin" valueType="num">
                                      <p:cBhvr>
                                        <p:cTn id="21" dur="1000" fill="hold"/>
                                        <p:tgtEl>
                                          <p:spTgt spid="331779">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33177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31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C8796CD8-584E-4E20-938E-2CD594146B56}" type="slidenum">
              <a:rPr lang="en-US">
                <a:solidFill>
                  <a:schemeClr val="bg1"/>
                </a:solidFill>
              </a:rPr>
              <a:pPr/>
              <a:t>45</a:t>
            </a:fld>
            <a:endParaRPr lang="en-US">
              <a:solidFill>
                <a:schemeClr val="bg1"/>
              </a:solidFill>
            </a:endParaRPr>
          </a:p>
        </p:txBody>
      </p:sp>
      <p:sp>
        <p:nvSpPr>
          <p:cNvPr id="2560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Functional Dependencies</a:t>
            </a:r>
            <a:r>
              <a:rPr lang="en-US" b="0"/>
              <a:t> </a:t>
            </a:r>
          </a:p>
        </p:txBody>
      </p:sp>
      <p:sp>
        <p:nvSpPr>
          <p:cNvPr id="62468" name="Rectangle 3"/>
          <p:cNvSpPr>
            <a:spLocks noGrp="1" noChangeArrowheads="1"/>
          </p:cNvSpPr>
          <p:nvPr>
            <p:ph type="body" idx="4294967295"/>
          </p:nvPr>
        </p:nvSpPr>
        <p:spPr>
          <a:xfrm>
            <a:off x="1676400" y="1187450"/>
            <a:ext cx="8610600" cy="4679950"/>
          </a:xfrm>
        </p:spPr>
        <p:txBody>
          <a:bodyPr vert="horz" lIns="0" tIns="0" rIns="91440" bIns="45720" rtlCol="0">
            <a:normAutofit fontScale="92500" lnSpcReduction="20000"/>
          </a:bodyPr>
          <a:lstStyle/>
          <a:p>
            <a:pPr eaLnBrk="1" hangingPunct="1">
              <a:buFont typeface="Wingdings" panose="05000000000000000000" pitchFamily="2" charset="2"/>
              <a:buNone/>
            </a:pPr>
            <a:r>
              <a:rPr lang="en-US"/>
              <a:t>Consider the following Relation </a:t>
            </a:r>
          </a:p>
          <a:p>
            <a:pPr eaLnBrk="1" hangingPunct="1">
              <a:buFont typeface="Wingdings" panose="05000000000000000000" pitchFamily="2" charset="2"/>
              <a:buNone/>
            </a:pPr>
            <a:endParaRPr lang="en-US"/>
          </a:p>
          <a:p>
            <a:pPr eaLnBrk="1" hangingPunct="1">
              <a:buFont typeface="Wingdings" panose="05000000000000000000" pitchFamily="2" charset="2"/>
              <a:buNone/>
            </a:pPr>
            <a:r>
              <a:rPr lang="en-US" sz="1800" b="1"/>
              <a:t>REPORT (</a:t>
            </a:r>
            <a:r>
              <a:rPr lang="en-US" sz="1800" b="1" u="sng"/>
              <a:t>STUDENT#,COURSE#</a:t>
            </a:r>
            <a:r>
              <a:rPr lang="en-US" sz="1800" b="1"/>
              <a:t>, StudentName, CourseName, Marks, Grade)</a:t>
            </a:r>
          </a:p>
          <a:p>
            <a:pPr eaLnBrk="1" hangingPunct="1">
              <a:buFont typeface="Wingdings" panose="05000000000000000000" pitchFamily="2" charset="2"/>
              <a:buNone/>
            </a:pPr>
            <a:endParaRPr lang="en-US" b="1"/>
          </a:p>
          <a:p>
            <a:pPr eaLnBrk="1" hangingPunct="1">
              <a:buFont typeface="Wingdings" panose="05000000000000000000" pitchFamily="2" charset="2"/>
              <a:buNone/>
            </a:pPr>
            <a:r>
              <a:rPr lang="en-US" b="1"/>
              <a:t>Description of the Attributes:</a:t>
            </a:r>
          </a:p>
          <a:p>
            <a:pPr eaLnBrk="1" hangingPunct="1">
              <a:buFont typeface="Wingdings" panose="05000000000000000000" pitchFamily="2" charset="2"/>
              <a:buNone/>
            </a:pPr>
            <a:endParaRPr lang="en-US" b="1"/>
          </a:p>
          <a:p>
            <a:pPr eaLnBrk="1" hangingPunct="1"/>
            <a:r>
              <a:rPr lang="en-US"/>
              <a:t>STUDENT# - Student Number</a:t>
            </a:r>
          </a:p>
          <a:p>
            <a:pPr eaLnBrk="1" hangingPunct="1"/>
            <a:r>
              <a:rPr lang="en-US"/>
              <a:t>COURSE# - Course Number</a:t>
            </a:r>
          </a:p>
          <a:p>
            <a:pPr eaLnBrk="1" hangingPunct="1"/>
            <a:r>
              <a:rPr lang="en-US"/>
              <a:t>StudentName- Student Name</a:t>
            </a:r>
          </a:p>
          <a:p>
            <a:pPr eaLnBrk="1" hangingPunct="1"/>
            <a:r>
              <a:rPr lang="en-US"/>
              <a:t>CourseName - Course Name </a:t>
            </a:r>
          </a:p>
          <a:p>
            <a:pPr eaLnBrk="1" hangingPunct="1"/>
            <a:r>
              <a:rPr lang="en-US"/>
              <a:t>Marks  - Scored in Course COURSE# by Student STUDENT#</a:t>
            </a:r>
          </a:p>
          <a:p>
            <a:pPr eaLnBrk="1" hangingPunct="1"/>
            <a:r>
              <a:rPr lang="en-US"/>
              <a:t>Grade - obtained by Student STUDENT# in Course COURSE#</a:t>
            </a:r>
          </a:p>
          <a:p>
            <a:pPr eaLnBrk="1" hangingPunct="1">
              <a:buFont typeface="Wingdings" panose="05000000000000000000" pitchFamily="2" charset="2"/>
              <a:buNone/>
            </a:pPr>
            <a:endParaRPr lang="en-US" sz="1800"/>
          </a:p>
        </p:txBody>
      </p:sp>
    </p:spTree>
    <p:extLst>
      <p:ext uri="{BB962C8B-B14F-4D97-AF65-F5344CB8AC3E}">
        <p14:creationId xmlns:p14="http://schemas.microsoft.com/office/powerpoint/2010/main" val="3368378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6B4DDD5-C9EC-4BAE-8138-B6B7268D4F55}" type="slidenum">
              <a:rPr lang="en-US">
                <a:solidFill>
                  <a:schemeClr val="bg1"/>
                </a:solidFill>
              </a:rPr>
              <a:pPr/>
              <a:t>46</a:t>
            </a:fld>
            <a:endParaRPr lang="en-US">
              <a:solidFill>
                <a:schemeClr val="bg1"/>
              </a:solidFill>
            </a:endParaRPr>
          </a:p>
        </p:txBody>
      </p:sp>
      <p:sp>
        <p:nvSpPr>
          <p:cNvPr id="26626" name="Rectangle 2"/>
          <p:cNvSpPr>
            <a:spLocks noGrp="1" noChangeArrowheads="1"/>
          </p:cNvSpPr>
          <p:nvPr>
            <p:ph type="title" idx="4294967295"/>
          </p:nvPr>
        </p:nvSpPr>
        <p:spPr>
          <a:xfrm>
            <a:off x="1627188" y="0"/>
            <a:ext cx="8659812" cy="685800"/>
          </a:xfrm>
        </p:spPr>
        <p:txBody>
          <a:bodyPr vert="horz" lIns="0" tIns="45720" rIns="91440" bIns="45720" rtlCol="0" anchor="ctr">
            <a:normAutofit/>
          </a:bodyPr>
          <a:lstStyle/>
          <a:p>
            <a:pPr eaLnBrk="1" hangingPunct="1">
              <a:defRPr/>
            </a:pPr>
            <a:r>
              <a:rPr lang="en-US" sz="2000"/>
              <a:t>Functional Dependencies-  From the  previous example</a:t>
            </a:r>
          </a:p>
        </p:txBody>
      </p:sp>
      <p:sp>
        <p:nvSpPr>
          <p:cNvPr id="334851" name="Rectangle 3"/>
          <p:cNvSpPr>
            <a:spLocks noGrp="1" noChangeArrowheads="1"/>
          </p:cNvSpPr>
          <p:nvPr>
            <p:ph type="body" idx="4294967295"/>
          </p:nvPr>
        </p:nvSpPr>
        <p:spPr>
          <a:xfrm>
            <a:off x="1752600" y="914400"/>
            <a:ext cx="8610600" cy="5257800"/>
          </a:xfrm>
        </p:spPr>
        <p:txBody>
          <a:bodyPr vert="horz" lIns="0" tIns="0" rIns="91440" bIns="45720" rtlCol="0">
            <a:normAutofit/>
          </a:bodyPr>
          <a:lstStyle/>
          <a:p>
            <a:pPr eaLnBrk="1" hangingPunct="1"/>
            <a:r>
              <a:rPr lang="en-US" sz="1800"/>
              <a:t>For each value of (Student# ,Course#), Marks obtained will be exactly one value. So we observe the following Functional dependency</a:t>
            </a:r>
          </a:p>
          <a:p>
            <a:pPr eaLnBrk="1" hangingPunct="1">
              <a:buFont typeface="Wingdings" panose="05000000000000000000" pitchFamily="2" charset="2"/>
              <a:buNone/>
            </a:pPr>
            <a:r>
              <a:rPr lang="en-US" sz="1800" b="1"/>
              <a:t>		</a:t>
            </a:r>
          </a:p>
          <a:p>
            <a:pPr eaLnBrk="1" hangingPunct="1">
              <a:buFont typeface="Wingdings" panose="05000000000000000000" pitchFamily="2" charset="2"/>
              <a:buNone/>
            </a:pPr>
            <a:r>
              <a:rPr lang="en-US" sz="1800" b="1"/>
              <a:t>		STUDENT# COURSE# </a:t>
            </a:r>
            <a:r>
              <a:rPr lang="en-US" sz="1800" b="1">
                <a:sym typeface="Wingdings" panose="05000000000000000000" pitchFamily="2" charset="2"/>
              </a:rPr>
              <a:t></a:t>
            </a:r>
            <a:r>
              <a:rPr lang="en-US" sz="1800" b="1"/>
              <a:t> Marks</a:t>
            </a:r>
          </a:p>
          <a:p>
            <a:pPr eaLnBrk="1" hangingPunct="1">
              <a:buFont typeface="Wingdings" panose="05000000000000000000" pitchFamily="2" charset="2"/>
              <a:buNone/>
            </a:pPr>
            <a:endParaRPr lang="en-US" sz="1800" b="1"/>
          </a:p>
          <a:p>
            <a:pPr eaLnBrk="1" hangingPunct="1"/>
            <a:endParaRPr lang="en-US" sz="1800" b="1"/>
          </a:p>
          <a:p>
            <a:pPr eaLnBrk="1" hangingPunct="1"/>
            <a:r>
              <a:rPr lang="en-US" sz="1800"/>
              <a:t>For each value of  Course# the name of the course will  be exactly one value. So we observe the following Functional dependency</a:t>
            </a:r>
          </a:p>
          <a:p>
            <a:pPr eaLnBrk="1" hangingPunct="1">
              <a:buFont typeface="Wingdings" panose="05000000000000000000" pitchFamily="2" charset="2"/>
              <a:buNone/>
            </a:pPr>
            <a:r>
              <a:rPr lang="en-US" sz="1800" b="1"/>
              <a:t>		</a:t>
            </a:r>
          </a:p>
          <a:p>
            <a:pPr eaLnBrk="1" hangingPunct="1">
              <a:buFont typeface="Wingdings" panose="05000000000000000000" pitchFamily="2" charset="2"/>
              <a:buNone/>
            </a:pPr>
            <a:r>
              <a:rPr lang="en-US" sz="1800" b="1"/>
              <a:t>		COURSE#  </a:t>
            </a:r>
            <a:r>
              <a:rPr lang="en-US" sz="1800" b="1">
                <a:sym typeface="Wingdings" panose="05000000000000000000" pitchFamily="2" charset="2"/>
              </a:rPr>
              <a:t></a:t>
            </a:r>
            <a:r>
              <a:rPr lang="en-US" sz="1800" b="1"/>
              <a:t> CourseName,</a:t>
            </a:r>
          </a:p>
          <a:p>
            <a:pPr eaLnBrk="1" hangingPunct="1">
              <a:buFont typeface="Wingdings" panose="05000000000000000000" pitchFamily="2" charset="2"/>
              <a:buNone/>
            </a:pPr>
            <a:endParaRPr lang="en-US" sz="1800" b="1"/>
          </a:p>
          <a:p>
            <a:pPr eaLnBrk="1" hangingPunct="1"/>
            <a:r>
              <a:rPr lang="en-US" sz="1800"/>
              <a:t>For each value of  Marks the grade will be exactly one value. So we observe the following functional dependency</a:t>
            </a:r>
          </a:p>
          <a:p>
            <a:pPr eaLnBrk="1" hangingPunct="1">
              <a:buFont typeface="Wingdings" panose="05000000000000000000" pitchFamily="2" charset="2"/>
              <a:buNone/>
            </a:pPr>
            <a:r>
              <a:rPr lang="en-US" sz="1800" b="1"/>
              <a:t>		</a:t>
            </a:r>
          </a:p>
          <a:p>
            <a:pPr eaLnBrk="1" hangingPunct="1">
              <a:buFont typeface="Wingdings" panose="05000000000000000000" pitchFamily="2" charset="2"/>
              <a:buNone/>
            </a:pPr>
            <a:r>
              <a:rPr lang="en-US" sz="1800" b="1"/>
              <a:t>		Marks </a:t>
            </a:r>
            <a:r>
              <a:rPr lang="en-US" sz="1800" b="1">
                <a:sym typeface="Wingdings" panose="05000000000000000000" pitchFamily="2" charset="2"/>
              </a:rPr>
              <a:t></a:t>
            </a:r>
            <a:r>
              <a:rPr lang="en-US" sz="1800" b="1"/>
              <a:t> Grade </a:t>
            </a:r>
          </a:p>
        </p:txBody>
      </p:sp>
    </p:spTree>
    <p:extLst>
      <p:ext uri="{BB962C8B-B14F-4D97-AF65-F5344CB8AC3E}">
        <p14:creationId xmlns:p14="http://schemas.microsoft.com/office/powerpoint/2010/main" val="775129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34851">
                                            <p:txEl>
                                              <p:pRg st="1" end="1"/>
                                            </p:txEl>
                                          </p:spTgt>
                                        </p:tgtEl>
                                        <p:attrNameLst>
                                          <p:attrName>style.visibility</p:attrName>
                                        </p:attrNameLst>
                                      </p:cBhvr>
                                      <p:to>
                                        <p:strVal val="visible"/>
                                      </p:to>
                                    </p:set>
                                    <p:anim calcmode="lin" valueType="num">
                                      <p:cBhvr>
                                        <p:cTn id="7" dur="1000" fill="hold"/>
                                        <p:tgtEl>
                                          <p:spTgt spid="33485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3485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485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34851">
                                            <p:txEl>
                                              <p:pRg st="2" end="2"/>
                                            </p:txEl>
                                          </p:spTgt>
                                        </p:tgtEl>
                                        <p:attrNameLst>
                                          <p:attrName>style.visibility</p:attrName>
                                        </p:attrNameLst>
                                      </p:cBhvr>
                                      <p:to>
                                        <p:strVal val="visible"/>
                                      </p:to>
                                    </p:set>
                                    <p:anim calcmode="lin" valueType="num">
                                      <p:cBhvr>
                                        <p:cTn id="14" dur="1000" fill="hold"/>
                                        <p:tgtEl>
                                          <p:spTgt spid="33485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3485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3485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34851">
                                            <p:txEl>
                                              <p:pRg st="5" end="5"/>
                                            </p:txEl>
                                          </p:spTgt>
                                        </p:tgtEl>
                                        <p:attrNameLst>
                                          <p:attrName>style.visibility</p:attrName>
                                        </p:attrNameLst>
                                      </p:cBhvr>
                                      <p:to>
                                        <p:strVal val="visible"/>
                                      </p:to>
                                    </p:set>
                                    <p:anim calcmode="lin" valueType="num">
                                      <p:cBhvr>
                                        <p:cTn id="21" dur="1000" fill="hold"/>
                                        <p:tgtEl>
                                          <p:spTgt spid="334851">
                                            <p:txEl>
                                              <p:pRg st="5" end="5"/>
                                            </p:txEl>
                                          </p:spTgt>
                                        </p:tgtEl>
                                        <p:attrNameLst>
                                          <p:attrName>ppt_x</p:attrName>
                                        </p:attrNameLst>
                                      </p:cBhvr>
                                      <p:tavLst>
                                        <p:tav tm="0">
                                          <p:val>
                                            <p:strVal val="#ppt_x-.2"/>
                                          </p:val>
                                        </p:tav>
                                        <p:tav tm="100000">
                                          <p:val>
                                            <p:strVal val="#ppt_x"/>
                                          </p:val>
                                        </p:tav>
                                      </p:tavLst>
                                    </p:anim>
                                    <p:anim calcmode="lin" valueType="num">
                                      <p:cBhvr>
                                        <p:cTn id="22" dur="1000" fill="hold"/>
                                        <p:tgtEl>
                                          <p:spTgt spid="33485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3485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34851">
                                            <p:txEl>
                                              <p:pRg st="0" end="0"/>
                                            </p:txEl>
                                          </p:spTgt>
                                        </p:tgtEl>
                                        <p:attrNameLst>
                                          <p:attrName>style.visibility</p:attrName>
                                        </p:attrNameLst>
                                      </p:cBhvr>
                                      <p:to>
                                        <p:strVal val="visible"/>
                                      </p:to>
                                    </p:set>
                                    <p:anim calcmode="lin" valueType="num">
                                      <p:cBhvr>
                                        <p:cTn id="28" dur="1000" fill="hold"/>
                                        <p:tgtEl>
                                          <p:spTgt spid="334851">
                                            <p:txEl>
                                              <p:pRg st="0" end="0"/>
                                            </p:txEl>
                                          </p:spTgt>
                                        </p:tgtEl>
                                        <p:attrNameLst>
                                          <p:attrName>ppt_x</p:attrName>
                                        </p:attrNameLst>
                                      </p:cBhvr>
                                      <p:tavLst>
                                        <p:tav tm="0">
                                          <p:val>
                                            <p:strVal val="#ppt_x-.2"/>
                                          </p:val>
                                        </p:tav>
                                        <p:tav tm="100000">
                                          <p:val>
                                            <p:strVal val="#ppt_x"/>
                                          </p:val>
                                        </p:tav>
                                      </p:tavLst>
                                    </p:anim>
                                    <p:anim calcmode="lin" valueType="num">
                                      <p:cBhvr>
                                        <p:cTn id="29" dur="1000" fill="hold"/>
                                        <p:tgtEl>
                                          <p:spTgt spid="33485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34851">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34851">
                                            <p:txEl>
                                              <p:pRg st="6" end="6"/>
                                            </p:txEl>
                                          </p:spTgt>
                                        </p:tgtEl>
                                        <p:attrNameLst>
                                          <p:attrName>style.visibility</p:attrName>
                                        </p:attrNameLst>
                                      </p:cBhvr>
                                      <p:to>
                                        <p:strVal val="visible"/>
                                      </p:to>
                                    </p:set>
                                    <p:anim calcmode="lin" valueType="num">
                                      <p:cBhvr>
                                        <p:cTn id="35" dur="1000" fill="hold"/>
                                        <p:tgtEl>
                                          <p:spTgt spid="334851">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33485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348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334851">
                                            <p:txEl>
                                              <p:pRg st="7" end="7"/>
                                            </p:txEl>
                                          </p:spTgt>
                                        </p:tgtEl>
                                        <p:attrNameLst>
                                          <p:attrName>style.visibility</p:attrName>
                                        </p:attrNameLst>
                                      </p:cBhvr>
                                      <p:to>
                                        <p:strVal val="visible"/>
                                      </p:to>
                                    </p:set>
                                    <p:anim calcmode="lin" valueType="num">
                                      <p:cBhvr>
                                        <p:cTn id="42" dur="1000" fill="hold"/>
                                        <p:tgtEl>
                                          <p:spTgt spid="334851">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33485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34851">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334851">
                                            <p:txEl>
                                              <p:pRg st="9" end="9"/>
                                            </p:txEl>
                                          </p:spTgt>
                                        </p:tgtEl>
                                        <p:attrNameLst>
                                          <p:attrName>style.visibility</p:attrName>
                                        </p:attrNameLst>
                                      </p:cBhvr>
                                      <p:to>
                                        <p:strVal val="visible"/>
                                      </p:to>
                                    </p:set>
                                    <p:anim calcmode="lin" valueType="num">
                                      <p:cBhvr>
                                        <p:cTn id="49" dur="1000" fill="hold"/>
                                        <p:tgtEl>
                                          <p:spTgt spid="334851">
                                            <p:txEl>
                                              <p:pRg st="9" end="9"/>
                                            </p:txEl>
                                          </p:spTgt>
                                        </p:tgtEl>
                                        <p:attrNameLst>
                                          <p:attrName>ppt_x</p:attrName>
                                        </p:attrNameLst>
                                      </p:cBhvr>
                                      <p:tavLst>
                                        <p:tav tm="0">
                                          <p:val>
                                            <p:strVal val="#ppt_x-.2"/>
                                          </p:val>
                                        </p:tav>
                                        <p:tav tm="100000">
                                          <p:val>
                                            <p:strVal val="#ppt_x"/>
                                          </p:val>
                                        </p:tav>
                                      </p:tavLst>
                                    </p:anim>
                                    <p:anim calcmode="lin" valueType="num">
                                      <p:cBhvr>
                                        <p:cTn id="50" dur="1000" fill="hold"/>
                                        <p:tgtEl>
                                          <p:spTgt spid="334851">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334851">
                                            <p:txEl>
                                              <p:pRg st="9" end="9"/>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334851">
                                            <p:txEl>
                                              <p:pRg st="10" end="10"/>
                                            </p:txEl>
                                          </p:spTgt>
                                        </p:tgtEl>
                                        <p:attrNameLst>
                                          <p:attrName>style.visibility</p:attrName>
                                        </p:attrNameLst>
                                      </p:cBhvr>
                                      <p:to>
                                        <p:strVal val="visible"/>
                                      </p:to>
                                    </p:set>
                                    <p:anim calcmode="lin" valueType="num">
                                      <p:cBhvr>
                                        <p:cTn id="56" dur="1000" fill="hold"/>
                                        <p:tgtEl>
                                          <p:spTgt spid="334851">
                                            <p:txEl>
                                              <p:pRg st="10" end="10"/>
                                            </p:txEl>
                                          </p:spTgt>
                                        </p:tgtEl>
                                        <p:attrNameLst>
                                          <p:attrName>ppt_x</p:attrName>
                                        </p:attrNameLst>
                                      </p:cBhvr>
                                      <p:tavLst>
                                        <p:tav tm="0">
                                          <p:val>
                                            <p:strVal val="#ppt_x-.2"/>
                                          </p:val>
                                        </p:tav>
                                        <p:tav tm="100000">
                                          <p:val>
                                            <p:strVal val="#ppt_x"/>
                                          </p:val>
                                        </p:tav>
                                      </p:tavLst>
                                    </p:anim>
                                    <p:anim calcmode="lin" valueType="num">
                                      <p:cBhvr>
                                        <p:cTn id="57" dur="1000" fill="hold"/>
                                        <p:tgtEl>
                                          <p:spTgt spid="334851">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334851">
                                            <p:txEl>
                                              <p:pRg st="10" end="1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334851">
                                            <p:txEl>
                                              <p:pRg st="11" end="11"/>
                                            </p:txEl>
                                          </p:spTgt>
                                        </p:tgtEl>
                                        <p:attrNameLst>
                                          <p:attrName>style.visibility</p:attrName>
                                        </p:attrNameLst>
                                      </p:cBhvr>
                                      <p:to>
                                        <p:strVal val="visible"/>
                                      </p:to>
                                    </p:set>
                                    <p:anim calcmode="lin" valueType="num">
                                      <p:cBhvr>
                                        <p:cTn id="63" dur="1000" fill="hold"/>
                                        <p:tgtEl>
                                          <p:spTgt spid="334851">
                                            <p:txEl>
                                              <p:pRg st="11" end="11"/>
                                            </p:txEl>
                                          </p:spTgt>
                                        </p:tgtEl>
                                        <p:attrNameLst>
                                          <p:attrName>ppt_x</p:attrName>
                                        </p:attrNameLst>
                                      </p:cBhvr>
                                      <p:tavLst>
                                        <p:tav tm="0">
                                          <p:val>
                                            <p:strVal val="#ppt_x-.2"/>
                                          </p:val>
                                        </p:tav>
                                        <p:tav tm="100000">
                                          <p:val>
                                            <p:strVal val="#ppt_x"/>
                                          </p:val>
                                        </p:tav>
                                      </p:tavLst>
                                    </p:anim>
                                    <p:anim calcmode="lin" valueType="num">
                                      <p:cBhvr>
                                        <p:cTn id="64" dur="1000" fill="hold"/>
                                        <p:tgtEl>
                                          <p:spTgt spid="334851">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3348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EF4494F-57D8-4092-8D9A-C1068CCEFCD8}" type="slidenum">
              <a:rPr lang="en-US">
                <a:solidFill>
                  <a:schemeClr val="bg1"/>
                </a:solidFill>
              </a:rPr>
              <a:pPr/>
              <a:t>47</a:t>
            </a:fld>
            <a:endParaRPr lang="en-US">
              <a:solidFill>
                <a:schemeClr val="bg1"/>
              </a:solidFill>
            </a:endParaRPr>
          </a:p>
        </p:txBody>
      </p:sp>
      <p:sp>
        <p:nvSpPr>
          <p:cNvPr id="28674" name="Rectangle 2"/>
          <p:cNvSpPr>
            <a:spLocks noGrp="1" noChangeArrowheads="1"/>
          </p:cNvSpPr>
          <p:nvPr>
            <p:ph type="title" idx="4294967295"/>
          </p:nvPr>
        </p:nvSpPr>
        <p:spPr>
          <a:xfrm>
            <a:off x="1838325" y="50103"/>
            <a:ext cx="8574088" cy="702373"/>
          </a:xfrm>
        </p:spPr>
        <p:txBody>
          <a:bodyPr vert="horz" lIns="92075" tIns="46038" rIns="92075" bIns="46038" rtlCol="0" anchor="b">
            <a:spAutoFit/>
          </a:bodyPr>
          <a:lstStyle/>
          <a:p>
            <a:pPr eaLnBrk="1" hangingPunct="1">
              <a:defRPr/>
            </a:pPr>
            <a:r>
              <a:rPr lang="en-US"/>
              <a:t>Full dependencies</a:t>
            </a:r>
          </a:p>
        </p:txBody>
      </p:sp>
      <p:sp>
        <p:nvSpPr>
          <p:cNvPr id="64516" name="Rectangle 3"/>
          <p:cNvSpPr>
            <a:spLocks noChangeArrowheads="1"/>
          </p:cNvSpPr>
          <p:nvPr/>
        </p:nvSpPr>
        <p:spPr bwMode="auto">
          <a:xfrm>
            <a:off x="1752600" y="1143001"/>
            <a:ext cx="8610600" cy="101630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just">
              <a:spcBef>
                <a:spcPct val="0"/>
              </a:spcBef>
              <a:buClrTx/>
              <a:buSzTx/>
              <a:buFontTx/>
              <a:buNone/>
            </a:pPr>
            <a:r>
              <a:rPr lang="en-US" sz="2000" i="1"/>
              <a:t>X and Y are attributes. </a:t>
            </a:r>
          </a:p>
          <a:p>
            <a:pPr algn="just">
              <a:spcBef>
                <a:spcPct val="0"/>
              </a:spcBef>
              <a:buClrTx/>
              <a:buSzTx/>
              <a:buFontTx/>
              <a:buNone/>
            </a:pPr>
            <a:r>
              <a:rPr lang="en-US" sz="2000" i="1"/>
              <a:t>X Functionally determines Y</a:t>
            </a:r>
          </a:p>
          <a:p>
            <a:pPr algn="just">
              <a:spcBef>
                <a:spcPct val="0"/>
              </a:spcBef>
              <a:buClrTx/>
              <a:buSzTx/>
              <a:buFontTx/>
              <a:buNone/>
            </a:pPr>
            <a:r>
              <a:rPr lang="en-US" sz="2000" i="1"/>
              <a:t>Note: Subset of X should not functionally determine Y</a:t>
            </a:r>
          </a:p>
        </p:txBody>
      </p:sp>
      <p:sp>
        <p:nvSpPr>
          <p:cNvPr id="64517" name="Rectangle 4"/>
          <p:cNvSpPr>
            <a:spLocks noChangeArrowheads="1"/>
          </p:cNvSpPr>
          <p:nvPr/>
        </p:nvSpPr>
        <p:spPr bwMode="auto">
          <a:xfrm>
            <a:off x="1752601" y="4191001"/>
            <a:ext cx="85074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endParaRPr lang="en-US" sz="2400" b="0"/>
          </a:p>
        </p:txBody>
      </p:sp>
      <p:pic>
        <p:nvPicPr>
          <p:cNvPr id="64518" name="Picture 5"/>
          <p:cNvPicPr>
            <a:picLocks noGrp="1" noChangeAspect="1" noChangeArrowheads="1"/>
          </p:cNvPicPr>
          <p:nvPr>
            <p:ph idx="4294967295"/>
          </p:nvPr>
        </p:nvPicPr>
        <p:blipFill>
          <a:blip r:embed="rId3">
            <a:lum bright="-18000"/>
            <a:extLst>
              <a:ext uri="{28A0092B-C50C-407E-A947-70E740481C1C}">
                <a14:useLocalDpi xmlns:a14="http://schemas.microsoft.com/office/drawing/2010/main" val="0"/>
              </a:ext>
            </a:extLst>
          </a:blip>
          <a:srcRect/>
          <a:stretch>
            <a:fillRect/>
          </a:stretch>
        </p:blipFill>
        <p:spPr>
          <a:xfrm>
            <a:off x="2778125" y="2633664"/>
            <a:ext cx="6465888" cy="2905125"/>
          </a:xfrm>
          <a:noFill/>
        </p:spPr>
      </p:pic>
    </p:spTree>
    <p:extLst>
      <p:ext uri="{BB962C8B-B14F-4D97-AF65-F5344CB8AC3E}">
        <p14:creationId xmlns:p14="http://schemas.microsoft.com/office/powerpoint/2010/main" val="1720543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A8B3288-27C2-4BED-9511-786D4BB7B856}" type="slidenum">
              <a:rPr lang="en-US">
                <a:solidFill>
                  <a:schemeClr val="bg1"/>
                </a:solidFill>
              </a:rPr>
              <a:pPr/>
              <a:t>48</a:t>
            </a:fld>
            <a:endParaRPr lang="en-US">
              <a:solidFill>
                <a:schemeClr val="bg1"/>
              </a:solidFill>
            </a:endParaRPr>
          </a:p>
        </p:txBody>
      </p:sp>
      <p:sp>
        <p:nvSpPr>
          <p:cNvPr id="29698" name="Rectangle 2"/>
          <p:cNvSpPr>
            <a:spLocks noGrp="1" noChangeArrowheads="1"/>
          </p:cNvSpPr>
          <p:nvPr>
            <p:ph type="title" idx="4294967295"/>
          </p:nvPr>
        </p:nvSpPr>
        <p:spPr>
          <a:xfrm>
            <a:off x="1838325" y="50103"/>
            <a:ext cx="8574088" cy="702373"/>
          </a:xfrm>
        </p:spPr>
        <p:txBody>
          <a:bodyPr vert="horz" lIns="92075" tIns="46038" rIns="92075" bIns="46038" rtlCol="0" anchor="b">
            <a:spAutoFit/>
          </a:bodyPr>
          <a:lstStyle/>
          <a:p>
            <a:pPr eaLnBrk="1" hangingPunct="1">
              <a:defRPr/>
            </a:pPr>
            <a:r>
              <a:rPr lang="en-US"/>
              <a:t>Partial dependencies</a:t>
            </a:r>
          </a:p>
        </p:txBody>
      </p:sp>
      <p:sp>
        <p:nvSpPr>
          <p:cNvPr id="65540" name="Rectangle 3"/>
          <p:cNvSpPr>
            <a:spLocks noChangeArrowheads="1"/>
          </p:cNvSpPr>
          <p:nvPr/>
        </p:nvSpPr>
        <p:spPr bwMode="auto">
          <a:xfrm>
            <a:off x="1828801" y="4114800"/>
            <a:ext cx="85074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1800" b="0"/>
              <a:t>We  have both the functional dependency valid in our example</a:t>
            </a:r>
          </a:p>
          <a:p>
            <a:pPr algn="l">
              <a:spcBef>
                <a:spcPct val="0"/>
              </a:spcBef>
              <a:buClrTx/>
              <a:buSzTx/>
              <a:buFontTx/>
              <a:buNone/>
            </a:pPr>
            <a:endParaRPr lang="en-US" sz="1800" b="0"/>
          </a:p>
          <a:p>
            <a:pPr algn="l">
              <a:spcBef>
                <a:spcPct val="0"/>
              </a:spcBef>
              <a:buClrTx/>
              <a:buSzTx/>
              <a:buFontTx/>
              <a:buNone/>
            </a:pPr>
            <a:r>
              <a:rPr lang="en-US" sz="1800" b="0"/>
              <a:t>	Student# Course#           CourseName</a:t>
            </a:r>
          </a:p>
          <a:p>
            <a:pPr algn="l">
              <a:spcBef>
                <a:spcPct val="0"/>
              </a:spcBef>
              <a:buClrTx/>
              <a:buSzTx/>
              <a:buFontTx/>
              <a:buNone/>
            </a:pPr>
            <a:r>
              <a:rPr lang="en-US" sz="1800" b="0"/>
              <a:t>	</a:t>
            </a:r>
          </a:p>
          <a:p>
            <a:pPr algn="l">
              <a:spcBef>
                <a:spcPct val="0"/>
              </a:spcBef>
              <a:buClrTx/>
              <a:buSzTx/>
              <a:buFontTx/>
              <a:buNone/>
            </a:pPr>
            <a:r>
              <a:rPr lang="en-US" sz="1800" b="0"/>
              <a:t>                Course#                   CourseName</a:t>
            </a:r>
          </a:p>
          <a:p>
            <a:pPr algn="l">
              <a:spcBef>
                <a:spcPct val="0"/>
              </a:spcBef>
              <a:buClrTx/>
              <a:buSzTx/>
              <a:buFontTx/>
              <a:buNone/>
            </a:pPr>
            <a:endParaRPr lang="en-US" sz="1800" b="0"/>
          </a:p>
          <a:p>
            <a:pPr algn="l">
              <a:spcBef>
                <a:spcPct val="0"/>
              </a:spcBef>
              <a:buClrTx/>
              <a:buSzTx/>
              <a:buFontTx/>
              <a:buNone/>
            </a:pPr>
            <a:r>
              <a:rPr lang="en-US" sz="1800" b="0"/>
              <a:t>So we can say that CourseName is partially dependent on </a:t>
            </a:r>
            <a:r>
              <a:rPr lang="en-US" sz="1800" b="0" u="sng"/>
              <a:t>Student# Course#</a:t>
            </a:r>
            <a:endParaRPr lang="en-US" sz="1800" b="0"/>
          </a:p>
        </p:txBody>
      </p:sp>
      <p:sp>
        <p:nvSpPr>
          <p:cNvPr id="65541" name="Line 4"/>
          <p:cNvSpPr>
            <a:spLocks noChangeShapeType="1"/>
          </p:cNvSpPr>
          <p:nvPr/>
        </p:nvSpPr>
        <p:spPr bwMode="auto">
          <a:xfrm>
            <a:off x="5484814" y="3698875"/>
            <a:ext cx="1343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000000"/>
                </a:solidFill>
                <a:round/>
                <a:headEnd type="none" w="sm" len="sm"/>
                <a:tailEnd type="stealth" w="med" len="lg"/>
              </a14:hiddenLine>
            </a:ext>
          </a:extLst>
        </p:spPr>
        <p:txBody>
          <a:bodyPr wrap="none" anchor="ctr"/>
          <a:lstStyle/>
          <a:p>
            <a:endParaRPr lang="en-US"/>
          </a:p>
        </p:txBody>
      </p:sp>
      <p:sp>
        <p:nvSpPr>
          <p:cNvPr id="65542" name="Line 5"/>
          <p:cNvSpPr>
            <a:spLocks noChangeShapeType="1"/>
          </p:cNvSpPr>
          <p:nvPr/>
        </p:nvSpPr>
        <p:spPr bwMode="auto">
          <a:xfrm>
            <a:off x="5494339" y="4537075"/>
            <a:ext cx="1343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000000"/>
                </a:solidFill>
                <a:round/>
                <a:headEnd type="none" w="sm" len="sm"/>
                <a:tailEnd type="stealth" w="med" len="lg"/>
              </a14:hiddenLine>
            </a:ext>
          </a:extLst>
        </p:spPr>
        <p:txBody>
          <a:bodyPr wrap="none" anchor="ctr"/>
          <a:lstStyle/>
          <a:p>
            <a:endParaRPr lang="en-US"/>
          </a:p>
        </p:txBody>
      </p:sp>
      <p:sp>
        <p:nvSpPr>
          <p:cNvPr id="65543" name="Line 6"/>
          <p:cNvSpPr>
            <a:spLocks noChangeShapeType="1"/>
          </p:cNvSpPr>
          <p:nvPr/>
        </p:nvSpPr>
        <p:spPr bwMode="auto">
          <a:xfrm>
            <a:off x="5489576" y="5418138"/>
            <a:ext cx="134302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50800">
                <a:solidFill>
                  <a:srgbClr val="000000"/>
                </a:solidFill>
                <a:round/>
                <a:headEnd type="none" w="sm" len="sm"/>
                <a:tailEnd type="stealth" w="med" len="lg"/>
              </a14:hiddenLine>
            </a:ext>
          </a:extLst>
        </p:spPr>
        <p:txBody>
          <a:bodyPr wrap="none" anchor="ctr"/>
          <a:lstStyle/>
          <a:p>
            <a:endParaRPr lang="en-US"/>
          </a:p>
        </p:txBody>
      </p:sp>
      <p:sp>
        <p:nvSpPr>
          <p:cNvPr id="65544" name="Rectangle 7"/>
          <p:cNvSpPr>
            <a:spLocks noChangeArrowheads="1"/>
          </p:cNvSpPr>
          <p:nvPr/>
        </p:nvSpPr>
        <p:spPr bwMode="auto">
          <a:xfrm>
            <a:off x="1752600" y="990600"/>
            <a:ext cx="8610600" cy="9159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just">
              <a:spcBef>
                <a:spcPct val="0"/>
              </a:spcBef>
              <a:buClrTx/>
              <a:buSzTx/>
              <a:buFontTx/>
              <a:buNone/>
            </a:pPr>
            <a:r>
              <a:rPr lang="en-US" sz="1800" i="1"/>
              <a:t>X and Y are attributes. </a:t>
            </a:r>
          </a:p>
          <a:p>
            <a:pPr algn="just">
              <a:spcBef>
                <a:spcPct val="0"/>
              </a:spcBef>
              <a:buClrTx/>
              <a:buSzTx/>
              <a:buFontTx/>
              <a:buNone/>
            </a:pPr>
            <a:r>
              <a:rPr lang="en-US" sz="1800" i="1"/>
              <a:t>Attribute Y is partially dependent on the attribute X only if it is dependent on a sub-set of attribute X.</a:t>
            </a:r>
          </a:p>
        </p:txBody>
      </p:sp>
      <p:pic>
        <p:nvPicPr>
          <p:cNvPr id="6554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981201"/>
            <a:ext cx="50768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cxnSp>
        <p:nvCxnSpPr>
          <p:cNvPr id="65546" name="Straight Arrow Connector 11"/>
          <p:cNvCxnSpPr>
            <a:cxnSpLocks noChangeShapeType="1"/>
          </p:cNvCxnSpPr>
          <p:nvPr/>
        </p:nvCxnSpPr>
        <p:spPr bwMode="auto">
          <a:xfrm>
            <a:off x="4724400" y="4875214"/>
            <a:ext cx="53340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5547" name="Straight Arrow Connector 12"/>
          <p:cNvCxnSpPr>
            <a:cxnSpLocks noChangeShapeType="1"/>
          </p:cNvCxnSpPr>
          <p:nvPr/>
        </p:nvCxnSpPr>
        <p:spPr bwMode="auto">
          <a:xfrm>
            <a:off x="4114800" y="5408614"/>
            <a:ext cx="53340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22245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5ABD914-B704-45BB-81ED-257E8307E40A}" type="slidenum">
              <a:rPr lang="en-US">
                <a:solidFill>
                  <a:schemeClr val="bg1"/>
                </a:solidFill>
              </a:rPr>
              <a:pPr/>
              <a:t>49</a:t>
            </a:fld>
            <a:endParaRPr lang="en-US">
              <a:solidFill>
                <a:schemeClr val="bg1"/>
              </a:solidFill>
            </a:endParaRPr>
          </a:p>
        </p:txBody>
      </p:sp>
      <p:sp>
        <p:nvSpPr>
          <p:cNvPr id="30722" name="Rectangle 2"/>
          <p:cNvSpPr>
            <a:spLocks noGrp="1" noChangeArrowheads="1"/>
          </p:cNvSpPr>
          <p:nvPr>
            <p:ph type="title" idx="4294967295"/>
          </p:nvPr>
        </p:nvSpPr>
        <p:spPr>
          <a:xfrm>
            <a:off x="1838325" y="50103"/>
            <a:ext cx="8574088" cy="702373"/>
          </a:xfrm>
        </p:spPr>
        <p:txBody>
          <a:bodyPr vert="horz" lIns="92075" tIns="46038" rIns="92075" bIns="46038" rtlCol="0" anchor="b">
            <a:spAutoFit/>
          </a:bodyPr>
          <a:lstStyle/>
          <a:p>
            <a:pPr eaLnBrk="1" hangingPunct="1">
              <a:defRPr/>
            </a:pPr>
            <a:r>
              <a:rPr lang="en-US"/>
              <a:t>Transitive dependencies</a:t>
            </a:r>
          </a:p>
        </p:txBody>
      </p:sp>
      <p:sp>
        <p:nvSpPr>
          <p:cNvPr id="66564" name="Rectangle 3"/>
          <p:cNvSpPr>
            <a:spLocks noChangeArrowheads="1"/>
          </p:cNvSpPr>
          <p:nvPr/>
        </p:nvSpPr>
        <p:spPr bwMode="auto">
          <a:xfrm>
            <a:off x="1981201" y="1219201"/>
            <a:ext cx="8005763" cy="11906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just">
              <a:spcBef>
                <a:spcPct val="0"/>
              </a:spcBef>
              <a:buClrTx/>
              <a:buSzTx/>
              <a:buFontTx/>
              <a:buNone/>
            </a:pPr>
            <a:r>
              <a:rPr lang="en-US" sz="1800" i="1"/>
              <a:t>X Y and Z are three attributes. </a:t>
            </a:r>
          </a:p>
          <a:p>
            <a:pPr algn="just">
              <a:spcBef>
                <a:spcPct val="0"/>
              </a:spcBef>
              <a:buClrTx/>
              <a:buSzTx/>
              <a:buFontTx/>
              <a:buNone/>
            </a:pPr>
            <a:r>
              <a:rPr lang="en-US" sz="1800" i="1"/>
              <a:t>X -&gt; Y</a:t>
            </a:r>
          </a:p>
          <a:p>
            <a:pPr algn="just">
              <a:spcBef>
                <a:spcPct val="0"/>
              </a:spcBef>
              <a:buClrTx/>
              <a:buSzTx/>
              <a:buFontTx/>
              <a:buNone/>
            </a:pPr>
            <a:r>
              <a:rPr lang="en-US" sz="1800" i="1"/>
              <a:t>Y-&gt; Z  </a:t>
            </a:r>
          </a:p>
          <a:p>
            <a:pPr algn="just">
              <a:spcBef>
                <a:spcPct val="0"/>
              </a:spcBef>
              <a:buClrTx/>
              <a:buSzTx/>
              <a:buFontTx/>
              <a:buNone/>
            </a:pPr>
            <a:r>
              <a:rPr lang="en-US" sz="1800" i="1"/>
              <a:t>=&gt; X -&gt; Z</a:t>
            </a:r>
          </a:p>
        </p:txBody>
      </p:sp>
      <p:cxnSp>
        <p:nvCxnSpPr>
          <p:cNvPr id="340997" name="AutoShape 5"/>
          <p:cNvCxnSpPr>
            <a:cxnSpLocks noChangeShapeType="1"/>
          </p:cNvCxnSpPr>
          <p:nvPr/>
        </p:nvCxnSpPr>
        <p:spPr bwMode="auto">
          <a:xfrm rot="10800000" flipH="1" flipV="1">
            <a:off x="2136776" y="4170364"/>
            <a:ext cx="7764463" cy="1587"/>
          </a:xfrm>
          <a:prstGeom prst="curvedConnector5">
            <a:avLst>
              <a:gd name="adj1" fmla="val -2944"/>
              <a:gd name="adj2" fmla="val 61500014"/>
              <a:gd name="adj3" fmla="val 102926"/>
            </a:avLst>
          </a:prstGeom>
          <a:noFill/>
          <a:ln w="635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665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3352800"/>
            <a:ext cx="73818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441903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340997"/>
                                        </p:tgtEl>
                                        <p:attrNameLst>
                                          <p:attrName>style.visibility</p:attrName>
                                        </p:attrNameLst>
                                      </p:cBhvr>
                                      <p:to>
                                        <p:strVal val="visible"/>
                                      </p:to>
                                    </p:set>
                                    <p:anim calcmode="lin" valueType="num">
                                      <p:cBhvr>
                                        <p:cTn id="7" dur="500" fill="hold"/>
                                        <p:tgtEl>
                                          <p:spTgt spid="34099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4099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4099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40997"/>
                                        </p:tgtEl>
                                        <p:attrNameLst>
                                          <p:attrName>ppt_y</p:attrName>
                                        </p:attrNameLst>
                                      </p:cBhvr>
                                      <p:tavLst>
                                        <p:tav tm="0">
                                          <p:val>
                                            <p:strVal val="#ppt_y"/>
                                          </p:val>
                                        </p:tav>
                                        <p:tav tm="100000">
                                          <p:val>
                                            <p:strVal val="#ppt_y"/>
                                          </p:val>
                                        </p:tav>
                                      </p:tavLst>
                                    </p:anim>
                                  </p:childTnLst>
                                </p:cTn>
                              </p:par>
                              <p:par>
                                <p:cTn id="11" presetID="35" presetClass="emph" presetSubtype="0" repeatCount="indefinite" fill="hold" nodeType="withEffect">
                                  <p:stCondLst>
                                    <p:cond delay="0"/>
                                  </p:stCondLst>
                                  <p:childTnLst>
                                    <p:anim calcmode="discrete" valueType="str">
                                      <p:cBhvr>
                                        <p:cTn id="12" dur="1000" fill="hold"/>
                                        <p:tgtEl>
                                          <p:spTgt spid="34099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vert="horz" lIns="0" tIns="45720" rIns="91440" bIns="45720" rtlCol="0" anchor="ctr">
            <a:normAutofit/>
          </a:bodyPr>
          <a:lstStyle/>
          <a:p>
            <a:pPr>
              <a:defRPr/>
            </a:pPr>
            <a:r>
              <a:rPr lang="en-US"/>
              <a:t>Database Management System</a:t>
            </a:r>
          </a:p>
        </p:txBody>
      </p:sp>
      <p:sp>
        <p:nvSpPr>
          <p:cNvPr id="25603" name="Content Placeholder 6"/>
          <p:cNvSpPr>
            <a:spLocks noGrp="1"/>
          </p:cNvSpPr>
          <p:nvPr>
            <p:ph idx="1"/>
          </p:nvPr>
        </p:nvSpPr>
        <p:spPr/>
        <p:txBody>
          <a:bodyPr/>
          <a:lstStyle/>
          <a:p>
            <a:r>
              <a:rPr lang="en-US"/>
              <a:t>Collection of interrelated files and set of programs which allows users to access and modify files</a:t>
            </a:r>
          </a:p>
          <a:p>
            <a:pPr>
              <a:buClr>
                <a:schemeClr val="tx1"/>
              </a:buClr>
            </a:pPr>
            <a:endParaRPr lang="en-US"/>
          </a:p>
          <a:p>
            <a:pPr>
              <a:buClr>
                <a:schemeClr val="tx1"/>
              </a:buClr>
            </a:pPr>
            <a:r>
              <a:rPr lang="en-US"/>
              <a:t>   Primary Goal is to provide a convenient and efficient way to store, retrieve and modify information</a:t>
            </a:r>
          </a:p>
          <a:p>
            <a:pPr>
              <a:buClr>
                <a:schemeClr val="tx1"/>
              </a:buClr>
            </a:pPr>
            <a:endParaRPr lang="en-US"/>
          </a:p>
          <a:p>
            <a:pPr>
              <a:buClr>
                <a:schemeClr val="tx1"/>
              </a:buClr>
            </a:pPr>
            <a:r>
              <a:rPr lang="en-US"/>
              <a:t>   Layer of abstraction between the application programs and the file system</a:t>
            </a:r>
          </a:p>
          <a:p>
            <a:pPr eaLnBrk="1" hangingPunct="1">
              <a:buClrTx/>
            </a:pPr>
            <a:endParaRPr lang="en-US"/>
          </a:p>
          <a:p>
            <a:endParaRPr lang="en-US"/>
          </a:p>
        </p:txBody>
      </p:sp>
      <p:sp>
        <p:nvSpPr>
          <p:cNvPr id="6"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817AE994-6947-495E-B22A-AB7448B6B1B7}" type="slidenum">
              <a:rPr lang="en-US">
                <a:solidFill>
                  <a:schemeClr val="bg1"/>
                </a:solidFill>
              </a:rPr>
              <a:pPr/>
              <a:t>5</a:t>
            </a:fld>
            <a:endParaRPr lang="en-US">
              <a:solidFill>
                <a:schemeClr val="bg1"/>
              </a:solidFill>
            </a:endParaRPr>
          </a:p>
        </p:txBody>
      </p:sp>
      <p:sp>
        <p:nvSpPr>
          <p:cNvPr id="8194" name="Rectangle 2"/>
          <p:cNvSpPr>
            <a:spLocks noChangeArrowheads="1"/>
          </p:cNvSpPr>
          <p:nvPr/>
        </p:nvSpPr>
        <p:spPr bwMode="auto">
          <a:xfrm>
            <a:off x="1598614" y="457201"/>
            <a:ext cx="8764587" cy="741229"/>
          </a:xfrm>
          <a:prstGeom prst="rect">
            <a:avLst/>
          </a:prstGeom>
          <a:noFill/>
          <a:ln w="9525">
            <a:noFill/>
            <a:miter lim="800000"/>
            <a:headEnd/>
            <a:tailEnd/>
          </a:ln>
          <a:effectLst/>
        </p:spPr>
        <p:txBody>
          <a:bodyPr lIns="58738" tIns="31750" rIns="58738" bIns="31750">
            <a:spAutoFit/>
          </a:bodyPr>
          <a:lstStyle/>
          <a:p>
            <a:pPr algn="r" defTabSz="595313">
              <a:spcBef>
                <a:spcPct val="0"/>
              </a:spcBef>
              <a:defRPr/>
            </a:pPr>
            <a:r>
              <a:rPr lang="en-US" sz="4400">
                <a:solidFill>
                  <a:schemeClr val="tx2"/>
                </a:solidFill>
                <a:latin typeface="Times New Roman" pitchFamily="18" charset="0"/>
              </a:rPr>
              <a:t>  </a:t>
            </a:r>
            <a:endParaRPr lang="en-US" sz="4000">
              <a:solidFill>
                <a:srgbClr val="FFFFFF"/>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139207944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36F7EAA-A195-4984-B7DE-A63615DBBD70}" type="slidenum">
              <a:rPr lang="en-US">
                <a:solidFill>
                  <a:schemeClr val="bg1"/>
                </a:solidFill>
              </a:rPr>
              <a:pPr/>
              <a:t>50</a:t>
            </a:fld>
            <a:endParaRPr lang="en-US">
              <a:solidFill>
                <a:schemeClr val="bg1"/>
              </a:solidFill>
            </a:endParaRPr>
          </a:p>
        </p:txBody>
      </p:sp>
      <p:sp>
        <p:nvSpPr>
          <p:cNvPr id="317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Need for Normalization</a:t>
            </a:r>
            <a:br>
              <a:rPr lang="en-US"/>
            </a:br>
            <a:endParaRPr lang="en-US" sz="2800"/>
          </a:p>
        </p:txBody>
      </p:sp>
      <p:sp>
        <p:nvSpPr>
          <p:cNvPr id="6150" name="Rectangle 112"/>
          <p:cNvSpPr>
            <a:spLocks noChangeArrowheads="1"/>
          </p:cNvSpPr>
          <p:nvPr/>
        </p:nvSpPr>
        <p:spPr bwMode="auto">
          <a:xfrm>
            <a:off x="1752600" y="1143000"/>
            <a:ext cx="86868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buClr>
                <a:schemeClr val="tx1"/>
              </a:buClr>
              <a:buFontTx/>
              <a:buNone/>
            </a:pPr>
            <a:r>
              <a:rPr lang="en-US" sz="1800" b="0"/>
              <a:t>Lets observe the Online Retail Application Table </a:t>
            </a:r>
          </a:p>
          <a:p>
            <a:pPr algn="l">
              <a:buClr>
                <a:schemeClr val="tx1"/>
              </a:buClr>
              <a:buFontTx/>
              <a:buNone/>
            </a:pPr>
            <a:endParaRPr lang="en-US" sz="1800" b="0"/>
          </a:p>
          <a:p>
            <a:pPr algn="l">
              <a:buClr>
                <a:schemeClr val="tx1"/>
              </a:buClr>
              <a:buFontTx/>
              <a:buNone/>
            </a:pPr>
            <a:endParaRPr lang="en-US" sz="1800" b="0"/>
          </a:p>
          <a:p>
            <a:pPr algn="l">
              <a:buClr>
                <a:schemeClr val="tx1"/>
              </a:buClr>
              <a:buFontTx/>
              <a:buNone/>
            </a:pPr>
            <a:endParaRPr lang="en-US" sz="1800" b="0"/>
          </a:p>
          <a:p>
            <a:pPr algn="l">
              <a:buClr>
                <a:schemeClr val="tx1"/>
              </a:buClr>
              <a:buFontTx/>
              <a:buNone/>
            </a:pPr>
            <a:endParaRPr lang="en-US" sz="1800" b="0"/>
          </a:p>
          <a:p>
            <a:pPr algn="l">
              <a:buClr>
                <a:schemeClr val="tx1"/>
              </a:buClr>
              <a:buFontTx/>
              <a:buNone/>
            </a:pPr>
            <a:endParaRPr lang="en-US" sz="1800" b="0"/>
          </a:p>
          <a:p>
            <a:pPr algn="l">
              <a:buClr>
                <a:schemeClr val="tx1"/>
              </a:buClr>
              <a:buFontTx/>
              <a:buNone/>
            </a:pPr>
            <a:endParaRPr lang="en-US" sz="2000">
              <a:solidFill>
                <a:schemeClr val="accent2"/>
              </a:solidFill>
            </a:endParaRPr>
          </a:p>
          <a:p>
            <a:pPr algn="l">
              <a:buClr>
                <a:schemeClr val="tx1"/>
              </a:buClr>
              <a:buFontTx/>
              <a:buNone/>
            </a:pPr>
            <a:endParaRPr lang="en-US" sz="2000">
              <a:solidFill>
                <a:schemeClr val="accent2"/>
              </a:solidFill>
            </a:endParaRPr>
          </a:p>
          <a:p>
            <a:pPr algn="l">
              <a:buClr>
                <a:schemeClr val="tx1"/>
              </a:buClr>
            </a:pPr>
            <a:endParaRPr lang="en-US" sz="2000" b="0"/>
          </a:p>
          <a:p>
            <a:pPr algn="l">
              <a:buClr>
                <a:schemeClr val="tx1"/>
              </a:buClr>
            </a:pPr>
            <a:r>
              <a:rPr lang="en-US" sz="2000" b="0"/>
              <a:t>Each row of the table Represents the information of a customer who has purchased an item. </a:t>
            </a:r>
          </a:p>
          <a:p>
            <a:pPr algn="l">
              <a:buClr>
                <a:schemeClr val="tx1"/>
              </a:buClr>
              <a:buFontTx/>
              <a:buNone/>
            </a:pPr>
            <a:endParaRPr lang="en-US" sz="2000">
              <a:solidFill>
                <a:schemeClr val="accent2"/>
              </a:solidFill>
            </a:endParaRPr>
          </a:p>
        </p:txBody>
      </p:sp>
      <p:graphicFrame>
        <p:nvGraphicFramePr>
          <p:cNvPr id="6146" name="Object 114"/>
          <p:cNvGraphicFramePr>
            <a:graphicFrameLocks noChangeAspect="1"/>
          </p:cNvGraphicFramePr>
          <p:nvPr/>
        </p:nvGraphicFramePr>
        <p:xfrm>
          <a:off x="5334000" y="2514601"/>
          <a:ext cx="914400" cy="790575"/>
        </p:xfrm>
        <a:graphic>
          <a:graphicData uri="http://schemas.openxmlformats.org/presentationml/2006/ole">
            <mc:AlternateContent xmlns:mc="http://schemas.openxmlformats.org/markup-compatibility/2006">
              <mc:Choice xmlns:v="urn:schemas-microsoft-com:vml" Requires="v">
                <p:oleObj spid="_x0000_s99329" name="Worksheet" showAsIcon="1" r:id="rId3" imgW="914400" imgH="714240" progId="Excel.Sheet.8">
                  <p:embed/>
                </p:oleObj>
              </mc:Choice>
              <mc:Fallback>
                <p:oleObj name="Worksheet" showAsIcon="1" r:id="rId3" imgW="914400" imgH="71424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14601"/>
                        <a:ext cx="9144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6"/>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99330" name="Bitmap Image" r:id="rId5" imgW="1905266" imgH="1905266" progId="Paint.Picture">
                  <p:embed/>
                </p:oleObj>
              </mc:Choice>
              <mc:Fallback>
                <p:oleObj name="Bitmap Image" r:id="rId5" imgW="1905266" imgH="190526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Table 6"/>
          <p:cNvGraphicFramePr>
            <a:graphicFrameLocks noGrp="1"/>
          </p:cNvGraphicFramePr>
          <p:nvPr/>
        </p:nvGraphicFramePr>
        <p:xfrm>
          <a:off x="2133600" y="1905000"/>
          <a:ext cx="7696200" cy="2286000"/>
        </p:xfrm>
        <a:graphic>
          <a:graphicData uri="http://schemas.openxmlformats.org/drawingml/2006/table">
            <a:tbl>
              <a:tblPr/>
              <a:tblGrid>
                <a:gridCol w="3129789">
                  <a:extLst>
                    <a:ext uri="{9D8B030D-6E8A-4147-A177-3AD203B41FA5}">
                      <a16:colId xmlns:a16="http://schemas.microsoft.com/office/drawing/2014/main" val="20000"/>
                    </a:ext>
                  </a:extLst>
                </a:gridCol>
                <a:gridCol w="2736426">
                  <a:extLst>
                    <a:ext uri="{9D8B030D-6E8A-4147-A177-3AD203B41FA5}">
                      <a16:colId xmlns:a16="http://schemas.microsoft.com/office/drawing/2014/main" val="20001"/>
                    </a:ext>
                  </a:extLst>
                </a:gridCol>
                <a:gridCol w="1829985">
                  <a:extLst>
                    <a:ext uri="{9D8B030D-6E8A-4147-A177-3AD203B41FA5}">
                      <a16:colId xmlns:a16="http://schemas.microsoft.com/office/drawing/2014/main" val="20002"/>
                    </a:ext>
                  </a:extLst>
                </a:gridCol>
              </a:tblGrid>
              <a:tr h="481601">
                <a:tc>
                  <a:txBody>
                    <a:bodyPr/>
                    <a:lstStyle/>
                    <a:p>
                      <a:pPr algn="ctr" fontAlgn="b"/>
                      <a:r>
                        <a:rPr lang="en-US" sz="1800" b="1" i="0" u="none" strike="noStrike" err="1">
                          <a:solidFill>
                            <a:schemeClr val="bg1"/>
                          </a:solidFill>
                          <a:latin typeface="Calibri"/>
                        </a:rPr>
                        <a:t>CustomerDetails</a:t>
                      </a:r>
                      <a:endParaRPr lang="en-US" sz="1800" b="1" i="0" u="none" strike="noStrike">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ItemDetails</a:t>
                      </a:r>
                      <a:endParaRPr lang="en-US" sz="1800" b="1" i="0" u="none" strike="noStrike">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PurchaseDetails</a:t>
                      </a:r>
                      <a:endParaRPr lang="en-US" sz="1800" b="1" i="0" u="none" strike="noStrike">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666653">
                <a:tc>
                  <a:txBody>
                    <a:bodyPr/>
                    <a:lstStyle/>
                    <a:p>
                      <a:pPr algn="ctr" fontAlgn="b"/>
                      <a:r>
                        <a:rPr lang="en-US" sz="1800" b="0" i="0" u="none" strike="noStrike">
                          <a:solidFill>
                            <a:srgbClr val="000000"/>
                          </a:solidFill>
                          <a:latin typeface="Calibri"/>
                        </a:rPr>
                        <a:t>1001  John 1500012351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STN001    Pen          10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5    50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6145">
                <a:tc>
                  <a:txBody>
                    <a:bodyPr/>
                    <a:lstStyle/>
                    <a:p>
                      <a:pPr algn="ctr" fontAlgn="b"/>
                      <a:r>
                        <a:rPr lang="en-US" sz="1800" b="0" i="0" u="none" strike="noStrike">
                          <a:solidFill>
                            <a:srgbClr val="000000"/>
                          </a:solidFill>
                          <a:latin typeface="Calibri"/>
                        </a:rPr>
                        <a:t>1002  Tom  1200354611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BAK003    Bread      10      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1    10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1601">
                <a:tc>
                  <a:txBody>
                    <a:bodyPr/>
                    <a:lstStyle/>
                    <a:p>
                      <a:pPr algn="ctr" fontAlgn="b"/>
                      <a:r>
                        <a:rPr lang="en-US" sz="1800" b="0" i="0" u="none" strike="noStrike">
                          <a:solidFill>
                            <a:srgbClr val="000000"/>
                          </a:solidFill>
                          <a:latin typeface="Calibri"/>
                        </a:rPr>
                        <a:t>1003  Maria  2134724532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GRO001   Potato    20      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1    20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6277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1661D25-569F-4717-B19A-C531977E26AF}" type="slidenum">
              <a:rPr lang="en-US">
                <a:solidFill>
                  <a:schemeClr val="bg1"/>
                </a:solidFill>
              </a:rPr>
              <a:pPr/>
              <a:t>51</a:t>
            </a:fld>
            <a:endParaRPr lang="en-US">
              <a:solidFill>
                <a:schemeClr val="bg1"/>
              </a:solidFill>
            </a:endParaRPr>
          </a:p>
        </p:txBody>
      </p:sp>
      <p:sp>
        <p:nvSpPr>
          <p:cNvPr id="317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Need for Normalization</a:t>
            </a:r>
            <a:br>
              <a:rPr lang="en-US"/>
            </a:br>
            <a:endParaRPr lang="en-US" sz="2800"/>
          </a:p>
        </p:txBody>
      </p:sp>
      <p:sp>
        <p:nvSpPr>
          <p:cNvPr id="33905" name="Rectangle 112"/>
          <p:cNvSpPr>
            <a:spLocks noChangeArrowheads="1"/>
          </p:cNvSpPr>
          <p:nvPr/>
        </p:nvSpPr>
        <p:spPr bwMode="auto">
          <a:xfrm>
            <a:off x="1752600" y="914401"/>
            <a:ext cx="8686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buClr>
                <a:schemeClr val="tx1"/>
              </a:buClr>
            </a:pPr>
            <a:r>
              <a:rPr lang="en-US" sz="2000" b="0"/>
              <a:t>In this Scenario</a:t>
            </a:r>
          </a:p>
          <a:p>
            <a:pPr lvl="1" algn="l">
              <a:buClr>
                <a:schemeClr val="tx1"/>
              </a:buClr>
              <a:buFont typeface="Wingdings" panose="05000000000000000000" pitchFamily="2" charset="2"/>
              <a:buChar char="Ø"/>
            </a:pPr>
            <a:r>
              <a:rPr lang="en-US" sz="2000" b="0"/>
              <a:t>	Can we Insert the record of an item which has not been purchased by any customer?</a:t>
            </a:r>
          </a:p>
          <a:p>
            <a:pPr lvl="1" algn="l">
              <a:buClr>
                <a:schemeClr val="tx1"/>
              </a:buClr>
              <a:buFont typeface="Wingdings" panose="05000000000000000000" pitchFamily="2" charset="2"/>
              <a:buChar char="Ø"/>
            </a:pPr>
            <a:endParaRPr lang="en-US" sz="2000" b="0"/>
          </a:p>
          <a:p>
            <a:pPr lvl="1" algn="l">
              <a:buClr>
                <a:schemeClr val="tx1"/>
              </a:buClr>
            </a:pPr>
            <a:endParaRPr lang="en-US" sz="2000" b="0"/>
          </a:p>
          <a:p>
            <a:pPr lvl="1" algn="l">
              <a:buClr>
                <a:schemeClr val="tx1"/>
              </a:buClr>
              <a:buFont typeface="Wingdings" panose="05000000000000000000" pitchFamily="2" charset="2"/>
              <a:buChar char="Ø"/>
            </a:pPr>
            <a:r>
              <a:rPr lang="en-US" sz="2000" b="0"/>
              <a:t>Can we delete the record of item which has been purchased by only one customer?</a:t>
            </a:r>
          </a:p>
          <a:p>
            <a:pPr lvl="1" algn="l">
              <a:buClr>
                <a:schemeClr val="tx1"/>
              </a:buClr>
            </a:pPr>
            <a:endParaRPr lang="en-US" sz="2000" b="0"/>
          </a:p>
          <a:p>
            <a:pPr lvl="1" algn="l">
              <a:buClr>
                <a:schemeClr val="tx1"/>
              </a:buClr>
              <a:buFont typeface="Wingdings" panose="05000000000000000000" pitchFamily="2" charset="2"/>
              <a:buChar char="Ø"/>
            </a:pPr>
            <a:r>
              <a:rPr lang="en-US" sz="2000" b="0"/>
              <a:t>How many rows we need to update if there is a change in description of item?</a:t>
            </a:r>
          </a:p>
          <a:p>
            <a:pPr lvl="1" algn="l">
              <a:buClr>
                <a:schemeClr val="tx1"/>
              </a:buClr>
            </a:pPr>
            <a:endParaRPr lang="en-US" sz="2000" b="0"/>
          </a:p>
          <a:p>
            <a:pPr lvl="1" algn="l">
              <a:buClr>
                <a:schemeClr val="tx1"/>
              </a:buClr>
              <a:buFont typeface="Wingdings" panose="05000000000000000000" pitchFamily="2" charset="2"/>
              <a:buChar char="Ø"/>
            </a:pPr>
            <a:r>
              <a:rPr lang="en-US" sz="2000" b="0"/>
              <a:t>How many times we need to store the description of an item if the same item is purchased many times?</a:t>
            </a:r>
          </a:p>
          <a:p>
            <a:pPr algn="l">
              <a:buClr>
                <a:schemeClr val="tx1"/>
              </a:buClr>
              <a:buFontTx/>
              <a:buNone/>
            </a:pPr>
            <a:endParaRPr lang="en-US" sz="2000">
              <a:solidFill>
                <a:schemeClr val="accent2"/>
              </a:solidFill>
            </a:endParaRPr>
          </a:p>
          <a:p>
            <a:pPr algn="l">
              <a:buClr>
                <a:schemeClr val="tx1"/>
              </a:buClr>
              <a:buFontTx/>
              <a:buNone/>
            </a:pPr>
            <a:endParaRPr lang="en-US" sz="2000">
              <a:solidFill>
                <a:schemeClr val="accent2"/>
              </a:solidFill>
            </a:endParaRPr>
          </a:p>
          <a:p>
            <a:pPr algn="l">
              <a:buClr>
                <a:schemeClr val="tx1"/>
              </a:buClr>
              <a:buFontTx/>
              <a:buNone/>
            </a:pPr>
            <a:r>
              <a:rPr lang="en-US" sz="2000">
                <a:solidFill>
                  <a:schemeClr val="accent2"/>
                </a:solidFill>
              </a:rPr>
              <a:t>So we observe the following in the Un Normalized table:</a:t>
            </a:r>
          </a:p>
          <a:p>
            <a:pPr algn="l">
              <a:buClr>
                <a:schemeClr val="tx1"/>
              </a:buClr>
              <a:buFontTx/>
              <a:buNone/>
            </a:pPr>
            <a:r>
              <a:rPr lang="en-US" sz="2000">
                <a:solidFill>
                  <a:schemeClr val="accent2"/>
                </a:solidFill>
              </a:rPr>
              <a:t>	Insert , Delete, Update Anomaly</a:t>
            </a:r>
          </a:p>
          <a:p>
            <a:pPr algn="l">
              <a:buClr>
                <a:schemeClr val="tx1"/>
              </a:buClr>
              <a:buFontTx/>
              <a:buNone/>
            </a:pPr>
            <a:r>
              <a:rPr lang="en-US" sz="2000">
                <a:solidFill>
                  <a:schemeClr val="accent2"/>
                </a:solidFill>
              </a:rPr>
              <a:t>	Data Duplication</a:t>
            </a:r>
          </a:p>
        </p:txBody>
      </p:sp>
      <p:sp>
        <p:nvSpPr>
          <p:cNvPr id="7" name="Oval Callout 6"/>
          <p:cNvSpPr>
            <a:spLocks noChangeArrowheads="1"/>
          </p:cNvSpPr>
          <p:nvPr/>
        </p:nvSpPr>
        <p:spPr bwMode="auto">
          <a:xfrm>
            <a:off x="6629400" y="1981200"/>
            <a:ext cx="4038600" cy="990600"/>
          </a:xfrm>
          <a:prstGeom prst="wedgeEllipseCallout">
            <a:avLst>
              <a:gd name="adj1" fmla="val -60514"/>
              <a:gd name="adj2" fmla="val -52088"/>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 table is not to maintain the record of items but it is to keep the record of  purchase of item by customers</a:t>
            </a:r>
          </a:p>
        </p:txBody>
      </p:sp>
      <p:sp>
        <p:nvSpPr>
          <p:cNvPr id="8" name="Oval Callout 7"/>
          <p:cNvSpPr>
            <a:spLocks noChangeArrowheads="1"/>
          </p:cNvSpPr>
          <p:nvPr/>
        </p:nvSpPr>
        <p:spPr bwMode="auto">
          <a:xfrm>
            <a:off x="7620000" y="3581400"/>
            <a:ext cx="3048000" cy="609600"/>
          </a:xfrm>
          <a:prstGeom prst="wedgeEllipseCallout">
            <a:avLst>
              <a:gd name="adj1" fmla="val -64801"/>
              <a:gd name="adj2" fmla="val -51292"/>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There will be information Loss for that item</a:t>
            </a:r>
          </a:p>
        </p:txBody>
      </p:sp>
      <p:sp>
        <p:nvSpPr>
          <p:cNvPr id="9" name="Oval Callout 8"/>
          <p:cNvSpPr>
            <a:spLocks noChangeArrowheads="1"/>
          </p:cNvSpPr>
          <p:nvPr/>
        </p:nvSpPr>
        <p:spPr bwMode="auto">
          <a:xfrm>
            <a:off x="8001000" y="4724400"/>
            <a:ext cx="2667000" cy="838200"/>
          </a:xfrm>
          <a:prstGeom prst="wedgeEllipseCallout">
            <a:avLst>
              <a:gd name="adj1" fmla="val -67532"/>
              <a:gd name="adj2" fmla="val -42829"/>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Depends upon the no of times the item has been purchased</a:t>
            </a:r>
          </a:p>
        </p:txBody>
      </p:sp>
      <p:sp>
        <p:nvSpPr>
          <p:cNvPr id="10" name="Oval Callout 9"/>
          <p:cNvSpPr>
            <a:spLocks noChangeArrowheads="1"/>
          </p:cNvSpPr>
          <p:nvPr/>
        </p:nvSpPr>
        <p:spPr bwMode="auto">
          <a:xfrm>
            <a:off x="7086600" y="6096000"/>
            <a:ext cx="3581400" cy="762000"/>
          </a:xfrm>
          <a:prstGeom prst="wedgeEllipseCallout">
            <a:avLst>
              <a:gd name="adj1" fmla="val -44162"/>
              <a:gd name="adj2" fmla="val -51292"/>
            </a:avLst>
          </a:prstGeom>
          <a:solidFill>
            <a:srgbClr val="FFFF99"/>
          </a:solidFill>
          <a:ln w="12700" algn="ctr">
            <a:solidFill>
              <a:schemeClr val="tx1"/>
            </a:solidFill>
            <a:round/>
            <a:headEnd/>
            <a:tailEnd/>
          </a:ln>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a:t>Depends upon the no of times the item has been purchased</a:t>
            </a:r>
          </a:p>
          <a:p>
            <a:endParaRPr lang="en-US"/>
          </a:p>
        </p:txBody>
      </p:sp>
    </p:spTree>
    <p:extLst>
      <p:ext uri="{BB962C8B-B14F-4D97-AF65-F5344CB8AC3E}">
        <p14:creationId xmlns:p14="http://schemas.microsoft.com/office/powerpoint/2010/main" val="2694523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905">
                                            <p:txEl>
                                              <p:pRg st="1" end="1"/>
                                            </p:txEl>
                                          </p:spTgt>
                                        </p:tgtEl>
                                        <p:attrNameLst>
                                          <p:attrName>style.visibility</p:attrName>
                                        </p:attrNameLst>
                                      </p:cBhvr>
                                      <p:to>
                                        <p:strVal val="visible"/>
                                      </p:to>
                                    </p:set>
                                    <p:animEffect transition="in" filter="blinds(horizontal)">
                                      <p:cBhvr>
                                        <p:cTn id="7" dur="500"/>
                                        <p:tgtEl>
                                          <p:spTgt spid="3390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905">
                                            <p:txEl>
                                              <p:pRg st="4" end="4"/>
                                            </p:txEl>
                                          </p:spTgt>
                                        </p:tgtEl>
                                        <p:attrNameLst>
                                          <p:attrName>style.visibility</p:attrName>
                                        </p:attrNameLst>
                                      </p:cBhvr>
                                      <p:to>
                                        <p:strVal val="visible"/>
                                      </p:to>
                                    </p:set>
                                    <p:animEffect transition="in" filter="blinds(horizontal)">
                                      <p:cBhvr>
                                        <p:cTn id="17" dur="500"/>
                                        <p:tgtEl>
                                          <p:spTgt spid="3390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905">
                                            <p:txEl>
                                              <p:pRg st="6" end="6"/>
                                            </p:txEl>
                                          </p:spTgt>
                                        </p:tgtEl>
                                        <p:attrNameLst>
                                          <p:attrName>style.visibility</p:attrName>
                                        </p:attrNameLst>
                                      </p:cBhvr>
                                      <p:to>
                                        <p:strVal val="visible"/>
                                      </p:to>
                                    </p:set>
                                    <p:animEffect transition="in" filter="blinds(horizontal)">
                                      <p:cBhvr>
                                        <p:cTn id="27" dur="500"/>
                                        <p:tgtEl>
                                          <p:spTgt spid="3390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3905">
                                            <p:txEl>
                                              <p:pRg st="8" end="8"/>
                                            </p:txEl>
                                          </p:spTgt>
                                        </p:tgtEl>
                                        <p:attrNameLst>
                                          <p:attrName>style.visibility</p:attrName>
                                        </p:attrNameLst>
                                      </p:cBhvr>
                                      <p:to>
                                        <p:strVal val="visible"/>
                                      </p:to>
                                    </p:set>
                                    <p:animEffect transition="in" filter="blinds(horizontal)">
                                      <p:cBhvr>
                                        <p:cTn id="37" dur="500"/>
                                        <p:tgtEl>
                                          <p:spTgt spid="3390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E46E3C4-C1D6-4279-A965-29E667DA032C}" type="slidenum">
              <a:rPr lang="en-US">
                <a:solidFill>
                  <a:schemeClr val="bg1"/>
                </a:solidFill>
              </a:rPr>
              <a:pPr/>
              <a:t>52</a:t>
            </a:fld>
            <a:endParaRPr lang="en-US">
              <a:solidFill>
                <a:schemeClr val="bg1"/>
              </a:solidFill>
            </a:endParaRPr>
          </a:p>
        </p:txBody>
      </p:sp>
      <p:sp>
        <p:nvSpPr>
          <p:cNvPr id="317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Need for Normalization</a:t>
            </a:r>
            <a:br>
              <a:rPr lang="en-US"/>
            </a:br>
            <a:endParaRPr lang="en-US" sz="2800"/>
          </a:p>
        </p:txBody>
      </p:sp>
      <p:sp>
        <p:nvSpPr>
          <p:cNvPr id="68612" name="Rectangle 112"/>
          <p:cNvSpPr>
            <a:spLocks noChangeArrowheads="1"/>
          </p:cNvSpPr>
          <p:nvPr/>
        </p:nvSpPr>
        <p:spPr bwMode="auto">
          <a:xfrm>
            <a:off x="1752600" y="914401"/>
            <a:ext cx="86868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buClr>
                <a:schemeClr val="tx1"/>
              </a:buClr>
              <a:buFontTx/>
              <a:buNone/>
            </a:pPr>
            <a:endParaRPr lang="en-US" sz="2000">
              <a:solidFill>
                <a:schemeClr val="accent2"/>
              </a:solidFill>
            </a:endParaRPr>
          </a:p>
          <a:p>
            <a:pPr algn="l">
              <a:buClr>
                <a:schemeClr val="tx1"/>
              </a:buClr>
              <a:buFontTx/>
              <a:buNone/>
            </a:pPr>
            <a:r>
              <a:rPr lang="en-US" sz="2400"/>
              <a:t>So we observe the following in the Un Normalized table:</a:t>
            </a:r>
          </a:p>
          <a:p>
            <a:pPr algn="l">
              <a:buClr>
                <a:schemeClr val="tx1"/>
              </a:buClr>
              <a:buFont typeface="Wingdings" panose="05000000000000000000" pitchFamily="2" charset="2"/>
              <a:buChar char="Ø"/>
            </a:pPr>
            <a:r>
              <a:rPr lang="en-US" sz="2400"/>
              <a:t>	</a:t>
            </a:r>
            <a:r>
              <a:rPr lang="en-US" sz="2400" b="0"/>
              <a:t>Insert , Delete, Update Anomaly</a:t>
            </a:r>
          </a:p>
          <a:p>
            <a:pPr algn="l">
              <a:buClr>
                <a:schemeClr val="tx1"/>
              </a:buClr>
              <a:buFont typeface="Wingdings" panose="05000000000000000000" pitchFamily="2" charset="2"/>
              <a:buChar char="Ø"/>
            </a:pPr>
            <a:r>
              <a:rPr lang="en-US" sz="2400" b="0"/>
              <a:t>	Data Duplication</a:t>
            </a:r>
          </a:p>
        </p:txBody>
      </p:sp>
    </p:spTree>
    <p:extLst>
      <p:ext uri="{BB962C8B-B14F-4D97-AF65-F5344CB8AC3E}">
        <p14:creationId xmlns:p14="http://schemas.microsoft.com/office/powerpoint/2010/main" val="4117055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1676400" y="1143000"/>
            <a:ext cx="8458200" cy="1447800"/>
          </a:xfrm>
          <a:prstGeom prst="rect">
            <a:avLst/>
          </a:prstGeom>
          <a:solidFill>
            <a:srgbClr val="FFFF99"/>
          </a:solidFill>
          <a:ln>
            <a:noFill/>
          </a:ln>
          <a:extLst>
            <a:ext uri="{91240B29-F687-4F45-9708-019B960494DF}">
              <a14:hiddenLine xmlns:a14="http://schemas.microsoft.com/office/drawing/2010/main" w="12700" algn="ctr">
                <a:solidFill>
                  <a:srgbClr val="000000"/>
                </a:solidFill>
                <a:round/>
                <a:headEnd/>
                <a:tailEnd/>
              </a14:hiddenLine>
            </a:ext>
          </a:extLst>
        </p:spPr>
        <p:txBody>
          <a:bodyPr anchor="ct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endParaRPr lang="en-US"/>
          </a:p>
        </p:txBody>
      </p:sp>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179CD3A-1D96-4BF9-B42A-176083FA29E2}" type="slidenum">
              <a:rPr lang="en-US">
                <a:solidFill>
                  <a:schemeClr val="bg1"/>
                </a:solidFill>
              </a:rPr>
              <a:pPr/>
              <a:t>53</a:t>
            </a:fld>
            <a:endParaRPr lang="en-US">
              <a:solidFill>
                <a:schemeClr val="bg1"/>
              </a:solidFill>
            </a:endParaRPr>
          </a:p>
        </p:txBody>
      </p:sp>
      <p:sp>
        <p:nvSpPr>
          <p:cNvPr id="3277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First Normal Form: 1NF</a:t>
            </a:r>
          </a:p>
        </p:txBody>
      </p:sp>
      <p:sp>
        <p:nvSpPr>
          <p:cNvPr id="80899" name="Rectangle 3"/>
          <p:cNvSpPr>
            <a:spLocks noGrp="1" noChangeArrowheads="1"/>
          </p:cNvSpPr>
          <p:nvPr>
            <p:ph type="body" sz="half" idx="4294967295"/>
          </p:nvPr>
        </p:nvSpPr>
        <p:spPr/>
        <p:txBody>
          <a:bodyPr vert="horz" lIns="0" tIns="0" rIns="91440" bIns="45720" rtlCol="0">
            <a:normAutofit/>
          </a:bodyPr>
          <a:lstStyle/>
          <a:p>
            <a:pPr eaLnBrk="1" hangingPunct="1"/>
            <a:r>
              <a:rPr lang="en-US" b="1"/>
              <a:t>A relation schema is in 1NF : </a:t>
            </a:r>
          </a:p>
          <a:p>
            <a:pPr marL="669925" lvl="1" indent="-325438"/>
            <a:r>
              <a:rPr lang="en-US"/>
              <a:t>if and only if all the attributes of the relation R are atomic in nature. </a:t>
            </a:r>
          </a:p>
          <a:p>
            <a:pPr marL="669925" lvl="1" indent="-325438">
              <a:buNone/>
            </a:pPr>
            <a:endParaRPr lang="en-US"/>
          </a:p>
          <a:p>
            <a:pPr marL="669925" lvl="1" indent="-325438"/>
            <a:r>
              <a:rPr lang="en-US" b="1"/>
              <a:t>Atomic: </a:t>
            </a:r>
            <a:r>
              <a:rPr lang="en-US"/>
              <a:t>the smallest level to which data may be broken down and remain meaningful</a:t>
            </a:r>
          </a:p>
        </p:txBody>
      </p:sp>
    </p:spTree>
    <p:extLst>
      <p:ext uri="{BB962C8B-B14F-4D97-AF65-F5344CB8AC3E}">
        <p14:creationId xmlns:p14="http://schemas.microsoft.com/office/powerpoint/2010/main" val="3941467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 calcmode="lin" valueType="num">
                                      <p:cBhvr>
                                        <p:cTn id="7" dur="1000" fill="hold"/>
                                        <p:tgtEl>
                                          <p:spTgt spid="80899">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8089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80899">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80899">
                                            <p:txEl>
                                              <p:pRg st="3" end="3"/>
                                            </p:txEl>
                                          </p:spTgt>
                                        </p:tgtEl>
                                        <p:attrNameLst>
                                          <p:attrName>style.visibility</p:attrName>
                                        </p:attrNameLst>
                                      </p:cBhvr>
                                      <p:to>
                                        <p:strVal val="visible"/>
                                      </p:to>
                                    </p:set>
                                    <p:anim calcmode="lin" valueType="num">
                                      <p:cBhvr>
                                        <p:cTn id="14" dur="1000" fill="hold"/>
                                        <p:tgtEl>
                                          <p:spTgt spid="80899">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808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2034341-BFEF-4F9B-8768-FB8B582ED8E1}" type="slidenum">
              <a:rPr lang="en-US">
                <a:solidFill>
                  <a:schemeClr val="bg1"/>
                </a:solidFill>
              </a:rPr>
              <a:pPr/>
              <a:t>54</a:t>
            </a:fld>
            <a:endParaRPr lang="en-US">
              <a:solidFill>
                <a:schemeClr val="bg1"/>
              </a:solidFill>
            </a:endParaRPr>
          </a:p>
        </p:txBody>
      </p:sp>
      <p:sp>
        <p:nvSpPr>
          <p:cNvPr id="33794" name="Rectangle 314"/>
          <p:cNvSpPr>
            <a:spLocks noGrp="1" noChangeArrowheads="1"/>
          </p:cNvSpPr>
          <p:nvPr>
            <p:ph type="title" idx="4294967295"/>
          </p:nvPr>
        </p:nvSpPr>
        <p:spPr>
          <a:xfrm>
            <a:off x="1676400" y="-82550"/>
            <a:ext cx="8839200" cy="973138"/>
          </a:xfrm>
        </p:spPr>
        <p:txBody>
          <a:bodyPr vert="horz" lIns="0" tIns="45720" rIns="91440" bIns="45720" rtlCol="0" anchor="ctr">
            <a:normAutofit/>
          </a:bodyPr>
          <a:lstStyle/>
          <a:p>
            <a:pPr eaLnBrk="1" hangingPunct="1">
              <a:defRPr/>
            </a:pPr>
            <a:r>
              <a:rPr lang="en-US" sz="2400">
                <a:ea typeface="Times New Roman" pitchFamily="18" charset="0"/>
                <a:cs typeface="Arial" charset="0"/>
              </a:rPr>
              <a:t>Online Retail Application Tables – 1NF Normalized</a:t>
            </a:r>
          </a:p>
        </p:txBody>
      </p:sp>
      <p:sp>
        <p:nvSpPr>
          <p:cNvPr id="70660" name="TextBox 4"/>
          <p:cNvSpPr txBox="1">
            <a:spLocks noChangeArrowheads="1"/>
          </p:cNvSpPr>
          <p:nvPr/>
        </p:nvSpPr>
        <p:spPr bwMode="auto">
          <a:xfrm>
            <a:off x="2133600" y="1082676"/>
            <a:ext cx="76962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t>Observation on Un Normalized Retail Application Table</a:t>
            </a:r>
          </a:p>
          <a:p>
            <a:pPr algn="l"/>
            <a:endParaRPr lang="en-US" sz="1800" b="0"/>
          </a:p>
          <a:p>
            <a:pPr algn="l"/>
            <a:endParaRPr lang="en-US" sz="1800" b="0"/>
          </a:p>
          <a:p>
            <a:pPr algn="l"/>
            <a:endParaRPr lang="en-US" sz="1800" b="0"/>
          </a:p>
          <a:p>
            <a:pPr algn="l"/>
            <a:endParaRPr lang="en-US" sz="1800" b="0"/>
          </a:p>
          <a:p>
            <a:pPr algn="l"/>
            <a:r>
              <a:rPr lang="en-US" sz="1800" b="0"/>
              <a:t>Above observation violates 1NF definition</a:t>
            </a:r>
          </a:p>
          <a:p>
            <a:pPr algn="l"/>
            <a:r>
              <a:rPr lang="en-US" sz="1800" b="0"/>
              <a:t>To bring it to 1NF we need to make the columns atomic</a:t>
            </a:r>
          </a:p>
          <a:p>
            <a:endParaRPr lang="en-US"/>
          </a:p>
          <a:p>
            <a:endParaRPr lang="en-US"/>
          </a:p>
          <a:p>
            <a:endParaRPr lang="en-US"/>
          </a:p>
          <a:p>
            <a:endParaRPr lang="en-US"/>
          </a:p>
          <a:p>
            <a:endParaRPr lang="en-US"/>
          </a:p>
        </p:txBody>
      </p:sp>
      <p:graphicFrame>
        <p:nvGraphicFramePr>
          <p:cNvPr id="7" name="Table 6"/>
          <p:cNvGraphicFramePr>
            <a:graphicFrameLocks noGrp="1"/>
          </p:cNvGraphicFramePr>
          <p:nvPr/>
        </p:nvGraphicFramePr>
        <p:xfrm>
          <a:off x="1828800" y="4038600"/>
          <a:ext cx="8610603" cy="1816101"/>
        </p:xfrm>
        <a:graphic>
          <a:graphicData uri="http://schemas.openxmlformats.org/drawingml/2006/table">
            <a:tbl>
              <a:tblPr/>
              <a:tblGrid>
                <a:gridCol w="1086022">
                  <a:extLst>
                    <a:ext uri="{9D8B030D-6E8A-4147-A177-3AD203B41FA5}">
                      <a16:colId xmlns:a16="http://schemas.microsoft.com/office/drawing/2014/main" val="20000"/>
                    </a:ext>
                  </a:extLst>
                </a:gridCol>
                <a:gridCol w="1396314">
                  <a:extLst>
                    <a:ext uri="{9D8B030D-6E8A-4147-A177-3AD203B41FA5}">
                      <a16:colId xmlns:a16="http://schemas.microsoft.com/office/drawing/2014/main" val="20001"/>
                    </a:ext>
                  </a:extLst>
                </a:gridCol>
                <a:gridCol w="1086022">
                  <a:extLst>
                    <a:ext uri="{9D8B030D-6E8A-4147-A177-3AD203B41FA5}">
                      <a16:colId xmlns:a16="http://schemas.microsoft.com/office/drawing/2014/main" val="20002"/>
                    </a:ext>
                  </a:extLst>
                </a:gridCol>
                <a:gridCol w="775730">
                  <a:extLst>
                    <a:ext uri="{9D8B030D-6E8A-4147-A177-3AD203B41FA5}">
                      <a16:colId xmlns:a16="http://schemas.microsoft.com/office/drawing/2014/main" val="20003"/>
                    </a:ext>
                  </a:extLst>
                </a:gridCol>
                <a:gridCol w="1008449">
                  <a:extLst>
                    <a:ext uri="{9D8B030D-6E8A-4147-A177-3AD203B41FA5}">
                      <a16:colId xmlns:a16="http://schemas.microsoft.com/office/drawing/2014/main" val="20004"/>
                    </a:ext>
                  </a:extLst>
                </a:gridCol>
                <a:gridCol w="1008449">
                  <a:extLst>
                    <a:ext uri="{9D8B030D-6E8A-4147-A177-3AD203B41FA5}">
                      <a16:colId xmlns:a16="http://schemas.microsoft.com/office/drawing/2014/main" val="20005"/>
                    </a:ext>
                  </a:extLst>
                </a:gridCol>
                <a:gridCol w="649414">
                  <a:extLst>
                    <a:ext uri="{9D8B030D-6E8A-4147-A177-3AD203B41FA5}">
                      <a16:colId xmlns:a16="http://schemas.microsoft.com/office/drawing/2014/main" val="20006"/>
                    </a:ext>
                  </a:extLst>
                </a:gridCol>
                <a:gridCol w="824473">
                  <a:extLst>
                    <a:ext uri="{9D8B030D-6E8A-4147-A177-3AD203B41FA5}">
                      <a16:colId xmlns:a16="http://schemas.microsoft.com/office/drawing/2014/main" val="20007"/>
                    </a:ext>
                  </a:extLst>
                </a:gridCol>
                <a:gridCol w="775730">
                  <a:extLst>
                    <a:ext uri="{9D8B030D-6E8A-4147-A177-3AD203B41FA5}">
                      <a16:colId xmlns:a16="http://schemas.microsoft.com/office/drawing/2014/main" val="20008"/>
                    </a:ext>
                  </a:extLst>
                </a:gridCol>
              </a:tblGrid>
              <a:tr h="533253">
                <a:tc>
                  <a:txBody>
                    <a:bodyPr/>
                    <a:lstStyle/>
                    <a:p>
                      <a:pPr algn="ctr" fontAlgn="b"/>
                      <a:r>
                        <a:rPr lang="en-US" sz="1600" b="1" i="0" u="none" strike="noStrike" err="1">
                          <a:solidFill>
                            <a:schemeClr val="bg1"/>
                          </a:solidFill>
                          <a:latin typeface="Calibri"/>
                        </a:rPr>
                        <a:t>CustomerId</a:t>
                      </a:r>
                      <a:endParaRPr lang="en-US" sz="1600" b="1" i="0" u="none" strike="noStrike">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CustomerName</a:t>
                      </a:r>
                      <a:endParaRPr lang="en-US" sz="1600" b="1" i="0" u="none" strike="noStrike">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Accountno</a:t>
                      </a:r>
                      <a:endParaRPr lang="en-US" sz="1600" b="1" i="0" u="none" strike="noStrike">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ItemId</a:t>
                      </a:r>
                      <a:endParaRPr lang="en-US" sz="1600" b="1" i="0" u="none" strike="noStrike">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ItemName</a:t>
                      </a:r>
                      <a:endParaRPr lang="en-US" sz="1600" b="1" i="0" u="none" strike="noStrike">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UnitPrice</a:t>
                      </a:r>
                      <a:endParaRPr lang="en-US" sz="1600" b="1" i="0" u="none" strike="noStrike">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a:solidFill>
                            <a:schemeClr val="bg1"/>
                          </a:solidFill>
                          <a:latin typeface="Calibri"/>
                        </a:rPr>
                        <a:t>Class</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QtyPurchased</a:t>
                      </a:r>
                      <a:endParaRPr lang="en-US" sz="1600" b="1" i="0" u="none" strike="noStrike">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NetAmt</a:t>
                      </a:r>
                      <a:endParaRPr lang="en-US" sz="1600" b="1" i="0" u="none" strike="noStrike">
                        <a:solidFill>
                          <a:schemeClr val="bg1"/>
                        </a:solidFill>
                        <a:latin typeface="Calibri"/>
                      </a:endParaRP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427616">
                <a:tc>
                  <a:txBody>
                    <a:bodyPr/>
                    <a:lstStyle/>
                    <a:p>
                      <a:pPr algn="ctr" fontAlgn="b"/>
                      <a:r>
                        <a:rPr lang="en-US" sz="1600" b="0" i="0" u="none" strike="noStrike">
                          <a:solidFill>
                            <a:srgbClr val="000000"/>
                          </a:solidFill>
                          <a:latin typeface="Calibri"/>
                        </a:rPr>
                        <a:t>1001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John</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1500012351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STN001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Pen</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7616">
                <a:tc>
                  <a:txBody>
                    <a:bodyPr/>
                    <a:lstStyle/>
                    <a:p>
                      <a:pPr algn="ctr" fontAlgn="b"/>
                      <a:r>
                        <a:rPr lang="en-US" sz="1600" b="0" i="0" u="none" strike="noStrike">
                          <a:solidFill>
                            <a:srgbClr val="000000"/>
                          </a:solidFill>
                          <a:latin typeface="Calibri"/>
                        </a:rPr>
                        <a:t>1002</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Tom</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1200354611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BAK003</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Bread</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7616">
                <a:tc>
                  <a:txBody>
                    <a:bodyPr/>
                    <a:lstStyle/>
                    <a:p>
                      <a:pPr algn="ctr" fontAlgn="b"/>
                      <a:r>
                        <a:rPr lang="en-US" sz="1600" b="0" i="0" u="none" strike="noStrike">
                          <a:solidFill>
                            <a:srgbClr val="000000"/>
                          </a:solidFill>
                          <a:latin typeface="Calibri"/>
                        </a:rPr>
                        <a:t>1003</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Maria</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2134724532</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GRO001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Potato</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a:t>
                      </a:r>
                    </a:p>
                  </a:txBody>
                  <a:tcPr marL="8742" marR="8742" marT="87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2057400" y="1620838"/>
          <a:ext cx="8305800" cy="1350963"/>
        </p:xfrm>
        <a:graphic>
          <a:graphicData uri="http://schemas.openxmlformats.org/drawingml/2006/table">
            <a:tbl>
              <a:tblPr/>
              <a:tblGrid>
                <a:gridCol w="3377693">
                  <a:extLst>
                    <a:ext uri="{9D8B030D-6E8A-4147-A177-3AD203B41FA5}">
                      <a16:colId xmlns:a16="http://schemas.microsoft.com/office/drawing/2014/main" val="20000"/>
                    </a:ext>
                  </a:extLst>
                </a:gridCol>
                <a:gridCol w="2953173">
                  <a:extLst>
                    <a:ext uri="{9D8B030D-6E8A-4147-A177-3AD203B41FA5}">
                      <a16:colId xmlns:a16="http://schemas.microsoft.com/office/drawing/2014/main" val="20001"/>
                    </a:ext>
                  </a:extLst>
                </a:gridCol>
                <a:gridCol w="1974934">
                  <a:extLst>
                    <a:ext uri="{9D8B030D-6E8A-4147-A177-3AD203B41FA5}">
                      <a16:colId xmlns:a16="http://schemas.microsoft.com/office/drawing/2014/main" val="20002"/>
                    </a:ext>
                  </a:extLst>
                </a:gridCol>
              </a:tblGrid>
              <a:tr h="481714">
                <a:tc>
                  <a:txBody>
                    <a:bodyPr/>
                    <a:lstStyle/>
                    <a:p>
                      <a:pPr algn="ctr" fontAlgn="b"/>
                      <a:r>
                        <a:rPr lang="en-US" sz="1800" b="1" i="0" u="none" strike="noStrike" err="1">
                          <a:solidFill>
                            <a:schemeClr val="bg1"/>
                          </a:solidFill>
                          <a:latin typeface="Calibri"/>
                        </a:rPr>
                        <a:t>CustomerDetails</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ItemDetails</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PurchaseDetails</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0"/>
                  </a:ext>
                </a:extLst>
              </a:tr>
              <a:tr h="283912">
                <a:tc>
                  <a:txBody>
                    <a:bodyPr/>
                    <a:lstStyle/>
                    <a:p>
                      <a:pPr algn="ctr" fontAlgn="b"/>
                      <a:r>
                        <a:rPr lang="en-US" sz="1800" b="0" i="0" u="none" strike="noStrike">
                          <a:solidFill>
                            <a:srgbClr val="000000"/>
                          </a:solidFill>
                          <a:latin typeface="Calibri"/>
                        </a:rPr>
                        <a:t>1001  John 1500012351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STN001    Pen          10      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5    50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1425">
                <a:tc>
                  <a:txBody>
                    <a:bodyPr/>
                    <a:lstStyle/>
                    <a:p>
                      <a:pPr algn="ctr" fontAlgn="b"/>
                      <a:r>
                        <a:rPr lang="en-US" sz="1800" b="0" i="0" u="none" strike="noStrike">
                          <a:solidFill>
                            <a:srgbClr val="000000"/>
                          </a:solidFill>
                          <a:latin typeface="Calibri"/>
                        </a:rPr>
                        <a:t>1002  Tom  1200354611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BAK003    Bread      10      A</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1    10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912">
                <a:tc>
                  <a:txBody>
                    <a:bodyPr/>
                    <a:lstStyle/>
                    <a:p>
                      <a:pPr algn="ctr" fontAlgn="b"/>
                      <a:r>
                        <a:rPr lang="en-US" sz="1800" b="0" i="0" u="none" strike="noStrike">
                          <a:solidFill>
                            <a:srgbClr val="000000"/>
                          </a:solidFill>
                          <a:latin typeface="Calibri"/>
                        </a:rPr>
                        <a:t>   1003  Maria  2134724532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GRO001   Potato    20      B</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1    20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6483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1C01F6F-D60E-46AD-B4BC-95E50D51226C}" type="slidenum">
              <a:rPr lang="en-US">
                <a:solidFill>
                  <a:schemeClr val="bg1"/>
                </a:solidFill>
              </a:rPr>
              <a:pPr/>
              <a:t>55</a:t>
            </a:fld>
            <a:endParaRPr lang="en-US">
              <a:solidFill>
                <a:schemeClr val="bg1"/>
              </a:solidFill>
            </a:endParaRPr>
          </a:p>
        </p:txBody>
      </p:sp>
      <p:sp>
        <p:nvSpPr>
          <p:cNvPr id="3584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Second Normal Form: 2NF</a:t>
            </a:r>
          </a:p>
        </p:txBody>
      </p:sp>
      <p:sp>
        <p:nvSpPr>
          <p:cNvPr id="204803" name="Rectangle 3"/>
          <p:cNvSpPr>
            <a:spLocks noGrp="1" noChangeArrowheads="1"/>
          </p:cNvSpPr>
          <p:nvPr>
            <p:ph type="body" idx="4294967295"/>
          </p:nvPr>
        </p:nvSpPr>
        <p:spPr>
          <a:xfrm>
            <a:off x="1828800" y="1219200"/>
            <a:ext cx="8610600" cy="1447800"/>
          </a:xfrm>
          <a:solidFill>
            <a:srgbClr val="FFFF66"/>
          </a:solidFill>
        </p:spPr>
        <p:txBody>
          <a:bodyPr vert="horz" lIns="0" tIns="0" rIns="91440" bIns="45720" rtlCol="0">
            <a:normAutofit fontScale="92500"/>
          </a:bodyPr>
          <a:lstStyle/>
          <a:p>
            <a:pPr eaLnBrk="1" hangingPunct="1"/>
            <a:r>
              <a:rPr lang="en-US"/>
              <a:t>A Relation is said to be in Second Normal Form if and only if :</a:t>
            </a:r>
          </a:p>
          <a:p>
            <a:pPr marL="669925" lvl="1" indent="-325438"/>
            <a:r>
              <a:rPr lang="en-US"/>
              <a:t>It is in the First normal form, and </a:t>
            </a:r>
          </a:p>
          <a:p>
            <a:pPr marL="669925" lvl="1" indent="-325438"/>
            <a:r>
              <a:rPr lang="en-US"/>
              <a:t>No partial dependency exists between non-key attributes and key attributes.</a:t>
            </a:r>
          </a:p>
          <a:p>
            <a:pPr eaLnBrk="1" hangingPunct="1"/>
            <a:endParaRPr lang="en-US"/>
          </a:p>
        </p:txBody>
      </p:sp>
      <p:sp>
        <p:nvSpPr>
          <p:cNvPr id="204804" name="Rectangle 4"/>
          <p:cNvSpPr>
            <a:spLocks noChangeArrowheads="1"/>
          </p:cNvSpPr>
          <p:nvPr/>
        </p:nvSpPr>
        <p:spPr bwMode="auto">
          <a:xfrm>
            <a:off x="1828800" y="2743200"/>
            <a:ext cx="81534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lnSpc>
                <a:spcPct val="90000"/>
              </a:lnSpc>
              <a:spcBef>
                <a:spcPct val="20000"/>
              </a:spcBef>
              <a:buClrTx/>
              <a:buSzTx/>
              <a:buFontTx/>
              <a:buNone/>
            </a:pPr>
            <a:endParaRPr lang="en-US" sz="1800" b="0"/>
          </a:p>
          <a:p>
            <a:pPr algn="l" eaLnBrk="1" hangingPunct="1">
              <a:lnSpc>
                <a:spcPct val="90000"/>
              </a:lnSpc>
              <a:spcBef>
                <a:spcPct val="20000"/>
              </a:spcBef>
              <a:buClrTx/>
              <a:buSzTx/>
              <a:buFontTx/>
              <a:buChar char="•"/>
            </a:pPr>
            <a:r>
              <a:rPr lang="en-US" sz="1800" b="0"/>
              <a:t> An attribute of a relation R that belongs to the candidate key of R is said to be a   </a:t>
            </a:r>
            <a:r>
              <a:rPr lang="en-US" sz="1800">
                <a:solidFill>
                  <a:schemeClr val="accent2"/>
                </a:solidFill>
              </a:rPr>
              <a:t>key attribute</a:t>
            </a:r>
            <a:r>
              <a:rPr lang="en-US" sz="1800" b="0"/>
              <a:t> and that which doesn’t is a </a:t>
            </a:r>
            <a:r>
              <a:rPr lang="en-US" sz="1800">
                <a:solidFill>
                  <a:schemeClr val="accent2"/>
                </a:solidFill>
              </a:rPr>
              <a:t>non-key attribute</a:t>
            </a:r>
          </a:p>
          <a:p>
            <a:pPr algn="l" eaLnBrk="1" hangingPunct="1">
              <a:lnSpc>
                <a:spcPct val="90000"/>
              </a:lnSpc>
              <a:spcBef>
                <a:spcPct val="20000"/>
              </a:spcBef>
              <a:buClrTx/>
              <a:buSzTx/>
              <a:buFontTx/>
              <a:buNone/>
            </a:pPr>
            <a:endParaRPr lang="en-US" sz="1800" b="0"/>
          </a:p>
        </p:txBody>
      </p:sp>
      <p:sp>
        <p:nvSpPr>
          <p:cNvPr id="204805" name="Rectangle 5"/>
          <p:cNvSpPr>
            <a:spLocks noChangeArrowheads="1"/>
          </p:cNvSpPr>
          <p:nvPr/>
        </p:nvSpPr>
        <p:spPr bwMode="auto">
          <a:xfrm>
            <a:off x="1752600" y="4191001"/>
            <a:ext cx="891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r>
              <a:rPr lang="en-US" sz="1800"/>
              <a:t>To make a table 2NF compliant, we have to remove all the partial  dependencies</a:t>
            </a:r>
          </a:p>
        </p:txBody>
      </p:sp>
    </p:spTree>
    <p:extLst>
      <p:ext uri="{BB962C8B-B14F-4D97-AF65-F5344CB8AC3E}">
        <p14:creationId xmlns:p14="http://schemas.microsoft.com/office/powerpoint/2010/main" val="738435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04803">
                                            <p:txEl>
                                              <p:pRg st="1" end="1"/>
                                            </p:txEl>
                                          </p:spTgt>
                                        </p:tgtEl>
                                        <p:attrNameLst>
                                          <p:attrName>style.visibility</p:attrName>
                                        </p:attrNameLst>
                                      </p:cBhvr>
                                      <p:to>
                                        <p:strVal val="visible"/>
                                      </p:to>
                                    </p:set>
                                    <p:anim calcmode="lin" valueType="num">
                                      <p:cBhvr>
                                        <p:cTn id="7" dur="1000" fill="hold"/>
                                        <p:tgtEl>
                                          <p:spTgt spid="204803">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20480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04803">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04803">
                                            <p:txEl>
                                              <p:pRg st="2" end="2"/>
                                            </p:txEl>
                                          </p:spTgt>
                                        </p:tgtEl>
                                        <p:attrNameLst>
                                          <p:attrName>style.visibility</p:attrName>
                                        </p:attrNameLst>
                                      </p:cBhvr>
                                      <p:to>
                                        <p:strVal val="visible"/>
                                      </p:to>
                                    </p:set>
                                    <p:anim calcmode="lin" valueType="num">
                                      <p:cBhvr>
                                        <p:cTn id="14" dur="1000" fill="hold"/>
                                        <p:tgtEl>
                                          <p:spTgt spid="204803">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0480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0480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04804">
                                            <p:txEl>
                                              <p:pRg st="1" end="1"/>
                                            </p:txEl>
                                          </p:spTgt>
                                        </p:tgtEl>
                                        <p:attrNameLst>
                                          <p:attrName>style.visibility</p:attrName>
                                        </p:attrNameLst>
                                      </p:cBhvr>
                                      <p:to>
                                        <p:strVal val="visible"/>
                                      </p:to>
                                    </p:set>
                                    <p:anim calcmode="lin" valueType="num">
                                      <p:cBhvr>
                                        <p:cTn id="21" dur="1000" fill="hold"/>
                                        <p:tgtEl>
                                          <p:spTgt spid="204804">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20480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04804">
                                            <p:txEl>
                                              <p:pRg st="1" end="1"/>
                                            </p:txEl>
                                          </p:spTgt>
                                        </p:tgtEl>
                                      </p:cBhvr>
                                    </p:animEffect>
                                  </p:childTnLst>
                                </p:cTn>
                              </p:par>
                            </p:childTnLst>
                          </p:cTn>
                        </p:par>
                        <p:par>
                          <p:cTn id="24" fill="hold" nodeType="afterGroup">
                            <p:stCondLst>
                              <p:cond delay="1000"/>
                            </p:stCondLst>
                            <p:childTnLst>
                              <p:par>
                                <p:cTn id="25" presetID="29" presetClass="entr" presetSubtype="0" fill="hold" grpId="0" nodeType="afterEffect">
                                  <p:stCondLst>
                                    <p:cond delay="0"/>
                                  </p:stCondLst>
                                  <p:childTnLst>
                                    <p:set>
                                      <p:cBhvr>
                                        <p:cTn id="26" dur="1" fill="hold">
                                          <p:stCondLst>
                                            <p:cond delay="0"/>
                                          </p:stCondLst>
                                        </p:cTn>
                                        <p:tgtEl>
                                          <p:spTgt spid="204805"/>
                                        </p:tgtEl>
                                        <p:attrNameLst>
                                          <p:attrName>style.visibility</p:attrName>
                                        </p:attrNameLst>
                                      </p:cBhvr>
                                      <p:to>
                                        <p:strVal val="visible"/>
                                      </p:to>
                                    </p:set>
                                    <p:anim calcmode="lin" valueType="num">
                                      <p:cBhvr>
                                        <p:cTn id="27" dur="1000" fill="hold"/>
                                        <p:tgtEl>
                                          <p:spTgt spid="204805"/>
                                        </p:tgtEl>
                                        <p:attrNameLst>
                                          <p:attrName>ppt_x</p:attrName>
                                        </p:attrNameLst>
                                      </p:cBhvr>
                                      <p:tavLst>
                                        <p:tav tm="0">
                                          <p:val>
                                            <p:strVal val="#ppt_x-.2"/>
                                          </p:val>
                                        </p:tav>
                                        <p:tav tm="100000">
                                          <p:val>
                                            <p:strVal val="#ppt_x"/>
                                          </p:val>
                                        </p:tav>
                                      </p:tavLst>
                                    </p:anim>
                                    <p:anim calcmode="lin" valueType="num">
                                      <p:cBhvr>
                                        <p:cTn id="28" dur="1000" fill="hold"/>
                                        <p:tgtEl>
                                          <p:spTgt spid="204805"/>
                                        </p:tgtEl>
                                        <p:attrNameLst>
                                          <p:attrName>ppt_y</p:attrName>
                                        </p:attrNameLst>
                                      </p:cBhvr>
                                      <p:tavLst>
                                        <p:tav tm="0">
                                          <p:val>
                                            <p:strVal val="#ppt_y"/>
                                          </p:val>
                                        </p:tav>
                                        <p:tav tm="100000">
                                          <p:val>
                                            <p:strVal val="#ppt_y"/>
                                          </p:val>
                                        </p:tav>
                                      </p:tavLst>
                                    </p:anim>
                                    <p:animEffect transition="in" filter="wipe(right)" prLst="gradientSize: 0.1">
                                      <p:cBhvr>
                                        <p:cTn id="29" dur="1000"/>
                                        <p:tgtEl>
                                          <p:spTgt spid="204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25F1BD0-393C-41D7-ACAD-3BB30AB1D9EA}" type="slidenum">
              <a:rPr lang="en-US">
                <a:solidFill>
                  <a:schemeClr val="bg1"/>
                </a:solidFill>
              </a:rPr>
              <a:pPr/>
              <a:t>56</a:t>
            </a:fld>
            <a:endParaRPr lang="en-US">
              <a:solidFill>
                <a:schemeClr val="bg1"/>
              </a:solidFill>
            </a:endParaRPr>
          </a:p>
        </p:txBody>
      </p:sp>
      <p:sp>
        <p:nvSpPr>
          <p:cNvPr id="3686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Second Normal Form : Example</a:t>
            </a:r>
          </a:p>
        </p:txBody>
      </p:sp>
      <p:sp>
        <p:nvSpPr>
          <p:cNvPr id="46084" name="Rectangle 3"/>
          <p:cNvSpPr>
            <a:spLocks noGrp="1" noChangeArrowheads="1"/>
          </p:cNvSpPr>
          <p:nvPr>
            <p:ph type="body" idx="4294967295"/>
          </p:nvPr>
        </p:nvSpPr>
        <p:spPr>
          <a:xfrm>
            <a:off x="1752600" y="1143000"/>
            <a:ext cx="8305800" cy="4953000"/>
          </a:xfrm>
        </p:spPr>
        <p:txBody>
          <a:bodyPr vert="horz" lIns="0" tIns="0" rIns="91440" bIns="45720" rtlCol="0">
            <a:normAutofit/>
          </a:bodyPr>
          <a:lstStyle/>
          <a:p>
            <a:pPr eaLnBrk="1" hangingPunct="1">
              <a:spcBef>
                <a:spcPct val="0"/>
              </a:spcBef>
              <a:buClrTx/>
              <a:buFont typeface="Wingdings" panose="05000000000000000000" pitchFamily="2" charset="2"/>
              <a:buNone/>
              <a:defRPr/>
            </a:pPr>
            <a:endParaRPr lang="en-US" sz="1600" b="1">
              <a:ea typeface="Times New Roman" pitchFamily="18" charset="0"/>
              <a:cs typeface="Arial" charset="0"/>
            </a:endParaRPr>
          </a:p>
          <a:p>
            <a:pPr eaLnBrk="1" hangingPunct="1">
              <a:spcBef>
                <a:spcPct val="0"/>
              </a:spcBef>
              <a:buClrTx/>
              <a:buFont typeface="Wingdings" panose="05000000000000000000" pitchFamily="2" charset="2"/>
              <a:buNone/>
              <a:defRPr/>
            </a:pPr>
            <a:r>
              <a:rPr lang="en-US" b="1">
                <a:solidFill>
                  <a:schemeClr val="accent2">
                    <a:lumMod val="50000"/>
                  </a:schemeClr>
                </a:solidFill>
                <a:ea typeface="Times New Roman" pitchFamily="18" charset="0"/>
                <a:cs typeface="Arial" charset="0"/>
              </a:rPr>
              <a:t>Functional Dependencies of Retail Application Table</a:t>
            </a:r>
          </a:p>
          <a:p>
            <a:pPr eaLnBrk="1" hangingPunct="1">
              <a:spcBef>
                <a:spcPct val="0"/>
              </a:spcBef>
              <a:buClrTx/>
              <a:buFont typeface="Wingdings" panose="05000000000000000000" pitchFamily="2" charset="2"/>
              <a:buNone/>
              <a:defRPr/>
            </a:pPr>
            <a:endParaRPr lang="en-US" sz="1600" b="1">
              <a:ea typeface="Times New Roman" pitchFamily="18" charset="0"/>
              <a:cs typeface="Arial" charset="0"/>
            </a:endParaRPr>
          </a:p>
          <a:p>
            <a:pPr eaLnBrk="1" hangingPunct="1">
              <a:spcBef>
                <a:spcPct val="0"/>
              </a:spcBef>
              <a:buClrTx/>
              <a:buFont typeface="Wingdings" panose="05000000000000000000" pitchFamily="2" charset="2"/>
              <a:buNone/>
              <a:defRPr/>
            </a:pPr>
            <a:r>
              <a:rPr lang="en-US" sz="1600" b="1" err="1">
                <a:ea typeface="Times New Roman" pitchFamily="18" charset="0"/>
                <a:cs typeface="Arial" charset="0"/>
              </a:rPr>
              <a:t>RetailApplicationTable</a:t>
            </a:r>
            <a:r>
              <a:rPr lang="en-US" sz="1600" b="1">
                <a:ea typeface="Times New Roman" pitchFamily="18" charset="0"/>
                <a:cs typeface="Arial" charset="0"/>
              </a:rPr>
              <a:t>( </a:t>
            </a:r>
            <a:r>
              <a:rPr lang="en-US" sz="1600" b="1" u="sng" err="1">
                <a:ea typeface="Times New Roman" pitchFamily="18" charset="0"/>
                <a:cs typeface="Arial" charset="0"/>
              </a:rPr>
              <a:t>CustomerId</a:t>
            </a:r>
            <a:r>
              <a:rPr lang="en-US" sz="1600" b="1" u="sng">
                <a:ea typeface="Times New Roman" pitchFamily="18" charset="0"/>
                <a:cs typeface="Arial" charset="0"/>
              </a:rPr>
              <a:t>, </a:t>
            </a:r>
            <a:r>
              <a:rPr lang="en-US" sz="1600" b="1" u="sng" err="1">
                <a:ea typeface="Times New Roman" pitchFamily="18" charset="0"/>
                <a:cs typeface="Arial" charset="0"/>
              </a:rPr>
              <a:t>ItemId</a:t>
            </a:r>
            <a:r>
              <a:rPr lang="en-US" sz="1600" b="1" u="sng">
                <a:ea typeface="Times New Roman" pitchFamily="18" charset="0"/>
                <a:cs typeface="Arial" charset="0"/>
              </a:rPr>
              <a:t>,</a:t>
            </a:r>
            <a:r>
              <a:rPr lang="en-US" sz="1600" b="1">
                <a:ea typeface="Times New Roman" pitchFamily="18" charset="0"/>
                <a:cs typeface="Arial" charset="0"/>
              </a:rPr>
              <a:t> </a:t>
            </a:r>
            <a:r>
              <a:rPr lang="en-US" sz="1600" err="1">
                <a:ea typeface="Times New Roman" pitchFamily="18" charset="0"/>
                <a:cs typeface="Arial" charset="0"/>
              </a:rPr>
              <a:t>CustomerName</a:t>
            </a:r>
            <a:r>
              <a:rPr lang="en-US" sz="1600">
                <a:ea typeface="Times New Roman" pitchFamily="18" charset="0"/>
                <a:cs typeface="Arial" charset="0"/>
              </a:rPr>
              <a:t>, </a:t>
            </a:r>
            <a:r>
              <a:rPr lang="en-US" sz="1600" err="1">
                <a:ea typeface="Times New Roman" pitchFamily="18" charset="0"/>
                <a:cs typeface="Arial" charset="0"/>
              </a:rPr>
              <a:t>AccountNo,ItemName</a:t>
            </a:r>
            <a:r>
              <a:rPr lang="en-US" sz="1600">
                <a:ea typeface="Times New Roman" pitchFamily="18" charset="0"/>
                <a:cs typeface="Arial" charset="0"/>
              </a:rPr>
              <a:t>, </a:t>
            </a:r>
            <a:r>
              <a:rPr lang="en-US" sz="1600" err="1">
                <a:ea typeface="Times New Roman" pitchFamily="18" charset="0"/>
                <a:cs typeface="Arial" charset="0"/>
              </a:rPr>
              <a:t>UnitPrice</a:t>
            </a:r>
            <a:r>
              <a:rPr lang="en-US" sz="1600">
                <a:ea typeface="Times New Roman" pitchFamily="18" charset="0"/>
                <a:cs typeface="Arial" charset="0"/>
              </a:rPr>
              <a:t>, </a:t>
            </a:r>
            <a:r>
              <a:rPr lang="en-US" sz="1600" err="1">
                <a:ea typeface="Times New Roman" pitchFamily="18" charset="0"/>
                <a:cs typeface="Arial" charset="0"/>
              </a:rPr>
              <a:t>Class,QtyPurchased</a:t>
            </a:r>
            <a:r>
              <a:rPr lang="en-US" sz="1600">
                <a:ea typeface="Times New Roman" pitchFamily="18" charset="0"/>
                <a:cs typeface="Arial" charset="0"/>
              </a:rPr>
              <a:t>, </a:t>
            </a:r>
            <a:r>
              <a:rPr lang="en-US" sz="1600" err="1">
                <a:ea typeface="Times New Roman" pitchFamily="18" charset="0"/>
                <a:cs typeface="Arial" charset="0"/>
              </a:rPr>
              <a:t>NetAmount</a:t>
            </a:r>
            <a:r>
              <a:rPr lang="en-US" sz="1600">
                <a:ea typeface="Times New Roman" pitchFamily="18" charset="0"/>
                <a:cs typeface="Arial" charset="0"/>
              </a:rPr>
              <a:t>)</a:t>
            </a:r>
          </a:p>
          <a:p>
            <a:pPr eaLnBrk="1" hangingPunct="1">
              <a:spcBef>
                <a:spcPct val="0"/>
              </a:spcBef>
              <a:buClrTx/>
              <a:buFont typeface="Wingdings" panose="05000000000000000000" pitchFamily="2" charset="2"/>
              <a:buNone/>
              <a:defRPr/>
            </a:pPr>
            <a:endParaRPr lang="en-US" sz="1600">
              <a:ea typeface="Times New Roman" pitchFamily="18" charset="0"/>
              <a:cs typeface="Arial" charset="0"/>
            </a:endParaRPr>
          </a:p>
          <a:p>
            <a:pPr eaLnBrk="1" hangingPunct="1">
              <a:spcBef>
                <a:spcPct val="0"/>
              </a:spcBef>
              <a:buClrTx/>
              <a:buFont typeface="Wingdings" panose="05000000000000000000" pitchFamily="2" charset="2"/>
              <a:buNone/>
              <a:defRPr/>
            </a:pPr>
            <a:r>
              <a:rPr lang="en-US" sz="1600">
                <a:ea typeface="Times New Roman" pitchFamily="18" charset="0"/>
                <a:cs typeface="Arial" charset="0"/>
              </a:rPr>
              <a:t>		</a:t>
            </a:r>
            <a:r>
              <a:rPr lang="en-US" sz="1800">
                <a:ea typeface="Times New Roman" pitchFamily="18" charset="0"/>
                <a:cs typeface="Arial" charset="0"/>
              </a:rPr>
              <a:t>(</a:t>
            </a:r>
            <a:r>
              <a:rPr lang="en-US" sz="1800" err="1">
                <a:ea typeface="Times New Roman" pitchFamily="18" charset="0"/>
                <a:cs typeface="Arial" charset="0"/>
              </a:rPr>
              <a:t>i</a:t>
            </a:r>
            <a:r>
              <a:rPr lang="en-US" sz="1800">
                <a:ea typeface="Times New Roman" pitchFamily="18" charset="0"/>
                <a:cs typeface="Arial" charset="0"/>
              </a:rPr>
              <a:t>)   </a:t>
            </a:r>
            <a:r>
              <a:rPr lang="en-US" sz="1800" err="1">
                <a:ea typeface="Times New Roman" pitchFamily="18" charset="0"/>
                <a:cs typeface="Arial" charset="0"/>
              </a:rPr>
              <a:t>CustomerId</a:t>
            </a:r>
            <a:r>
              <a:rPr lang="en-US" sz="1800">
                <a:ea typeface="Times New Roman" pitchFamily="18" charset="0"/>
                <a:cs typeface="Arial" charset="0"/>
              </a:rPr>
              <a:t>		</a:t>
            </a:r>
            <a:r>
              <a:rPr lang="en-US" sz="1800">
                <a:ea typeface="Times New Roman" pitchFamily="18" charset="0"/>
                <a:cs typeface="Arial" charset="0"/>
                <a:sym typeface="Wingdings" pitchFamily="2" charset="2"/>
              </a:rPr>
              <a:t> 	</a:t>
            </a:r>
            <a:r>
              <a:rPr lang="en-US" sz="1800" err="1">
                <a:ea typeface="Times New Roman" pitchFamily="18" charset="0"/>
                <a:cs typeface="Arial" charset="0"/>
                <a:sym typeface="Wingdings" pitchFamily="2" charset="2"/>
              </a:rPr>
              <a:t>CustName</a:t>
            </a:r>
            <a:r>
              <a:rPr lang="en-US" sz="1800">
                <a:ea typeface="Times New Roman" pitchFamily="18" charset="0"/>
                <a:cs typeface="Arial" charset="0"/>
                <a:sym typeface="Wingdings" pitchFamily="2" charset="2"/>
              </a:rPr>
              <a:t>, </a:t>
            </a:r>
            <a:r>
              <a:rPr lang="en-US" sz="1800" err="1">
                <a:ea typeface="Times New Roman" pitchFamily="18" charset="0"/>
                <a:cs typeface="Arial" charset="0"/>
                <a:sym typeface="Wingdings" pitchFamily="2" charset="2"/>
              </a:rPr>
              <a:t>AccountNo</a:t>
            </a:r>
            <a:endParaRPr lang="en-US" sz="180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endParaRPr lang="en-US" sz="180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r>
              <a:rPr lang="en-US" sz="1800">
                <a:ea typeface="Times New Roman" pitchFamily="18" charset="0"/>
                <a:cs typeface="Arial" charset="0"/>
                <a:sym typeface="Wingdings" pitchFamily="2" charset="2"/>
              </a:rPr>
              <a:t>		(ii)   </a:t>
            </a:r>
            <a:r>
              <a:rPr lang="en-US" sz="1800" err="1">
                <a:ea typeface="Times New Roman" pitchFamily="18" charset="0"/>
                <a:cs typeface="Arial" charset="0"/>
                <a:sym typeface="Wingdings" pitchFamily="2" charset="2"/>
              </a:rPr>
              <a:t>ItemId</a:t>
            </a:r>
            <a:r>
              <a:rPr lang="en-US" sz="1800">
                <a:ea typeface="Times New Roman" pitchFamily="18" charset="0"/>
                <a:cs typeface="Arial" charset="0"/>
                <a:sym typeface="Wingdings" pitchFamily="2" charset="2"/>
              </a:rPr>
              <a:t> 		 	</a:t>
            </a:r>
            <a:r>
              <a:rPr lang="en-US" sz="1800" err="1">
                <a:ea typeface="Times New Roman" pitchFamily="18" charset="0"/>
                <a:cs typeface="Arial" charset="0"/>
                <a:sym typeface="Wingdings" pitchFamily="2" charset="2"/>
              </a:rPr>
              <a:t>ItemName</a:t>
            </a:r>
            <a:r>
              <a:rPr lang="en-US" sz="1800">
                <a:ea typeface="Times New Roman" pitchFamily="18" charset="0"/>
                <a:cs typeface="Arial" charset="0"/>
                <a:sym typeface="Wingdings" pitchFamily="2" charset="2"/>
              </a:rPr>
              <a:t>, </a:t>
            </a:r>
            <a:r>
              <a:rPr lang="en-US" sz="1800" err="1">
                <a:ea typeface="Times New Roman" pitchFamily="18" charset="0"/>
                <a:cs typeface="Arial" charset="0"/>
                <a:sym typeface="Wingdings" pitchFamily="2" charset="2"/>
              </a:rPr>
              <a:t>UnitPrice</a:t>
            </a:r>
            <a:r>
              <a:rPr lang="en-US" sz="1800">
                <a:ea typeface="Times New Roman" pitchFamily="18" charset="0"/>
                <a:cs typeface="Arial" charset="0"/>
                <a:sym typeface="Wingdings" pitchFamily="2" charset="2"/>
              </a:rPr>
              <a:t>, Class</a:t>
            </a:r>
          </a:p>
          <a:p>
            <a:pPr eaLnBrk="1" hangingPunct="1">
              <a:spcBef>
                <a:spcPct val="0"/>
              </a:spcBef>
              <a:buClrTx/>
              <a:buFont typeface="Wingdings" panose="05000000000000000000" pitchFamily="2" charset="2"/>
              <a:buNone/>
              <a:defRPr/>
            </a:pPr>
            <a:endParaRPr lang="en-US" sz="180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r>
              <a:rPr lang="en-US" sz="1800">
                <a:ea typeface="Times New Roman" pitchFamily="18" charset="0"/>
                <a:cs typeface="Arial" charset="0"/>
                <a:sym typeface="Wingdings" pitchFamily="2" charset="2"/>
              </a:rPr>
              <a:t>		(iii)  </a:t>
            </a:r>
            <a:r>
              <a:rPr lang="en-US" sz="1800" err="1">
                <a:ea typeface="Times New Roman" pitchFamily="18" charset="0"/>
                <a:cs typeface="Arial" charset="0"/>
                <a:sym typeface="Wingdings" pitchFamily="2" charset="2"/>
              </a:rPr>
              <a:t>CustId,ItemId</a:t>
            </a:r>
            <a:r>
              <a:rPr lang="en-US" sz="1800">
                <a:ea typeface="Times New Roman" pitchFamily="18" charset="0"/>
                <a:cs typeface="Arial" charset="0"/>
                <a:sym typeface="Wingdings" pitchFamily="2" charset="2"/>
              </a:rPr>
              <a:t>			</a:t>
            </a:r>
            <a:r>
              <a:rPr lang="en-US" sz="1800" err="1">
                <a:ea typeface="Times New Roman" pitchFamily="18" charset="0"/>
                <a:cs typeface="Arial" charset="0"/>
                <a:sym typeface="Wingdings" pitchFamily="2" charset="2"/>
              </a:rPr>
              <a:t>QtyPurchased</a:t>
            </a:r>
            <a:r>
              <a:rPr lang="en-US" sz="1800">
                <a:ea typeface="Times New Roman" pitchFamily="18" charset="0"/>
                <a:cs typeface="Arial" charset="0"/>
                <a:sym typeface="Wingdings" pitchFamily="2" charset="2"/>
              </a:rPr>
              <a:t>, </a:t>
            </a:r>
            <a:r>
              <a:rPr lang="en-US" sz="1800" err="1">
                <a:ea typeface="Times New Roman" pitchFamily="18" charset="0"/>
                <a:cs typeface="Arial" charset="0"/>
                <a:sym typeface="Wingdings" pitchFamily="2" charset="2"/>
              </a:rPr>
              <a:t>NetPrice</a:t>
            </a:r>
            <a:endParaRPr lang="en-US" sz="180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endParaRPr lang="en-US" sz="180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r>
              <a:rPr lang="en-US" sz="1800">
                <a:ea typeface="Times New Roman" pitchFamily="18" charset="0"/>
                <a:cs typeface="Arial" charset="0"/>
                <a:sym typeface="Wingdings" pitchFamily="2" charset="2"/>
              </a:rPr>
              <a:t>             (iv)   </a:t>
            </a:r>
            <a:r>
              <a:rPr lang="en-US" sz="1800" err="1">
                <a:ea typeface="Times New Roman" pitchFamily="18" charset="0"/>
                <a:cs typeface="Arial" charset="0"/>
                <a:sym typeface="Wingdings" pitchFamily="2" charset="2"/>
              </a:rPr>
              <a:t>UnitPrice</a:t>
            </a:r>
            <a:r>
              <a:rPr lang="en-US" sz="1800">
                <a:ea typeface="Times New Roman" pitchFamily="18" charset="0"/>
                <a:cs typeface="Arial" charset="0"/>
                <a:sym typeface="Wingdings" pitchFamily="2" charset="2"/>
              </a:rPr>
              <a:t>			Class</a:t>
            </a:r>
          </a:p>
          <a:p>
            <a:pPr eaLnBrk="1" hangingPunct="1">
              <a:spcBef>
                <a:spcPct val="0"/>
              </a:spcBef>
              <a:buClrTx/>
              <a:buFont typeface="Wingdings" panose="05000000000000000000" pitchFamily="2" charset="2"/>
              <a:buNone/>
              <a:defRPr/>
            </a:pPr>
            <a:endParaRPr lang="en-US" sz="1800">
              <a:ea typeface="Times New Roman" pitchFamily="18" charset="0"/>
              <a:cs typeface="Arial" charset="0"/>
              <a:sym typeface="Wingdings" pitchFamily="2" charset="2"/>
            </a:endParaRPr>
          </a:p>
          <a:p>
            <a:pPr eaLnBrk="1" hangingPunct="1">
              <a:spcBef>
                <a:spcPct val="0"/>
              </a:spcBef>
              <a:buClrTx/>
              <a:buFont typeface="Wingdings" panose="05000000000000000000" pitchFamily="2" charset="2"/>
              <a:buNone/>
              <a:defRPr/>
            </a:pPr>
            <a:r>
              <a:rPr lang="en-US" sz="1800">
                <a:ea typeface="Times New Roman" pitchFamily="18" charset="0"/>
                <a:cs typeface="Arial" charset="0"/>
                <a:sym typeface="Wingdings" pitchFamily="2" charset="2"/>
              </a:rPr>
              <a:t>		</a:t>
            </a:r>
            <a:endParaRPr lang="en-US" sz="1800">
              <a:ea typeface="Times New Roman" pitchFamily="18" charset="0"/>
              <a:cs typeface="Arial" charset="0"/>
            </a:endParaRPr>
          </a:p>
          <a:p>
            <a:pPr eaLnBrk="1" hangingPunct="1">
              <a:spcBef>
                <a:spcPct val="0"/>
              </a:spcBef>
              <a:buClrTx/>
              <a:buFont typeface="Wingdings" panose="05000000000000000000" pitchFamily="2" charset="2"/>
              <a:buNone/>
              <a:defRPr/>
            </a:pPr>
            <a:endParaRPr lang="en-US" sz="1400" b="1">
              <a:ea typeface="Times New Roman" pitchFamily="18" charset="0"/>
              <a:cs typeface="Arial" charset="0"/>
            </a:endParaRPr>
          </a:p>
          <a:p>
            <a:pPr eaLnBrk="1" hangingPunct="1">
              <a:spcBef>
                <a:spcPct val="0"/>
              </a:spcBef>
              <a:buClrTx/>
              <a:buFont typeface="Wingdings" panose="05000000000000000000" pitchFamily="2" charset="2"/>
              <a:buNone/>
              <a:defRPr/>
            </a:pPr>
            <a:endParaRPr lang="en-US" sz="1400" b="1">
              <a:ea typeface="Times New Roman" pitchFamily="18" charset="0"/>
              <a:cs typeface="Arial" charset="0"/>
            </a:endParaRPr>
          </a:p>
          <a:p>
            <a:pPr eaLnBrk="1" hangingPunct="1">
              <a:spcBef>
                <a:spcPct val="0"/>
              </a:spcBef>
              <a:buClrTx/>
              <a:buFont typeface="Wingdings" panose="05000000000000000000" pitchFamily="2" charset="2"/>
              <a:buNone/>
              <a:defRPr/>
            </a:pPr>
            <a:r>
              <a:rPr lang="en-US" sz="1400" b="1">
                <a:ea typeface="Times New Roman" pitchFamily="18" charset="0"/>
                <a:cs typeface="Arial" charset="0"/>
              </a:rPr>
              <a:t>	</a:t>
            </a:r>
            <a:endParaRPr lang="en-US" sz="1400" b="1">
              <a:solidFill>
                <a:schemeClr val="accent2"/>
              </a:solidFill>
              <a:ea typeface="Times New Roman" pitchFamily="18" charset="0"/>
              <a:cs typeface="Arial" charset="0"/>
            </a:endParaRPr>
          </a:p>
        </p:txBody>
      </p:sp>
    </p:spTree>
    <p:extLst>
      <p:ext uri="{BB962C8B-B14F-4D97-AF65-F5344CB8AC3E}">
        <p14:creationId xmlns:p14="http://schemas.microsoft.com/office/powerpoint/2010/main" val="3295321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1D15D5C-3E8D-43B1-ACA8-87E7B1E4728A}" type="slidenum">
              <a:rPr lang="en-US">
                <a:solidFill>
                  <a:schemeClr val="bg1"/>
                </a:solidFill>
              </a:rPr>
              <a:pPr/>
              <a:t>57</a:t>
            </a:fld>
            <a:endParaRPr lang="en-US">
              <a:solidFill>
                <a:schemeClr val="bg1"/>
              </a:solidFill>
            </a:endParaRPr>
          </a:p>
        </p:txBody>
      </p:sp>
      <p:sp>
        <p:nvSpPr>
          <p:cNvPr id="37890" name="Rectangle 2"/>
          <p:cNvSpPr>
            <a:spLocks noGrp="1" noChangeArrowheads="1"/>
          </p:cNvSpPr>
          <p:nvPr>
            <p:ph type="title" idx="4294967295"/>
          </p:nvPr>
        </p:nvSpPr>
        <p:spPr>
          <a:xfrm>
            <a:off x="1676400" y="-82550"/>
            <a:ext cx="8382000" cy="973138"/>
          </a:xfrm>
        </p:spPr>
        <p:txBody>
          <a:bodyPr vert="horz" lIns="0" tIns="45720" rIns="91440" bIns="45720" rtlCol="0" anchor="ctr">
            <a:normAutofit fontScale="90000"/>
          </a:bodyPr>
          <a:lstStyle/>
          <a:p>
            <a:pPr eaLnBrk="1" hangingPunct="1">
              <a:defRPr/>
            </a:pPr>
            <a:r>
              <a:rPr lang="en-US"/>
              <a:t>Second Normal Form : Example (Cont..)</a:t>
            </a:r>
          </a:p>
        </p:txBody>
      </p:sp>
      <p:sp>
        <p:nvSpPr>
          <p:cNvPr id="248835" name="Rectangle 3"/>
          <p:cNvSpPr>
            <a:spLocks noGrp="1" noChangeArrowheads="1"/>
          </p:cNvSpPr>
          <p:nvPr>
            <p:ph type="body" idx="4294967295"/>
          </p:nvPr>
        </p:nvSpPr>
        <p:spPr/>
        <p:txBody>
          <a:bodyPr vert="horz" lIns="0" tIns="0" rIns="91440" bIns="45720" rtlCol="0">
            <a:normAutofit/>
          </a:bodyPr>
          <a:lstStyle/>
          <a:p>
            <a:pPr eaLnBrk="1" hangingPunct="1">
              <a:spcBef>
                <a:spcPct val="0"/>
              </a:spcBef>
              <a:buClrTx/>
              <a:buFont typeface="Wingdings" panose="05000000000000000000" pitchFamily="2" charset="2"/>
              <a:buNone/>
            </a:pPr>
            <a:r>
              <a:rPr lang="en-US" sz="2400">
                <a:solidFill>
                  <a:srgbClr val="0070C0"/>
                </a:solidFill>
              </a:rPr>
              <a:t>Key and Non Key Attributes of Retail Application Table</a:t>
            </a:r>
            <a:r>
              <a:rPr lang="en-US" sz="2400" b="1">
                <a:solidFill>
                  <a:srgbClr val="0070C0"/>
                </a:solidFill>
                <a:ea typeface="Times New Roman" panose="02020603050405020304" pitchFamily="18" charset="0"/>
                <a:cs typeface="Arial" panose="020B0604020202020204" pitchFamily="34" charset="0"/>
              </a:rPr>
              <a:t> </a:t>
            </a:r>
          </a:p>
          <a:p>
            <a:pPr eaLnBrk="1" hangingPunct="1">
              <a:spcBef>
                <a:spcPct val="0"/>
              </a:spcBef>
              <a:buClrTx/>
              <a:buFont typeface="Wingdings" panose="05000000000000000000" pitchFamily="2" charset="2"/>
              <a:buNone/>
            </a:pPr>
            <a:endParaRPr lang="en-US" sz="2400" b="1">
              <a:solidFill>
                <a:srgbClr val="0070C0"/>
              </a:solidFill>
              <a:ea typeface="Times New Roman" panose="02020603050405020304" pitchFamily="18" charset="0"/>
              <a:cs typeface="Arial" panose="020B0604020202020204" pitchFamily="34" charset="0"/>
            </a:endParaRPr>
          </a:p>
          <a:p>
            <a:pPr eaLnBrk="1" hangingPunct="1">
              <a:spcBef>
                <a:spcPct val="0"/>
              </a:spcBef>
              <a:buClrTx/>
              <a:buFont typeface="Wingdings" panose="05000000000000000000" pitchFamily="2" charset="2"/>
              <a:buNone/>
            </a:pPr>
            <a:r>
              <a:rPr lang="en-US" sz="2400" b="1">
                <a:ea typeface="Times New Roman" panose="02020603050405020304" pitchFamily="18" charset="0"/>
                <a:cs typeface="Arial" panose="020B0604020202020204" pitchFamily="34" charset="0"/>
              </a:rPr>
              <a:t>{CustomerId, ItemId} is Candidate key </a:t>
            </a:r>
          </a:p>
          <a:p>
            <a:pPr eaLnBrk="1" hangingPunct="1">
              <a:spcBef>
                <a:spcPct val="0"/>
              </a:spcBef>
              <a:buClrTx/>
              <a:buFont typeface="Wingdings" panose="05000000000000000000" pitchFamily="2" charset="2"/>
              <a:buNone/>
            </a:pPr>
            <a:endParaRPr lang="en-US" sz="1800" b="1">
              <a:ea typeface="Times New Roman" panose="02020603050405020304" pitchFamily="18" charset="0"/>
              <a:cs typeface="Arial" panose="020B0604020202020204" pitchFamily="34" charset="0"/>
            </a:endParaRPr>
          </a:p>
          <a:p>
            <a:pPr eaLnBrk="1" hangingPunct="1">
              <a:spcBef>
                <a:spcPct val="0"/>
              </a:spcBef>
              <a:buClrTx/>
              <a:buFont typeface="Wingdings" panose="05000000000000000000" pitchFamily="2" charset="2"/>
              <a:buNone/>
            </a:pPr>
            <a:endParaRPr lang="en-US" sz="1800" b="1">
              <a:ea typeface="Times New Roman" panose="02020603050405020304" pitchFamily="18" charset="0"/>
              <a:cs typeface="Arial" panose="020B0604020202020204" pitchFamily="34" charset="0"/>
            </a:endParaRPr>
          </a:p>
          <a:p>
            <a:pPr eaLnBrk="1" hangingPunct="1">
              <a:spcBef>
                <a:spcPct val="0"/>
              </a:spcBef>
              <a:buClrTx/>
              <a:buFont typeface="Wingdings" panose="05000000000000000000" pitchFamily="2" charset="2"/>
              <a:buNone/>
            </a:pPr>
            <a:r>
              <a:rPr lang="en-US" sz="1800" b="1">
                <a:ea typeface="Times New Roman" panose="02020603050405020304" pitchFamily="18" charset="0"/>
                <a:cs typeface="Arial" panose="020B0604020202020204" pitchFamily="34" charset="0"/>
              </a:rPr>
              <a:t>		Key Attributes:  </a:t>
            </a:r>
            <a:r>
              <a:rPr lang="en-US" sz="1800">
                <a:ea typeface="Times New Roman" panose="02020603050405020304" pitchFamily="18" charset="0"/>
                <a:cs typeface="Arial" panose="020B0604020202020204" pitchFamily="34" charset="0"/>
              </a:rPr>
              <a:t>CustomerId,ItemId</a:t>
            </a:r>
          </a:p>
          <a:p>
            <a:pPr eaLnBrk="1" hangingPunct="1">
              <a:spcBef>
                <a:spcPct val="0"/>
              </a:spcBef>
              <a:buClrTx/>
              <a:buFont typeface="Wingdings" panose="05000000000000000000" pitchFamily="2" charset="2"/>
              <a:buNone/>
            </a:pPr>
            <a:r>
              <a:rPr lang="en-US" sz="1800" b="1">
                <a:ea typeface="Times New Roman" panose="02020603050405020304" pitchFamily="18" charset="0"/>
                <a:cs typeface="Arial" panose="020B0604020202020204" pitchFamily="34" charset="0"/>
              </a:rPr>
              <a:t>		</a:t>
            </a:r>
          </a:p>
          <a:p>
            <a:pPr eaLnBrk="1" hangingPunct="1">
              <a:spcBef>
                <a:spcPct val="0"/>
              </a:spcBef>
              <a:buClrTx/>
              <a:buFont typeface="Wingdings" panose="05000000000000000000" pitchFamily="2" charset="2"/>
              <a:buNone/>
            </a:pPr>
            <a:endParaRPr lang="en-US" sz="1800" b="1">
              <a:ea typeface="Times New Roman" panose="02020603050405020304" pitchFamily="18" charset="0"/>
              <a:cs typeface="Arial" panose="020B0604020202020204" pitchFamily="34" charset="0"/>
            </a:endParaRPr>
          </a:p>
          <a:p>
            <a:pPr eaLnBrk="1" hangingPunct="1">
              <a:spcBef>
                <a:spcPct val="0"/>
              </a:spcBef>
              <a:buClrTx/>
              <a:buFont typeface="Wingdings" panose="05000000000000000000" pitchFamily="2" charset="2"/>
              <a:buNone/>
            </a:pPr>
            <a:r>
              <a:rPr lang="en-US" sz="1800" b="1">
                <a:ea typeface="Times New Roman" panose="02020603050405020304" pitchFamily="18" charset="0"/>
                <a:cs typeface="Arial" panose="020B0604020202020204" pitchFamily="34" charset="0"/>
              </a:rPr>
              <a:t>              Non Key Attribures: </a:t>
            </a:r>
            <a:r>
              <a:rPr lang="en-US" sz="1800">
                <a:ea typeface="Times New Roman" panose="02020603050405020304" pitchFamily="18" charset="0"/>
                <a:cs typeface="Arial" panose="020B0604020202020204" pitchFamily="34" charset="0"/>
              </a:rPr>
              <a:t>CustomerName, </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AccountNo,</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ItemName, </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UnitPrice,</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Class, </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QtyPurchased,</a:t>
            </a:r>
          </a:p>
          <a:p>
            <a:pPr eaLnBrk="1" hangingPunct="1">
              <a:spcBef>
                <a:spcPct val="0"/>
              </a:spcBef>
              <a:buClrTx/>
              <a:buFont typeface="Wingdings" panose="05000000000000000000" pitchFamily="2" charset="2"/>
              <a:buNone/>
            </a:pPr>
            <a:r>
              <a:rPr lang="en-US" sz="1800">
                <a:ea typeface="Times New Roman" panose="02020603050405020304" pitchFamily="18" charset="0"/>
                <a:cs typeface="Arial" panose="020B0604020202020204" pitchFamily="34" charset="0"/>
              </a:rPr>
              <a:t>                                                 NetAmount</a:t>
            </a:r>
          </a:p>
          <a:p>
            <a:pPr eaLnBrk="1" hangingPunct="1"/>
            <a:endParaRPr lang="en-US" sz="1800"/>
          </a:p>
        </p:txBody>
      </p:sp>
    </p:spTree>
    <p:extLst>
      <p:ext uri="{BB962C8B-B14F-4D97-AF65-F5344CB8AC3E}">
        <p14:creationId xmlns:p14="http://schemas.microsoft.com/office/powerpoint/2010/main" val="166942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 calcmode="lin" valueType="num">
                                      <p:cBhvr>
                                        <p:cTn id="7" dur="1000" fill="hold"/>
                                        <p:tgtEl>
                                          <p:spTgt spid="24883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4883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883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48835">
                                            <p:txEl>
                                              <p:pRg st="2" end="2"/>
                                            </p:txEl>
                                          </p:spTgt>
                                        </p:tgtEl>
                                        <p:attrNameLst>
                                          <p:attrName>style.visibility</p:attrName>
                                        </p:attrNameLst>
                                      </p:cBhvr>
                                      <p:to>
                                        <p:strVal val="visible"/>
                                      </p:to>
                                    </p:set>
                                    <p:anim calcmode="lin" valueType="num">
                                      <p:cBhvr>
                                        <p:cTn id="14" dur="1000" fill="hold"/>
                                        <p:tgtEl>
                                          <p:spTgt spid="24883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24883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4883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248835">
                                            <p:txEl>
                                              <p:pRg st="5" end="5"/>
                                            </p:txEl>
                                          </p:spTgt>
                                        </p:tgtEl>
                                        <p:attrNameLst>
                                          <p:attrName>style.visibility</p:attrName>
                                        </p:attrNameLst>
                                      </p:cBhvr>
                                      <p:to>
                                        <p:strVal val="visible"/>
                                      </p:to>
                                    </p:set>
                                    <p:anim calcmode="lin" valueType="num">
                                      <p:cBhvr>
                                        <p:cTn id="21" dur="1000" fill="hold"/>
                                        <p:tgtEl>
                                          <p:spTgt spid="248835">
                                            <p:txEl>
                                              <p:pRg st="5" end="5"/>
                                            </p:txEl>
                                          </p:spTgt>
                                        </p:tgtEl>
                                        <p:attrNameLst>
                                          <p:attrName>ppt_x</p:attrName>
                                        </p:attrNameLst>
                                      </p:cBhvr>
                                      <p:tavLst>
                                        <p:tav tm="0">
                                          <p:val>
                                            <p:strVal val="#ppt_x-.2"/>
                                          </p:val>
                                        </p:tav>
                                        <p:tav tm="100000">
                                          <p:val>
                                            <p:strVal val="#ppt_x"/>
                                          </p:val>
                                        </p:tav>
                                      </p:tavLst>
                                    </p:anim>
                                    <p:anim calcmode="lin" valueType="num">
                                      <p:cBhvr>
                                        <p:cTn id="22" dur="1000" fill="hold"/>
                                        <p:tgtEl>
                                          <p:spTgt spid="24883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24883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248835">
                                            <p:txEl>
                                              <p:pRg st="6" end="6"/>
                                            </p:txEl>
                                          </p:spTgt>
                                        </p:tgtEl>
                                        <p:attrNameLst>
                                          <p:attrName>style.visibility</p:attrName>
                                        </p:attrNameLst>
                                      </p:cBhvr>
                                      <p:to>
                                        <p:strVal val="visible"/>
                                      </p:to>
                                    </p:set>
                                    <p:anim calcmode="lin" valueType="num">
                                      <p:cBhvr>
                                        <p:cTn id="28" dur="1000" fill="hold"/>
                                        <p:tgtEl>
                                          <p:spTgt spid="248835">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24883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4883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248835">
                                            <p:txEl>
                                              <p:pRg st="8" end="8"/>
                                            </p:txEl>
                                          </p:spTgt>
                                        </p:tgtEl>
                                        <p:attrNameLst>
                                          <p:attrName>style.visibility</p:attrName>
                                        </p:attrNameLst>
                                      </p:cBhvr>
                                      <p:to>
                                        <p:strVal val="visible"/>
                                      </p:to>
                                    </p:set>
                                    <p:anim calcmode="lin" valueType="num">
                                      <p:cBhvr>
                                        <p:cTn id="35" dur="1000" fill="hold"/>
                                        <p:tgtEl>
                                          <p:spTgt spid="248835">
                                            <p:txEl>
                                              <p:pRg st="8" end="8"/>
                                            </p:txEl>
                                          </p:spTgt>
                                        </p:tgtEl>
                                        <p:attrNameLst>
                                          <p:attrName>ppt_x</p:attrName>
                                        </p:attrNameLst>
                                      </p:cBhvr>
                                      <p:tavLst>
                                        <p:tav tm="0">
                                          <p:val>
                                            <p:strVal val="#ppt_x-.2"/>
                                          </p:val>
                                        </p:tav>
                                        <p:tav tm="100000">
                                          <p:val>
                                            <p:strVal val="#ppt_x"/>
                                          </p:val>
                                        </p:tav>
                                      </p:tavLst>
                                    </p:anim>
                                    <p:anim calcmode="lin" valueType="num">
                                      <p:cBhvr>
                                        <p:cTn id="36" dur="1000" fill="hold"/>
                                        <p:tgtEl>
                                          <p:spTgt spid="24883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24883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248835">
                                            <p:txEl>
                                              <p:pRg st="9" end="9"/>
                                            </p:txEl>
                                          </p:spTgt>
                                        </p:tgtEl>
                                        <p:attrNameLst>
                                          <p:attrName>style.visibility</p:attrName>
                                        </p:attrNameLst>
                                      </p:cBhvr>
                                      <p:to>
                                        <p:strVal val="visible"/>
                                      </p:to>
                                    </p:set>
                                    <p:anim calcmode="lin" valueType="num">
                                      <p:cBhvr>
                                        <p:cTn id="42" dur="1000" fill="hold"/>
                                        <p:tgtEl>
                                          <p:spTgt spid="248835">
                                            <p:txEl>
                                              <p:pRg st="9" end="9"/>
                                            </p:txEl>
                                          </p:spTgt>
                                        </p:tgtEl>
                                        <p:attrNameLst>
                                          <p:attrName>ppt_x</p:attrName>
                                        </p:attrNameLst>
                                      </p:cBhvr>
                                      <p:tavLst>
                                        <p:tav tm="0">
                                          <p:val>
                                            <p:strVal val="#ppt_x-.2"/>
                                          </p:val>
                                        </p:tav>
                                        <p:tav tm="100000">
                                          <p:val>
                                            <p:strVal val="#ppt_x"/>
                                          </p:val>
                                        </p:tav>
                                      </p:tavLst>
                                    </p:anim>
                                    <p:anim calcmode="lin" valueType="num">
                                      <p:cBhvr>
                                        <p:cTn id="43" dur="1000" fill="hold"/>
                                        <p:tgtEl>
                                          <p:spTgt spid="24883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48835">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248835">
                                            <p:txEl>
                                              <p:pRg st="10" end="10"/>
                                            </p:txEl>
                                          </p:spTgt>
                                        </p:tgtEl>
                                        <p:attrNameLst>
                                          <p:attrName>style.visibility</p:attrName>
                                        </p:attrNameLst>
                                      </p:cBhvr>
                                      <p:to>
                                        <p:strVal val="visible"/>
                                      </p:to>
                                    </p:set>
                                    <p:anim calcmode="lin" valueType="num">
                                      <p:cBhvr>
                                        <p:cTn id="49" dur="1000" fill="hold"/>
                                        <p:tgtEl>
                                          <p:spTgt spid="248835">
                                            <p:txEl>
                                              <p:pRg st="10" end="10"/>
                                            </p:txEl>
                                          </p:spTgt>
                                        </p:tgtEl>
                                        <p:attrNameLst>
                                          <p:attrName>ppt_x</p:attrName>
                                        </p:attrNameLst>
                                      </p:cBhvr>
                                      <p:tavLst>
                                        <p:tav tm="0">
                                          <p:val>
                                            <p:strVal val="#ppt_x-.2"/>
                                          </p:val>
                                        </p:tav>
                                        <p:tav tm="100000">
                                          <p:val>
                                            <p:strVal val="#ppt_x"/>
                                          </p:val>
                                        </p:tav>
                                      </p:tavLst>
                                    </p:anim>
                                    <p:anim calcmode="lin" valueType="num">
                                      <p:cBhvr>
                                        <p:cTn id="50" dur="1000" fill="hold"/>
                                        <p:tgtEl>
                                          <p:spTgt spid="24883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248835">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248835">
                                            <p:txEl>
                                              <p:pRg st="11" end="11"/>
                                            </p:txEl>
                                          </p:spTgt>
                                        </p:tgtEl>
                                        <p:attrNameLst>
                                          <p:attrName>style.visibility</p:attrName>
                                        </p:attrNameLst>
                                      </p:cBhvr>
                                      <p:to>
                                        <p:strVal val="visible"/>
                                      </p:to>
                                    </p:set>
                                    <p:anim calcmode="lin" valueType="num">
                                      <p:cBhvr>
                                        <p:cTn id="56" dur="1000" fill="hold"/>
                                        <p:tgtEl>
                                          <p:spTgt spid="248835">
                                            <p:txEl>
                                              <p:pRg st="11" end="11"/>
                                            </p:txEl>
                                          </p:spTgt>
                                        </p:tgtEl>
                                        <p:attrNameLst>
                                          <p:attrName>ppt_x</p:attrName>
                                        </p:attrNameLst>
                                      </p:cBhvr>
                                      <p:tavLst>
                                        <p:tav tm="0">
                                          <p:val>
                                            <p:strVal val="#ppt_x-.2"/>
                                          </p:val>
                                        </p:tav>
                                        <p:tav tm="100000">
                                          <p:val>
                                            <p:strVal val="#ppt_x"/>
                                          </p:val>
                                        </p:tav>
                                      </p:tavLst>
                                    </p:anim>
                                    <p:anim calcmode="lin" valueType="num">
                                      <p:cBhvr>
                                        <p:cTn id="57" dur="1000" fill="hold"/>
                                        <p:tgtEl>
                                          <p:spTgt spid="248835">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48835">
                                            <p:txEl>
                                              <p:pRg st="11" end="1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9" presetClass="entr" presetSubtype="0" fill="hold" nodeType="clickEffect">
                                  <p:stCondLst>
                                    <p:cond delay="0"/>
                                  </p:stCondLst>
                                  <p:childTnLst>
                                    <p:set>
                                      <p:cBhvr>
                                        <p:cTn id="62" dur="1" fill="hold">
                                          <p:stCondLst>
                                            <p:cond delay="0"/>
                                          </p:stCondLst>
                                        </p:cTn>
                                        <p:tgtEl>
                                          <p:spTgt spid="248835">
                                            <p:txEl>
                                              <p:pRg st="12" end="12"/>
                                            </p:txEl>
                                          </p:spTgt>
                                        </p:tgtEl>
                                        <p:attrNameLst>
                                          <p:attrName>style.visibility</p:attrName>
                                        </p:attrNameLst>
                                      </p:cBhvr>
                                      <p:to>
                                        <p:strVal val="visible"/>
                                      </p:to>
                                    </p:set>
                                    <p:anim calcmode="lin" valueType="num">
                                      <p:cBhvr>
                                        <p:cTn id="63" dur="1000" fill="hold"/>
                                        <p:tgtEl>
                                          <p:spTgt spid="248835">
                                            <p:txEl>
                                              <p:pRg st="12" end="12"/>
                                            </p:txEl>
                                          </p:spTgt>
                                        </p:tgtEl>
                                        <p:attrNameLst>
                                          <p:attrName>ppt_x</p:attrName>
                                        </p:attrNameLst>
                                      </p:cBhvr>
                                      <p:tavLst>
                                        <p:tav tm="0">
                                          <p:val>
                                            <p:strVal val="#ppt_x-.2"/>
                                          </p:val>
                                        </p:tav>
                                        <p:tav tm="100000">
                                          <p:val>
                                            <p:strVal val="#ppt_x"/>
                                          </p:val>
                                        </p:tav>
                                      </p:tavLst>
                                    </p:anim>
                                    <p:anim calcmode="lin" valueType="num">
                                      <p:cBhvr>
                                        <p:cTn id="64" dur="1000" fill="hold"/>
                                        <p:tgtEl>
                                          <p:spTgt spid="248835">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248835">
                                            <p:txEl>
                                              <p:pRg st="12" end="1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9" presetClass="entr" presetSubtype="0" fill="hold" nodeType="clickEffect">
                                  <p:stCondLst>
                                    <p:cond delay="0"/>
                                  </p:stCondLst>
                                  <p:childTnLst>
                                    <p:set>
                                      <p:cBhvr>
                                        <p:cTn id="69" dur="1" fill="hold">
                                          <p:stCondLst>
                                            <p:cond delay="0"/>
                                          </p:stCondLst>
                                        </p:cTn>
                                        <p:tgtEl>
                                          <p:spTgt spid="248835">
                                            <p:txEl>
                                              <p:pRg st="13" end="13"/>
                                            </p:txEl>
                                          </p:spTgt>
                                        </p:tgtEl>
                                        <p:attrNameLst>
                                          <p:attrName>style.visibility</p:attrName>
                                        </p:attrNameLst>
                                      </p:cBhvr>
                                      <p:to>
                                        <p:strVal val="visible"/>
                                      </p:to>
                                    </p:set>
                                    <p:anim calcmode="lin" valueType="num">
                                      <p:cBhvr>
                                        <p:cTn id="70" dur="1000" fill="hold"/>
                                        <p:tgtEl>
                                          <p:spTgt spid="248835">
                                            <p:txEl>
                                              <p:pRg st="13" end="13"/>
                                            </p:txEl>
                                          </p:spTgt>
                                        </p:tgtEl>
                                        <p:attrNameLst>
                                          <p:attrName>ppt_x</p:attrName>
                                        </p:attrNameLst>
                                      </p:cBhvr>
                                      <p:tavLst>
                                        <p:tav tm="0">
                                          <p:val>
                                            <p:strVal val="#ppt_x-.2"/>
                                          </p:val>
                                        </p:tav>
                                        <p:tav tm="100000">
                                          <p:val>
                                            <p:strVal val="#ppt_x"/>
                                          </p:val>
                                        </p:tav>
                                      </p:tavLst>
                                    </p:anim>
                                    <p:anim calcmode="lin" valueType="num">
                                      <p:cBhvr>
                                        <p:cTn id="71" dur="1000" fill="hold"/>
                                        <p:tgtEl>
                                          <p:spTgt spid="248835">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248835">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9" presetClass="entr" presetSubtype="0" fill="hold" nodeType="clickEffect">
                                  <p:stCondLst>
                                    <p:cond delay="0"/>
                                  </p:stCondLst>
                                  <p:childTnLst>
                                    <p:set>
                                      <p:cBhvr>
                                        <p:cTn id="76" dur="1" fill="hold">
                                          <p:stCondLst>
                                            <p:cond delay="0"/>
                                          </p:stCondLst>
                                        </p:cTn>
                                        <p:tgtEl>
                                          <p:spTgt spid="248835">
                                            <p:txEl>
                                              <p:pRg st="14" end="14"/>
                                            </p:txEl>
                                          </p:spTgt>
                                        </p:tgtEl>
                                        <p:attrNameLst>
                                          <p:attrName>style.visibility</p:attrName>
                                        </p:attrNameLst>
                                      </p:cBhvr>
                                      <p:to>
                                        <p:strVal val="visible"/>
                                      </p:to>
                                    </p:set>
                                    <p:anim calcmode="lin" valueType="num">
                                      <p:cBhvr>
                                        <p:cTn id="77" dur="1000" fill="hold"/>
                                        <p:tgtEl>
                                          <p:spTgt spid="248835">
                                            <p:txEl>
                                              <p:pRg st="14" end="14"/>
                                            </p:txEl>
                                          </p:spTgt>
                                        </p:tgtEl>
                                        <p:attrNameLst>
                                          <p:attrName>ppt_x</p:attrName>
                                        </p:attrNameLst>
                                      </p:cBhvr>
                                      <p:tavLst>
                                        <p:tav tm="0">
                                          <p:val>
                                            <p:strVal val="#ppt_x-.2"/>
                                          </p:val>
                                        </p:tav>
                                        <p:tav tm="100000">
                                          <p:val>
                                            <p:strVal val="#ppt_x"/>
                                          </p:val>
                                        </p:tav>
                                      </p:tavLst>
                                    </p:anim>
                                    <p:anim calcmode="lin" valueType="num">
                                      <p:cBhvr>
                                        <p:cTn id="78" dur="1000" fill="hold"/>
                                        <p:tgtEl>
                                          <p:spTgt spid="248835">
                                            <p:txEl>
                                              <p:pRg st="14" end="14"/>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24883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247D38F-3151-401B-BD09-478DAFFF9F89}" type="slidenum">
              <a:rPr lang="en-US">
                <a:solidFill>
                  <a:schemeClr val="bg1"/>
                </a:solidFill>
              </a:rPr>
              <a:pPr/>
              <a:t>58</a:t>
            </a:fld>
            <a:endParaRPr lang="en-US">
              <a:solidFill>
                <a:schemeClr val="bg1"/>
              </a:solidFill>
            </a:endParaRPr>
          </a:p>
        </p:txBody>
      </p:sp>
      <p:sp>
        <p:nvSpPr>
          <p:cNvPr id="38914" name="Rectangle 2"/>
          <p:cNvSpPr>
            <a:spLocks noGrp="1" noChangeArrowheads="1"/>
          </p:cNvSpPr>
          <p:nvPr>
            <p:ph type="title" idx="4294967295"/>
          </p:nvPr>
        </p:nvSpPr>
        <p:spPr>
          <a:xfrm>
            <a:off x="1752600" y="304801"/>
            <a:ext cx="8574088" cy="512763"/>
          </a:xfrm>
        </p:spPr>
        <p:txBody>
          <a:bodyPr vert="horz" lIns="0" tIns="45720" rIns="91440" bIns="45720" rtlCol="0" anchor="ctr">
            <a:normAutofit fontScale="90000"/>
          </a:bodyPr>
          <a:lstStyle/>
          <a:p>
            <a:pPr eaLnBrk="1" hangingPunct="1">
              <a:defRPr/>
            </a:pPr>
            <a:r>
              <a:rPr lang="en-US"/>
              <a:t>Second Normal Form : Example (Cont..)</a:t>
            </a:r>
          </a:p>
        </p:txBody>
      </p:sp>
      <p:sp>
        <p:nvSpPr>
          <p:cNvPr id="371731" name="Text Box 19"/>
          <p:cNvSpPr txBox="1">
            <a:spLocks noChangeArrowheads="1"/>
          </p:cNvSpPr>
          <p:nvPr/>
        </p:nvSpPr>
        <p:spPr bwMode="auto">
          <a:xfrm>
            <a:off x="1981200" y="1219200"/>
            <a:ext cx="7315200" cy="369888"/>
          </a:xfrm>
          <a:prstGeom prst="rect">
            <a:avLst/>
          </a:prstGeom>
          <a:noFill/>
          <a:ln w="25400">
            <a:solidFill>
              <a:schemeClr val="tx1"/>
            </a:solidFill>
            <a:miter lim="800000"/>
            <a:headEnd/>
            <a:tailEnd/>
          </a:ln>
        </p:spPr>
        <p:txBody>
          <a:bodyPr>
            <a:spAutoFit/>
          </a:bodyPr>
          <a:lstStyle/>
          <a:p>
            <a:pPr>
              <a:defRPr/>
            </a:pPr>
            <a:r>
              <a:rPr lang="en-US">
                <a:solidFill>
                  <a:srgbClr val="0066CC"/>
                </a:solidFill>
                <a:latin typeface="+mj-lt"/>
              </a:rPr>
              <a:t>Fully Functionally dependent on Key Attribute</a:t>
            </a:r>
          </a:p>
        </p:txBody>
      </p:sp>
      <p:sp>
        <p:nvSpPr>
          <p:cNvPr id="371733" name="Text Box 21"/>
          <p:cNvSpPr txBox="1">
            <a:spLocks noChangeArrowheads="1"/>
          </p:cNvSpPr>
          <p:nvPr/>
        </p:nvSpPr>
        <p:spPr bwMode="auto">
          <a:xfrm>
            <a:off x="1981200" y="3048000"/>
            <a:ext cx="7315200" cy="369888"/>
          </a:xfrm>
          <a:prstGeom prst="rect">
            <a:avLst/>
          </a:prstGeom>
          <a:noFill/>
          <a:ln w="25400">
            <a:solidFill>
              <a:schemeClr val="tx1"/>
            </a:solidFill>
            <a:miter lim="800000"/>
            <a:headEnd/>
            <a:tailEnd/>
          </a:ln>
        </p:spPr>
        <p:txBody>
          <a:bodyPr>
            <a:spAutoFit/>
          </a:bodyPr>
          <a:lstStyle/>
          <a:p>
            <a:pPr>
              <a:defRPr/>
            </a:pPr>
            <a:r>
              <a:rPr lang="en-US">
                <a:solidFill>
                  <a:srgbClr val="0066CC"/>
                </a:solidFill>
                <a:latin typeface="+mj-lt"/>
              </a:rPr>
              <a:t>Partial Dependency with respect to Key Attribute</a:t>
            </a:r>
          </a:p>
        </p:txBody>
      </p:sp>
      <p:grpSp>
        <p:nvGrpSpPr>
          <p:cNvPr id="2" name="Group 24"/>
          <p:cNvGrpSpPr>
            <a:grpSpLocks/>
          </p:cNvGrpSpPr>
          <p:nvPr/>
        </p:nvGrpSpPr>
        <p:grpSpPr bwMode="auto">
          <a:xfrm>
            <a:off x="1981200" y="1676400"/>
            <a:ext cx="7315200" cy="1066800"/>
            <a:chOff x="457200" y="1676400"/>
            <a:chExt cx="7315200" cy="1066800"/>
          </a:xfrm>
        </p:grpSpPr>
        <p:sp>
          <p:nvSpPr>
            <p:cNvPr id="73749" name="Rectangle 4"/>
            <p:cNvSpPr>
              <a:spLocks noChangeArrowheads="1"/>
            </p:cNvSpPr>
            <p:nvPr/>
          </p:nvSpPr>
          <p:spPr bwMode="auto">
            <a:xfrm>
              <a:off x="457200" y="1676400"/>
              <a:ext cx="7315200" cy="1066800"/>
            </a:xfrm>
            <a:prstGeom prst="rect">
              <a:avLst/>
            </a:prstGeom>
            <a:solidFill>
              <a:schemeClr val="bg1"/>
            </a:solidFill>
            <a:ln w="12700">
              <a:solidFill>
                <a:schemeClr val="tx1"/>
              </a:solidFill>
              <a:miter lim="800000"/>
              <a:headEnd/>
              <a:tailEnd/>
            </a:ln>
          </p:spPr>
          <p:txBody>
            <a:bodyPr wrap="none" anchor="ctr"/>
            <a:lstStyle/>
            <a:p>
              <a:pPr>
                <a:defRPr/>
              </a:pPr>
              <a:endParaRPr lang="en-US">
                <a:latin typeface="+mj-lt"/>
              </a:endParaRPr>
            </a:p>
          </p:txBody>
        </p:sp>
        <p:sp>
          <p:nvSpPr>
            <p:cNvPr id="73750" name="Rectangle 5"/>
            <p:cNvSpPr>
              <a:spLocks noChangeArrowheads="1"/>
            </p:cNvSpPr>
            <p:nvPr/>
          </p:nvSpPr>
          <p:spPr bwMode="auto">
            <a:xfrm>
              <a:off x="661988" y="1876425"/>
              <a:ext cx="2233612" cy="647700"/>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CustomerId, ItemId</a:t>
              </a:r>
            </a:p>
            <a:p>
              <a:pPr algn="l">
                <a:spcBef>
                  <a:spcPct val="0"/>
                </a:spcBef>
                <a:buClrTx/>
                <a:buSzTx/>
                <a:buFontTx/>
                <a:buNone/>
                <a:defRPr/>
              </a:pPr>
              <a:endParaRPr lang="en-US">
                <a:solidFill>
                  <a:srgbClr val="0000FF"/>
                </a:solidFill>
                <a:latin typeface="+mj-lt"/>
              </a:endParaRPr>
            </a:p>
          </p:txBody>
        </p:sp>
        <p:sp>
          <p:nvSpPr>
            <p:cNvPr id="73751" name="Rectangle 6"/>
            <p:cNvSpPr>
              <a:spLocks noChangeArrowheads="1"/>
            </p:cNvSpPr>
            <p:nvPr/>
          </p:nvSpPr>
          <p:spPr bwMode="auto">
            <a:xfrm>
              <a:off x="4076700" y="1943100"/>
              <a:ext cx="2909888"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QtyPurchased, NetPrice</a:t>
              </a:r>
            </a:p>
          </p:txBody>
        </p:sp>
        <p:sp>
          <p:nvSpPr>
            <p:cNvPr id="73752" name="Line 30"/>
            <p:cNvSpPr>
              <a:spLocks noChangeShapeType="1"/>
            </p:cNvSpPr>
            <p:nvPr/>
          </p:nvSpPr>
          <p:spPr bwMode="auto">
            <a:xfrm>
              <a:off x="2971800" y="2133600"/>
              <a:ext cx="838200" cy="0"/>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grpSp>
      <p:grpSp>
        <p:nvGrpSpPr>
          <p:cNvPr id="3" name="Group 42"/>
          <p:cNvGrpSpPr>
            <a:grpSpLocks/>
          </p:cNvGrpSpPr>
          <p:nvPr/>
        </p:nvGrpSpPr>
        <p:grpSpPr bwMode="auto">
          <a:xfrm>
            <a:off x="1981200" y="3581400"/>
            <a:ext cx="7315200" cy="1371600"/>
            <a:chOff x="685800" y="4953000"/>
            <a:chExt cx="7467600" cy="1447800"/>
          </a:xfrm>
        </p:grpSpPr>
        <p:sp>
          <p:nvSpPr>
            <p:cNvPr id="73742" name="Rectangle 25"/>
            <p:cNvSpPr>
              <a:spLocks noChangeArrowheads="1"/>
            </p:cNvSpPr>
            <p:nvPr/>
          </p:nvSpPr>
          <p:spPr bwMode="auto">
            <a:xfrm>
              <a:off x="761967" y="5028407"/>
              <a:ext cx="1447171" cy="392113"/>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CustomerId</a:t>
              </a:r>
            </a:p>
          </p:txBody>
        </p:sp>
        <p:sp>
          <p:nvSpPr>
            <p:cNvPr id="73743" name="Rectangle 26"/>
            <p:cNvSpPr>
              <a:spLocks noChangeArrowheads="1"/>
            </p:cNvSpPr>
            <p:nvPr/>
          </p:nvSpPr>
          <p:spPr bwMode="auto">
            <a:xfrm>
              <a:off x="3429430" y="5028407"/>
              <a:ext cx="4038468" cy="392113"/>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CustomerName,AccountNo</a:t>
              </a:r>
            </a:p>
          </p:txBody>
        </p:sp>
        <p:sp>
          <p:nvSpPr>
            <p:cNvPr id="73744" name="Line 27"/>
            <p:cNvSpPr>
              <a:spLocks noChangeShapeType="1"/>
            </p:cNvSpPr>
            <p:nvPr/>
          </p:nvSpPr>
          <p:spPr bwMode="auto">
            <a:xfrm>
              <a:off x="2437640" y="5180894"/>
              <a:ext cx="839457" cy="0"/>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73745" name="Rectangle 28"/>
            <p:cNvSpPr>
              <a:spLocks noChangeArrowheads="1"/>
            </p:cNvSpPr>
            <p:nvPr/>
          </p:nvSpPr>
          <p:spPr bwMode="auto">
            <a:xfrm>
              <a:off x="761967" y="5715442"/>
              <a:ext cx="889694" cy="390436"/>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ItemId</a:t>
              </a:r>
            </a:p>
          </p:txBody>
        </p:sp>
        <p:sp>
          <p:nvSpPr>
            <p:cNvPr id="73746" name="Rectangle 29"/>
            <p:cNvSpPr>
              <a:spLocks noChangeArrowheads="1"/>
            </p:cNvSpPr>
            <p:nvPr/>
          </p:nvSpPr>
          <p:spPr bwMode="auto">
            <a:xfrm>
              <a:off x="3505597" y="5715442"/>
              <a:ext cx="3014266" cy="390436"/>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err="1">
                  <a:solidFill>
                    <a:srgbClr val="0000FF"/>
                  </a:solidFill>
                  <a:latin typeface="+mj-lt"/>
                </a:rPr>
                <a:t>ItemName,UnitPrice,Class</a:t>
              </a:r>
              <a:endParaRPr lang="en-US">
                <a:solidFill>
                  <a:srgbClr val="0000FF"/>
                </a:solidFill>
                <a:latin typeface="+mj-lt"/>
              </a:endParaRPr>
            </a:p>
          </p:txBody>
        </p:sp>
        <p:sp>
          <p:nvSpPr>
            <p:cNvPr id="73747" name="Line 30"/>
            <p:cNvSpPr>
              <a:spLocks noChangeShapeType="1"/>
            </p:cNvSpPr>
            <p:nvPr/>
          </p:nvSpPr>
          <p:spPr bwMode="auto">
            <a:xfrm>
              <a:off x="2437640" y="5943336"/>
              <a:ext cx="839457" cy="0"/>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73748" name="Rectangle 34"/>
            <p:cNvSpPr>
              <a:spLocks noChangeArrowheads="1"/>
            </p:cNvSpPr>
            <p:nvPr/>
          </p:nvSpPr>
          <p:spPr bwMode="auto">
            <a:xfrm>
              <a:off x="685800" y="4953000"/>
              <a:ext cx="7467600" cy="1447800"/>
            </a:xfrm>
            <a:prstGeom prst="rect">
              <a:avLst/>
            </a:prstGeom>
            <a:noFill/>
            <a:ln w="12700" algn="ctr">
              <a:solidFill>
                <a:schemeClr val="tx1"/>
              </a:solidFill>
              <a:miter lim="800000"/>
              <a:headEnd/>
              <a:tailEnd/>
            </a:ln>
          </p:spPr>
          <p:txBody>
            <a:bodyPr wrap="none" anchor="ctr"/>
            <a:lstStyle/>
            <a:p>
              <a:pPr>
                <a:defRPr/>
              </a:pPr>
              <a:endParaRPr lang="en-US">
                <a:latin typeface="+mj-lt"/>
              </a:endParaRPr>
            </a:p>
          </p:txBody>
        </p:sp>
      </p:grpSp>
      <p:sp>
        <p:nvSpPr>
          <p:cNvPr id="44" name="Text Box 21"/>
          <p:cNvSpPr txBox="1">
            <a:spLocks noChangeArrowheads="1"/>
          </p:cNvSpPr>
          <p:nvPr/>
        </p:nvSpPr>
        <p:spPr bwMode="auto">
          <a:xfrm>
            <a:off x="1981200" y="5105400"/>
            <a:ext cx="7315200" cy="369888"/>
          </a:xfrm>
          <a:prstGeom prst="rect">
            <a:avLst/>
          </a:prstGeom>
          <a:noFill/>
          <a:ln w="25400">
            <a:solidFill>
              <a:schemeClr val="tx1"/>
            </a:solidFill>
            <a:miter lim="800000"/>
            <a:headEnd/>
            <a:tailEnd/>
          </a:ln>
        </p:spPr>
        <p:txBody>
          <a:bodyPr>
            <a:spAutoFit/>
          </a:bodyPr>
          <a:lstStyle/>
          <a:p>
            <a:pPr>
              <a:defRPr/>
            </a:pPr>
            <a:r>
              <a:rPr lang="en-US">
                <a:solidFill>
                  <a:srgbClr val="0066CC"/>
                </a:solidFill>
                <a:latin typeface="+mj-lt"/>
              </a:rPr>
              <a:t>No Dependency with respect to Key Attribute</a:t>
            </a:r>
          </a:p>
        </p:txBody>
      </p:sp>
      <p:grpSp>
        <p:nvGrpSpPr>
          <p:cNvPr id="4" name="Group 25"/>
          <p:cNvGrpSpPr>
            <a:grpSpLocks/>
          </p:cNvGrpSpPr>
          <p:nvPr/>
        </p:nvGrpSpPr>
        <p:grpSpPr bwMode="auto">
          <a:xfrm>
            <a:off x="1981200" y="5715000"/>
            <a:ext cx="7315200" cy="533400"/>
            <a:chOff x="457200" y="5715000"/>
            <a:chExt cx="7315200" cy="533400"/>
          </a:xfrm>
        </p:grpSpPr>
        <p:sp>
          <p:nvSpPr>
            <p:cNvPr id="73738" name="Rectangle 29"/>
            <p:cNvSpPr>
              <a:spLocks noChangeArrowheads="1"/>
            </p:cNvSpPr>
            <p:nvPr/>
          </p:nvSpPr>
          <p:spPr bwMode="auto">
            <a:xfrm>
              <a:off x="3581400" y="5791200"/>
              <a:ext cx="8382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Class</a:t>
              </a:r>
            </a:p>
          </p:txBody>
        </p:sp>
        <p:sp>
          <p:nvSpPr>
            <p:cNvPr id="73739" name="Line 30"/>
            <p:cNvSpPr>
              <a:spLocks noChangeShapeType="1"/>
            </p:cNvSpPr>
            <p:nvPr/>
          </p:nvSpPr>
          <p:spPr bwMode="auto">
            <a:xfrm>
              <a:off x="2514600" y="6019800"/>
              <a:ext cx="820738" cy="0"/>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73740" name="Rectangle 34"/>
            <p:cNvSpPr>
              <a:spLocks noChangeArrowheads="1"/>
            </p:cNvSpPr>
            <p:nvPr/>
          </p:nvSpPr>
          <p:spPr bwMode="auto">
            <a:xfrm>
              <a:off x="457200" y="5715000"/>
              <a:ext cx="7315200" cy="533400"/>
            </a:xfrm>
            <a:prstGeom prst="rect">
              <a:avLst/>
            </a:prstGeom>
            <a:noFill/>
            <a:ln w="12700" algn="ctr">
              <a:solidFill>
                <a:schemeClr val="tx1"/>
              </a:solidFill>
              <a:miter lim="800000"/>
              <a:headEnd/>
              <a:tailEnd/>
            </a:ln>
          </p:spPr>
          <p:txBody>
            <a:bodyPr wrap="none" anchor="ctr"/>
            <a:lstStyle/>
            <a:p>
              <a:pPr>
                <a:defRPr/>
              </a:pPr>
              <a:endParaRPr lang="en-US">
                <a:latin typeface="+mj-lt"/>
              </a:endParaRPr>
            </a:p>
          </p:txBody>
        </p:sp>
        <p:sp>
          <p:nvSpPr>
            <p:cNvPr id="73741" name="Rectangle 29"/>
            <p:cNvSpPr>
              <a:spLocks noChangeArrowheads="1"/>
            </p:cNvSpPr>
            <p:nvPr/>
          </p:nvSpPr>
          <p:spPr bwMode="auto">
            <a:xfrm>
              <a:off x="762000" y="5791200"/>
              <a:ext cx="12954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UnitPrice</a:t>
              </a:r>
            </a:p>
          </p:txBody>
        </p:sp>
      </p:grpSp>
    </p:spTree>
    <p:extLst>
      <p:ext uri="{BB962C8B-B14F-4D97-AF65-F5344CB8AC3E}">
        <p14:creationId xmlns:p14="http://schemas.microsoft.com/office/powerpoint/2010/main" val="775126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500"/>
                                  </p:stCondLst>
                                  <p:childTnLst>
                                    <p:set>
                                      <p:cBhvr>
                                        <p:cTn id="6" dur="1" fill="hold">
                                          <p:stCondLst>
                                            <p:cond delay="0"/>
                                          </p:stCondLst>
                                        </p:cTn>
                                        <p:tgtEl>
                                          <p:spTgt spid="371731"/>
                                        </p:tgtEl>
                                        <p:attrNameLst>
                                          <p:attrName>style.visibility</p:attrName>
                                        </p:attrNameLst>
                                      </p:cBhvr>
                                      <p:to>
                                        <p:strVal val="visible"/>
                                      </p:to>
                                    </p:set>
                                    <p:anim calcmode="lin" valueType="num">
                                      <p:cBhvr>
                                        <p:cTn id="7" dur="1000" fill="hold"/>
                                        <p:tgtEl>
                                          <p:spTgt spid="371731"/>
                                        </p:tgtEl>
                                        <p:attrNameLst>
                                          <p:attrName>ppt_x</p:attrName>
                                        </p:attrNameLst>
                                      </p:cBhvr>
                                      <p:tavLst>
                                        <p:tav tm="0">
                                          <p:val>
                                            <p:strVal val="#ppt_x-.2"/>
                                          </p:val>
                                        </p:tav>
                                        <p:tav tm="100000">
                                          <p:val>
                                            <p:strVal val="#ppt_x"/>
                                          </p:val>
                                        </p:tav>
                                      </p:tavLst>
                                    </p:anim>
                                    <p:anim calcmode="lin" valueType="num">
                                      <p:cBhvr>
                                        <p:cTn id="8" dur="1000" fill="hold"/>
                                        <p:tgtEl>
                                          <p:spTgt spid="371731"/>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173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371733"/>
                                        </p:tgtEl>
                                        <p:attrNameLst>
                                          <p:attrName>style.visibility</p:attrName>
                                        </p:attrNameLst>
                                      </p:cBhvr>
                                      <p:to>
                                        <p:strVal val="visible"/>
                                      </p:to>
                                    </p:set>
                                    <p:anim calcmode="lin" valueType="num">
                                      <p:cBhvr>
                                        <p:cTn id="19" dur="1000" fill="hold"/>
                                        <p:tgtEl>
                                          <p:spTgt spid="371733"/>
                                        </p:tgtEl>
                                        <p:attrNameLst>
                                          <p:attrName>ppt_x</p:attrName>
                                        </p:attrNameLst>
                                      </p:cBhvr>
                                      <p:tavLst>
                                        <p:tav tm="0">
                                          <p:val>
                                            <p:strVal val="#ppt_x-.2"/>
                                          </p:val>
                                        </p:tav>
                                        <p:tav tm="100000">
                                          <p:val>
                                            <p:strVal val="#ppt_x"/>
                                          </p:val>
                                        </p:tav>
                                      </p:tavLst>
                                    </p:anim>
                                    <p:anim calcmode="lin" valueType="num">
                                      <p:cBhvr>
                                        <p:cTn id="20" dur="1000" fill="hold"/>
                                        <p:tgtEl>
                                          <p:spTgt spid="371733"/>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717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1000" fill="hold"/>
                                        <p:tgtEl>
                                          <p:spTgt spid="44"/>
                                        </p:tgtEl>
                                        <p:attrNameLst>
                                          <p:attrName>ppt_x</p:attrName>
                                        </p:attrNameLst>
                                      </p:cBhvr>
                                      <p:tavLst>
                                        <p:tav tm="0">
                                          <p:val>
                                            <p:strVal val="#ppt_x-.2"/>
                                          </p:val>
                                        </p:tav>
                                        <p:tav tm="100000">
                                          <p:val>
                                            <p:strVal val="#ppt_x"/>
                                          </p:val>
                                        </p:tav>
                                      </p:tavLst>
                                    </p:anim>
                                    <p:anim calcmode="lin" valueType="num">
                                      <p:cBhvr>
                                        <p:cTn id="32"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33" dur="1000"/>
                                        <p:tgtEl>
                                          <p:spTgt spid="4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31" grpId="0" animBg="1"/>
      <p:bldP spid="371733" grpId="0" animBg="1"/>
      <p:bldP spid="4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A847E06-65FA-4B6E-A34A-120E26B8021F}" type="slidenum">
              <a:rPr lang="en-US">
                <a:solidFill>
                  <a:schemeClr val="bg1"/>
                </a:solidFill>
              </a:rPr>
              <a:pPr/>
              <a:t>59</a:t>
            </a:fld>
            <a:endParaRPr lang="en-US">
              <a:solidFill>
                <a:schemeClr val="bg1"/>
              </a:solidFill>
            </a:endParaRPr>
          </a:p>
        </p:txBody>
      </p:sp>
      <p:sp>
        <p:nvSpPr>
          <p:cNvPr id="39938" name="Rectangle 2"/>
          <p:cNvSpPr>
            <a:spLocks noGrp="1" noChangeArrowheads="1"/>
          </p:cNvSpPr>
          <p:nvPr>
            <p:ph type="title" idx="4294967295"/>
          </p:nvPr>
        </p:nvSpPr>
        <p:spPr>
          <a:xfrm>
            <a:off x="1838325" y="249238"/>
            <a:ext cx="8574088" cy="512762"/>
          </a:xfrm>
        </p:spPr>
        <p:txBody>
          <a:bodyPr vert="horz" lIns="0" tIns="45720" rIns="91440" bIns="45720" rtlCol="0" anchor="ctr">
            <a:normAutofit fontScale="90000"/>
          </a:bodyPr>
          <a:lstStyle/>
          <a:p>
            <a:pPr eaLnBrk="1" hangingPunct="1">
              <a:defRPr/>
            </a:pPr>
            <a:r>
              <a:rPr lang="en-US"/>
              <a:t>Second Normal Form : Example (Cont..)</a:t>
            </a:r>
          </a:p>
        </p:txBody>
      </p:sp>
      <p:sp>
        <p:nvSpPr>
          <p:cNvPr id="7174" name="Text Box 121"/>
          <p:cNvSpPr txBox="1">
            <a:spLocks noChangeArrowheads="1"/>
          </p:cNvSpPr>
          <p:nvPr/>
        </p:nvSpPr>
        <p:spPr bwMode="auto">
          <a:xfrm>
            <a:off x="1828800" y="990601"/>
            <a:ext cx="861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solidFill>
                  <a:srgbClr val="0070C0"/>
                </a:solidFill>
              </a:rPr>
              <a:t>After removing the Partial dependencies on Key Attributes we get the below tables which are in 2NF:</a:t>
            </a:r>
          </a:p>
        </p:txBody>
      </p:sp>
      <p:graphicFrame>
        <p:nvGraphicFramePr>
          <p:cNvPr id="7170" name="Object 122"/>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114689" name="Bitmap Image" r:id="rId4" imgW="1905266" imgH="1905266" progId="Paint.Picture">
                  <p:embed/>
                </p:oleObj>
              </mc:Choice>
              <mc:Fallback>
                <p:oleObj name="Bitmap Image" r:id="rId4" imgW="1905266" imgH="190526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124"/>
          <p:cNvGraphicFramePr>
            <a:graphicFrameLocks noChangeAspect="1"/>
          </p:cNvGraphicFramePr>
          <p:nvPr/>
        </p:nvGraphicFramePr>
        <p:xfrm>
          <a:off x="5105400" y="1905000"/>
          <a:ext cx="1905000" cy="1905000"/>
        </p:xfrm>
        <a:graphic>
          <a:graphicData uri="http://schemas.openxmlformats.org/presentationml/2006/ole">
            <mc:AlternateContent xmlns:mc="http://schemas.openxmlformats.org/markup-compatibility/2006">
              <mc:Choice xmlns:v="urn:schemas-microsoft-com:vml" Requires="v">
                <p:oleObj spid="_x0000_s114690" name="Bitmap Image" r:id="rId6" imgW="1905266" imgH="1905266" progId="Paint.Picture">
                  <p:embed/>
                </p:oleObj>
              </mc:Choice>
              <mc:Fallback>
                <p:oleObj name="Bitmap Image" r:id="rId6" imgW="1905266" imgH="1905266"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9050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Table 17"/>
          <p:cNvGraphicFramePr>
            <a:graphicFrameLocks noGrp="1"/>
          </p:cNvGraphicFramePr>
          <p:nvPr/>
        </p:nvGraphicFramePr>
        <p:xfrm>
          <a:off x="2286000" y="1752600"/>
          <a:ext cx="6934200" cy="2027240"/>
        </p:xfrm>
        <a:graphic>
          <a:graphicData uri="http://schemas.openxmlformats.org/drawingml/2006/table">
            <a:tbl>
              <a:tblPr/>
              <a:tblGrid>
                <a:gridCol w="1893324">
                  <a:extLst>
                    <a:ext uri="{9D8B030D-6E8A-4147-A177-3AD203B41FA5}">
                      <a16:colId xmlns:a16="http://schemas.microsoft.com/office/drawing/2014/main" val="20000"/>
                    </a:ext>
                  </a:extLst>
                </a:gridCol>
                <a:gridCol w="2516444">
                  <a:extLst>
                    <a:ext uri="{9D8B030D-6E8A-4147-A177-3AD203B41FA5}">
                      <a16:colId xmlns:a16="http://schemas.microsoft.com/office/drawing/2014/main" val="20001"/>
                    </a:ext>
                  </a:extLst>
                </a:gridCol>
                <a:gridCol w="2524432">
                  <a:extLst>
                    <a:ext uri="{9D8B030D-6E8A-4147-A177-3AD203B41FA5}">
                      <a16:colId xmlns:a16="http://schemas.microsoft.com/office/drawing/2014/main" val="20002"/>
                    </a:ext>
                  </a:extLst>
                </a:gridCol>
              </a:tblGrid>
              <a:tr h="253405">
                <a:tc gridSpan="2">
                  <a:txBody>
                    <a:bodyPr/>
                    <a:lstStyle/>
                    <a:p>
                      <a:pPr algn="ctr" fontAlgn="b"/>
                      <a:r>
                        <a:rPr lang="en-US" sz="1600" b="1" i="0" u="none" strike="noStrike">
                          <a:solidFill>
                            <a:srgbClr val="000000"/>
                          </a:solidFill>
                          <a:latin typeface="Calibri"/>
                        </a:rPr>
                        <a:t>Customer</a:t>
                      </a: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endParaRPr lang="en-US" sz="1600" b="0" i="0" u="none" strike="noStrike">
                        <a:solidFill>
                          <a:srgbClr val="000000"/>
                        </a:solidFill>
                        <a:latin typeface="Calibri"/>
                      </a:endParaRP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405">
                <a:tc>
                  <a:txBody>
                    <a:bodyPr/>
                    <a:lstStyle/>
                    <a:p>
                      <a:pPr algn="ctr" fontAlgn="b"/>
                      <a:r>
                        <a:rPr lang="en-US" sz="1600" b="1" i="0" u="none" strike="noStrike" err="1">
                          <a:solidFill>
                            <a:schemeClr val="bg1"/>
                          </a:solidFill>
                          <a:latin typeface="Calibri"/>
                        </a:rPr>
                        <a:t>CustomerId</a:t>
                      </a:r>
                      <a:endParaRPr lang="en-US" sz="1600" b="1" i="0" u="none" strike="noStrike">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CustomerName</a:t>
                      </a:r>
                      <a:endParaRPr lang="en-US" sz="1600" b="1" i="0" u="none" strike="noStrike">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Accountno</a:t>
                      </a:r>
                      <a:endParaRPr lang="en-US" sz="1600" b="1" i="0" u="none" strike="noStrike">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53405">
                <a:tc>
                  <a:txBody>
                    <a:bodyPr/>
                    <a:lstStyle/>
                    <a:p>
                      <a:pPr algn="ctr" fontAlgn="b"/>
                      <a:r>
                        <a:rPr lang="en-US" sz="1600" b="0" i="0" u="none" strike="noStrike">
                          <a:solidFill>
                            <a:srgbClr val="000000"/>
                          </a:solidFill>
                          <a:latin typeface="Calibri"/>
                        </a:rPr>
                        <a:t>1001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John</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1500012351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405">
                <a:tc>
                  <a:txBody>
                    <a:bodyPr/>
                    <a:lstStyle/>
                    <a:p>
                      <a:pPr algn="ctr" fontAlgn="b"/>
                      <a:r>
                        <a:rPr lang="en-US" sz="1600" b="0" i="0" u="none" strike="noStrike">
                          <a:solidFill>
                            <a:srgbClr val="000000"/>
                          </a:solidFill>
                          <a:latin typeface="Calibri"/>
                        </a:rPr>
                        <a:t>1002</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Tom</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1200354611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405">
                <a:tc>
                  <a:txBody>
                    <a:bodyPr/>
                    <a:lstStyle/>
                    <a:p>
                      <a:pPr algn="ctr" fontAlgn="b"/>
                      <a:r>
                        <a:rPr lang="en-US" sz="1600" b="0" i="0" u="none" strike="noStrike">
                          <a:solidFill>
                            <a:srgbClr val="000000"/>
                          </a:solidFill>
                          <a:latin typeface="Calibri"/>
                        </a:rPr>
                        <a:t>1003</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Maria</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2134724532</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nvGraphicFramePr>
        <p:xfrm>
          <a:off x="2209800" y="4114800"/>
          <a:ext cx="7086601" cy="2027240"/>
        </p:xfrm>
        <a:graphic>
          <a:graphicData uri="http://schemas.openxmlformats.org/drawingml/2006/table">
            <a:tbl>
              <a:tblPr/>
              <a:tblGrid>
                <a:gridCol w="1243209">
                  <a:extLst>
                    <a:ext uri="{9D8B030D-6E8A-4147-A177-3AD203B41FA5}">
                      <a16:colId xmlns:a16="http://schemas.microsoft.com/office/drawing/2014/main" val="20000"/>
                    </a:ext>
                  </a:extLst>
                </a:gridCol>
                <a:gridCol w="2316827">
                  <a:extLst>
                    <a:ext uri="{9D8B030D-6E8A-4147-A177-3AD203B41FA5}">
                      <a16:colId xmlns:a16="http://schemas.microsoft.com/office/drawing/2014/main" val="20001"/>
                    </a:ext>
                  </a:extLst>
                </a:gridCol>
                <a:gridCol w="2316827">
                  <a:extLst>
                    <a:ext uri="{9D8B030D-6E8A-4147-A177-3AD203B41FA5}">
                      <a16:colId xmlns:a16="http://schemas.microsoft.com/office/drawing/2014/main" val="20002"/>
                    </a:ext>
                  </a:extLst>
                </a:gridCol>
                <a:gridCol w="1209738">
                  <a:extLst>
                    <a:ext uri="{9D8B030D-6E8A-4147-A177-3AD203B41FA5}">
                      <a16:colId xmlns:a16="http://schemas.microsoft.com/office/drawing/2014/main" val="20003"/>
                    </a:ext>
                  </a:extLst>
                </a:gridCol>
              </a:tblGrid>
              <a:tr h="253405">
                <a:tc>
                  <a:txBody>
                    <a:bodyPr/>
                    <a:lstStyle/>
                    <a:p>
                      <a:pPr algn="ctr" fontAlgn="b"/>
                      <a:r>
                        <a:rPr lang="en-US" sz="1600" b="1" i="0" u="none" strike="noStrike">
                          <a:solidFill>
                            <a:srgbClr val="000000"/>
                          </a:solidFill>
                          <a:latin typeface="Calibri"/>
                        </a:rPr>
                        <a:t>Item</a:t>
                      </a: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600" b="0" i="0" u="none" strike="noStrike">
                        <a:solidFill>
                          <a:srgbClr val="000000"/>
                        </a:solidFill>
                        <a:latin typeface="Calibri"/>
                      </a:endParaRPr>
                    </a:p>
                  </a:txBody>
                  <a:tcPr marL="9525" marR="9525" marT="952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405">
                <a:tc>
                  <a:txBody>
                    <a:bodyPr/>
                    <a:lstStyle/>
                    <a:p>
                      <a:pPr algn="ctr" fontAlgn="b"/>
                      <a:r>
                        <a:rPr lang="en-US" sz="1600" b="1" i="0" u="none" strike="noStrike" err="1">
                          <a:solidFill>
                            <a:schemeClr val="bg1"/>
                          </a:solidFill>
                          <a:latin typeface="Calibri"/>
                        </a:rPr>
                        <a:t>ItemId</a:t>
                      </a:r>
                      <a:endParaRPr lang="en-US" sz="1600" b="1" i="0" u="none" strike="noStrike">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ItemName</a:t>
                      </a:r>
                      <a:endParaRPr lang="en-US" sz="1600" b="1" i="0" u="none" strike="noStrike">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err="1">
                          <a:solidFill>
                            <a:schemeClr val="bg1"/>
                          </a:solidFill>
                          <a:latin typeface="Calibri"/>
                        </a:rPr>
                        <a:t>UnitPrice</a:t>
                      </a:r>
                      <a:endParaRPr lang="en-US" sz="1600" b="1" i="0" u="none" strike="noStrike">
                        <a:solidFill>
                          <a:schemeClr val="bg1"/>
                        </a:solidFill>
                        <a:latin typeface="Calibri"/>
                      </a:endParaRP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600" b="1" i="0" u="none" strike="noStrike">
                          <a:solidFill>
                            <a:schemeClr val="bg1"/>
                          </a:solidFill>
                          <a:latin typeface="Calibri"/>
                        </a:rPr>
                        <a:t>Class</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53405">
                <a:tc>
                  <a:txBody>
                    <a:bodyPr/>
                    <a:lstStyle/>
                    <a:p>
                      <a:pPr algn="ctr" fontAlgn="b"/>
                      <a:r>
                        <a:rPr lang="en-US" sz="1600" b="0" i="0" u="none" strike="noStrike">
                          <a:solidFill>
                            <a:srgbClr val="000000"/>
                          </a:solidFill>
                          <a:latin typeface="Calibri"/>
                        </a:rPr>
                        <a:t>STN001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Pen</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405">
                <a:tc>
                  <a:txBody>
                    <a:bodyPr/>
                    <a:lstStyle/>
                    <a:p>
                      <a:pPr algn="ctr" fontAlgn="b"/>
                      <a:r>
                        <a:rPr lang="en-US" sz="1600" b="0" i="0" u="none" strike="noStrike">
                          <a:solidFill>
                            <a:srgbClr val="000000"/>
                          </a:solidFill>
                          <a:latin typeface="Calibri"/>
                        </a:rPr>
                        <a:t>BAK003</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Bread</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A</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405">
                <a:tc>
                  <a:txBody>
                    <a:bodyPr/>
                    <a:lstStyle/>
                    <a:p>
                      <a:pPr algn="ctr" fontAlgn="b"/>
                      <a:r>
                        <a:rPr lang="en-US" sz="1600" b="0" i="0" u="none" strike="noStrike">
                          <a:solidFill>
                            <a:srgbClr val="000000"/>
                          </a:solidFill>
                          <a:latin typeface="Calibri"/>
                        </a:rPr>
                        <a:t>GRO001</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Potato</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B</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3405">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 </a:t>
                      </a:r>
                    </a:p>
                  </a:txBody>
                  <a:tcPr marL="9525" marR="9525" marT="95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2005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D9689773-724A-4F9F-A90F-328661A57BF3}" type="slidenum">
              <a:rPr lang="en-US">
                <a:solidFill>
                  <a:schemeClr val="bg1"/>
                </a:solidFill>
              </a:rPr>
              <a:pPr/>
              <a:t>6</a:t>
            </a:fld>
            <a:endParaRPr lang="en-US">
              <a:solidFill>
                <a:schemeClr val="bg1"/>
              </a:solidFill>
            </a:endParaRPr>
          </a:p>
        </p:txBody>
      </p:sp>
      <p:sp>
        <p:nvSpPr>
          <p:cNvPr id="29698" name="Rectangle 25"/>
          <p:cNvSpPr>
            <a:spLocks noGrp="1" noChangeArrowheads="1"/>
          </p:cNvSpPr>
          <p:nvPr>
            <p:ph type="title" idx="4294967295"/>
          </p:nvPr>
        </p:nvSpPr>
        <p:spPr>
          <a:xfrm>
            <a:off x="1838325" y="1"/>
            <a:ext cx="8574088" cy="512763"/>
          </a:xfrm>
        </p:spPr>
        <p:txBody>
          <a:bodyPr vert="horz" lIns="0" tIns="45720" rIns="91440" bIns="45720" rtlCol="0" anchor="ctr">
            <a:normAutofit fontScale="90000"/>
          </a:bodyPr>
          <a:lstStyle/>
          <a:p>
            <a:pPr eaLnBrk="1" hangingPunct="1">
              <a:defRPr/>
            </a:pPr>
            <a:br>
              <a:rPr lang="en-US"/>
            </a:br>
            <a:r>
              <a:rPr lang="en-US"/>
              <a:t>Where does the DBMS fit in?</a:t>
            </a:r>
          </a:p>
        </p:txBody>
      </p:sp>
      <p:pic>
        <p:nvPicPr>
          <p:cNvPr id="26628" name="Picture 5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895600" y="1143000"/>
            <a:ext cx="6019800" cy="4953000"/>
          </a:xfrm>
          <a:noFill/>
        </p:spPr>
      </p:pic>
    </p:spTree>
    <p:extLst>
      <p:ext uri="{BB962C8B-B14F-4D97-AF65-F5344CB8AC3E}">
        <p14:creationId xmlns:p14="http://schemas.microsoft.com/office/powerpoint/2010/main" val="392415287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17021762-81D5-4193-9B03-E50BB2933456}" type="slidenum">
              <a:rPr lang="en-US">
                <a:solidFill>
                  <a:schemeClr val="bg1"/>
                </a:solidFill>
              </a:rPr>
              <a:pPr/>
              <a:t>60</a:t>
            </a:fld>
            <a:endParaRPr lang="en-US">
              <a:solidFill>
                <a:schemeClr val="bg1"/>
              </a:solidFill>
            </a:endParaRPr>
          </a:p>
        </p:txBody>
      </p:sp>
      <p:sp>
        <p:nvSpPr>
          <p:cNvPr id="40962" name="Rectangle 2"/>
          <p:cNvSpPr>
            <a:spLocks noGrp="1" noChangeArrowheads="1"/>
          </p:cNvSpPr>
          <p:nvPr>
            <p:ph type="title" idx="4294967295"/>
          </p:nvPr>
        </p:nvSpPr>
        <p:spPr>
          <a:xfrm>
            <a:off x="1676400" y="-82550"/>
            <a:ext cx="8077200" cy="973138"/>
          </a:xfrm>
        </p:spPr>
        <p:txBody>
          <a:bodyPr vert="horz" lIns="0" tIns="45720" rIns="91440" bIns="45720" rtlCol="0" anchor="ctr">
            <a:normAutofit fontScale="90000"/>
          </a:bodyPr>
          <a:lstStyle/>
          <a:p>
            <a:pPr eaLnBrk="1" hangingPunct="1">
              <a:defRPr/>
            </a:pPr>
            <a:r>
              <a:rPr lang="en-US"/>
              <a:t>Second Normal Form : Example (Cont..)</a:t>
            </a:r>
          </a:p>
        </p:txBody>
      </p:sp>
      <p:graphicFrame>
        <p:nvGraphicFramePr>
          <p:cNvPr id="6" name="Table 5"/>
          <p:cNvGraphicFramePr>
            <a:graphicFrameLocks noGrp="1"/>
          </p:cNvGraphicFramePr>
          <p:nvPr/>
        </p:nvGraphicFramePr>
        <p:xfrm>
          <a:off x="1981200" y="1676400"/>
          <a:ext cx="8153399" cy="1703388"/>
        </p:xfrm>
        <a:graphic>
          <a:graphicData uri="http://schemas.openxmlformats.org/drawingml/2006/table">
            <a:tbl>
              <a:tblPr/>
              <a:tblGrid>
                <a:gridCol w="1632057">
                  <a:extLst>
                    <a:ext uri="{9D8B030D-6E8A-4147-A177-3AD203B41FA5}">
                      <a16:colId xmlns:a16="http://schemas.microsoft.com/office/drawing/2014/main" val="20000"/>
                    </a:ext>
                  </a:extLst>
                </a:gridCol>
                <a:gridCol w="2169190">
                  <a:extLst>
                    <a:ext uri="{9D8B030D-6E8A-4147-A177-3AD203B41FA5}">
                      <a16:colId xmlns:a16="http://schemas.microsoft.com/office/drawing/2014/main" val="20001"/>
                    </a:ext>
                  </a:extLst>
                </a:gridCol>
                <a:gridCol w="2176076">
                  <a:extLst>
                    <a:ext uri="{9D8B030D-6E8A-4147-A177-3AD203B41FA5}">
                      <a16:colId xmlns:a16="http://schemas.microsoft.com/office/drawing/2014/main" val="20002"/>
                    </a:ext>
                  </a:extLst>
                </a:gridCol>
                <a:gridCol w="2176076">
                  <a:extLst>
                    <a:ext uri="{9D8B030D-6E8A-4147-A177-3AD203B41FA5}">
                      <a16:colId xmlns:a16="http://schemas.microsoft.com/office/drawing/2014/main" val="20003"/>
                    </a:ext>
                  </a:extLst>
                </a:gridCol>
              </a:tblGrid>
              <a:tr h="283898">
                <a:tc gridSpan="2">
                  <a:txBody>
                    <a:bodyPr/>
                    <a:lstStyle/>
                    <a:p>
                      <a:pPr algn="ctr" fontAlgn="b"/>
                      <a:r>
                        <a:rPr lang="en-US" sz="1800" b="1" i="0" u="none" strike="noStrike" err="1">
                          <a:solidFill>
                            <a:srgbClr val="000000"/>
                          </a:solidFill>
                          <a:latin typeface="Calibri"/>
                        </a:rPr>
                        <a:t>ItemPurchase</a:t>
                      </a:r>
                      <a:endParaRPr lang="en-US" sz="1800" b="1" i="0" u="none" strike="noStrike">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endParaRPr lang="en-US" sz="1800" b="0" i="0" u="none" strike="noStrike">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800" b="0" i="0" u="none" strike="noStrike">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3898">
                <a:tc>
                  <a:txBody>
                    <a:bodyPr/>
                    <a:lstStyle/>
                    <a:p>
                      <a:pPr algn="ctr" fontAlgn="b"/>
                      <a:r>
                        <a:rPr lang="en-US" sz="1800" b="1" i="0" u="none" strike="noStrike" err="1">
                          <a:solidFill>
                            <a:schemeClr val="bg1"/>
                          </a:solidFill>
                          <a:latin typeface="Calibri"/>
                        </a:rPr>
                        <a:t>CustomerId</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ItemId</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QtyPurchased</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NetAmt</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83898">
                <a:tc>
                  <a:txBody>
                    <a:bodyPr/>
                    <a:lstStyle/>
                    <a:p>
                      <a:pPr algn="ctr" fontAlgn="b"/>
                      <a:r>
                        <a:rPr lang="en-US" sz="1800" b="0" i="0" u="none" strike="noStrike">
                          <a:solidFill>
                            <a:srgbClr val="000000"/>
                          </a:solidFill>
                          <a:latin typeface="Calibri"/>
                        </a:rPr>
                        <a:t>1001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STN001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5</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50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898">
                <a:tc>
                  <a:txBody>
                    <a:bodyPr/>
                    <a:lstStyle/>
                    <a:p>
                      <a:pPr algn="ctr" fontAlgn="b"/>
                      <a:r>
                        <a:rPr lang="en-US" sz="1800" b="0" i="0" u="none" strike="noStrike">
                          <a:solidFill>
                            <a:srgbClr val="000000"/>
                          </a:solidFill>
                          <a:latin typeface="Calibri"/>
                        </a:rPr>
                        <a:t>1002</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BAK003</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3898">
                <a:tc>
                  <a:txBody>
                    <a:bodyPr/>
                    <a:lstStyle/>
                    <a:p>
                      <a:pPr algn="ctr" fontAlgn="b"/>
                      <a:r>
                        <a:rPr lang="en-US" sz="1800" b="0" i="0" u="none" strike="noStrike">
                          <a:solidFill>
                            <a:srgbClr val="000000"/>
                          </a:solidFill>
                          <a:latin typeface="Calibri"/>
                        </a:rPr>
                        <a:t>1003</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GRO001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20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898">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01030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0FD9F6BD-76F6-4DE7-85CF-31640F5AF5A6}" type="slidenum">
              <a:rPr lang="en-US">
                <a:solidFill>
                  <a:schemeClr val="bg1"/>
                </a:solidFill>
              </a:rPr>
              <a:pPr/>
              <a:t>61</a:t>
            </a:fld>
            <a:endParaRPr lang="en-US">
              <a:solidFill>
                <a:schemeClr val="bg1"/>
              </a:solidFill>
            </a:endParaRPr>
          </a:p>
        </p:txBody>
      </p:sp>
      <p:sp>
        <p:nvSpPr>
          <p:cNvPr id="4505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Third Normal Form: 3 NF</a:t>
            </a:r>
          </a:p>
        </p:txBody>
      </p:sp>
      <p:sp>
        <p:nvSpPr>
          <p:cNvPr id="379907" name="Text Box 3"/>
          <p:cNvSpPr txBox="1">
            <a:spLocks noChangeArrowheads="1"/>
          </p:cNvSpPr>
          <p:nvPr/>
        </p:nvSpPr>
        <p:spPr bwMode="auto">
          <a:xfrm>
            <a:off x="1905000" y="1143001"/>
            <a:ext cx="8229600" cy="1200329"/>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i="1"/>
              <a:t>A relation R is said to be in the Third Normal Form (3NF) if and only if </a:t>
            </a:r>
          </a:p>
          <a:p>
            <a:pPr lvl="1" algn="l">
              <a:buClr>
                <a:schemeClr val="tx1"/>
              </a:buClr>
              <a:buFont typeface="Symbol" panose="05050102010706020507" pitchFamily="18" charset="2"/>
              <a:buChar char="-"/>
            </a:pPr>
            <a:r>
              <a:rPr lang="en-US" sz="1800" i="1"/>
              <a:t>  It is in 2NF and</a:t>
            </a:r>
          </a:p>
          <a:p>
            <a:pPr lvl="1" algn="l">
              <a:buClr>
                <a:schemeClr val="tx1"/>
              </a:buClr>
              <a:buFont typeface="Symbol" panose="05050102010706020507" pitchFamily="18" charset="2"/>
              <a:buChar char="-"/>
            </a:pPr>
            <a:r>
              <a:rPr lang="en-US" sz="1800" i="1"/>
              <a:t> No transitive dependency exists between non-key attributes and key  attributes through another non key attribute. </a:t>
            </a:r>
          </a:p>
        </p:txBody>
      </p:sp>
      <p:grpSp>
        <p:nvGrpSpPr>
          <p:cNvPr id="76805" name="Group 80"/>
          <p:cNvGrpSpPr>
            <a:grpSpLocks/>
          </p:cNvGrpSpPr>
          <p:nvPr/>
        </p:nvGrpSpPr>
        <p:grpSpPr bwMode="auto">
          <a:xfrm>
            <a:off x="3352800" y="2971800"/>
            <a:ext cx="4851400" cy="476250"/>
            <a:chOff x="1600200" y="3276600"/>
            <a:chExt cx="4851400" cy="476250"/>
          </a:xfrm>
        </p:grpSpPr>
        <p:sp>
          <p:nvSpPr>
            <p:cNvPr id="76810" name="Rectangle 13"/>
            <p:cNvSpPr>
              <a:spLocks noChangeArrowheads="1"/>
            </p:cNvSpPr>
            <p:nvPr/>
          </p:nvSpPr>
          <p:spPr bwMode="auto">
            <a:xfrm>
              <a:off x="3581400" y="3276600"/>
              <a:ext cx="1066800" cy="369974"/>
            </a:xfrm>
            <a:prstGeom prst="rect">
              <a:avLst/>
            </a:prstGeom>
            <a:solidFill>
              <a:srgbClr val="FFFF00"/>
            </a:solidFill>
            <a:ln w="25400">
              <a:solidFill>
                <a:schemeClr val="bg1"/>
              </a:solidFill>
              <a:miter lim="800000"/>
              <a:headEnd/>
              <a:tailEnd/>
            </a:ln>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1800" b="0">
                  <a:solidFill>
                    <a:srgbClr val="0000FF"/>
                  </a:solidFill>
                  <a:latin typeface="Times New Roman" panose="02020603050405020304" pitchFamily="18" charset="0"/>
                </a:rPr>
                <a:t>       B</a:t>
              </a:r>
            </a:p>
          </p:txBody>
        </p:sp>
        <p:sp>
          <p:nvSpPr>
            <p:cNvPr id="76811" name="Line 14"/>
            <p:cNvSpPr>
              <a:spLocks noChangeShapeType="1"/>
            </p:cNvSpPr>
            <p:nvPr/>
          </p:nvSpPr>
          <p:spPr bwMode="auto">
            <a:xfrm>
              <a:off x="2895600" y="3429000"/>
              <a:ext cx="609600" cy="15875"/>
            </a:xfrm>
            <a:prstGeom prst="line">
              <a:avLst/>
            </a:prstGeom>
            <a:noFill/>
            <a:ln w="412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6812" name="Line 15"/>
            <p:cNvSpPr>
              <a:spLocks noChangeShapeType="1"/>
            </p:cNvSpPr>
            <p:nvPr/>
          </p:nvSpPr>
          <p:spPr bwMode="auto">
            <a:xfrm>
              <a:off x="4800600" y="3505200"/>
              <a:ext cx="609600" cy="15875"/>
            </a:xfrm>
            <a:prstGeom prst="line">
              <a:avLst/>
            </a:prstGeom>
            <a:noFill/>
            <a:ln w="412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6813" name="Rectangle 16"/>
            <p:cNvSpPr>
              <a:spLocks noChangeArrowheads="1"/>
            </p:cNvSpPr>
            <p:nvPr/>
          </p:nvSpPr>
          <p:spPr bwMode="auto">
            <a:xfrm>
              <a:off x="5562600" y="3276600"/>
              <a:ext cx="889000" cy="369974"/>
            </a:xfrm>
            <a:prstGeom prst="rect">
              <a:avLst/>
            </a:prstGeom>
            <a:solidFill>
              <a:srgbClr val="FFFF00"/>
            </a:solidFill>
            <a:ln w="25400">
              <a:solidFill>
                <a:schemeClr val="bg1"/>
              </a:solidFill>
              <a:miter lim="800000"/>
              <a:headEnd/>
              <a:tailEnd/>
            </a:ln>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1800" b="0">
                  <a:solidFill>
                    <a:srgbClr val="0000FF"/>
                  </a:solidFill>
                  <a:latin typeface="Times New Roman" panose="02020603050405020304" pitchFamily="18" charset="0"/>
                </a:rPr>
                <a:t>     C</a:t>
              </a:r>
            </a:p>
          </p:txBody>
        </p:sp>
        <p:cxnSp>
          <p:nvCxnSpPr>
            <p:cNvPr id="76814" name="AutoShape 17"/>
            <p:cNvCxnSpPr>
              <a:cxnSpLocks noChangeShapeType="1"/>
            </p:cNvCxnSpPr>
            <p:nvPr/>
          </p:nvCxnSpPr>
          <p:spPr bwMode="auto">
            <a:xfrm rot="16200000" flipH="1">
              <a:off x="4016375" y="2155825"/>
              <a:ext cx="19050" cy="3175000"/>
            </a:xfrm>
            <a:prstGeom prst="curvedConnector3">
              <a:avLst>
                <a:gd name="adj1" fmla="val 2075000"/>
              </a:avLst>
            </a:prstGeom>
            <a:noFill/>
            <a:ln w="635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76815" name="Rectangle 13"/>
            <p:cNvSpPr>
              <a:spLocks noChangeArrowheads="1"/>
            </p:cNvSpPr>
            <p:nvPr/>
          </p:nvSpPr>
          <p:spPr bwMode="auto">
            <a:xfrm>
              <a:off x="1600200" y="3276600"/>
              <a:ext cx="1066800" cy="369974"/>
            </a:xfrm>
            <a:prstGeom prst="rect">
              <a:avLst/>
            </a:prstGeom>
            <a:solidFill>
              <a:srgbClr val="FFFF00"/>
            </a:solidFill>
            <a:ln w="25400">
              <a:solidFill>
                <a:schemeClr val="bg1"/>
              </a:solidFill>
              <a:miter lim="800000"/>
              <a:headEnd/>
              <a:tailEnd/>
            </a:ln>
          </p:spPr>
          <p:txBody>
            <a:bodyPr lIns="92075" tIns="46038" rIns="92075" bIns="46038">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spcBef>
                  <a:spcPct val="0"/>
                </a:spcBef>
                <a:buClrTx/>
                <a:buSzTx/>
                <a:buFontTx/>
                <a:buNone/>
              </a:pPr>
              <a:r>
                <a:rPr lang="en-US" sz="1800" b="0">
                  <a:solidFill>
                    <a:srgbClr val="0000FF"/>
                  </a:solidFill>
                  <a:latin typeface="Times New Roman" panose="02020603050405020304" pitchFamily="18" charset="0"/>
                </a:rPr>
                <a:t>       A</a:t>
              </a:r>
            </a:p>
          </p:txBody>
        </p:sp>
      </p:grpSp>
      <p:sp>
        <p:nvSpPr>
          <p:cNvPr id="76806" name="TextBox 79"/>
          <p:cNvSpPr txBox="1">
            <a:spLocks noChangeArrowheads="1"/>
          </p:cNvSpPr>
          <p:nvPr/>
        </p:nvSpPr>
        <p:spPr bwMode="auto">
          <a:xfrm>
            <a:off x="1905000" y="5257801"/>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t>To make a table 3NF compliant, we have to remove all such Transitive Dependencies</a:t>
            </a:r>
          </a:p>
          <a:p>
            <a:endParaRPr lang="en-US"/>
          </a:p>
        </p:txBody>
      </p:sp>
      <p:sp>
        <p:nvSpPr>
          <p:cNvPr id="49159" name="Oval Callout 81"/>
          <p:cNvSpPr>
            <a:spLocks noChangeArrowheads="1"/>
          </p:cNvSpPr>
          <p:nvPr/>
        </p:nvSpPr>
        <p:spPr bwMode="auto">
          <a:xfrm>
            <a:off x="1981200" y="3505200"/>
            <a:ext cx="1219200" cy="838200"/>
          </a:xfrm>
          <a:prstGeom prst="wedgeEllipseCallout">
            <a:avLst>
              <a:gd name="adj1" fmla="val 78273"/>
              <a:gd name="adj2" fmla="val -63690"/>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a:t>It should be key Attribute</a:t>
            </a:r>
          </a:p>
        </p:txBody>
      </p:sp>
      <p:sp>
        <p:nvSpPr>
          <p:cNvPr id="49160" name="Oval Callout 82"/>
          <p:cNvSpPr>
            <a:spLocks noChangeArrowheads="1"/>
          </p:cNvSpPr>
          <p:nvPr/>
        </p:nvSpPr>
        <p:spPr bwMode="auto">
          <a:xfrm>
            <a:off x="4191000" y="4267200"/>
            <a:ext cx="1905000" cy="762000"/>
          </a:xfrm>
          <a:prstGeom prst="wedgeEllipseCallout">
            <a:avLst>
              <a:gd name="adj1" fmla="val 21167"/>
              <a:gd name="adj2" fmla="val -153690"/>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a:t>It should be non key attribute</a:t>
            </a:r>
          </a:p>
        </p:txBody>
      </p:sp>
      <p:sp>
        <p:nvSpPr>
          <p:cNvPr id="49161" name="Oval Callout 83"/>
          <p:cNvSpPr>
            <a:spLocks noChangeArrowheads="1"/>
          </p:cNvSpPr>
          <p:nvPr/>
        </p:nvSpPr>
        <p:spPr bwMode="auto">
          <a:xfrm>
            <a:off x="8305800" y="3962400"/>
            <a:ext cx="1600200" cy="838200"/>
          </a:xfrm>
          <a:prstGeom prst="wedgeEllipseCallout">
            <a:avLst>
              <a:gd name="adj1" fmla="val -54315"/>
              <a:gd name="adj2" fmla="val -90963"/>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defRPr/>
            </a:pPr>
            <a:r>
              <a:rPr lang="en-US"/>
              <a:t>It should be non key attribute</a:t>
            </a:r>
          </a:p>
        </p:txBody>
      </p:sp>
    </p:spTree>
    <p:extLst>
      <p:ext uri="{BB962C8B-B14F-4D97-AF65-F5344CB8AC3E}">
        <p14:creationId xmlns:p14="http://schemas.microsoft.com/office/powerpoint/2010/main" val="3089701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79907">
                                            <p:txEl>
                                              <p:pRg st="1" end="1"/>
                                            </p:txEl>
                                          </p:spTgt>
                                        </p:tgtEl>
                                        <p:attrNameLst>
                                          <p:attrName>style.visibility</p:attrName>
                                        </p:attrNameLst>
                                      </p:cBhvr>
                                      <p:to>
                                        <p:strVal val="visible"/>
                                      </p:to>
                                    </p:set>
                                    <p:anim calcmode="lin" valueType="num">
                                      <p:cBhvr>
                                        <p:cTn id="7" dur="1000" fill="hold"/>
                                        <p:tgtEl>
                                          <p:spTgt spid="379907">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7990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79907">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79907">
                                            <p:txEl>
                                              <p:pRg st="2" end="2"/>
                                            </p:txEl>
                                          </p:spTgt>
                                        </p:tgtEl>
                                        <p:attrNameLst>
                                          <p:attrName>style.visibility</p:attrName>
                                        </p:attrNameLst>
                                      </p:cBhvr>
                                      <p:to>
                                        <p:strVal val="visible"/>
                                      </p:to>
                                    </p:set>
                                    <p:anim calcmode="lin" valueType="num">
                                      <p:cBhvr>
                                        <p:cTn id="14" dur="1000" fill="hold"/>
                                        <p:tgtEl>
                                          <p:spTgt spid="37990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37990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79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0EA8966-B0B5-40A4-BDFD-D36925546283}" type="slidenum">
              <a:rPr lang="en-US">
                <a:solidFill>
                  <a:schemeClr val="bg1"/>
                </a:solidFill>
              </a:rPr>
              <a:pPr/>
              <a:t>62</a:t>
            </a:fld>
            <a:endParaRPr lang="en-US">
              <a:solidFill>
                <a:schemeClr val="bg1"/>
              </a:solidFill>
            </a:endParaRPr>
          </a:p>
        </p:txBody>
      </p:sp>
      <p:sp>
        <p:nvSpPr>
          <p:cNvPr id="4608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Third Normal Form : Example</a:t>
            </a:r>
          </a:p>
        </p:txBody>
      </p:sp>
      <p:grpSp>
        <p:nvGrpSpPr>
          <p:cNvPr id="77828" name="Group 12"/>
          <p:cNvGrpSpPr>
            <a:grpSpLocks/>
          </p:cNvGrpSpPr>
          <p:nvPr/>
        </p:nvGrpSpPr>
        <p:grpSpPr bwMode="auto">
          <a:xfrm>
            <a:off x="3200400" y="1981200"/>
            <a:ext cx="5029200" cy="1295400"/>
            <a:chOff x="1905000" y="2971800"/>
            <a:chExt cx="5029200" cy="1295400"/>
          </a:xfrm>
        </p:grpSpPr>
        <p:sp>
          <p:nvSpPr>
            <p:cNvPr id="51214" name="Rectangle 5"/>
            <p:cNvSpPr>
              <a:spLocks noChangeArrowheads="1"/>
            </p:cNvSpPr>
            <p:nvPr/>
          </p:nvSpPr>
          <p:spPr bwMode="auto">
            <a:xfrm>
              <a:off x="1905000" y="2971800"/>
              <a:ext cx="5029200" cy="1295400"/>
            </a:xfrm>
            <a:prstGeom prst="rect">
              <a:avLst/>
            </a:prstGeom>
            <a:solidFill>
              <a:schemeClr val="bg1"/>
            </a:solidFill>
            <a:ln w="12700">
              <a:solidFill>
                <a:schemeClr val="tx1"/>
              </a:solidFill>
              <a:miter lim="800000"/>
              <a:headEnd/>
              <a:tailEnd/>
            </a:ln>
          </p:spPr>
          <p:txBody>
            <a:bodyPr wrap="none" anchor="ctr"/>
            <a:lstStyle/>
            <a:p>
              <a:pPr>
                <a:defRPr/>
              </a:pPr>
              <a:endParaRPr lang="en-US">
                <a:latin typeface="+mj-lt"/>
                <a:cs typeface="Arial" pitchFamily="34" charset="0"/>
              </a:endParaRPr>
            </a:p>
          </p:txBody>
        </p:sp>
        <p:sp>
          <p:nvSpPr>
            <p:cNvPr id="51215" name="Rectangle 7"/>
            <p:cNvSpPr>
              <a:spLocks noChangeArrowheads="1"/>
            </p:cNvSpPr>
            <p:nvPr/>
          </p:nvSpPr>
          <p:spPr bwMode="auto">
            <a:xfrm>
              <a:off x="1981200" y="3657600"/>
              <a:ext cx="12954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ea typeface="SimHei" pitchFamily="49" charset="-122"/>
                </a:rPr>
                <a:t>UnitPrice</a:t>
              </a:r>
            </a:p>
          </p:txBody>
        </p:sp>
        <p:sp>
          <p:nvSpPr>
            <p:cNvPr id="77840" name="Line 8"/>
            <p:cNvSpPr>
              <a:spLocks noChangeShapeType="1"/>
            </p:cNvSpPr>
            <p:nvPr/>
          </p:nvSpPr>
          <p:spPr bwMode="auto">
            <a:xfrm>
              <a:off x="3429000" y="3352800"/>
              <a:ext cx="838200" cy="0"/>
            </a:xfrm>
            <a:prstGeom prst="line">
              <a:avLst/>
            </a:prstGeom>
            <a:noFill/>
            <a:ln w="412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77841" name="Line 9"/>
            <p:cNvSpPr>
              <a:spLocks noChangeShapeType="1"/>
            </p:cNvSpPr>
            <p:nvPr/>
          </p:nvSpPr>
          <p:spPr bwMode="auto">
            <a:xfrm>
              <a:off x="3429000" y="3886200"/>
              <a:ext cx="838200" cy="0"/>
            </a:xfrm>
            <a:prstGeom prst="line">
              <a:avLst/>
            </a:prstGeom>
            <a:noFill/>
            <a:ln w="41275">
              <a:solidFill>
                <a:srgbClr val="FF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218" name="Rectangle 10"/>
            <p:cNvSpPr>
              <a:spLocks noChangeArrowheads="1"/>
            </p:cNvSpPr>
            <p:nvPr/>
          </p:nvSpPr>
          <p:spPr bwMode="auto">
            <a:xfrm>
              <a:off x="4572000" y="3124200"/>
              <a:ext cx="12954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UnitPrice</a:t>
              </a:r>
            </a:p>
          </p:txBody>
        </p:sp>
        <p:sp>
          <p:nvSpPr>
            <p:cNvPr id="51219" name="Rectangle 11"/>
            <p:cNvSpPr>
              <a:spLocks noChangeArrowheads="1"/>
            </p:cNvSpPr>
            <p:nvPr/>
          </p:nvSpPr>
          <p:spPr bwMode="auto">
            <a:xfrm>
              <a:off x="4572000" y="3733800"/>
              <a:ext cx="9144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Class</a:t>
              </a:r>
            </a:p>
          </p:txBody>
        </p:sp>
        <p:sp>
          <p:nvSpPr>
            <p:cNvPr id="51220" name="Rectangle 12"/>
            <p:cNvSpPr>
              <a:spLocks noChangeArrowheads="1"/>
            </p:cNvSpPr>
            <p:nvPr/>
          </p:nvSpPr>
          <p:spPr bwMode="auto">
            <a:xfrm>
              <a:off x="1981200" y="3124200"/>
              <a:ext cx="8382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ItemId</a:t>
              </a:r>
            </a:p>
          </p:txBody>
        </p:sp>
      </p:grpSp>
      <p:grpSp>
        <p:nvGrpSpPr>
          <p:cNvPr id="77829" name="Group 20"/>
          <p:cNvGrpSpPr>
            <a:grpSpLocks/>
          </p:cNvGrpSpPr>
          <p:nvPr/>
        </p:nvGrpSpPr>
        <p:grpSpPr bwMode="auto">
          <a:xfrm>
            <a:off x="3200400" y="3886200"/>
            <a:ext cx="4851400" cy="476250"/>
            <a:chOff x="1600200" y="5029200"/>
            <a:chExt cx="4851400" cy="476250"/>
          </a:xfrm>
        </p:grpSpPr>
        <p:sp>
          <p:nvSpPr>
            <p:cNvPr id="51208" name="Rectangle 13"/>
            <p:cNvSpPr>
              <a:spLocks noChangeArrowheads="1"/>
            </p:cNvSpPr>
            <p:nvPr/>
          </p:nvSpPr>
          <p:spPr bwMode="auto">
            <a:xfrm>
              <a:off x="3581400" y="5029200"/>
              <a:ext cx="11430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UnitPrice</a:t>
              </a:r>
            </a:p>
          </p:txBody>
        </p:sp>
        <p:sp>
          <p:nvSpPr>
            <p:cNvPr id="51209" name="Line 14"/>
            <p:cNvSpPr>
              <a:spLocks noChangeShapeType="1"/>
            </p:cNvSpPr>
            <p:nvPr/>
          </p:nvSpPr>
          <p:spPr bwMode="auto">
            <a:xfrm>
              <a:off x="2895600" y="5181600"/>
              <a:ext cx="609600" cy="15875"/>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51210" name="Line 15"/>
            <p:cNvSpPr>
              <a:spLocks noChangeShapeType="1"/>
            </p:cNvSpPr>
            <p:nvPr/>
          </p:nvSpPr>
          <p:spPr bwMode="auto">
            <a:xfrm>
              <a:off x="4800600" y="5257800"/>
              <a:ext cx="609600" cy="15875"/>
            </a:xfrm>
            <a:prstGeom prst="line">
              <a:avLst/>
            </a:prstGeom>
            <a:noFill/>
            <a:ln w="41275">
              <a:solidFill>
                <a:srgbClr val="FF0000"/>
              </a:solidFill>
              <a:round/>
              <a:headEnd type="none" w="sm" len="sm"/>
              <a:tailEnd type="stealth" w="med" len="lg"/>
            </a:ln>
          </p:spPr>
          <p:txBody>
            <a:bodyPr wrap="none" anchor="ctr"/>
            <a:lstStyle/>
            <a:p>
              <a:pPr>
                <a:defRPr/>
              </a:pPr>
              <a:endParaRPr lang="en-US">
                <a:latin typeface="+mj-lt"/>
              </a:endParaRPr>
            </a:p>
          </p:txBody>
        </p:sp>
        <p:sp>
          <p:nvSpPr>
            <p:cNvPr id="51211" name="Rectangle 16"/>
            <p:cNvSpPr>
              <a:spLocks noChangeArrowheads="1"/>
            </p:cNvSpPr>
            <p:nvPr/>
          </p:nvSpPr>
          <p:spPr bwMode="auto">
            <a:xfrm>
              <a:off x="5562600" y="5029200"/>
              <a:ext cx="8890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Class</a:t>
              </a:r>
            </a:p>
          </p:txBody>
        </p:sp>
        <p:cxnSp>
          <p:nvCxnSpPr>
            <p:cNvPr id="77836" name="AutoShape 17"/>
            <p:cNvCxnSpPr>
              <a:cxnSpLocks noChangeShapeType="1"/>
            </p:cNvCxnSpPr>
            <p:nvPr/>
          </p:nvCxnSpPr>
          <p:spPr bwMode="auto">
            <a:xfrm rot="16200000" flipH="1">
              <a:off x="4016375" y="3908425"/>
              <a:ext cx="19050" cy="3175000"/>
            </a:xfrm>
            <a:prstGeom prst="curvedConnector3">
              <a:avLst>
                <a:gd name="adj1" fmla="val 2075000"/>
              </a:avLst>
            </a:prstGeom>
            <a:noFill/>
            <a:ln w="635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51213" name="Rectangle 13"/>
            <p:cNvSpPr>
              <a:spLocks noChangeArrowheads="1"/>
            </p:cNvSpPr>
            <p:nvPr/>
          </p:nvSpPr>
          <p:spPr bwMode="auto">
            <a:xfrm>
              <a:off x="1600200" y="5029200"/>
              <a:ext cx="1066800" cy="369888"/>
            </a:xfrm>
            <a:prstGeom prst="rect">
              <a:avLst/>
            </a:prstGeom>
            <a:solidFill>
              <a:srgbClr val="FFFF00"/>
            </a:solidFill>
            <a:ln w="25400">
              <a:solidFill>
                <a:schemeClr val="bg1"/>
              </a:solidFill>
              <a:miter lim="800000"/>
              <a:headEnd/>
              <a:tailEnd/>
            </a:ln>
          </p:spPr>
          <p:txBody>
            <a:bodyPr lIns="92075" tIns="46038" rIns="92075" bIns="46038">
              <a:spAutoFit/>
            </a:bodyPr>
            <a:lstStyle/>
            <a:p>
              <a:pPr algn="l">
                <a:spcBef>
                  <a:spcPct val="0"/>
                </a:spcBef>
                <a:buClrTx/>
                <a:buSzTx/>
                <a:buFontTx/>
                <a:buNone/>
                <a:defRPr/>
              </a:pPr>
              <a:r>
                <a:rPr lang="en-US">
                  <a:solidFill>
                    <a:srgbClr val="0000FF"/>
                  </a:solidFill>
                  <a:latin typeface="+mj-lt"/>
                </a:rPr>
                <a:t>ItemId</a:t>
              </a:r>
            </a:p>
          </p:txBody>
        </p:sp>
      </p:grpSp>
      <p:sp>
        <p:nvSpPr>
          <p:cNvPr id="77830" name="TextBox 27"/>
          <p:cNvSpPr txBox="1">
            <a:spLocks noChangeArrowheads="1"/>
          </p:cNvSpPr>
          <p:nvPr/>
        </p:nvSpPr>
        <p:spPr bwMode="auto">
          <a:xfrm>
            <a:off x="1905000" y="1219201"/>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solidFill>
                  <a:srgbClr val="0070C0"/>
                </a:solidFill>
              </a:rPr>
              <a:t>Let us consider Item table obtained after bringing Retail Application table in to 2NF:</a:t>
            </a:r>
          </a:p>
        </p:txBody>
      </p:sp>
      <p:sp>
        <p:nvSpPr>
          <p:cNvPr id="77831" name="TextBox 31"/>
          <p:cNvSpPr txBox="1">
            <a:spLocks noChangeArrowheads="1"/>
          </p:cNvSpPr>
          <p:nvPr/>
        </p:nvSpPr>
        <p:spPr bwMode="auto">
          <a:xfrm>
            <a:off x="1905000" y="54864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solidFill>
                  <a:srgbClr val="0070C0"/>
                </a:solidFill>
              </a:rPr>
              <a:t>The above dependencies violates 3NF definition</a:t>
            </a:r>
          </a:p>
        </p:txBody>
      </p:sp>
    </p:spTree>
    <p:extLst>
      <p:ext uri="{BB962C8B-B14F-4D97-AF65-F5344CB8AC3E}">
        <p14:creationId xmlns:p14="http://schemas.microsoft.com/office/powerpoint/2010/main" val="221962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52EEE90-FC01-4251-B1CD-A68472829E3F}" type="slidenum">
              <a:rPr lang="en-US">
                <a:solidFill>
                  <a:schemeClr val="bg1"/>
                </a:solidFill>
              </a:rPr>
              <a:pPr/>
              <a:t>63</a:t>
            </a:fld>
            <a:endParaRPr lang="en-US">
              <a:solidFill>
                <a:schemeClr val="bg1"/>
              </a:solidFill>
            </a:endParaRPr>
          </a:p>
        </p:txBody>
      </p:sp>
      <p:sp>
        <p:nvSpPr>
          <p:cNvPr id="47144" name="Rectangle 40"/>
          <p:cNvSpPr>
            <a:spLocks noGrp="1" noChangeArrowheads="1"/>
          </p:cNvSpPr>
          <p:nvPr>
            <p:ph type="title" idx="4294967295"/>
          </p:nvPr>
        </p:nvSpPr>
        <p:spPr/>
        <p:txBody>
          <a:bodyPr/>
          <a:lstStyle/>
          <a:p>
            <a:pPr eaLnBrk="1" hangingPunct="1">
              <a:defRPr/>
            </a:pPr>
            <a:r>
              <a:rPr lang="en-US"/>
              <a:t>Third Normal Form : Example (Cont..)</a:t>
            </a:r>
          </a:p>
        </p:txBody>
      </p:sp>
      <p:graphicFrame>
        <p:nvGraphicFramePr>
          <p:cNvPr id="8194" name="Object 43"/>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120833" name="Bitmap Image" r:id="rId3" imgW="1905266" imgH="1905266" progId="Paint.Picture">
                  <p:embed/>
                </p:oleObj>
              </mc:Choice>
              <mc:Fallback>
                <p:oleObj name="Bitmap Image" r:id="rId3" imgW="1905266" imgH="190526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44"/>
          <p:cNvGraphicFramePr>
            <a:graphicFrameLocks noChangeAspect="1"/>
          </p:cNvGraphicFramePr>
          <p:nvPr/>
        </p:nvGraphicFramePr>
        <p:xfrm>
          <a:off x="5143500" y="2476500"/>
          <a:ext cx="1905000" cy="1905000"/>
        </p:xfrm>
        <a:graphic>
          <a:graphicData uri="http://schemas.openxmlformats.org/presentationml/2006/ole">
            <mc:AlternateContent xmlns:mc="http://schemas.openxmlformats.org/markup-compatibility/2006">
              <mc:Choice xmlns:v="urn:schemas-microsoft-com:vml" Requires="v">
                <p:oleObj spid="_x0000_s120834" name="Bitmap Image" r:id="rId5" imgW="1905266" imgH="1905266" progId="Paint.Picture">
                  <p:embed/>
                </p:oleObj>
              </mc:Choice>
              <mc:Fallback>
                <p:oleObj name="Bitmap Image" r:id="rId5" imgW="1905266" imgH="190526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2476500"/>
                        <a:ext cx="19050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Table 8"/>
          <p:cNvGraphicFramePr>
            <a:graphicFrameLocks noGrp="1"/>
          </p:cNvGraphicFramePr>
          <p:nvPr/>
        </p:nvGraphicFramePr>
        <p:xfrm>
          <a:off x="2209800" y="1752600"/>
          <a:ext cx="7467601" cy="1703388"/>
        </p:xfrm>
        <a:graphic>
          <a:graphicData uri="http://schemas.openxmlformats.org/drawingml/2006/table">
            <a:tbl>
              <a:tblPr/>
              <a:tblGrid>
                <a:gridCol w="2849954">
                  <a:extLst>
                    <a:ext uri="{9D8B030D-6E8A-4147-A177-3AD203B41FA5}">
                      <a16:colId xmlns:a16="http://schemas.microsoft.com/office/drawing/2014/main" val="20000"/>
                    </a:ext>
                  </a:extLst>
                </a:gridCol>
                <a:gridCol w="2849954">
                  <a:extLst>
                    <a:ext uri="{9D8B030D-6E8A-4147-A177-3AD203B41FA5}">
                      <a16:colId xmlns:a16="http://schemas.microsoft.com/office/drawing/2014/main" val="20001"/>
                    </a:ext>
                  </a:extLst>
                </a:gridCol>
                <a:gridCol w="1767693">
                  <a:extLst>
                    <a:ext uri="{9D8B030D-6E8A-4147-A177-3AD203B41FA5}">
                      <a16:colId xmlns:a16="http://schemas.microsoft.com/office/drawing/2014/main" val="20002"/>
                    </a:ext>
                  </a:extLst>
                </a:gridCol>
              </a:tblGrid>
              <a:tr h="283898">
                <a:tc>
                  <a:txBody>
                    <a:bodyPr/>
                    <a:lstStyle/>
                    <a:p>
                      <a:pPr algn="l" fontAlgn="b"/>
                      <a:r>
                        <a:rPr lang="en-US" sz="1800" b="1" i="0" u="none" strike="noStrike">
                          <a:solidFill>
                            <a:srgbClr val="000000"/>
                          </a:solidFill>
                          <a:latin typeface="Calibri"/>
                        </a:rPr>
                        <a:t>Item</a:t>
                      </a: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3898">
                <a:tc>
                  <a:txBody>
                    <a:bodyPr/>
                    <a:lstStyle/>
                    <a:p>
                      <a:pPr algn="ctr" fontAlgn="b"/>
                      <a:r>
                        <a:rPr lang="en-US" sz="1800" b="1" i="0" u="none" strike="noStrike" err="1">
                          <a:solidFill>
                            <a:schemeClr val="bg1"/>
                          </a:solidFill>
                          <a:latin typeface="Calibri"/>
                        </a:rPr>
                        <a:t>ItemId</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ItemName</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err="1">
                          <a:solidFill>
                            <a:schemeClr val="bg1"/>
                          </a:solidFill>
                          <a:latin typeface="Calibri"/>
                        </a:rPr>
                        <a:t>UnitPrice</a:t>
                      </a:r>
                      <a:endParaRPr lang="en-US" sz="1800" b="1" i="0" u="none" strike="noStrike">
                        <a:solidFill>
                          <a:schemeClr val="bg1"/>
                        </a:solidFill>
                        <a:latin typeface="Calibri"/>
                      </a:endParaRP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83898">
                <a:tc>
                  <a:txBody>
                    <a:bodyPr/>
                    <a:lstStyle/>
                    <a:p>
                      <a:pPr algn="ctr" fontAlgn="b"/>
                      <a:r>
                        <a:rPr lang="en-US" sz="1800" b="0" i="0" u="none" strike="noStrike">
                          <a:solidFill>
                            <a:srgbClr val="000000"/>
                          </a:solidFill>
                          <a:latin typeface="Calibri"/>
                        </a:rPr>
                        <a:t>STN001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Pen</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898">
                <a:tc>
                  <a:txBody>
                    <a:bodyPr/>
                    <a:lstStyle/>
                    <a:p>
                      <a:pPr algn="ctr" fontAlgn="b"/>
                      <a:r>
                        <a:rPr lang="en-US" sz="1800" b="0" i="0" u="none" strike="noStrike">
                          <a:solidFill>
                            <a:srgbClr val="000000"/>
                          </a:solidFill>
                          <a:latin typeface="Calibri"/>
                        </a:rPr>
                        <a:t>BAK003</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Bread</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3898">
                <a:tc>
                  <a:txBody>
                    <a:bodyPr/>
                    <a:lstStyle/>
                    <a:p>
                      <a:pPr algn="ctr" fontAlgn="b"/>
                      <a:r>
                        <a:rPr lang="en-US" sz="1800" b="0" i="0" u="none" strike="noStrike">
                          <a:solidFill>
                            <a:srgbClr val="000000"/>
                          </a:solidFill>
                          <a:latin typeface="Calibri"/>
                        </a:rPr>
                        <a:t>GRO001</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Potato</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20</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898">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nvGraphicFramePr>
        <p:xfrm>
          <a:off x="2209800" y="4114801"/>
          <a:ext cx="7543800" cy="1419225"/>
        </p:xfrm>
        <a:graphic>
          <a:graphicData uri="http://schemas.openxmlformats.org/drawingml/2006/table">
            <a:tbl>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257175">
                <a:tc>
                  <a:txBody>
                    <a:bodyPr/>
                    <a:lstStyle/>
                    <a:p>
                      <a:pPr algn="l" fontAlgn="b"/>
                      <a:r>
                        <a:rPr lang="en-US" sz="1800" b="1" i="0" u="none" strike="noStrike" err="1">
                          <a:solidFill>
                            <a:srgbClr val="000000"/>
                          </a:solidFill>
                          <a:latin typeface="Calibri"/>
                        </a:rPr>
                        <a:t>ItemClass</a:t>
                      </a:r>
                      <a:endParaRPr lang="en-US" sz="1800" b="1"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7175">
                <a:tc>
                  <a:txBody>
                    <a:bodyPr/>
                    <a:lstStyle/>
                    <a:p>
                      <a:pPr algn="ctr" fontAlgn="b"/>
                      <a:r>
                        <a:rPr lang="en-US" sz="1800" b="1" i="0" u="none" strike="noStrike" err="1">
                          <a:solidFill>
                            <a:schemeClr val="bg1"/>
                          </a:solidFill>
                          <a:latin typeface="Calibri"/>
                        </a:rPr>
                        <a:t>UnitPrice</a:t>
                      </a:r>
                      <a:endParaRPr lang="en-US" sz="1800" b="1" i="0" u="none" strike="noStrike">
                        <a:solidFill>
                          <a:schemeClr val="bg1"/>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800" b="1" i="0" u="none" strike="noStrike">
                          <a:solidFill>
                            <a:schemeClr val="bg1"/>
                          </a:solidFill>
                          <a:latin typeface="Calibri"/>
                        </a:rPr>
                        <a:t>Class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257175">
                <a:tc>
                  <a:txBody>
                    <a:bodyPr/>
                    <a:lstStyle/>
                    <a:p>
                      <a:pPr algn="ctr" fontAlgn="b"/>
                      <a:r>
                        <a:rPr lang="en-US" sz="18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175">
                <a:tc>
                  <a:txBody>
                    <a:bodyPr/>
                    <a:lstStyle/>
                    <a:p>
                      <a:pPr algn="ctr" fontAlgn="b"/>
                      <a:r>
                        <a:rPr lang="en-US" sz="18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7175">
                <a:tc>
                  <a:txBody>
                    <a:bodyPr/>
                    <a:lstStyle/>
                    <a:p>
                      <a:pPr algn="ctr" fontAlgn="b"/>
                      <a:r>
                        <a:rPr lang="en-US"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246" name="TextBox 11"/>
          <p:cNvSpPr txBox="1">
            <a:spLocks noChangeArrowheads="1"/>
          </p:cNvSpPr>
          <p:nvPr/>
        </p:nvSpPr>
        <p:spPr bwMode="auto">
          <a:xfrm>
            <a:off x="1905000" y="914401"/>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a:r>
              <a:rPr lang="en-US" sz="1800">
                <a:solidFill>
                  <a:srgbClr val="0070C0"/>
                </a:solidFill>
              </a:rPr>
              <a:t>After removing the transitive dependencies from the Item table we get the following two table</a:t>
            </a:r>
          </a:p>
        </p:txBody>
      </p:sp>
    </p:spTree>
    <p:extLst>
      <p:ext uri="{BB962C8B-B14F-4D97-AF65-F5344CB8AC3E}">
        <p14:creationId xmlns:p14="http://schemas.microsoft.com/office/powerpoint/2010/main" val="2931676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4DEEB0FB-2B41-4586-8597-EF15E7A5957A}" type="slidenum">
              <a:rPr lang="en-US">
                <a:solidFill>
                  <a:schemeClr val="bg1"/>
                </a:solidFill>
              </a:rPr>
              <a:pPr/>
              <a:t>64</a:t>
            </a:fld>
            <a:endParaRPr lang="en-US">
              <a:solidFill>
                <a:schemeClr val="bg1"/>
              </a:solidFill>
            </a:endParaRPr>
          </a:p>
        </p:txBody>
      </p:sp>
      <p:sp>
        <p:nvSpPr>
          <p:cNvPr id="5529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Merits of Normalization </a:t>
            </a:r>
          </a:p>
        </p:txBody>
      </p:sp>
      <p:sp>
        <p:nvSpPr>
          <p:cNvPr id="392195" name="Rectangle 3"/>
          <p:cNvSpPr>
            <a:spLocks noGrp="1" noChangeArrowheads="1"/>
          </p:cNvSpPr>
          <p:nvPr>
            <p:ph type="body" idx="4294967295"/>
          </p:nvPr>
        </p:nvSpPr>
        <p:spPr/>
        <p:txBody>
          <a:bodyPr vert="horz" lIns="0" tIns="0" rIns="91440" bIns="45720" rtlCol="0">
            <a:normAutofit/>
          </a:bodyPr>
          <a:lstStyle/>
          <a:p>
            <a:pPr eaLnBrk="1" hangingPunct="1">
              <a:lnSpc>
                <a:spcPct val="180000"/>
              </a:lnSpc>
              <a:buClr>
                <a:schemeClr val="tx1"/>
              </a:buClr>
            </a:pPr>
            <a:r>
              <a:rPr lang="en-US"/>
              <a:t>Normalization is based on a  mathematical foundation.</a:t>
            </a:r>
          </a:p>
          <a:p>
            <a:pPr eaLnBrk="1" hangingPunct="1">
              <a:lnSpc>
                <a:spcPct val="180000"/>
              </a:lnSpc>
              <a:buClr>
                <a:schemeClr val="tx1"/>
              </a:buClr>
            </a:pPr>
            <a:r>
              <a:rPr lang="en-US"/>
              <a:t>Removes the redundancy to a greater extent. </a:t>
            </a:r>
          </a:p>
          <a:p>
            <a:pPr eaLnBrk="1" hangingPunct="1">
              <a:lnSpc>
                <a:spcPct val="180000"/>
              </a:lnSpc>
              <a:buClr>
                <a:schemeClr val="tx1"/>
              </a:buClr>
            </a:pPr>
            <a:r>
              <a:rPr lang="en-US"/>
              <a:t>Removes the anomalies present in INSERTs, UPDATEs and DELETEs.</a:t>
            </a:r>
          </a:p>
        </p:txBody>
      </p:sp>
    </p:spTree>
    <p:extLst>
      <p:ext uri="{BB962C8B-B14F-4D97-AF65-F5344CB8AC3E}">
        <p14:creationId xmlns:p14="http://schemas.microsoft.com/office/powerpoint/2010/main" val="441989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 calcmode="lin" valueType="num">
                                      <p:cBhvr>
                                        <p:cTn id="7" dur="1000" fill="hold"/>
                                        <p:tgtEl>
                                          <p:spTgt spid="39219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9219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9219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92195">
                                            <p:txEl>
                                              <p:pRg st="1" end="1"/>
                                            </p:txEl>
                                          </p:spTgt>
                                        </p:tgtEl>
                                        <p:attrNameLst>
                                          <p:attrName>style.visibility</p:attrName>
                                        </p:attrNameLst>
                                      </p:cBhvr>
                                      <p:to>
                                        <p:strVal val="visible"/>
                                      </p:to>
                                    </p:set>
                                    <p:anim calcmode="lin" valueType="num">
                                      <p:cBhvr>
                                        <p:cTn id="14" dur="1000" fill="hold"/>
                                        <p:tgtEl>
                                          <p:spTgt spid="39219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9219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9219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92195">
                                            <p:txEl>
                                              <p:pRg st="2" end="2"/>
                                            </p:txEl>
                                          </p:spTgt>
                                        </p:tgtEl>
                                        <p:attrNameLst>
                                          <p:attrName>style.visibility</p:attrName>
                                        </p:attrNameLst>
                                      </p:cBhvr>
                                      <p:to>
                                        <p:strVal val="visible"/>
                                      </p:to>
                                    </p:set>
                                    <p:anim calcmode="lin" valueType="num">
                                      <p:cBhvr>
                                        <p:cTn id="21" dur="1000" fill="hold"/>
                                        <p:tgtEl>
                                          <p:spTgt spid="39219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3921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92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E275CE52-3AC6-40D5-8BA1-CAE634D3886B}" type="slidenum">
              <a:rPr lang="en-US">
                <a:solidFill>
                  <a:schemeClr val="bg1"/>
                </a:solidFill>
              </a:rPr>
              <a:pPr/>
              <a:t>65</a:t>
            </a:fld>
            <a:endParaRPr lang="en-US">
              <a:solidFill>
                <a:schemeClr val="bg1"/>
              </a:solidFill>
            </a:endParaRPr>
          </a:p>
        </p:txBody>
      </p:sp>
      <p:sp>
        <p:nvSpPr>
          <p:cNvPr id="5632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Demerits of Normalization</a:t>
            </a:r>
          </a:p>
        </p:txBody>
      </p:sp>
      <p:sp>
        <p:nvSpPr>
          <p:cNvPr id="393219" name="Rectangle 3"/>
          <p:cNvSpPr>
            <a:spLocks noGrp="1" noChangeArrowheads="1"/>
          </p:cNvSpPr>
          <p:nvPr>
            <p:ph type="body" idx="4294967295"/>
          </p:nvPr>
        </p:nvSpPr>
        <p:spPr/>
        <p:txBody>
          <a:bodyPr vert="horz" lIns="0" tIns="0" rIns="91440" bIns="45720" rtlCol="0">
            <a:normAutofit/>
          </a:bodyPr>
          <a:lstStyle/>
          <a:p>
            <a:pPr eaLnBrk="1" hangingPunct="1">
              <a:lnSpc>
                <a:spcPct val="180000"/>
              </a:lnSpc>
              <a:buClr>
                <a:schemeClr val="tx1"/>
              </a:buClr>
            </a:pPr>
            <a:r>
              <a:rPr lang="en-US">
                <a:solidFill>
                  <a:schemeClr val="tx2"/>
                </a:solidFill>
              </a:rPr>
              <a:t>Data retrieval or SELECT operation performance will be severely affected.</a:t>
            </a:r>
          </a:p>
          <a:p>
            <a:pPr eaLnBrk="1" hangingPunct="1">
              <a:lnSpc>
                <a:spcPct val="180000"/>
              </a:lnSpc>
              <a:buClr>
                <a:schemeClr val="tx1"/>
              </a:buClr>
            </a:pPr>
            <a:r>
              <a:rPr lang="en-US">
                <a:solidFill>
                  <a:schemeClr val="tx2"/>
                </a:solidFill>
              </a:rPr>
              <a:t> Normalization might not always represent real world scenarios</a:t>
            </a:r>
            <a:r>
              <a:rPr lang="en-US"/>
              <a:t>.</a:t>
            </a:r>
          </a:p>
        </p:txBody>
      </p:sp>
    </p:spTree>
    <p:extLst>
      <p:ext uri="{BB962C8B-B14F-4D97-AF65-F5344CB8AC3E}">
        <p14:creationId xmlns:p14="http://schemas.microsoft.com/office/powerpoint/2010/main" val="3611403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 calcmode="lin" valueType="num">
                                      <p:cBhvr>
                                        <p:cTn id="7" dur="1000" fill="hold"/>
                                        <p:tgtEl>
                                          <p:spTgt spid="39321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9321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9321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93219">
                                            <p:txEl>
                                              <p:pRg st="1" end="1"/>
                                            </p:txEl>
                                          </p:spTgt>
                                        </p:tgtEl>
                                        <p:attrNameLst>
                                          <p:attrName>style.visibility</p:attrName>
                                        </p:attrNameLst>
                                      </p:cBhvr>
                                      <p:to>
                                        <p:strVal val="visible"/>
                                      </p:to>
                                    </p:set>
                                    <p:anim calcmode="lin" valueType="num">
                                      <p:cBhvr>
                                        <p:cTn id="14" dur="1000" fill="hold"/>
                                        <p:tgtEl>
                                          <p:spTgt spid="39321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9321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93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BA6219AB-3CFD-4B2D-BF7B-32FC41544706}" type="slidenum">
              <a:rPr lang="en-US">
                <a:solidFill>
                  <a:schemeClr val="bg1"/>
                </a:solidFill>
              </a:rPr>
              <a:pPr/>
              <a:t>66</a:t>
            </a:fld>
            <a:endParaRPr lang="en-US">
              <a:solidFill>
                <a:schemeClr val="bg1"/>
              </a:solidFill>
            </a:endParaRPr>
          </a:p>
        </p:txBody>
      </p:sp>
      <p:sp>
        <p:nvSpPr>
          <p:cNvPr id="57346"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Summary of Normal Forms</a:t>
            </a:r>
          </a:p>
        </p:txBody>
      </p:sp>
      <p:graphicFrame>
        <p:nvGraphicFramePr>
          <p:cNvPr id="57373" name="Group 29"/>
          <p:cNvGraphicFramePr>
            <a:graphicFrameLocks noGrp="1"/>
          </p:cNvGraphicFramePr>
          <p:nvPr>
            <p:ph idx="4294967295"/>
          </p:nvPr>
        </p:nvGraphicFramePr>
        <p:xfrm>
          <a:off x="2057400" y="1371600"/>
          <a:ext cx="8077200" cy="2395537"/>
        </p:xfrm>
        <a:graphic>
          <a:graphicData uri="http://schemas.openxmlformats.org/drawingml/2006/table">
            <a:tbl>
              <a:tblPr/>
              <a:tblGrid>
                <a:gridCol w="1900238">
                  <a:extLst>
                    <a:ext uri="{9D8B030D-6E8A-4147-A177-3AD203B41FA5}">
                      <a16:colId xmlns:a16="http://schemas.microsoft.com/office/drawing/2014/main" val="20000"/>
                    </a:ext>
                  </a:extLst>
                </a:gridCol>
                <a:gridCol w="3967162">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509676">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400" b="0" i="0" u="none" strike="noStrike" cap="none" normalizeH="0" baseline="0">
                          <a:ln>
                            <a:noFill/>
                          </a:ln>
                          <a:solidFill>
                            <a:schemeClr val="bg1"/>
                          </a:solidFill>
                          <a:effectLst/>
                          <a:latin typeface="Arial" charset="0"/>
                        </a:rPr>
                        <a:t>Input</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400" b="0" i="0" u="none" strike="noStrike" cap="none" normalizeH="0" baseline="0">
                          <a:ln>
                            <a:noFill/>
                          </a:ln>
                          <a:solidFill>
                            <a:schemeClr val="bg1"/>
                          </a:solidFill>
                          <a:effectLst/>
                          <a:latin typeface="Arial" charset="0"/>
                        </a:rPr>
                        <a:t>Operation</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400" b="0" i="0" u="none" strike="noStrike" cap="none" normalizeH="0" baseline="0">
                          <a:ln>
                            <a:noFill/>
                          </a:ln>
                          <a:solidFill>
                            <a:schemeClr val="bg1"/>
                          </a:solidFill>
                          <a:effectLst/>
                          <a:latin typeface="Arial" charset="0"/>
                        </a:rPr>
                        <a:t>Output</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val="10000"/>
                  </a:ext>
                </a:extLst>
              </a:tr>
              <a:tr h="1005864">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a:ln>
                            <a:noFill/>
                          </a:ln>
                          <a:solidFill>
                            <a:schemeClr val="tx1"/>
                          </a:solidFill>
                          <a:effectLst/>
                          <a:latin typeface="Arial" charset="0"/>
                        </a:rPr>
                        <a:t>Un-normalized</a:t>
                      </a:r>
                    </a:p>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a:ln>
                            <a:noFill/>
                          </a:ln>
                          <a:solidFill>
                            <a:schemeClr val="tx1"/>
                          </a:solidFill>
                          <a:effectLst/>
                          <a:latin typeface="Arial" charset="0"/>
                        </a:rPr>
                        <a:t>Table</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a:ln>
                            <a:noFill/>
                          </a:ln>
                          <a:solidFill>
                            <a:schemeClr val="tx1"/>
                          </a:solidFill>
                          <a:effectLst/>
                          <a:latin typeface="Arial" charset="0"/>
                        </a:rPr>
                        <a:t>Create separate rows or columns for every combination of multi valued columns</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a:ln>
                            <a:noFill/>
                          </a:ln>
                          <a:solidFill>
                            <a:schemeClr val="tx1"/>
                          </a:solidFill>
                          <a:effectLst/>
                          <a:latin typeface="Arial" charset="0"/>
                        </a:rPr>
                        <a:t>Table in 1 NF</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9997">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a:ln>
                            <a:noFill/>
                          </a:ln>
                          <a:solidFill>
                            <a:schemeClr val="tx1"/>
                          </a:solidFill>
                          <a:effectLst/>
                          <a:latin typeface="Arial" charset="0"/>
                        </a:rPr>
                        <a:t>Table in 1 NF</a:t>
                      </a:r>
                    </a:p>
                  </a:txBody>
                  <a:tcPr marT="45721" marB="457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a:ln>
                            <a:noFill/>
                          </a:ln>
                          <a:solidFill>
                            <a:schemeClr val="tx1"/>
                          </a:solidFill>
                          <a:effectLst/>
                          <a:latin typeface="Arial" charset="0"/>
                        </a:rPr>
                        <a:t>Eliminate Partial dependencies</a:t>
                      </a:r>
                    </a:p>
                  </a:txBody>
                  <a:tcPr marT="45721" marB="4572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a:ln>
                            <a:noFill/>
                          </a:ln>
                          <a:solidFill>
                            <a:schemeClr val="tx1"/>
                          </a:solidFill>
                          <a:effectLst/>
                          <a:latin typeface="Arial" charset="0"/>
                        </a:rPr>
                        <a:t>Tables in 2NF</a:t>
                      </a:r>
                    </a:p>
                  </a:txBody>
                  <a:tcPr marT="45721" marB="4572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2057400" y="3778250"/>
          <a:ext cx="8077200" cy="884238"/>
        </p:xfrm>
        <a:graphic>
          <a:graphicData uri="http://schemas.openxmlformats.org/drawingml/2006/table">
            <a:tbl>
              <a:tblPr/>
              <a:tblGrid>
                <a:gridCol w="1900238">
                  <a:extLst>
                    <a:ext uri="{9D8B030D-6E8A-4147-A177-3AD203B41FA5}">
                      <a16:colId xmlns:a16="http://schemas.microsoft.com/office/drawing/2014/main" val="20000"/>
                    </a:ext>
                  </a:extLst>
                </a:gridCol>
                <a:gridCol w="3967162">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884238">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defRPr/>
                      </a:pPr>
                      <a:r>
                        <a:rPr kumimoji="0" lang="en-US" sz="2000" b="0" i="0" u="none" strike="noStrike" cap="none" normalizeH="0" baseline="0">
                          <a:ln>
                            <a:noFill/>
                          </a:ln>
                          <a:solidFill>
                            <a:schemeClr val="tx1"/>
                          </a:solidFill>
                          <a:effectLst/>
                          <a:latin typeface="Arial" charset="0"/>
                        </a:rPr>
                        <a:t>Tables in 2 NF</a:t>
                      </a:r>
                    </a:p>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endParaRPr kumimoji="0" lang="en-US" sz="2000" b="0" i="0" u="none" strike="noStrike" cap="none" normalizeH="0" baseline="0">
                        <a:ln>
                          <a:noFill/>
                        </a:ln>
                        <a:solidFill>
                          <a:schemeClr val="tx1"/>
                        </a:solidFill>
                        <a:effectLst/>
                        <a:latin typeface="Arial" charset="0"/>
                      </a:endParaRPr>
                    </a:p>
                  </a:txBody>
                  <a:tcPr marT="45740" marB="4574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3366"/>
                        </a:buClr>
                        <a:buSzTx/>
                        <a:buFont typeface="Symbol" pitchFamily="18" charset="2"/>
                        <a:buNone/>
                        <a:tabLst>
                          <a:tab pos="0" algn="l"/>
                          <a:tab pos="290513" algn="l"/>
                        </a:tabLst>
                      </a:pPr>
                      <a:r>
                        <a:rPr kumimoji="0" lang="en-US" sz="2000" b="0" i="0" u="none" strike="noStrike" cap="none" normalizeH="0" baseline="0">
                          <a:ln>
                            <a:noFill/>
                          </a:ln>
                          <a:solidFill>
                            <a:schemeClr val="tx1"/>
                          </a:solidFill>
                          <a:effectLst/>
                          <a:latin typeface="Arial" charset="0"/>
                        </a:rPr>
                        <a:t>Eliminate partial dependency</a:t>
                      </a:r>
                    </a:p>
                  </a:txBody>
                  <a:tcPr marT="45740" marB="4574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3366"/>
                        </a:buClr>
                        <a:buSzTx/>
                        <a:buFont typeface="Symbol" pitchFamily="18" charset="2"/>
                        <a:buNone/>
                        <a:tabLst/>
                      </a:pPr>
                      <a:r>
                        <a:rPr kumimoji="0" lang="en-US" sz="2000" b="0" i="0" u="none" strike="noStrike" cap="none" normalizeH="0" baseline="0">
                          <a:ln>
                            <a:noFill/>
                          </a:ln>
                          <a:solidFill>
                            <a:schemeClr val="tx1"/>
                          </a:solidFill>
                          <a:effectLst/>
                          <a:latin typeface="Arial" charset="0"/>
                        </a:rPr>
                        <a:t>Tables in 3 NF</a:t>
                      </a:r>
                    </a:p>
                  </a:txBody>
                  <a:tcPr marT="45740" marB="4574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67954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5E376986-F92C-4E85-B3BC-5805FBA79258}" type="slidenum">
              <a:rPr lang="en-US">
                <a:solidFill>
                  <a:schemeClr val="bg1"/>
                </a:solidFill>
              </a:rPr>
              <a:pPr/>
              <a:t>67</a:t>
            </a:fld>
            <a:endParaRPr lang="en-US">
              <a:solidFill>
                <a:schemeClr val="bg1"/>
              </a:solidFill>
            </a:endParaRPr>
          </a:p>
        </p:txBody>
      </p:sp>
      <p:sp>
        <p:nvSpPr>
          <p:cNvPr id="83970"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Summary – ER Model</a:t>
            </a:r>
          </a:p>
        </p:txBody>
      </p:sp>
      <p:sp>
        <p:nvSpPr>
          <p:cNvPr id="142339" name="Rectangle 3"/>
          <p:cNvSpPr>
            <a:spLocks noGrp="1" noChangeArrowheads="1"/>
          </p:cNvSpPr>
          <p:nvPr>
            <p:ph type="body" idx="4294967295"/>
          </p:nvPr>
        </p:nvSpPr>
        <p:spPr/>
        <p:txBody>
          <a:bodyPr vert="horz" lIns="0" tIns="0" rIns="91440" bIns="45720" rtlCol="0">
            <a:normAutofit fontScale="85000" lnSpcReduction="10000"/>
          </a:bodyPr>
          <a:lstStyle/>
          <a:p>
            <a:pPr eaLnBrk="1" hangingPunct="1"/>
            <a:endParaRPr lang="en-US"/>
          </a:p>
          <a:p>
            <a:pPr eaLnBrk="1" hangingPunct="1"/>
            <a:r>
              <a:rPr lang="en-US"/>
              <a:t>Most of the application errors are because of miscommunication between the application user and the designer and between the designer and the developer.</a:t>
            </a:r>
          </a:p>
          <a:p>
            <a:pPr eaLnBrk="1" hangingPunct="1"/>
            <a:r>
              <a:rPr lang="en-US"/>
              <a:t>It is always better to represent business findings in terms of picture to avoid miscommunication</a:t>
            </a:r>
          </a:p>
          <a:p>
            <a:pPr eaLnBrk="1" hangingPunct="1"/>
            <a:r>
              <a:rPr lang="en-US"/>
              <a:t>It is practically impossible to review the complete requirement document by business users. </a:t>
            </a:r>
          </a:p>
          <a:p>
            <a:pPr eaLnBrk="1" hangingPunct="1"/>
            <a:r>
              <a:rPr lang="en-US"/>
              <a:t>An E-R diagram is one of the many ways to represent business findings in pictorial format. </a:t>
            </a:r>
          </a:p>
          <a:p>
            <a:pPr eaLnBrk="1" hangingPunct="1"/>
            <a:r>
              <a:rPr lang="en-US"/>
              <a:t>E-R Modeling will also help the database design</a:t>
            </a:r>
          </a:p>
          <a:p>
            <a:pPr eaLnBrk="1" hangingPunct="1"/>
            <a:r>
              <a:rPr lang="en-US"/>
              <a:t>E-R modeling has some amount of inconsistency and anomalies associated with it. </a:t>
            </a:r>
          </a:p>
        </p:txBody>
      </p:sp>
    </p:spTree>
    <p:extLst>
      <p:ext uri="{BB962C8B-B14F-4D97-AF65-F5344CB8AC3E}">
        <p14:creationId xmlns:p14="http://schemas.microsoft.com/office/powerpoint/2010/main" val="8146365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2339">
                                            <p:txEl>
                                              <p:pRg st="1" end="1"/>
                                            </p:txEl>
                                          </p:spTgt>
                                        </p:tgtEl>
                                        <p:attrNameLst>
                                          <p:attrName>style.visibility</p:attrName>
                                        </p:attrNameLst>
                                      </p:cBhvr>
                                      <p:to>
                                        <p:strVal val="visible"/>
                                      </p:to>
                                    </p:set>
                                    <p:anim calcmode="lin" valueType="num">
                                      <p:cBhvr>
                                        <p:cTn id="7" dur="1000" fill="hold"/>
                                        <p:tgtEl>
                                          <p:spTgt spid="142339">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4233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2339">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42339">
                                            <p:txEl>
                                              <p:pRg st="2" end="2"/>
                                            </p:txEl>
                                          </p:spTgt>
                                        </p:tgtEl>
                                        <p:attrNameLst>
                                          <p:attrName>style.visibility</p:attrName>
                                        </p:attrNameLst>
                                      </p:cBhvr>
                                      <p:to>
                                        <p:strVal val="visible"/>
                                      </p:to>
                                    </p:set>
                                    <p:anim calcmode="lin" valueType="num">
                                      <p:cBhvr>
                                        <p:cTn id="14" dur="1000" fill="hold"/>
                                        <p:tgtEl>
                                          <p:spTgt spid="142339">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4233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233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42339">
                                            <p:txEl>
                                              <p:pRg st="3" end="3"/>
                                            </p:txEl>
                                          </p:spTgt>
                                        </p:tgtEl>
                                        <p:attrNameLst>
                                          <p:attrName>style.visibility</p:attrName>
                                        </p:attrNameLst>
                                      </p:cBhvr>
                                      <p:to>
                                        <p:strVal val="visible"/>
                                      </p:to>
                                    </p:set>
                                    <p:anim calcmode="lin" valueType="num">
                                      <p:cBhvr>
                                        <p:cTn id="21" dur="1000" fill="hold"/>
                                        <p:tgtEl>
                                          <p:spTgt spid="142339">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4233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233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42339">
                                            <p:txEl>
                                              <p:pRg st="4" end="4"/>
                                            </p:txEl>
                                          </p:spTgt>
                                        </p:tgtEl>
                                        <p:attrNameLst>
                                          <p:attrName>style.visibility</p:attrName>
                                        </p:attrNameLst>
                                      </p:cBhvr>
                                      <p:to>
                                        <p:strVal val="visible"/>
                                      </p:to>
                                    </p:set>
                                    <p:anim calcmode="lin" valueType="num">
                                      <p:cBhvr>
                                        <p:cTn id="28" dur="1000" fill="hold"/>
                                        <p:tgtEl>
                                          <p:spTgt spid="142339">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14233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42339">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42339">
                                            <p:txEl>
                                              <p:pRg st="5" end="5"/>
                                            </p:txEl>
                                          </p:spTgt>
                                        </p:tgtEl>
                                        <p:attrNameLst>
                                          <p:attrName>style.visibility</p:attrName>
                                        </p:attrNameLst>
                                      </p:cBhvr>
                                      <p:to>
                                        <p:strVal val="visible"/>
                                      </p:to>
                                    </p:set>
                                    <p:anim calcmode="lin" valueType="num">
                                      <p:cBhvr>
                                        <p:cTn id="35" dur="1000" fill="hold"/>
                                        <p:tgtEl>
                                          <p:spTgt spid="142339">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14233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233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42339">
                                            <p:txEl>
                                              <p:pRg st="6" end="6"/>
                                            </p:txEl>
                                          </p:spTgt>
                                        </p:tgtEl>
                                        <p:attrNameLst>
                                          <p:attrName>style.visibility</p:attrName>
                                        </p:attrNameLst>
                                      </p:cBhvr>
                                      <p:to>
                                        <p:strVal val="visible"/>
                                      </p:to>
                                    </p:set>
                                    <p:anim calcmode="lin" valueType="num">
                                      <p:cBhvr>
                                        <p:cTn id="42" dur="1000" fill="hold"/>
                                        <p:tgtEl>
                                          <p:spTgt spid="142339">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14233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42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68C6A149-4EB1-4278-9B69-1A88155E216B}" type="slidenum">
              <a:rPr lang="en-US">
                <a:solidFill>
                  <a:schemeClr val="bg1"/>
                </a:solidFill>
              </a:rPr>
              <a:pPr/>
              <a:t>68</a:t>
            </a:fld>
            <a:endParaRPr lang="en-US">
              <a:solidFill>
                <a:schemeClr val="bg1"/>
              </a:solidFill>
            </a:endParaRPr>
          </a:p>
        </p:txBody>
      </p:sp>
      <p:sp>
        <p:nvSpPr>
          <p:cNvPr id="59394"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Summary - Normalization</a:t>
            </a:r>
          </a:p>
        </p:txBody>
      </p:sp>
      <p:sp>
        <p:nvSpPr>
          <p:cNvPr id="396291" name="Rectangle 3"/>
          <p:cNvSpPr>
            <a:spLocks noGrp="1" noChangeArrowheads="1"/>
          </p:cNvSpPr>
          <p:nvPr>
            <p:ph type="body" idx="4294967295"/>
          </p:nvPr>
        </p:nvSpPr>
        <p:spPr/>
        <p:txBody>
          <a:bodyPr vert="horz" lIns="0" tIns="0" rIns="91440" bIns="45720" rtlCol="0">
            <a:normAutofit fontScale="70000" lnSpcReduction="20000"/>
          </a:bodyPr>
          <a:lstStyle/>
          <a:p>
            <a:pPr eaLnBrk="1" hangingPunct="1">
              <a:lnSpc>
                <a:spcPct val="90000"/>
              </a:lnSpc>
            </a:pPr>
            <a:endParaRPr lang="en-US"/>
          </a:p>
          <a:p>
            <a:pPr eaLnBrk="1" hangingPunct="1">
              <a:lnSpc>
                <a:spcPct val="90000"/>
              </a:lnSpc>
            </a:pPr>
            <a:r>
              <a:rPr lang="en-US"/>
              <a:t>Normalization is a refinement process. It helps in removing anomalies present in INSERTs/UPDATEs/DELETEs.</a:t>
            </a:r>
          </a:p>
          <a:p>
            <a:pPr eaLnBrk="1" hangingPunct="1">
              <a:lnSpc>
                <a:spcPct val="90000"/>
              </a:lnSpc>
            </a:pPr>
            <a:endParaRPr lang="en-US"/>
          </a:p>
          <a:p>
            <a:pPr eaLnBrk="1" hangingPunct="1">
              <a:lnSpc>
                <a:spcPct val="90000"/>
              </a:lnSpc>
            </a:pPr>
            <a:r>
              <a:rPr lang="en-US"/>
              <a:t>Normalization is also called </a:t>
            </a:r>
            <a:r>
              <a:rPr lang="en-US" b="1"/>
              <a:t>“Bottom-up approach</a:t>
            </a:r>
            <a:r>
              <a:rPr lang="en-US"/>
              <a:t>”, because this technique requires very minute details like every participating attribute and how it is dependant on the key attributes, is crucial. If you add new attributes after normalization, it may change the normal form itself.</a:t>
            </a:r>
          </a:p>
          <a:p>
            <a:pPr eaLnBrk="1" hangingPunct="1">
              <a:lnSpc>
                <a:spcPct val="90000"/>
              </a:lnSpc>
            </a:pPr>
            <a:endParaRPr lang="en-US"/>
          </a:p>
          <a:p>
            <a:pPr eaLnBrk="1" hangingPunct="1">
              <a:lnSpc>
                <a:spcPct val="90000"/>
              </a:lnSpc>
            </a:pPr>
            <a:r>
              <a:rPr lang="en-US"/>
              <a:t>There are three normal forms that were defined being commonly used. </a:t>
            </a:r>
          </a:p>
          <a:p>
            <a:pPr eaLnBrk="1" hangingPunct="1">
              <a:lnSpc>
                <a:spcPct val="90000"/>
              </a:lnSpc>
            </a:pPr>
            <a:endParaRPr lang="en-US"/>
          </a:p>
          <a:p>
            <a:pPr eaLnBrk="1" hangingPunct="1">
              <a:lnSpc>
                <a:spcPct val="90000"/>
              </a:lnSpc>
            </a:pPr>
            <a:r>
              <a:rPr lang="en-US"/>
              <a:t>1NF makes sure that all the attributes are atomic in nature.</a:t>
            </a:r>
          </a:p>
          <a:p>
            <a:pPr eaLnBrk="1" hangingPunct="1">
              <a:lnSpc>
                <a:spcPct val="90000"/>
              </a:lnSpc>
            </a:pPr>
            <a:endParaRPr lang="en-US"/>
          </a:p>
          <a:p>
            <a:pPr eaLnBrk="1" hangingPunct="1">
              <a:lnSpc>
                <a:spcPct val="90000"/>
              </a:lnSpc>
            </a:pPr>
            <a:r>
              <a:rPr lang="en-US"/>
              <a:t>2NF removes the partial dependency.</a:t>
            </a:r>
          </a:p>
          <a:p>
            <a:pPr eaLnBrk="1" hangingPunct="1">
              <a:lnSpc>
                <a:spcPct val="90000"/>
              </a:lnSpc>
            </a:pPr>
            <a:endParaRPr lang="en-US"/>
          </a:p>
        </p:txBody>
      </p:sp>
    </p:spTree>
    <p:extLst>
      <p:ext uri="{BB962C8B-B14F-4D97-AF65-F5344CB8AC3E}">
        <p14:creationId xmlns:p14="http://schemas.microsoft.com/office/powerpoint/2010/main" val="35258153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96291">
                                            <p:txEl>
                                              <p:pRg st="1" end="1"/>
                                            </p:txEl>
                                          </p:spTgt>
                                        </p:tgtEl>
                                        <p:attrNameLst>
                                          <p:attrName>style.visibility</p:attrName>
                                        </p:attrNameLst>
                                      </p:cBhvr>
                                      <p:to>
                                        <p:strVal val="visible"/>
                                      </p:to>
                                    </p:set>
                                    <p:anim calcmode="lin" valueType="num">
                                      <p:cBhvr>
                                        <p:cTn id="7" dur="1000" fill="hold"/>
                                        <p:tgtEl>
                                          <p:spTgt spid="39629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39629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9629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396291">
                                            <p:txEl>
                                              <p:pRg st="3" end="3"/>
                                            </p:txEl>
                                          </p:spTgt>
                                        </p:tgtEl>
                                        <p:attrNameLst>
                                          <p:attrName>style.visibility</p:attrName>
                                        </p:attrNameLst>
                                      </p:cBhvr>
                                      <p:to>
                                        <p:strVal val="visible"/>
                                      </p:to>
                                    </p:set>
                                    <p:anim calcmode="lin" valueType="num">
                                      <p:cBhvr>
                                        <p:cTn id="14" dur="1000" fill="hold"/>
                                        <p:tgtEl>
                                          <p:spTgt spid="396291">
                                            <p:txEl>
                                              <p:pRg st="3" end="3"/>
                                            </p:txEl>
                                          </p:spTgt>
                                        </p:tgtEl>
                                        <p:attrNameLst>
                                          <p:attrName>ppt_x</p:attrName>
                                        </p:attrNameLst>
                                      </p:cBhvr>
                                      <p:tavLst>
                                        <p:tav tm="0">
                                          <p:val>
                                            <p:strVal val="#ppt_x-.2"/>
                                          </p:val>
                                        </p:tav>
                                        <p:tav tm="100000">
                                          <p:val>
                                            <p:strVal val="#ppt_x"/>
                                          </p:val>
                                        </p:tav>
                                      </p:tavLst>
                                    </p:anim>
                                    <p:anim calcmode="lin" valueType="num">
                                      <p:cBhvr>
                                        <p:cTn id="15" dur="1000" fill="hold"/>
                                        <p:tgtEl>
                                          <p:spTgt spid="39629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962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96291">
                                            <p:txEl>
                                              <p:pRg st="5" end="5"/>
                                            </p:txEl>
                                          </p:spTgt>
                                        </p:tgtEl>
                                        <p:attrNameLst>
                                          <p:attrName>style.visibility</p:attrName>
                                        </p:attrNameLst>
                                      </p:cBhvr>
                                      <p:to>
                                        <p:strVal val="visible"/>
                                      </p:to>
                                    </p:set>
                                    <p:anim calcmode="lin" valueType="num">
                                      <p:cBhvr>
                                        <p:cTn id="21" dur="1000" fill="hold"/>
                                        <p:tgtEl>
                                          <p:spTgt spid="396291">
                                            <p:txEl>
                                              <p:pRg st="5" end="5"/>
                                            </p:txEl>
                                          </p:spTgt>
                                        </p:tgtEl>
                                        <p:attrNameLst>
                                          <p:attrName>ppt_x</p:attrName>
                                        </p:attrNameLst>
                                      </p:cBhvr>
                                      <p:tavLst>
                                        <p:tav tm="0">
                                          <p:val>
                                            <p:strVal val="#ppt_x-.2"/>
                                          </p:val>
                                        </p:tav>
                                        <p:tav tm="100000">
                                          <p:val>
                                            <p:strVal val="#ppt_x"/>
                                          </p:val>
                                        </p:tav>
                                      </p:tavLst>
                                    </p:anim>
                                    <p:anim calcmode="lin" valueType="num">
                                      <p:cBhvr>
                                        <p:cTn id="22" dur="1000" fill="hold"/>
                                        <p:tgtEl>
                                          <p:spTgt spid="39629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9629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396291">
                                            <p:txEl>
                                              <p:pRg st="7" end="7"/>
                                            </p:txEl>
                                          </p:spTgt>
                                        </p:tgtEl>
                                        <p:attrNameLst>
                                          <p:attrName>style.visibility</p:attrName>
                                        </p:attrNameLst>
                                      </p:cBhvr>
                                      <p:to>
                                        <p:strVal val="visible"/>
                                      </p:to>
                                    </p:set>
                                    <p:anim calcmode="lin" valueType="num">
                                      <p:cBhvr>
                                        <p:cTn id="28" dur="1000" fill="hold"/>
                                        <p:tgtEl>
                                          <p:spTgt spid="396291">
                                            <p:txEl>
                                              <p:pRg st="7" end="7"/>
                                            </p:txEl>
                                          </p:spTgt>
                                        </p:tgtEl>
                                        <p:attrNameLst>
                                          <p:attrName>ppt_x</p:attrName>
                                        </p:attrNameLst>
                                      </p:cBhvr>
                                      <p:tavLst>
                                        <p:tav tm="0">
                                          <p:val>
                                            <p:strVal val="#ppt_x-.2"/>
                                          </p:val>
                                        </p:tav>
                                        <p:tav tm="100000">
                                          <p:val>
                                            <p:strVal val="#ppt_x"/>
                                          </p:val>
                                        </p:tav>
                                      </p:tavLst>
                                    </p:anim>
                                    <p:anim calcmode="lin" valueType="num">
                                      <p:cBhvr>
                                        <p:cTn id="29" dur="1000" fill="hold"/>
                                        <p:tgtEl>
                                          <p:spTgt spid="39629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9629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396291">
                                            <p:txEl>
                                              <p:pRg st="9" end="9"/>
                                            </p:txEl>
                                          </p:spTgt>
                                        </p:tgtEl>
                                        <p:attrNameLst>
                                          <p:attrName>style.visibility</p:attrName>
                                        </p:attrNameLst>
                                      </p:cBhvr>
                                      <p:to>
                                        <p:strVal val="visible"/>
                                      </p:to>
                                    </p:set>
                                    <p:anim calcmode="lin" valueType="num">
                                      <p:cBhvr>
                                        <p:cTn id="35" dur="1000" fill="hold"/>
                                        <p:tgtEl>
                                          <p:spTgt spid="396291">
                                            <p:txEl>
                                              <p:pRg st="9" end="9"/>
                                            </p:txEl>
                                          </p:spTgt>
                                        </p:tgtEl>
                                        <p:attrNameLst>
                                          <p:attrName>ppt_x</p:attrName>
                                        </p:attrNameLst>
                                      </p:cBhvr>
                                      <p:tavLst>
                                        <p:tav tm="0">
                                          <p:val>
                                            <p:strVal val="#ppt_x-.2"/>
                                          </p:val>
                                        </p:tav>
                                        <p:tav tm="100000">
                                          <p:val>
                                            <p:strVal val="#ppt_x"/>
                                          </p:val>
                                        </p:tav>
                                      </p:tavLst>
                                    </p:anim>
                                    <p:anim calcmode="lin" valueType="num">
                                      <p:cBhvr>
                                        <p:cTn id="36" dur="1000" fill="hold"/>
                                        <p:tgtEl>
                                          <p:spTgt spid="396291">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96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7E474D66-DD9B-41B1-AA94-FF5563137564}" type="slidenum">
              <a:rPr lang="en-US">
                <a:solidFill>
                  <a:schemeClr val="bg1"/>
                </a:solidFill>
              </a:rPr>
              <a:pPr/>
              <a:t>69</a:t>
            </a:fld>
            <a:endParaRPr lang="en-US">
              <a:solidFill>
                <a:schemeClr val="bg1"/>
              </a:solidFill>
            </a:endParaRPr>
          </a:p>
        </p:txBody>
      </p:sp>
      <p:sp>
        <p:nvSpPr>
          <p:cNvPr id="6041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Summary – Normalization (contd.)</a:t>
            </a:r>
          </a:p>
        </p:txBody>
      </p:sp>
      <p:sp>
        <p:nvSpPr>
          <p:cNvPr id="397315" name="Rectangle 3"/>
          <p:cNvSpPr>
            <a:spLocks noGrp="1" noChangeArrowheads="1"/>
          </p:cNvSpPr>
          <p:nvPr>
            <p:ph type="body" idx="4294967295"/>
          </p:nvPr>
        </p:nvSpPr>
        <p:spPr/>
        <p:txBody>
          <a:bodyPr vert="horz" lIns="0" tIns="0" rIns="91440" bIns="45720" rtlCol="0">
            <a:normAutofit fontScale="85000" lnSpcReduction="10000"/>
          </a:bodyPr>
          <a:lstStyle/>
          <a:p>
            <a:pPr eaLnBrk="1" hangingPunct="1"/>
            <a:r>
              <a:rPr lang="en-US"/>
              <a:t>3NF removes the transitive dependency.</a:t>
            </a:r>
          </a:p>
          <a:p>
            <a:pPr eaLnBrk="1" hangingPunct="1">
              <a:buFont typeface="Wingdings" panose="05000000000000000000" pitchFamily="2" charset="2"/>
              <a:buNone/>
            </a:pPr>
            <a:endParaRPr lang="en-US"/>
          </a:p>
          <a:p>
            <a:pPr eaLnBrk="1" hangingPunct="1"/>
            <a:r>
              <a:rPr lang="en-US"/>
              <a:t>Too much of normalization adversely affects SELECT or RETRIEVAL operations.</a:t>
            </a:r>
          </a:p>
          <a:p>
            <a:pPr eaLnBrk="1" hangingPunct="1"/>
            <a:endParaRPr lang="en-US"/>
          </a:p>
          <a:p>
            <a:pPr eaLnBrk="1" hangingPunct="1"/>
            <a:r>
              <a:rPr lang="en-US"/>
              <a:t>It is always better to normalize to 3NF for INSERT, UPDATE and DELETE intensive (On-line transaction) systems.</a:t>
            </a:r>
          </a:p>
          <a:p>
            <a:pPr eaLnBrk="1" hangingPunct="1"/>
            <a:endParaRPr lang="en-US"/>
          </a:p>
          <a:p>
            <a:pPr eaLnBrk="1" hangingPunct="1"/>
            <a:r>
              <a:rPr lang="en-US"/>
              <a:t> It is always better to restrict to 2NF for SELECT intensive (Reporting) systems.</a:t>
            </a:r>
          </a:p>
          <a:p>
            <a:pPr eaLnBrk="1" hangingPunct="1"/>
            <a:endParaRPr lang="en-US"/>
          </a:p>
          <a:p>
            <a:pPr eaLnBrk="1" hangingPunct="1"/>
            <a:r>
              <a:rPr lang="en-US"/>
              <a:t>While normalizing, use common sense and don’t use the normal forms as absolute measures.</a:t>
            </a:r>
          </a:p>
          <a:p>
            <a:pPr eaLnBrk="1" hangingPunct="1"/>
            <a:endParaRPr lang="en-US"/>
          </a:p>
        </p:txBody>
      </p:sp>
    </p:spTree>
    <p:extLst>
      <p:ext uri="{BB962C8B-B14F-4D97-AF65-F5344CB8AC3E}">
        <p14:creationId xmlns:p14="http://schemas.microsoft.com/office/powerpoint/2010/main" val="14860913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horizontal)">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5">
                                            <p:txEl>
                                              <p:pRg st="2" end="2"/>
                                            </p:txEl>
                                          </p:spTgt>
                                        </p:tgtEl>
                                        <p:attrNameLst>
                                          <p:attrName>style.visibility</p:attrName>
                                        </p:attrNameLst>
                                      </p:cBhvr>
                                      <p:to>
                                        <p:strVal val="visible"/>
                                      </p:to>
                                    </p:set>
                                    <p:animEffect transition="in" filter="blinds(horizontal)">
                                      <p:cBhvr>
                                        <p:cTn id="12" dur="500"/>
                                        <p:tgtEl>
                                          <p:spTgt spid="397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7315">
                                            <p:txEl>
                                              <p:pRg st="4" end="4"/>
                                            </p:txEl>
                                          </p:spTgt>
                                        </p:tgtEl>
                                        <p:attrNameLst>
                                          <p:attrName>style.visibility</p:attrName>
                                        </p:attrNameLst>
                                      </p:cBhvr>
                                      <p:to>
                                        <p:strVal val="visible"/>
                                      </p:to>
                                    </p:set>
                                    <p:animEffect transition="in" filter="blinds(horizontal)">
                                      <p:cBhvr>
                                        <p:cTn id="17" dur="500"/>
                                        <p:tgtEl>
                                          <p:spTgt spid="39731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7315">
                                            <p:txEl>
                                              <p:pRg st="6" end="6"/>
                                            </p:txEl>
                                          </p:spTgt>
                                        </p:tgtEl>
                                        <p:attrNameLst>
                                          <p:attrName>style.visibility</p:attrName>
                                        </p:attrNameLst>
                                      </p:cBhvr>
                                      <p:to>
                                        <p:strVal val="visible"/>
                                      </p:to>
                                    </p:set>
                                    <p:animEffect transition="in" filter="blinds(horizontal)">
                                      <p:cBhvr>
                                        <p:cTn id="22" dur="500"/>
                                        <p:tgtEl>
                                          <p:spTgt spid="39731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5">
                                            <p:txEl>
                                              <p:pRg st="8" end="8"/>
                                            </p:txEl>
                                          </p:spTgt>
                                        </p:tgtEl>
                                        <p:attrNameLst>
                                          <p:attrName>style.visibility</p:attrName>
                                        </p:attrNameLst>
                                      </p:cBhvr>
                                      <p:to>
                                        <p:strVal val="visible"/>
                                      </p:to>
                                    </p:set>
                                    <p:animEffect transition="in" filter="blinds(horizontal)">
                                      <p:cBhvr>
                                        <p:cTn id="27" dur="500"/>
                                        <p:tgtEl>
                                          <p:spTgt spid="397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FD523130-341E-4E56-8C8C-DCB9441B0805}" type="slidenum">
              <a:rPr lang="en-US">
                <a:solidFill>
                  <a:schemeClr val="bg1"/>
                </a:solidFill>
              </a:rPr>
              <a:pPr/>
              <a:t>7</a:t>
            </a:fld>
            <a:endParaRPr lang="en-US">
              <a:solidFill>
                <a:schemeClr val="bg1"/>
              </a:solidFill>
            </a:endParaRPr>
          </a:p>
        </p:txBody>
      </p:sp>
      <p:sp>
        <p:nvSpPr>
          <p:cNvPr id="30722" name="Rectangle 5"/>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Difference Between File and DBMS Operations</a:t>
            </a:r>
          </a:p>
        </p:txBody>
      </p:sp>
      <p:pic>
        <p:nvPicPr>
          <p:cNvPr id="27652"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438400" y="862013"/>
            <a:ext cx="7162800" cy="5410200"/>
          </a:xfrm>
          <a:noFill/>
        </p:spPr>
      </p:pic>
    </p:spTree>
    <p:extLst>
      <p:ext uri="{BB962C8B-B14F-4D97-AF65-F5344CB8AC3E}">
        <p14:creationId xmlns:p14="http://schemas.microsoft.com/office/powerpoint/2010/main" val="32945435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t>Summary</a:t>
            </a:r>
          </a:p>
        </p:txBody>
      </p:sp>
      <p:sp>
        <p:nvSpPr>
          <p:cNvPr id="84995" name="Content Placeholder 3"/>
          <p:cNvSpPr>
            <a:spLocks noGrp="1"/>
          </p:cNvSpPr>
          <p:nvPr>
            <p:ph idx="1"/>
          </p:nvPr>
        </p:nvSpPr>
        <p:spPr/>
        <p:txBody>
          <a:bodyPr/>
          <a:lstStyle/>
          <a:p>
            <a:pPr eaLnBrk="1" hangingPunct="1">
              <a:lnSpc>
                <a:spcPct val="90000"/>
              </a:lnSpc>
            </a:pPr>
            <a:r>
              <a:rPr lang="en-US" sz="2400"/>
              <a:t>Traditional File Approach</a:t>
            </a:r>
          </a:p>
          <a:p>
            <a:pPr eaLnBrk="1" hangingPunct="1">
              <a:lnSpc>
                <a:spcPct val="90000"/>
              </a:lnSpc>
            </a:pPr>
            <a:r>
              <a:rPr lang="en-US" sz="2400"/>
              <a:t>Advantages of a DBMS</a:t>
            </a:r>
          </a:p>
          <a:p>
            <a:pPr eaLnBrk="1" hangingPunct="1">
              <a:lnSpc>
                <a:spcPct val="90000"/>
              </a:lnSpc>
            </a:pPr>
            <a:r>
              <a:rPr lang="en-US" sz="2400"/>
              <a:t>Relational Model Basics</a:t>
            </a:r>
          </a:p>
          <a:p>
            <a:pPr eaLnBrk="1" hangingPunct="1">
              <a:lnSpc>
                <a:spcPct val="90000"/>
              </a:lnSpc>
            </a:pPr>
            <a:r>
              <a:rPr lang="en-US" sz="2400"/>
              <a:t>Keys</a:t>
            </a:r>
          </a:p>
          <a:p>
            <a:pPr eaLnBrk="1" hangingPunct="1">
              <a:lnSpc>
                <a:spcPct val="90000"/>
              </a:lnSpc>
            </a:pPr>
            <a:r>
              <a:rPr lang="da-DK" sz="2400"/>
              <a:t>Conceptual  Design</a:t>
            </a:r>
          </a:p>
          <a:p>
            <a:pPr lvl="1" eaLnBrk="1" hangingPunct="1">
              <a:lnSpc>
                <a:spcPct val="90000"/>
              </a:lnSpc>
            </a:pPr>
            <a:r>
              <a:rPr lang="da-DK"/>
              <a:t>ER Modelling</a:t>
            </a:r>
          </a:p>
          <a:p>
            <a:pPr lvl="1" eaLnBrk="1" hangingPunct="1">
              <a:lnSpc>
                <a:spcPct val="90000"/>
              </a:lnSpc>
            </a:pPr>
            <a:r>
              <a:rPr lang="da-DK"/>
              <a:t>ER Modelling Notations</a:t>
            </a:r>
          </a:p>
          <a:p>
            <a:pPr eaLnBrk="1" hangingPunct="1">
              <a:lnSpc>
                <a:spcPct val="90000"/>
              </a:lnSpc>
            </a:pPr>
            <a:r>
              <a:rPr lang="en-US" sz="2400"/>
              <a:t>Normalization</a:t>
            </a:r>
          </a:p>
          <a:p>
            <a:endParaRPr lang="en-US"/>
          </a:p>
        </p:txBody>
      </p:sp>
      <p:sp>
        <p:nvSpPr>
          <p:cNvPr id="2"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90122D6F-0B3E-41A2-A5F8-6643245D3864}" type="slidenum">
              <a:rPr lang="en-US">
                <a:solidFill>
                  <a:schemeClr val="bg1"/>
                </a:solidFill>
              </a:rPr>
              <a:pPr/>
              <a:t>70</a:t>
            </a:fld>
            <a:endParaRPr lang="en-US">
              <a:solidFill>
                <a:schemeClr val="bg1"/>
              </a:solidFill>
            </a:endParaRPr>
          </a:p>
        </p:txBody>
      </p:sp>
    </p:spTree>
    <p:extLst>
      <p:ext uri="{BB962C8B-B14F-4D97-AF65-F5344CB8AC3E}">
        <p14:creationId xmlns:p14="http://schemas.microsoft.com/office/powerpoint/2010/main" val="26721606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298F8E8-EA94-4A33-96A6-E5242BB61A76}" type="slidenum">
              <a:rPr lang="en-US">
                <a:solidFill>
                  <a:schemeClr val="bg1"/>
                </a:solidFill>
              </a:rPr>
              <a:pPr/>
              <a:t>71</a:t>
            </a:fld>
            <a:endParaRPr lang="en-US">
              <a:solidFill>
                <a:schemeClr val="bg1"/>
              </a:solidFill>
            </a:endParaRPr>
          </a:p>
        </p:txBody>
      </p:sp>
      <p:sp>
        <p:nvSpPr>
          <p:cNvPr id="86019" name="Rectangle 2"/>
          <p:cNvSpPr>
            <a:spLocks noChangeArrowheads="1"/>
          </p:cNvSpPr>
          <p:nvPr/>
        </p:nvSpPr>
        <p:spPr bwMode="auto">
          <a:xfrm>
            <a:off x="4759325" y="3594100"/>
            <a:ext cx="386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pPr algn="l" eaLnBrk="1" hangingPunct="1">
              <a:spcBef>
                <a:spcPct val="20000"/>
              </a:spcBef>
              <a:buClr>
                <a:srgbClr val="003366"/>
              </a:buClr>
              <a:buSzTx/>
              <a:buFont typeface="Wingdings" panose="05000000000000000000" pitchFamily="2" charset="2"/>
              <a:buNone/>
            </a:pPr>
            <a:r>
              <a:rPr lang="en-US" sz="3200" b="0">
                <a:solidFill>
                  <a:srgbClr val="777777"/>
                </a:solidFill>
              </a:rPr>
              <a:t>Thank You</a:t>
            </a:r>
          </a:p>
        </p:txBody>
      </p:sp>
    </p:spTree>
    <p:extLst>
      <p:ext uri="{BB962C8B-B14F-4D97-AF65-F5344CB8AC3E}">
        <p14:creationId xmlns:p14="http://schemas.microsoft.com/office/powerpoint/2010/main" val="291790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371D6BEC-435C-451F-AC06-95A30AEBFD51}" type="slidenum">
              <a:rPr lang="en-US">
                <a:solidFill>
                  <a:schemeClr val="bg1"/>
                </a:solidFill>
              </a:rPr>
              <a:pPr/>
              <a:t>8</a:t>
            </a:fld>
            <a:endParaRPr lang="en-US">
              <a:solidFill>
                <a:schemeClr val="bg1"/>
              </a:solidFill>
            </a:endParaRPr>
          </a:p>
        </p:txBody>
      </p:sp>
      <p:sp>
        <p:nvSpPr>
          <p:cNvPr id="35842"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Advantages of a DBMS</a:t>
            </a:r>
          </a:p>
        </p:txBody>
      </p:sp>
      <p:sp>
        <p:nvSpPr>
          <p:cNvPr id="45059" name="Rectangle 3"/>
          <p:cNvSpPr>
            <a:spLocks noGrp="1" noChangeArrowheads="1"/>
          </p:cNvSpPr>
          <p:nvPr>
            <p:ph type="body" idx="4294967295"/>
          </p:nvPr>
        </p:nvSpPr>
        <p:spPr/>
        <p:txBody>
          <a:bodyPr vert="horz" lIns="0" tIns="0" rIns="91440" bIns="45720" rtlCol="0">
            <a:normAutofit fontScale="85000" lnSpcReduction="20000"/>
          </a:bodyPr>
          <a:lstStyle/>
          <a:p>
            <a:pPr eaLnBrk="1" hangingPunct="1">
              <a:lnSpc>
                <a:spcPct val="150000"/>
              </a:lnSpc>
            </a:pPr>
            <a:r>
              <a:rPr lang="en-US"/>
              <a:t> Data independence</a:t>
            </a:r>
          </a:p>
          <a:p>
            <a:pPr eaLnBrk="1" hangingPunct="1">
              <a:lnSpc>
                <a:spcPct val="150000"/>
              </a:lnSpc>
            </a:pPr>
            <a:r>
              <a:rPr lang="en-US"/>
              <a:t> Reduction in data redundancy</a:t>
            </a:r>
          </a:p>
          <a:p>
            <a:pPr eaLnBrk="1" hangingPunct="1">
              <a:lnSpc>
                <a:spcPct val="150000"/>
              </a:lnSpc>
            </a:pPr>
            <a:r>
              <a:rPr lang="en-US"/>
              <a:t> Better security</a:t>
            </a:r>
          </a:p>
          <a:p>
            <a:pPr eaLnBrk="1" hangingPunct="1">
              <a:lnSpc>
                <a:spcPct val="150000"/>
              </a:lnSpc>
            </a:pPr>
            <a:r>
              <a:rPr lang="en-US"/>
              <a:t> Better flexibility</a:t>
            </a:r>
          </a:p>
          <a:p>
            <a:pPr eaLnBrk="1" hangingPunct="1">
              <a:lnSpc>
                <a:spcPct val="150000"/>
              </a:lnSpc>
            </a:pPr>
            <a:r>
              <a:rPr lang="en-US"/>
              <a:t> Effective data sharing</a:t>
            </a:r>
          </a:p>
          <a:p>
            <a:pPr eaLnBrk="1" hangingPunct="1">
              <a:lnSpc>
                <a:spcPct val="150000"/>
              </a:lnSpc>
            </a:pPr>
            <a:r>
              <a:rPr lang="en-US"/>
              <a:t> Enforces integrity constraints</a:t>
            </a:r>
          </a:p>
          <a:p>
            <a:pPr eaLnBrk="1" hangingPunct="1">
              <a:lnSpc>
                <a:spcPct val="150000"/>
              </a:lnSpc>
            </a:pPr>
            <a:r>
              <a:rPr lang="en-US"/>
              <a:t> Enables backup and recovery</a:t>
            </a:r>
          </a:p>
          <a:p>
            <a:pPr eaLnBrk="1" hangingPunct="1">
              <a:lnSpc>
                <a:spcPct val="150000"/>
              </a:lnSpc>
              <a:buFont typeface="Wingdings" panose="05000000000000000000" pitchFamily="2" charset="2"/>
              <a:buNone/>
            </a:pPr>
            <a:endParaRPr lang="en-US"/>
          </a:p>
          <a:p>
            <a:pPr eaLnBrk="1" hangingPunct="1"/>
            <a:endParaRPr lang="en-US"/>
          </a:p>
        </p:txBody>
      </p:sp>
    </p:spTree>
    <p:extLst>
      <p:ext uri="{BB962C8B-B14F-4D97-AF65-F5344CB8AC3E}">
        <p14:creationId xmlns:p14="http://schemas.microsoft.com/office/powerpoint/2010/main" val="172280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p:cTn id="7" dur="1000" fill="hold"/>
                                        <p:tgtEl>
                                          <p:spTgt spid="4505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4505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505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 calcmode="lin" valueType="num">
                                      <p:cBhvr>
                                        <p:cTn id="14" dur="1000" fill="hold"/>
                                        <p:tgtEl>
                                          <p:spTgt spid="4505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450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4505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 calcmode="lin" valueType="num">
                                      <p:cBhvr>
                                        <p:cTn id="21" dur="1000" fill="hold"/>
                                        <p:tgtEl>
                                          <p:spTgt spid="4505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450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505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 calcmode="lin" valueType="num">
                                      <p:cBhvr>
                                        <p:cTn id="28" dur="1000" fill="hold"/>
                                        <p:tgtEl>
                                          <p:spTgt spid="4505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450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4505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45059">
                                            <p:txEl>
                                              <p:pRg st="4" end="4"/>
                                            </p:txEl>
                                          </p:spTgt>
                                        </p:tgtEl>
                                        <p:attrNameLst>
                                          <p:attrName>style.visibility</p:attrName>
                                        </p:attrNameLst>
                                      </p:cBhvr>
                                      <p:to>
                                        <p:strVal val="visible"/>
                                      </p:to>
                                    </p:set>
                                    <p:anim calcmode="lin" valueType="num">
                                      <p:cBhvr>
                                        <p:cTn id="35" dur="1000" fill="hold"/>
                                        <p:tgtEl>
                                          <p:spTgt spid="4505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4505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4505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45059">
                                            <p:txEl>
                                              <p:pRg st="5" end="5"/>
                                            </p:txEl>
                                          </p:spTgt>
                                        </p:tgtEl>
                                        <p:attrNameLst>
                                          <p:attrName>style.visibility</p:attrName>
                                        </p:attrNameLst>
                                      </p:cBhvr>
                                      <p:to>
                                        <p:strVal val="visible"/>
                                      </p:to>
                                    </p:set>
                                    <p:anim calcmode="lin" valueType="num">
                                      <p:cBhvr>
                                        <p:cTn id="42" dur="1000" fill="hold"/>
                                        <p:tgtEl>
                                          <p:spTgt spid="45059">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4505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45059">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45059">
                                            <p:txEl>
                                              <p:pRg st="6" end="6"/>
                                            </p:txEl>
                                          </p:spTgt>
                                        </p:tgtEl>
                                        <p:attrNameLst>
                                          <p:attrName>style.visibility</p:attrName>
                                        </p:attrNameLst>
                                      </p:cBhvr>
                                      <p:to>
                                        <p:strVal val="visible"/>
                                      </p:to>
                                    </p:set>
                                    <p:anim calcmode="lin" valueType="num">
                                      <p:cBhvr>
                                        <p:cTn id="49" dur="1000" fill="hold"/>
                                        <p:tgtEl>
                                          <p:spTgt spid="45059">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4505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4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lvl1pPr>
              <a:defRPr sz="1200" b="1">
                <a:solidFill>
                  <a:schemeClr val="tx1"/>
                </a:solidFill>
                <a:latin typeface="Arial" panose="020B0604020202020204" pitchFamily="34" charset="0"/>
              </a:defRPr>
            </a:lvl1pPr>
            <a:lvl2pPr marL="742950" indent="-285750">
              <a:defRPr sz="1200" b="1">
                <a:solidFill>
                  <a:schemeClr val="tx1"/>
                </a:solidFill>
                <a:latin typeface="Arial" panose="020B0604020202020204" pitchFamily="34" charset="0"/>
              </a:defRPr>
            </a:lvl2pPr>
            <a:lvl3pPr marL="1143000" indent="-228600">
              <a:defRPr sz="1200" b="1">
                <a:solidFill>
                  <a:schemeClr val="tx1"/>
                </a:solidFill>
                <a:latin typeface="Arial" panose="020B0604020202020204" pitchFamily="34" charset="0"/>
              </a:defRPr>
            </a:lvl3pPr>
            <a:lvl4pPr marL="1600200" indent="-228600">
              <a:defRPr sz="1200" b="1">
                <a:solidFill>
                  <a:schemeClr val="tx1"/>
                </a:solidFill>
                <a:latin typeface="Arial" panose="020B0604020202020204" pitchFamily="34" charset="0"/>
              </a:defRPr>
            </a:lvl4pPr>
            <a:lvl5pPr marL="2057400" indent="-228600">
              <a:defRPr sz="1200" b="1">
                <a:solidFill>
                  <a:schemeClr val="tx1"/>
                </a:solidFill>
                <a:latin typeface="Arial" panose="020B0604020202020204" pitchFamily="34" charset="0"/>
              </a:defRPr>
            </a:lvl5pPr>
            <a:lvl6pPr marL="25146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6pPr>
            <a:lvl7pPr marL="29718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7pPr>
            <a:lvl8pPr marL="34290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8pPr>
            <a:lvl9pPr marL="3886200" indent="-228600" algn="ctr" eaLnBrk="0" fontAlgn="base" hangingPunct="0">
              <a:spcBef>
                <a:spcPct val="50000"/>
              </a:spcBef>
              <a:spcAft>
                <a:spcPct val="0"/>
              </a:spcAft>
              <a:buClr>
                <a:srgbClr val="0033CC"/>
              </a:buClr>
              <a:buSzPct val="155000"/>
              <a:buFont typeface="Symbol" panose="05050102010706020507" pitchFamily="18" charset="2"/>
              <a:defRPr sz="1200" b="1">
                <a:solidFill>
                  <a:schemeClr val="tx1"/>
                </a:solidFill>
                <a:latin typeface="Arial" panose="020B0604020202020204" pitchFamily="34" charset="0"/>
              </a:defRPr>
            </a:lvl9pPr>
          </a:lstStyle>
          <a:p>
            <a:fld id="{2FBCD58E-0054-47EF-8669-CAD3252B0854}" type="slidenum">
              <a:rPr lang="en-US">
                <a:solidFill>
                  <a:schemeClr val="bg1"/>
                </a:solidFill>
              </a:rPr>
              <a:pPr/>
              <a:t>9</a:t>
            </a:fld>
            <a:endParaRPr lang="en-US">
              <a:solidFill>
                <a:schemeClr val="bg1"/>
              </a:solidFill>
            </a:endParaRPr>
          </a:p>
        </p:txBody>
      </p:sp>
      <p:sp>
        <p:nvSpPr>
          <p:cNvPr id="39938" name="Rectangle 2"/>
          <p:cNvSpPr>
            <a:spLocks noGrp="1" noChangeArrowheads="1"/>
          </p:cNvSpPr>
          <p:nvPr>
            <p:ph type="title" idx="4294967295"/>
          </p:nvPr>
        </p:nvSpPr>
        <p:spPr/>
        <p:txBody>
          <a:bodyPr vert="horz" lIns="0" tIns="45720" rIns="91440" bIns="45720" rtlCol="0" anchor="ctr">
            <a:normAutofit/>
          </a:bodyPr>
          <a:lstStyle/>
          <a:p>
            <a:pPr eaLnBrk="1" hangingPunct="1">
              <a:defRPr/>
            </a:pPr>
            <a:r>
              <a:rPr lang="en-US"/>
              <a:t>Relational model basics</a:t>
            </a:r>
          </a:p>
        </p:txBody>
      </p:sp>
      <p:sp>
        <p:nvSpPr>
          <p:cNvPr id="56323" name="Rectangle 3"/>
          <p:cNvSpPr>
            <a:spLocks noGrp="1" noChangeArrowheads="1"/>
          </p:cNvSpPr>
          <p:nvPr>
            <p:ph type="body" idx="4294967295"/>
          </p:nvPr>
        </p:nvSpPr>
        <p:spPr>
          <a:xfrm>
            <a:off x="1752600" y="990600"/>
            <a:ext cx="8610600" cy="4724400"/>
          </a:xfrm>
        </p:spPr>
        <p:txBody>
          <a:bodyPr vert="horz" lIns="0" tIns="0" rIns="91440" bIns="45720" rtlCol="0">
            <a:normAutofit fontScale="77500" lnSpcReduction="20000"/>
          </a:bodyPr>
          <a:lstStyle/>
          <a:p>
            <a:pPr eaLnBrk="1" hangingPunct="1"/>
            <a:r>
              <a:rPr lang="en-US"/>
              <a:t>Data is viewed as existing in two dimensional tables known as relations</a:t>
            </a:r>
          </a:p>
          <a:p>
            <a:pPr eaLnBrk="1" hangingPunct="1"/>
            <a:endParaRPr lang="en-US"/>
          </a:p>
          <a:p>
            <a:pPr eaLnBrk="1" hangingPunct="1"/>
            <a:r>
              <a:rPr lang="en-US"/>
              <a:t>A relation (table) consists of unique attributes (columns) and tuples (rows)</a:t>
            </a:r>
          </a:p>
          <a:p>
            <a:pPr eaLnBrk="1" hangingPunct="1"/>
            <a:endParaRPr lang="en-US"/>
          </a:p>
          <a:p>
            <a:pPr eaLnBrk="1" hangingPunct="1"/>
            <a:r>
              <a:rPr lang="en-US"/>
              <a:t>Sometimes the value to be inserted into a particular cell may be unknown, or it may have no value. This is represented by a </a:t>
            </a:r>
            <a:r>
              <a:rPr lang="en-US" b="1"/>
              <a:t>NULL</a:t>
            </a:r>
          </a:p>
          <a:p>
            <a:pPr eaLnBrk="1" hangingPunct="1">
              <a:buFont typeface="Wingdings" panose="05000000000000000000" pitchFamily="2" charset="2"/>
              <a:buNone/>
            </a:pPr>
            <a:endParaRPr lang="en-US" b="1"/>
          </a:p>
          <a:p>
            <a:pPr eaLnBrk="1" hangingPunct="1"/>
            <a:r>
              <a:rPr lang="en-US"/>
              <a:t>Null is not the same as zero, blank or an empty string</a:t>
            </a:r>
          </a:p>
          <a:p>
            <a:pPr eaLnBrk="1" hangingPunct="1">
              <a:buFont typeface="Wingdings" panose="05000000000000000000" pitchFamily="2" charset="2"/>
              <a:buNone/>
            </a:pPr>
            <a:endParaRPr lang="en-US"/>
          </a:p>
          <a:p>
            <a:pPr eaLnBrk="1" hangingPunct="1"/>
            <a:r>
              <a:rPr lang="en-US"/>
              <a:t>Relational Database: Any database whose logical organization is based on relational data model.</a:t>
            </a:r>
          </a:p>
          <a:p>
            <a:pPr eaLnBrk="1" hangingPunct="1"/>
            <a:r>
              <a:rPr lang="en-US"/>
              <a:t> RDBMS: A  DBMS that manages the relational database.</a:t>
            </a:r>
          </a:p>
          <a:p>
            <a:pPr eaLnBrk="1" hangingPunct="1"/>
            <a:endParaRPr lang="en-US"/>
          </a:p>
        </p:txBody>
      </p:sp>
    </p:spTree>
    <p:extLst>
      <p:ext uri="{BB962C8B-B14F-4D97-AF65-F5344CB8AC3E}">
        <p14:creationId xmlns:p14="http://schemas.microsoft.com/office/powerpoint/2010/main" val="3748597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fade">
                                      <p:cBhvr>
                                        <p:cTn id="7" dur="20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fade">
                                      <p:cBhvr>
                                        <p:cTn id="12" dur="2000"/>
                                        <p:tgtEl>
                                          <p:spTgt spid="563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6323">
                                            <p:txEl>
                                              <p:pRg st="4" end="4"/>
                                            </p:txEl>
                                          </p:spTgt>
                                        </p:tgtEl>
                                        <p:attrNameLst>
                                          <p:attrName>style.visibility</p:attrName>
                                        </p:attrNameLst>
                                      </p:cBhvr>
                                      <p:to>
                                        <p:strVal val="visible"/>
                                      </p:to>
                                    </p:set>
                                    <p:animEffect transition="in" filter="fade">
                                      <p:cBhvr>
                                        <p:cTn id="17" dur="2000"/>
                                        <p:tgtEl>
                                          <p:spTgt spid="563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6323">
                                            <p:txEl>
                                              <p:pRg st="6" end="6"/>
                                            </p:txEl>
                                          </p:spTgt>
                                        </p:tgtEl>
                                        <p:attrNameLst>
                                          <p:attrName>style.visibility</p:attrName>
                                        </p:attrNameLst>
                                      </p:cBhvr>
                                      <p:to>
                                        <p:strVal val="visible"/>
                                      </p:to>
                                    </p:set>
                                    <p:animEffect transition="in" filter="fade">
                                      <p:cBhvr>
                                        <p:cTn id="22" dur="2000"/>
                                        <p:tgtEl>
                                          <p:spTgt spid="5632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6323">
                                            <p:txEl>
                                              <p:pRg st="8" end="8"/>
                                            </p:txEl>
                                          </p:spTgt>
                                        </p:tgtEl>
                                        <p:attrNameLst>
                                          <p:attrName>style.visibility</p:attrName>
                                        </p:attrNameLst>
                                      </p:cBhvr>
                                      <p:to>
                                        <p:strVal val="visible"/>
                                      </p:to>
                                    </p:set>
                                    <p:animEffect transition="in" filter="fade">
                                      <p:cBhvr>
                                        <p:cTn id="27" dur="2000"/>
                                        <p:tgtEl>
                                          <p:spTgt spid="5632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6323">
                                            <p:txEl>
                                              <p:pRg st="9" end="9"/>
                                            </p:txEl>
                                          </p:spTgt>
                                        </p:tgtEl>
                                        <p:attrNameLst>
                                          <p:attrName>style.visibility</p:attrName>
                                        </p:attrNameLst>
                                      </p:cBhvr>
                                      <p:to>
                                        <p:strVal val="visible"/>
                                      </p:to>
                                    </p:set>
                                    <p:animEffect transition="in" filter="fade">
                                      <p:cBhvr>
                                        <p:cTn id="32" dur="2000"/>
                                        <p:tgtEl>
                                          <p:spTgt spid="563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112f2f3-fd3c-4edb-967e-b241f3dc190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003C9C02642248B0EE9C4155EFCCBB" ma:contentTypeVersion="10" ma:contentTypeDescription="Create a new document." ma:contentTypeScope="" ma:versionID="6e9740428170257ae9e6a8319dfe873c">
  <xsd:schema xmlns:xsd="http://www.w3.org/2001/XMLSchema" xmlns:xs="http://www.w3.org/2001/XMLSchema" xmlns:p="http://schemas.microsoft.com/office/2006/metadata/properties" xmlns:ns2="1112f2f3-fd3c-4edb-967e-b241f3dc190c" targetNamespace="http://schemas.microsoft.com/office/2006/metadata/properties" ma:root="true" ma:fieldsID="128e5e1ad2b1365ab9797d2a1c16ca79" ns2:_="">
    <xsd:import namespace="1112f2f3-fd3c-4edb-967e-b241f3dc190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2f2f3-fd3c-4edb-967e-b241f3dc19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35648d73-342b-4611-b78b-eed4889ddbd2"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C50621-05BC-4054-869E-1A958DBF21F2}">
  <ds:schemaRefs>
    <ds:schemaRef ds:uri="http://schemas.microsoft.com/sharepoint/v3/contenttype/forms"/>
  </ds:schemaRefs>
</ds:datastoreItem>
</file>

<file path=customXml/itemProps2.xml><?xml version="1.0" encoding="utf-8"?>
<ds:datastoreItem xmlns:ds="http://schemas.openxmlformats.org/officeDocument/2006/customXml" ds:itemID="{0470B74E-49D6-402A-82E2-1A1CE4171CE4}">
  <ds:schemaRefs>
    <ds:schemaRef ds:uri="1112f2f3-fd3c-4edb-967e-b241f3dc190c"/>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2461F-0FFB-4E4C-A488-D8B876FEFD86}">
  <ds:schemaRefs>
    <ds:schemaRef ds:uri="1112f2f3-fd3c-4edb-967e-b241f3dc19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71</Slides>
  <Notes>43</Notes>
  <HiddenSlides>1</HiddenSlide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RDBMS - Bridge Course</vt:lpstr>
      <vt:lpstr>Course Objectives</vt:lpstr>
      <vt:lpstr>Session Plan</vt:lpstr>
      <vt:lpstr> Traditional Method of Data Storage</vt:lpstr>
      <vt:lpstr>Database Management System</vt:lpstr>
      <vt:lpstr> Where does the DBMS fit in?</vt:lpstr>
      <vt:lpstr>Difference Between File and DBMS Operations</vt:lpstr>
      <vt:lpstr>Advantages of a DBMS</vt:lpstr>
      <vt:lpstr>Relational model basics</vt:lpstr>
      <vt:lpstr>Keys in Relational Model</vt:lpstr>
      <vt:lpstr>Key and Non-key Attributes in Relational Model</vt:lpstr>
      <vt:lpstr>Example</vt:lpstr>
      <vt:lpstr>Exercise on Key attributes</vt:lpstr>
      <vt:lpstr>Foreign Key</vt:lpstr>
      <vt:lpstr>Foreign Key</vt:lpstr>
      <vt:lpstr>PowerPoint Presentation</vt:lpstr>
      <vt:lpstr>Database Design Techniques</vt:lpstr>
      <vt:lpstr>ER Modeling   -Top down Approach</vt:lpstr>
      <vt:lpstr>ER modeling</vt:lpstr>
      <vt:lpstr>Attributes</vt:lpstr>
      <vt:lpstr>Attribute Type</vt:lpstr>
      <vt:lpstr>Entity Types</vt:lpstr>
      <vt:lpstr>Degree of a Relationship</vt:lpstr>
      <vt:lpstr>Cardinality</vt:lpstr>
      <vt:lpstr>Relationship Participation</vt:lpstr>
      <vt:lpstr>ER Modeling -Notations</vt:lpstr>
      <vt:lpstr>ER Modeling -Notations</vt:lpstr>
      <vt:lpstr>ER Modeling -Notations</vt:lpstr>
      <vt:lpstr>Composite attribute</vt:lpstr>
      <vt:lpstr>Unary Relationship</vt:lpstr>
      <vt:lpstr>Role names</vt:lpstr>
      <vt:lpstr>Ternary Relationship</vt:lpstr>
      <vt:lpstr>Attributes of a Relationship</vt:lpstr>
      <vt:lpstr>Steps in ER Modeling </vt:lpstr>
      <vt:lpstr>ER Model For a college DB (Self Study)</vt:lpstr>
      <vt:lpstr>PowerPoint Presentation</vt:lpstr>
      <vt:lpstr> Steps in ER Modeling (Self Study) </vt:lpstr>
      <vt:lpstr>PowerPoint Presentation</vt:lpstr>
      <vt:lpstr>PowerPoint Presentation</vt:lpstr>
      <vt:lpstr>PowerPoint Presentation</vt:lpstr>
      <vt:lpstr>What is Normalization?</vt:lpstr>
      <vt:lpstr>Normalization</vt:lpstr>
      <vt:lpstr>Functional dependency</vt:lpstr>
      <vt:lpstr>Functional dependency</vt:lpstr>
      <vt:lpstr>Functional Dependencies </vt:lpstr>
      <vt:lpstr>Functional Dependencies-  From the  previous example</vt:lpstr>
      <vt:lpstr>Full dependencies</vt:lpstr>
      <vt:lpstr>Partial dependencies</vt:lpstr>
      <vt:lpstr>Transitive dependencies</vt:lpstr>
      <vt:lpstr>Need for Normalization </vt:lpstr>
      <vt:lpstr>Need for Normalization </vt:lpstr>
      <vt:lpstr>Need for Normalization </vt:lpstr>
      <vt:lpstr>First Normal Form: 1NF</vt:lpstr>
      <vt:lpstr>Online Retail Application Tables – 1NF Normalized</vt:lpstr>
      <vt:lpstr>Second Normal Form: 2NF</vt:lpstr>
      <vt:lpstr>Second Normal Form : Example</vt:lpstr>
      <vt:lpstr>Second Normal Form : Example (Cont..)</vt:lpstr>
      <vt:lpstr>Second Normal Form : Example (Cont..)</vt:lpstr>
      <vt:lpstr>Second Normal Form : Example (Cont..)</vt:lpstr>
      <vt:lpstr>Second Normal Form : Example (Cont..)</vt:lpstr>
      <vt:lpstr>Third Normal Form: 3 NF</vt:lpstr>
      <vt:lpstr>Third Normal Form : Example</vt:lpstr>
      <vt:lpstr>Third Normal Form : Example (Cont..)</vt:lpstr>
      <vt:lpstr>Merits of Normalization </vt:lpstr>
      <vt:lpstr>Demerits of Normalization</vt:lpstr>
      <vt:lpstr>Summary of Normal Forms</vt:lpstr>
      <vt:lpstr>Summary – ER Model</vt:lpstr>
      <vt:lpstr>Summary - Normalization</vt:lpstr>
      <vt:lpstr>Summary – Normalization (contd.)</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dc:creator>
  <cp:revision>1</cp:revision>
  <dcterms:created xsi:type="dcterms:W3CDTF">2019-02-05T04:06:34Z</dcterms:created>
  <dcterms:modified xsi:type="dcterms:W3CDTF">2022-07-05T10:39:28Z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0x01010015003C9C02642248B0EE9C4155EFCCBB</vt:lpwstr>
  </property>
  <property fmtid="{D5CDD505-2E9C-101B-9397-08002B2CF9AE}" pid="3" name="MediaServiceImageTags">
    <vt:lpwstr/>
  </property>
</Properties>
</file>