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18.xml" ContentType="application/vnd.openxmlformats-officedocument.presentationml.notesSlide+xml"/>
  <Override PartName="/ppt/slides/slide20.xml" ContentType="application/vnd.openxmlformats-officedocument.presentationml.slide+xml"/>
  <Override PartName="/ppt/notesSlides/notesSlide19.xml" ContentType="application/vnd.openxmlformats-officedocument.presentationml.notesSlide+xml"/>
  <Override PartName="/ppt/slides/slide21.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24.xml" ContentType="application/vnd.openxmlformats-officedocument.presentationml.notesSlide+xml"/>
  <Override PartName="/ppt/slides/slide26.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notesSlides/notesSlide2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8" Type="http://schemas.openxmlformats.org/officeDocument/2006/relationships/slide" Target="slides/slide15.xml"/><Relationship Id="rId13" Type="http://schemas.openxmlformats.org/officeDocument/2006/relationships/slide" Target="slides/slide10.xml"/><Relationship Id="rId34" Type="http://schemas.openxmlformats.org/officeDocument/2006/relationships/viewProps" Target="viewProps.xml"/><Relationship Id="rId21" Type="http://schemas.openxmlformats.org/officeDocument/2006/relationships/slide" Target="slides/slide18.xml"/><Relationship Id="rId7" Type="http://schemas.openxmlformats.org/officeDocument/2006/relationships/slide" Target="slides/slide4.xml"/><Relationship Id="rId33" Type="http://schemas.openxmlformats.org/officeDocument/2006/relationships/presProps" Target="presProps.xml"/><Relationship Id="rId25" Type="http://schemas.openxmlformats.org/officeDocument/2006/relationships/slide" Target="slides/slide22.xml"/><Relationship Id="rId17" Type="http://schemas.openxmlformats.org/officeDocument/2006/relationships/slide" Target="slides/slide14.xml"/><Relationship Id="rId12" Type="http://schemas.openxmlformats.org/officeDocument/2006/relationships/slide" Target="slides/slide9.xml"/><Relationship Id="rId38" Type="http://schemas.openxmlformats.org/officeDocument/2006/relationships/customXml" Target="../customXml/item3.xml"/><Relationship Id="rId29" Type="http://schemas.openxmlformats.org/officeDocument/2006/relationships/slide" Target="slides/slide26.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6" Type="http://schemas.openxmlformats.org/officeDocument/2006/relationships/slide" Target="slides/slide3.xml"/><Relationship Id="rId32" Type="http://schemas.openxmlformats.org/officeDocument/2006/relationships/slide" Target="slides/slide29.xml"/><Relationship Id="rId24" Type="http://schemas.openxmlformats.org/officeDocument/2006/relationships/slide" Target="slides/slide21.xml"/><Relationship Id="rId11" Type="http://schemas.openxmlformats.org/officeDocument/2006/relationships/slide" Target="slides/slide8.xml"/><Relationship Id="rId1" Type="http://schemas.openxmlformats.org/officeDocument/2006/relationships/slideMaster" Target="slideMasters/slideMaster1.xml"/><Relationship Id="rId37" Type="http://schemas.openxmlformats.org/officeDocument/2006/relationships/customXml" Target="../customXml/item2.xml"/><Relationship Id="rId5" Type="http://schemas.openxmlformats.org/officeDocument/2006/relationships/notesMaster" Target="notesMasters/notesMaster1.xml"/><Relationship Id="rId28" Type="http://schemas.openxmlformats.org/officeDocument/2006/relationships/slide" Target="slides/slide25.xml"/><Relationship Id="rId23" Type="http://schemas.openxmlformats.org/officeDocument/2006/relationships/slide" Target="slides/slide20.xml"/><Relationship Id="rId15" Type="http://schemas.openxmlformats.org/officeDocument/2006/relationships/slide" Target="slides/slide12.xml"/><Relationship Id="rId36" Type="http://schemas.openxmlformats.org/officeDocument/2006/relationships/customXml" Target="../customXml/item1.xml"/><Relationship Id="rId31" Type="http://schemas.openxmlformats.org/officeDocument/2006/relationships/slide" Target="slides/slide28.xml"/><Relationship Id="rId19" Type="http://schemas.openxmlformats.org/officeDocument/2006/relationships/slide" Target="slides/slide16.xml"/><Relationship Id="rId10" Type="http://schemas.openxmlformats.org/officeDocument/2006/relationships/slide" Target="slides/slide7.xml"/><Relationship Id="rId9" Type="http://schemas.openxmlformats.org/officeDocument/2006/relationships/slide" Target="slides/slide6.xml"/><Relationship Id="rId4" Type="http://schemas.openxmlformats.org/officeDocument/2006/relationships/slide" Target="slides/slide2.xml"/><Relationship Id="rId35" Type="http://schemas.openxmlformats.org/officeDocument/2006/relationships/tableStyles" Target="tableStyles.xml"/><Relationship Id="rId30" Type="http://schemas.openxmlformats.org/officeDocument/2006/relationships/slide" Target="slides/slide27.xml"/><Relationship Id="rId27" Type="http://schemas.openxmlformats.org/officeDocument/2006/relationships/slide" Target="slides/slide24.xml"/><Relationship Id="rId22" Type="http://schemas.openxmlformats.org/officeDocument/2006/relationships/slide" Target="slides/slide19.xml"/><Relationship Id="rId14" Type="http://schemas.openxmlformats.org/officeDocument/2006/relationships/slide" Target="slides/slide11.xml"/><Relationship Id="rId8" Type="http://schemas.openxmlformats.org/officeDocument/2006/relationships/slide" Target="slides/slide5.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1747" name="Rectangle 3074"/>
          <p:cNvSpPr>
            <a:spLocks noTextEdit="1"/>
          </p:cNvSpPr>
          <p:nvPr>
            <p:ph type="sldImg"/>
          </p:nvPr>
        </p:nvSpPr>
        <p:spPr>
          <a:solidFill>
            <a:srgbClr val="FFFFFF">
              <a:alpha val="100000"/>
            </a:srgbClr>
          </a:solidFill>
        </p:spPr>
      </p:sp>
      <p:sp>
        <p:nvSpPr>
          <p:cNvPr id="31748" name="Rectangle 3075"/>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p>
            <a:pPr marL="228600" lvl="0" indent="-228600" eaLnBrk="1" hangingPunct="1"/>
            <a:r>
              <a:rPr lang="en-IN" altLang="x-none" dirty="0"/>
              <a:t>Start the session by sharing the objectives with the students.</a:t>
            </a:r>
            <a:endParaRPr lang="en-IN"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0963" name="Rectangle 2"/>
          <p:cNvSpPr>
            <a:spLocks noTextEdit="1"/>
          </p:cNvSpPr>
          <p:nvPr>
            <p:ph type="sldImg"/>
          </p:nvPr>
        </p:nvSpPr>
        <p:spPr/>
      </p:sp>
      <p:sp>
        <p:nvSpPr>
          <p:cNvPr id="40964"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3011" name="Rectangle 2"/>
          <p:cNvSpPr>
            <a:spLocks noTextEdit="1"/>
          </p:cNvSpPr>
          <p:nvPr>
            <p:ph type="sldImg"/>
          </p:nvPr>
        </p:nvSpPr>
        <p:spPr/>
      </p:sp>
      <p:sp>
        <p:nvSpPr>
          <p:cNvPr id="43012"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r>
              <a:rPr lang="en-IN" altLang="x-none" dirty="0"/>
              <a:t>Reiterate the learning by asking the given question.</a:t>
            </a:r>
            <a:endParaRPr lang="en-IN" altLang="x-non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5059" name="Rectangle 2"/>
          <p:cNvSpPr>
            <a:spLocks noTextEdit="1"/>
          </p:cNvSpPr>
          <p:nvPr>
            <p:ph type="sldImg"/>
          </p:nvPr>
        </p:nvSpPr>
        <p:spPr/>
      </p:sp>
      <p:sp>
        <p:nvSpPr>
          <p:cNvPr id="45060"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7107" name="Rectangle 2"/>
          <p:cNvSpPr>
            <a:spLocks noTextEdit="1"/>
          </p:cNvSpPr>
          <p:nvPr>
            <p:ph type="sldImg"/>
          </p:nvPr>
        </p:nvSpPr>
        <p:spPr/>
      </p:sp>
      <p:sp>
        <p:nvSpPr>
          <p:cNvPr id="47108"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9155" name="Rectangle 2"/>
          <p:cNvSpPr>
            <a:spLocks noTextEdit="1"/>
          </p:cNvSpPr>
          <p:nvPr>
            <p:ph type="sldImg"/>
          </p:nvPr>
        </p:nvSpPr>
        <p:spPr/>
      </p:sp>
      <p:sp>
        <p:nvSpPr>
          <p:cNvPr id="49156"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1203" name="Rectangle 2"/>
          <p:cNvSpPr>
            <a:spLocks noTextEdit="1"/>
          </p:cNvSpPr>
          <p:nvPr>
            <p:ph type="sldImg"/>
          </p:nvPr>
        </p:nvSpPr>
        <p:spPr/>
      </p:sp>
      <p:sp>
        <p:nvSpPr>
          <p:cNvPr id="51204"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3251" name="Rectangle 2"/>
          <p:cNvSpPr>
            <a:spLocks noTextEdit="1"/>
          </p:cNvSpPr>
          <p:nvPr>
            <p:ph type="sldImg"/>
          </p:nvPr>
        </p:nvSpPr>
        <p:spPr/>
      </p:sp>
      <p:sp>
        <p:nvSpPr>
          <p:cNvPr id="53252" name="Rectangle 3"/>
          <p:cNvSpPr>
            <a:spLocks noGrp="1"/>
          </p:cNvSpPr>
          <p:nvPr>
            <p:ph type="body" idx="1"/>
          </p:nvPr>
        </p:nvSpPr>
        <p:spPr/>
        <p:txBody>
          <a:bodyPr wrap="square" lIns="91440" tIns="45720" rIns="91440" bIns="45720" anchor="t"/>
          <a:p>
            <a:pPr lvl="0" eaLnBrk="1" hangingPunct="1"/>
            <a:r>
              <a:rPr dirty="0"/>
              <a:t>In this slide, you need to explain creating triggers to the students.</a:t>
            </a:r>
            <a:endParaRPr dirty="0"/>
          </a:p>
          <a:p>
            <a:pPr lvl="0" eaLnBrk="1" hangingPunct="1"/>
            <a:r>
              <a:rPr b="1" dirty="0"/>
              <a:t>Example:</a:t>
            </a:r>
            <a:endParaRPr dirty="0"/>
          </a:p>
          <a:p>
            <a:pPr lvl="0" eaLnBrk="1" hangingPunct="1"/>
            <a:r>
              <a:rPr dirty="0"/>
              <a:t>CREATE TRIGGER [HumanResources].[trgDepartment] ON [HumanResources].[Department] </a:t>
            </a:r>
            <a:endParaRPr dirty="0"/>
          </a:p>
          <a:p>
            <a:pPr lvl="0" eaLnBrk="1" hangingPunct="1"/>
            <a:r>
              <a:rPr dirty="0"/>
              <a:t>AFTER UPDATE AS</a:t>
            </a:r>
            <a:endParaRPr dirty="0"/>
          </a:p>
          <a:p>
            <a:pPr lvl="0" eaLnBrk="1" hangingPunct="1"/>
            <a:r>
              <a:rPr dirty="0"/>
              <a:t>BEGIN</a:t>
            </a:r>
            <a:endParaRPr dirty="0"/>
          </a:p>
          <a:p>
            <a:pPr lvl="0" eaLnBrk="1" hangingPunct="1"/>
            <a:r>
              <a:rPr dirty="0"/>
              <a:t>    UPDATE [HumanResources].[Department]</a:t>
            </a:r>
            <a:endParaRPr dirty="0"/>
          </a:p>
          <a:p>
            <a:pPr lvl="0" eaLnBrk="1" hangingPunct="1"/>
            <a:r>
              <a:rPr dirty="0"/>
              <a:t>    SET [HumanResources].[Department].[ModifiedDate] = GETDATE()</a:t>
            </a:r>
            <a:endParaRPr dirty="0"/>
          </a:p>
          <a:p>
            <a:pPr lvl="0" eaLnBrk="1" hangingPunct="1"/>
            <a:r>
              <a:rPr dirty="0"/>
              <a:t>    FROM inserted</a:t>
            </a:r>
            <a:endParaRPr dirty="0"/>
          </a:p>
          <a:p>
            <a:pPr lvl="0" eaLnBrk="1" hangingPunct="1"/>
            <a:r>
              <a:rPr dirty="0"/>
              <a:t>    WHERE inserted.[DepartmentID] = [HumanResources].[Department].[DepartmentID];</a:t>
            </a:r>
            <a:endParaRPr dirty="0"/>
          </a:p>
          <a:p>
            <a:pPr lvl="0" eaLnBrk="1" hangingPunct="1"/>
            <a:r>
              <a:rPr dirty="0"/>
              <a:t>END;</a:t>
            </a:r>
            <a:endParaRPr dirty="0"/>
          </a:p>
          <a:p>
            <a:pPr lvl="0" eaLnBrk="1" hangingPunct="1"/>
            <a:endParaRPr b="1" dirty="0">
              <a:ea typeface="Times New Roman" panose="02020603050405020304" pitchFamily="18" charset="0"/>
            </a:endParaRPr>
          </a:p>
          <a:p>
            <a:pPr lvl="0" eaLnBrk="1" hangingPunct="1"/>
            <a:r>
              <a:rPr b="1" dirty="0">
                <a:ea typeface="Times New Roman" panose="02020603050405020304" pitchFamily="18" charset="0"/>
              </a:rPr>
              <a:t>CG NOTE:</a:t>
            </a:r>
            <a:r>
              <a:rPr dirty="0">
                <a:ea typeface="Times New Roman" panose="02020603050405020304" pitchFamily="18" charset="0"/>
              </a:rPr>
              <a:t> For demonstration of this example, you can use the create_trDepartment.sql file from the Datafiles_for_faculty\Chapter 8 folder in the TIRM CD. In this file, you will find the code to create the trigger as well as to create the trgMagic trigger and the update statement to verify the trigger. </a:t>
            </a:r>
            <a:endParaRPr dirty="0">
              <a:ea typeface="Times New Roman" panose="02020603050405020304" pitchFamily="18" charset="0"/>
            </a:endParaRPr>
          </a:p>
          <a:p>
            <a:pPr lvl="0" eaLnBrk="1" hangingPunct="1"/>
            <a:endParaRPr dirty="0"/>
          </a:p>
          <a:p>
            <a:pPr lvl="0" eaLnBrk="1" hangingPunct="1"/>
            <a:r>
              <a:rPr b="1" dirty="0"/>
              <a:t>FAQ:</a:t>
            </a:r>
            <a:endParaRPr b="1" dirty="0"/>
          </a:p>
          <a:p>
            <a:pPr lvl="0" eaLnBrk="1" hangingPunct="1"/>
            <a:r>
              <a:rPr dirty="0"/>
              <a:t>Q: When does a trigger get executed?</a:t>
            </a:r>
            <a:endParaRPr dirty="0"/>
          </a:p>
          <a:p>
            <a:pPr lvl="0" eaLnBrk="1" hangingPunct="1"/>
            <a:r>
              <a:rPr dirty="0"/>
              <a:t>After a DML (update, insert, or delete) transaction. </a:t>
            </a:r>
            <a:endParaRPr dirty="0"/>
          </a:p>
          <a:p>
            <a:pPr lvl="0" eaLnBrk="1" hangingPunct="1"/>
            <a:r>
              <a:rPr dirty="0"/>
              <a:t>Q: If there exists a trigger and a rule, which will get executed first?</a:t>
            </a:r>
            <a:endParaRPr dirty="0"/>
          </a:p>
          <a:p>
            <a:pPr lvl="0" eaLnBrk="1" hangingPunct="1"/>
            <a:r>
              <a:rPr dirty="0"/>
              <a:t>The rule will get executed first.</a:t>
            </a:r>
            <a:endParaRPr dirty="0"/>
          </a:p>
          <a:p>
            <a:pPr lvl="0" eaLnBrk="1" hangingPunct="1"/>
            <a:r>
              <a:rPr dirty="0"/>
              <a:t>Additional Inputs</a:t>
            </a:r>
            <a:endParaRPr dirty="0"/>
          </a:p>
          <a:p>
            <a:pPr lvl="0" eaLnBrk="1" hangingPunct="1"/>
            <a:r>
              <a:rPr dirty="0"/>
              <a:t>The maximum nesting level for triggers is 32.</a:t>
            </a:r>
            <a:endParaRPr dirty="0"/>
          </a:p>
          <a:p>
            <a:pPr lvl="0" eaLnBrk="1" hangingPunct="1"/>
            <a:r>
              <a:rPr dirty="0"/>
              <a:t>You cannot create triggers on system tables.</a:t>
            </a:r>
            <a:endParaRPr dirty="0"/>
          </a:p>
          <a:p>
            <a:pPr lvl="0" eaLnBrk="1" hangingPunct="1"/>
            <a:r>
              <a:rPr dirty="0"/>
              <a:t>Triggers unlike stored procedures do not return values or result sets.</a:t>
            </a:r>
            <a:endParaRPr dirty="0"/>
          </a:p>
          <a:p>
            <a:pPr lvl="0" eaLnBrk="1" hangingPunct="1"/>
            <a:r>
              <a:rPr dirty="0"/>
              <a:t>If multiple business rules need to be applied when a DML operation is underway use multiple triggers for implementing the same. For example, if three columns are being updated and different business rules have to be applied for each, use three different update triggers for each business rule.</a:t>
            </a:r>
            <a:endParaRPr dirty="0"/>
          </a:p>
          <a:p>
            <a:pPr lvl="0" eaLnBrk="1" hangingPunct="1"/>
            <a:r>
              <a:rPr dirty="0"/>
              <a:t>SQL Server allows recursive triggers. Recursion occurs when the same trigger gets executed again and again. There are two types of recursion, direct and indirect. For example, if an application updates table T3, the trigger TRIG3 defined on the table for update gets executed. This trigger again does an updation on the table T3, thereby, re-executing the trigger TRIG3. This is an example of direct recursion.  If an application updates table T3, the trigger TRIG3 defined on the table for update gets executed. This trigger updates another table T4, this executes trigger TRIG4 defined for update on the table. TRIG4 updates table T3 thereby executing TRIG3. This is an example of indirect recursion.</a:t>
            </a:r>
            <a:endParaRPr dirty="0"/>
          </a:p>
          <a:p>
            <a:pPr lvl="0" eaLnBrk="1" hangingPunct="1"/>
            <a:r>
              <a:rPr dirty="0"/>
              <a:t>To enable recursive triggers for a particular database, issue the following command: sp_dboption &lt;databasename&gt;, ‘recursive triggers’, True.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r>
              <a:rPr dirty="0"/>
              <a:t>In this slide, you need to explain managing the triggers to the students. State that managing trigger includes altering the trigger and deleting a trigger.</a:t>
            </a:r>
            <a:endParaRPr dirty="0"/>
          </a:p>
          <a:p>
            <a:pPr lvl="0" eaLnBrk="1" hangingPunct="1"/>
            <a:r>
              <a:rPr b="1" dirty="0"/>
              <a:t>Example:</a:t>
            </a:r>
            <a:endParaRPr dirty="0"/>
          </a:p>
          <a:p>
            <a:pPr lvl="0" eaLnBrk="1" hangingPunct="1"/>
            <a:r>
              <a:rPr dirty="0">
                <a:ea typeface="Times New Roman" panose="02020603050405020304" pitchFamily="18" charset="0"/>
              </a:rPr>
              <a:t>ALTER TRIGGER HumanResources.trgInsertShift</a:t>
            </a:r>
            <a:endParaRPr dirty="0">
              <a:ea typeface="Times New Roman" panose="02020603050405020304" pitchFamily="18" charset="0"/>
            </a:endParaRPr>
          </a:p>
          <a:p>
            <a:pPr lvl="0" eaLnBrk="1" hangingPunct="1"/>
            <a:r>
              <a:rPr dirty="0">
                <a:ea typeface="Times New Roman" panose="02020603050405020304" pitchFamily="18" charset="0"/>
              </a:rPr>
              <a:t>ON HumanResources.Shift</a:t>
            </a:r>
            <a:endParaRPr dirty="0">
              <a:ea typeface="Times New Roman" panose="02020603050405020304" pitchFamily="18" charset="0"/>
            </a:endParaRPr>
          </a:p>
          <a:p>
            <a:pPr lvl="0" eaLnBrk="1" hangingPunct="1"/>
            <a:r>
              <a:rPr dirty="0">
                <a:ea typeface="Times New Roman" panose="02020603050405020304" pitchFamily="18" charset="0"/>
              </a:rPr>
              <a:t>FOR INSERT</a:t>
            </a:r>
            <a:endParaRPr dirty="0">
              <a:ea typeface="Times New Roman" panose="02020603050405020304" pitchFamily="18" charset="0"/>
            </a:endParaRPr>
          </a:p>
          <a:p>
            <a:pPr lvl="0" eaLnBrk="1" hangingPunct="1"/>
            <a:r>
              <a:rPr dirty="0">
                <a:ea typeface="Times New Roman" panose="02020603050405020304" pitchFamily="18" charset="0"/>
              </a:rPr>
              <a:t>AS</a:t>
            </a:r>
            <a:endParaRPr dirty="0">
              <a:ea typeface="Times New Roman" panose="02020603050405020304" pitchFamily="18" charset="0"/>
            </a:endParaRPr>
          </a:p>
          <a:p>
            <a:pPr lvl="0" eaLnBrk="1" hangingPunct="1"/>
            <a:r>
              <a:rPr dirty="0">
                <a:ea typeface="Times New Roman" panose="02020603050405020304" pitchFamily="18" charset="0"/>
              </a:rPr>
              <a:t>	DECLARE @ModifiedDate datetime</a:t>
            </a:r>
            <a:endParaRPr dirty="0">
              <a:ea typeface="Times New Roman" panose="02020603050405020304" pitchFamily="18" charset="0"/>
            </a:endParaRPr>
          </a:p>
          <a:p>
            <a:pPr lvl="0" eaLnBrk="1" hangingPunct="1"/>
            <a:r>
              <a:rPr dirty="0">
                <a:ea typeface="Times New Roman" panose="02020603050405020304" pitchFamily="18" charset="0"/>
              </a:rPr>
              <a:t>	SELECT @ModifiedDate = ModifiedDate	FROM Inserted</a:t>
            </a:r>
            <a:endParaRPr dirty="0">
              <a:ea typeface="Times New Roman" panose="02020603050405020304" pitchFamily="18" charset="0"/>
            </a:endParaRPr>
          </a:p>
          <a:p>
            <a:pPr lvl="0" eaLnBrk="1" hangingPunct="1"/>
            <a:r>
              <a:rPr dirty="0">
                <a:ea typeface="Times New Roman" panose="02020603050405020304" pitchFamily="18" charset="0"/>
              </a:rPr>
              <a:t>	IF (@ModifiedDate != getdate())</a:t>
            </a:r>
            <a:endParaRPr dirty="0">
              <a:ea typeface="Times New Roman" panose="02020603050405020304" pitchFamily="18" charset="0"/>
            </a:endParaRPr>
          </a:p>
          <a:p>
            <a:pPr lvl="0" eaLnBrk="1" hangingPunct="1"/>
            <a:r>
              <a:rPr dirty="0">
                <a:ea typeface="Times New Roman" panose="02020603050405020304" pitchFamily="18" charset="0"/>
              </a:rPr>
              <a:t>	BEGIN</a:t>
            </a:r>
            <a:endParaRPr dirty="0">
              <a:ea typeface="Times New Roman" panose="02020603050405020304" pitchFamily="18" charset="0"/>
            </a:endParaRPr>
          </a:p>
          <a:p>
            <a:pPr lvl="0" eaLnBrk="1" hangingPunct="1"/>
            <a:r>
              <a:rPr dirty="0">
                <a:ea typeface="Times New Roman" panose="02020603050405020304" pitchFamily="18" charset="0"/>
              </a:rPr>
              <a:t>RAISERROR (’The modified date is not the current date. The transaction cannot be processed.',10, 1)</a:t>
            </a:r>
            <a:endParaRPr dirty="0">
              <a:ea typeface="Times New Roman" panose="02020603050405020304" pitchFamily="18" charset="0"/>
            </a:endParaRPr>
          </a:p>
          <a:p>
            <a:pPr lvl="0" eaLnBrk="1" hangingPunct="1"/>
            <a:r>
              <a:rPr dirty="0">
                <a:ea typeface="Times New Roman" panose="02020603050405020304" pitchFamily="18" charset="0"/>
              </a:rPr>
              <a:t>		ROLLBACK TRANSACTION</a:t>
            </a:r>
            <a:endParaRPr dirty="0">
              <a:ea typeface="Times New Roman" panose="02020603050405020304" pitchFamily="18" charset="0"/>
            </a:endParaRPr>
          </a:p>
          <a:p>
            <a:pPr lvl="0" eaLnBrk="1" hangingPunct="1"/>
            <a:r>
              <a:rPr dirty="0">
                <a:ea typeface="Times New Roman" panose="02020603050405020304" pitchFamily="18" charset="0"/>
              </a:rPr>
              <a:t>	END</a:t>
            </a:r>
            <a:endParaRPr dirty="0">
              <a:ea typeface="Times New Roman" panose="02020603050405020304" pitchFamily="18" charset="0"/>
            </a:endParaRPr>
          </a:p>
          <a:p>
            <a:pPr lvl="0" eaLnBrk="1" hangingPunct="1"/>
            <a:r>
              <a:rPr dirty="0">
                <a:ea typeface="Times New Roman" panose="02020603050405020304" pitchFamily="18" charset="0"/>
              </a:rPr>
              <a:t>     RETURN</a:t>
            </a:r>
            <a:r>
              <a:rPr dirty="0"/>
              <a:t> </a:t>
            </a:r>
            <a:endParaRPr dirty="0"/>
          </a:p>
          <a:p>
            <a:pPr lvl="0" eaLnBrk="1" hangingPunct="1"/>
            <a:endParaRPr dirty="0">
              <a:ea typeface="Times New Roman" panose="02020603050405020304" pitchFamily="18" charset="0"/>
            </a:endParaRPr>
          </a:p>
          <a:p>
            <a:pPr lvl="0" eaLnBrk="1" hangingPunct="1"/>
            <a:r>
              <a:rPr dirty="0">
                <a:ea typeface="Times New Roman" panose="02020603050405020304" pitchFamily="18" charset="0"/>
              </a:rPr>
              <a:t>CG Input: For demonstration use the alter_trgInsertShift.sql file in the datafiles_for_faculty\chapter 8 folder in the TIRM CD. </a:t>
            </a:r>
            <a:endParaRPr dirty="0"/>
          </a:p>
          <a:p>
            <a:pPr lvl="0" eaLnBrk="1" hangingPunct="1"/>
            <a:endParaRPr dirty="0"/>
          </a:p>
          <a:p>
            <a:pPr lvl="0" eaLnBrk="1" hangingPunct="1"/>
            <a:r>
              <a:rPr b="1" dirty="0"/>
              <a:t>Example:</a:t>
            </a:r>
            <a:endParaRPr dirty="0"/>
          </a:p>
          <a:p>
            <a:pPr lvl="0" eaLnBrk="1" hangingPunct="1"/>
            <a:r>
              <a:rPr dirty="0"/>
              <a:t>DROP TRIGGER HumanResources.trgMagic</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5299" name="Rectangle 2"/>
          <p:cNvSpPr>
            <a:spLocks noTextEdit="1"/>
          </p:cNvSpPr>
          <p:nvPr>
            <p:ph type="sldImg"/>
          </p:nvPr>
        </p:nvSpPr>
        <p:spPr/>
      </p:sp>
      <p:sp>
        <p:nvSpPr>
          <p:cNvPr id="55300" name="Rectangle 3"/>
          <p:cNvSpPr>
            <a:spLocks noGrp="1"/>
          </p:cNvSpPr>
          <p:nvPr>
            <p:ph type="body" idx="1"/>
          </p:nvPr>
        </p:nvSpPr>
        <p:spPr/>
        <p:txBody>
          <a:bodyPr wrap="square" lIns="91440" tIns="45720" rIns="91440" bIns="45720" anchor="t"/>
          <a:p>
            <a:pPr lvl="0" eaLnBrk="1" hangingPunct="1"/>
            <a:r>
              <a:rPr dirty="0"/>
              <a:t>In this slide, you need to explain managing the triggers to the students. State that managing trigger includes altering the trigger and deleting a trigger.</a:t>
            </a:r>
            <a:endParaRPr dirty="0"/>
          </a:p>
          <a:p>
            <a:pPr lvl="0" eaLnBrk="1" hangingPunct="1"/>
            <a:r>
              <a:rPr b="1" dirty="0"/>
              <a:t>Example:</a:t>
            </a:r>
            <a:endParaRPr dirty="0"/>
          </a:p>
          <a:p>
            <a:pPr lvl="0" eaLnBrk="1" hangingPunct="1"/>
            <a:r>
              <a:rPr dirty="0">
                <a:ea typeface="Times New Roman" panose="02020603050405020304" pitchFamily="18" charset="0"/>
              </a:rPr>
              <a:t>ALTER TRIGGER HumanResources.trgInsertShift</a:t>
            </a:r>
            <a:endParaRPr dirty="0">
              <a:ea typeface="Times New Roman" panose="02020603050405020304" pitchFamily="18" charset="0"/>
            </a:endParaRPr>
          </a:p>
          <a:p>
            <a:pPr lvl="0" eaLnBrk="1" hangingPunct="1"/>
            <a:r>
              <a:rPr dirty="0">
                <a:ea typeface="Times New Roman" panose="02020603050405020304" pitchFamily="18" charset="0"/>
              </a:rPr>
              <a:t>ON HumanResources.Shift</a:t>
            </a:r>
            <a:endParaRPr dirty="0">
              <a:ea typeface="Times New Roman" panose="02020603050405020304" pitchFamily="18" charset="0"/>
            </a:endParaRPr>
          </a:p>
          <a:p>
            <a:pPr lvl="0" eaLnBrk="1" hangingPunct="1"/>
            <a:r>
              <a:rPr dirty="0">
                <a:ea typeface="Times New Roman" panose="02020603050405020304" pitchFamily="18" charset="0"/>
              </a:rPr>
              <a:t>FOR INSERT</a:t>
            </a:r>
            <a:endParaRPr dirty="0">
              <a:ea typeface="Times New Roman" panose="02020603050405020304" pitchFamily="18" charset="0"/>
            </a:endParaRPr>
          </a:p>
          <a:p>
            <a:pPr lvl="0" eaLnBrk="1" hangingPunct="1"/>
            <a:r>
              <a:rPr dirty="0">
                <a:ea typeface="Times New Roman" panose="02020603050405020304" pitchFamily="18" charset="0"/>
              </a:rPr>
              <a:t>AS</a:t>
            </a:r>
            <a:endParaRPr dirty="0">
              <a:ea typeface="Times New Roman" panose="02020603050405020304" pitchFamily="18" charset="0"/>
            </a:endParaRPr>
          </a:p>
          <a:p>
            <a:pPr lvl="0" eaLnBrk="1" hangingPunct="1"/>
            <a:r>
              <a:rPr dirty="0">
                <a:ea typeface="Times New Roman" panose="02020603050405020304" pitchFamily="18" charset="0"/>
              </a:rPr>
              <a:t>	DECLARE @ModifiedDate datetime</a:t>
            </a:r>
            <a:endParaRPr dirty="0">
              <a:ea typeface="Times New Roman" panose="02020603050405020304" pitchFamily="18" charset="0"/>
            </a:endParaRPr>
          </a:p>
          <a:p>
            <a:pPr lvl="0" eaLnBrk="1" hangingPunct="1"/>
            <a:r>
              <a:rPr dirty="0">
                <a:ea typeface="Times New Roman" panose="02020603050405020304" pitchFamily="18" charset="0"/>
              </a:rPr>
              <a:t>	SELECT @ModifiedDate = ModifiedDate	FROM Inserted</a:t>
            </a:r>
            <a:endParaRPr dirty="0">
              <a:ea typeface="Times New Roman" panose="02020603050405020304" pitchFamily="18" charset="0"/>
            </a:endParaRPr>
          </a:p>
          <a:p>
            <a:pPr lvl="0" eaLnBrk="1" hangingPunct="1"/>
            <a:r>
              <a:rPr dirty="0">
                <a:ea typeface="Times New Roman" panose="02020603050405020304" pitchFamily="18" charset="0"/>
              </a:rPr>
              <a:t>	IF (@ModifiedDate != getdate())</a:t>
            </a:r>
            <a:endParaRPr dirty="0">
              <a:ea typeface="Times New Roman" panose="02020603050405020304" pitchFamily="18" charset="0"/>
            </a:endParaRPr>
          </a:p>
          <a:p>
            <a:pPr lvl="0" eaLnBrk="1" hangingPunct="1"/>
            <a:r>
              <a:rPr dirty="0">
                <a:ea typeface="Times New Roman" panose="02020603050405020304" pitchFamily="18" charset="0"/>
              </a:rPr>
              <a:t>	BEGIN</a:t>
            </a:r>
            <a:endParaRPr dirty="0">
              <a:ea typeface="Times New Roman" panose="02020603050405020304" pitchFamily="18" charset="0"/>
            </a:endParaRPr>
          </a:p>
          <a:p>
            <a:pPr lvl="0" eaLnBrk="1" hangingPunct="1"/>
            <a:r>
              <a:rPr dirty="0">
                <a:ea typeface="Times New Roman" panose="02020603050405020304" pitchFamily="18" charset="0"/>
              </a:rPr>
              <a:t>RAISERROR (’The modified date is not the current date. The transaction cannot be processed.',10, 1)</a:t>
            </a:r>
            <a:endParaRPr dirty="0">
              <a:ea typeface="Times New Roman" panose="02020603050405020304" pitchFamily="18" charset="0"/>
            </a:endParaRPr>
          </a:p>
          <a:p>
            <a:pPr lvl="0" eaLnBrk="1" hangingPunct="1"/>
            <a:r>
              <a:rPr dirty="0">
                <a:ea typeface="Times New Roman" panose="02020603050405020304" pitchFamily="18" charset="0"/>
              </a:rPr>
              <a:t>		ROLLBACK TRANSACTION</a:t>
            </a:r>
            <a:endParaRPr dirty="0">
              <a:ea typeface="Times New Roman" panose="02020603050405020304" pitchFamily="18" charset="0"/>
            </a:endParaRPr>
          </a:p>
          <a:p>
            <a:pPr lvl="0" eaLnBrk="1" hangingPunct="1"/>
            <a:r>
              <a:rPr dirty="0">
                <a:ea typeface="Times New Roman" panose="02020603050405020304" pitchFamily="18" charset="0"/>
              </a:rPr>
              <a:t>	END</a:t>
            </a:r>
            <a:endParaRPr dirty="0">
              <a:ea typeface="Times New Roman" panose="02020603050405020304" pitchFamily="18" charset="0"/>
            </a:endParaRPr>
          </a:p>
          <a:p>
            <a:pPr lvl="0" eaLnBrk="1" hangingPunct="1"/>
            <a:r>
              <a:rPr dirty="0">
                <a:ea typeface="Times New Roman" panose="02020603050405020304" pitchFamily="18" charset="0"/>
              </a:rPr>
              <a:t>     RETURN</a:t>
            </a:r>
            <a:r>
              <a:rPr dirty="0"/>
              <a:t> </a:t>
            </a:r>
            <a:endParaRPr dirty="0"/>
          </a:p>
          <a:p>
            <a:pPr lvl="0" eaLnBrk="1" hangingPunct="1"/>
            <a:endParaRPr dirty="0">
              <a:ea typeface="Times New Roman" panose="02020603050405020304" pitchFamily="18" charset="0"/>
            </a:endParaRPr>
          </a:p>
          <a:p>
            <a:pPr lvl="0" eaLnBrk="1" hangingPunct="1"/>
            <a:r>
              <a:rPr dirty="0">
                <a:ea typeface="Times New Roman" panose="02020603050405020304" pitchFamily="18" charset="0"/>
              </a:rPr>
              <a:t>CG Input: For demonstration use the alter_trgInsertShift.sql file in the datafiles_for_faculty\chapter 8 folder in the TIRM CD. </a:t>
            </a:r>
            <a:endParaRPr dirty="0"/>
          </a:p>
          <a:p>
            <a:pPr lvl="0" eaLnBrk="1" hangingPunct="1"/>
            <a:endParaRPr dirty="0"/>
          </a:p>
          <a:p>
            <a:pPr lvl="0" eaLnBrk="1" hangingPunct="1"/>
            <a:r>
              <a:rPr b="1" dirty="0"/>
              <a:t>Example:</a:t>
            </a:r>
            <a:endParaRPr dirty="0"/>
          </a:p>
          <a:p>
            <a:pPr lvl="0" eaLnBrk="1" hangingPunct="1"/>
            <a:r>
              <a:rPr dirty="0"/>
              <a:t>DROP TRIGGER HumanResources.trgMagic</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r>
              <a:rPr dirty="0"/>
              <a:t>In this slide, you need to explain managing the triggers to the students. State that managing trigger includes altering the trigger and deleting a trigger.</a:t>
            </a:r>
            <a:endParaRPr dirty="0"/>
          </a:p>
          <a:p>
            <a:pPr lvl="0" eaLnBrk="1" hangingPunct="1"/>
            <a:r>
              <a:rPr b="1" dirty="0"/>
              <a:t>Example:</a:t>
            </a:r>
            <a:endParaRPr dirty="0"/>
          </a:p>
          <a:p>
            <a:pPr lvl="0" eaLnBrk="1" hangingPunct="1"/>
            <a:r>
              <a:rPr dirty="0">
                <a:ea typeface="Times New Roman" panose="02020603050405020304" pitchFamily="18" charset="0"/>
              </a:rPr>
              <a:t>ALTER TRIGGER HumanResources.trgInsertShift</a:t>
            </a:r>
            <a:endParaRPr dirty="0">
              <a:ea typeface="Times New Roman" panose="02020603050405020304" pitchFamily="18" charset="0"/>
            </a:endParaRPr>
          </a:p>
          <a:p>
            <a:pPr lvl="0" eaLnBrk="1" hangingPunct="1"/>
            <a:r>
              <a:rPr dirty="0">
                <a:ea typeface="Times New Roman" panose="02020603050405020304" pitchFamily="18" charset="0"/>
              </a:rPr>
              <a:t>ON HumanResources.Shift</a:t>
            </a:r>
            <a:endParaRPr dirty="0">
              <a:ea typeface="Times New Roman" panose="02020603050405020304" pitchFamily="18" charset="0"/>
            </a:endParaRPr>
          </a:p>
          <a:p>
            <a:pPr lvl="0" eaLnBrk="1" hangingPunct="1"/>
            <a:r>
              <a:rPr dirty="0">
                <a:ea typeface="Times New Roman" panose="02020603050405020304" pitchFamily="18" charset="0"/>
              </a:rPr>
              <a:t>FOR INSERT</a:t>
            </a:r>
            <a:endParaRPr dirty="0">
              <a:ea typeface="Times New Roman" panose="02020603050405020304" pitchFamily="18" charset="0"/>
            </a:endParaRPr>
          </a:p>
          <a:p>
            <a:pPr lvl="0" eaLnBrk="1" hangingPunct="1"/>
            <a:r>
              <a:rPr dirty="0">
                <a:ea typeface="Times New Roman" panose="02020603050405020304" pitchFamily="18" charset="0"/>
              </a:rPr>
              <a:t>AS</a:t>
            </a:r>
            <a:endParaRPr dirty="0">
              <a:ea typeface="Times New Roman" panose="02020603050405020304" pitchFamily="18" charset="0"/>
            </a:endParaRPr>
          </a:p>
          <a:p>
            <a:pPr lvl="0" eaLnBrk="1" hangingPunct="1"/>
            <a:r>
              <a:rPr dirty="0">
                <a:ea typeface="Times New Roman" panose="02020603050405020304" pitchFamily="18" charset="0"/>
              </a:rPr>
              <a:t>	DECLARE @ModifiedDate datetime</a:t>
            </a:r>
            <a:endParaRPr dirty="0">
              <a:ea typeface="Times New Roman" panose="02020603050405020304" pitchFamily="18" charset="0"/>
            </a:endParaRPr>
          </a:p>
          <a:p>
            <a:pPr lvl="0" eaLnBrk="1" hangingPunct="1"/>
            <a:r>
              <a:rPr dirty="0">
                <a:ea typeface="Times New Roman" panose="02020603050405020304" pitchFamily="18" charset="0"/>
              </a:rPr>
              <a:t>	SELECT @ModifiedDate = ModifiedDate	FROM Inserted</a:t>
            </a:r>
            <a:endParaRPr dirty="0">
              <a:ea typeface="Times New Roman" panose="02020603050405020304" pitchFamily="18" charset="0"/>
            </a:endParaRPr>
          </a:p>
          <a:p>
            <a:pPr lvl="0" eaLnBrk="1" hangingPunct="1"/>
            <a:r>
              <a:rPr dirty="0">
                <a:ea typeface="Times New Roman" panose="02020603050405020304" pitchFamily="18" charset="0"/>
              </a:rPr>
              <a:t>	IF (@ModifiedDate != getdate())</a:t>
            </a:r>
            <a:endParaRPr dirty="0">
              <a:ea typeface="Times New Roman" panose="02020603050405020304" pitchFamily="18" charset="0"/>
            </a:endParaRPr>
          </a:p>
          <a:p>
            <a:pPr lvl="0" eaLnBrk="1" hangingPunct="1"/>
            <a:r>
              <a:rPr dirty="0">
                <a:ea typeface="Times New Roman" panose="02020603050405020304" pitchFamily="18" charset="0"/>
              </a:rPr>
              <a:t>	BEGIN</a:t>
            </a:r>
            <a:endParaRPr dirty="0">
              <a:ea typeface="Times New Roman" panose="02020603050405020304" pitchFamily="18" charset="0"/>
            </a:endParaRPr>
          </a:p>
          <a:p>
            <a:pPr lvl="0" eaLnBrk="1" hangingPunct="1"/>
            <a:r>
              <a:rPr dirty="0">
                <a:ea typeface="Times New Roman" panose="02020603050405020304" pitchFamily="18" charset="0"/>
              </a:rPr>
              <a:t>RAISERROR (’The modified date is not the current date. The transaction cannot be processed.',10, 1)</a:t>
            </a:r>
            <a:endParaRPr dirty="0">
              <a:ea typeface="Times New Roman" panose="02020603050405020304" pitchFamily="18" charset="0"/>
            </a:endParaRPr>
          </a:p>
          <a:p>
            <a:pPr lvl="0" eaLnBrk="1" hangingPunct="1"/>
            <a:r>
              <a:rPr dirty="0">
                <a:ea typeface="Times New Roman" panose="02020603050405020304" pitchFamily="18" charset="0"/>
              </a:rPr>
              <a:t>		ROLLBACK TRANSACTION</a:t>
            </a:r>
            <a:endParaRPr dirty="0">
              <a:ea typeface="Times New Roman" panose="02020603050405020304" pitchFamily="18" charset="0"/>
            </a:endParaRPr>
          </a:p>
          <a:p>
            <a:pPr lvl="0" eaLnBrk="1" hangingPunct="1"/>
            <a:r>
              <a:rPr dirty="0">
                <a:ea typeface="Times New Roman" panose="02020603050405020304" pitchFamily="18" charset="0"/>
              </a:rPr>
              <a:t>	END</a:t>
            </a:r>
            <a:endParaRPr dirty="0">
              <a:ea typeface="Times New Roman" panose="02020603050405020304" pitchFamily="18" charset="0"/>
            </a:endParaRPr>
          </a:p>
          <a:p>
            <a:pPr lvl="0" eaLnBrk="1" hangingPunct="1"/>
            <a:r>
              <a:rPr dirty="0">
                <a:ea typeface="Times New Roman" panose="02020603050405020304" pitchFamily="18" charset="0"/>
              </a:rPr>
              <a:t>     RETURN</a:t>
            </a:r>
            <a:r>
              <a:rPr dirty="0"/>
              <a:t> </a:t>
            </a:r>
            <a:endParaRPr dirty="0"/>
          </a:p>
          <a:p>
            <a:pPr lvl="0" eaLnBrk="1" hangingPunct="1"/>
            <a:endParaRPr dirty="0">
              <a:ea typeface="Times New Roman" panose="02020603050405020304" pitchFamily="18" charset="0"/>
            </a:endParaRPr>
          </a:p>
          <a:p>
            <a:pPr lvl="0" eaLnBrk="1" hangingPunct="1"/>
            <a:r>
              <a:rPr dirty="0">
                <a:ea typeface="Times New Roman" panose="02020603050405020304" pitchFamily="18" charset="0"/>
              </a:rPr>
              <a:t>CG Input: For demonstration use the alter_trgInsertShift.sql file in the datafiles_for_faculty\chapter 8 folder in the TIRM CD. </a:t>
            </a:r>
            <a:endParaRPr dirty="0"/>
          </a:p>
          <a:p>
            <a:pPr lvl="0" eaLnBrk="1" hangingPunct="1"/>
            <a:endParaRPr dirty="0"/>
          </a:p>
          <a:p>
            <a:pPr lvl="0" eaLnBrk="1" hangingPunct="1"/>
            <a:r>
              <a:rPr b="1" dirty="0"/>
              <a:t>Example:</a:t>
            </a:r>
            <a:endParaRPr dirty="0"/>
          </a:p>
          <a:p>
            <a:pPr lvl="0" eaLnBrk="1" hangingPunct="1"/>
            <a:r>
              <a:rPr dirty="0"/>
              <a:t>DROP TRIGGER HumanResources.trgMagic</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7347" name="Rectangle 2"/>
          <p:cNvSpPr>
            <a:spLocks noTextEdit="1"/>
          </p:cNvSpPr>
          <p:nvPr>
            <p:ph type="sldImg"/>
          </p:nvPr>
        </p:nvSpPr>
        <p:spPr/>
      </p:sp>
      <p:sp>
        <p:nvSpPr>
          <p:cNvPr id="57348" name="Rectangle 3"/>
          <p:cNvSpPr>
            <a:spLocks noGrp="1"/>
          </p:cNvSpPr>
          <p:nvPr>
            <p:ph type="body" idx="1"/>
          </p:nvPr>
        </p:nvSpPr>
        <p:spPr/>
        <p:txBody>
          <a:bodyPr wrap="square" lIns="91440" tIns="45720" rIns="91440" bIns="45720" anchor="t"/>
          <a:p>
            <a:pPr lvl="0" eaLnBrk="1" hangingPunct="1"/>
            <a:r>
              <a:rPr dirty="0"/>
              <a:t>In this slide, you need to explain managing the triggers to the students. State that managing trigger includes altering the trigger and deleting a trigger.</a:t>
            </a:r>
            <a:endParaRPr dirty="0"/>
          </a:p>
          <a:p>
            <a:pPr lvl="0" eaLnBrk="1" hangingPunct="1"/>
            <a:r>
              <a:rPr b="1" dirty="0"/>
              <a:t>Example:</a:t>
            </a:r>
            <a:endParaRPr dirty="0"/>
          </a:p>
          <a:p>
            <a:pPr lvl="0" eaLnBrk="1" hangingPunct="1"/>
            <a:r>
              <a:rPr dirty="0">
                <a:ea typeface="Times New Roman" panose="02020603050405020304" pitchFamily="18" charset="0"/>
              </a:rPr>
              <a:t>ALTER TRIGGER HumanResources.trgInsertShift</a:t>
            </a:r>
            <a:endParaRPr dirty="0">
              <a:ea typeface="Times New Roman" panose="02020603050405020304" pitchFamily="18" charset="0"/>
            </a:endParaRPr>
          </a:p>
          <a:p>
            <a:pPr lvl="0" eaLnBrk="1" hangingPunct="1"/>
            <a:r>
              <a:rPr dirty="0">
                <a:ea typeface="Times New Roman" panose="02020603050405020304" pitchFamily="18" charset="0"/>
              </a:rPr>
              <a:t>ON HumanResources.Shift</a:t>
            </a:r>
            <a:endParaRPr dirty="0">
              <a:ea typeface="Times New Roman" panose="02020603050405020304" pitchFamily="18" charset="0"/>
            </a:endParaRPr>
          </a:p>
          <a:p>
            <a:pPr lvl="0" eaLnBrk="1" hangingPunct="1"/>
            <a:r>
              <a:rPr dirty="0">
                <a:ea typeface="Times New Roman" panose="02020603050405020304" pitchFamily="18" charset="0"/>
              </a:rPr>
              <a:t>FOR INSERT</a:t>
            </a:r>
            <a:endParaRPr dirty="0">
              <a:ea typeface="Times New Roman" panose="02020603050405020304" pitchFamily="18" charset="0"/>
            </a:endParaRPr>
          </a:p>
          <a:p>
            <a:pPr lvl="0" eaLnBrk="1" hangingPunct="1"/>
            <a:r>
              <a:rPr dirty="0">
                <a:ea typeface="Times New Roman" panose="02020603050405020304" pitchFamily="18" charset="0"/>
              </a:rPr>
              <a:t>AS</a:t>
            </a:r>
            <a:endParaRPr dirty="0">
              <a:ea typeface="Times New Roman" panose="02020603050405020304" pitchFamily="18" charset="0"/>
            </a:endParaRPr>
          </a:p>
          <a:p>
            <a:pPr lvl="0" eaLnBrk="1" hangingPunct="1"/>
            <a:r>
              <a:rPr dirty="0">
                <a:ea typeface="Times New Roman" panose="02020603050405020304" pitchFamily="18" charset="0"/>
              </a:rPr>
              <a:t>	DECLARE @ModifiedDate datetime</a:t>
            </a:r>
            <a:endParaRPr dirty="0">
              <a:ea typeface="Times New Roman" panose="02020603050405020304" pitchFamily="18" charset="0"/>
            </a:endParaRPr>
          </a:p>
          <a:p>
            <a:pPr lvl="0" eaLnBrk="1" hangingPunct="1"/>
            <a:r>
              <a:rPr dirty="0">
                <a:ea typeface="Times New Roman" panose="02020603050405020304" pitchFamily="18" charset="0"/>
              </a:rPr>
              <a:t>	SELECT @ModifiedDate = ModifiedDate	FROM Inserted</a:t>
            </a:r>
            <a:endParaRPr dirty="0">
              <a:ea typeface="Times New Roman" panose="02020603050405020304" pitchFamily="18" charset="0"/>
            </a:endParaRPr>
          </a:p>
          <a:p>
            <a:pPr lvl="0" eaLnBrk="1" hangingPunct="1"/>
            <a:r>
              <a:rPr dirty="0">
                <a:ea typeface="Times New Roman" panose="02020603050405020304" pitchFamily="18" charset="0"/>
              </a:rPr>
              <a:t>	IF (@ModifiedDate != getdate())</a:t>
            </a:r>
            <a:endParaRPr dirty="0">
              <a:ea typeface="Times New Roman" panose="02020603050405020304" pitchFamily="18" charset="0"/>
            </a:endParaRPr>
          </a:p>
          <a:p>
            <a:pPr lvl="0" eaLnBrk="1" hangingPunct="1"/>
            <a:r>
              <a:rPr dirty="0">
                <a:ea typeface="Times New Roman" panose="02020603050405020304" pitchFamily="18" charset="0"/>
              </a:rPr>
              <a:t>	BEGIN</a:t>
            </a:r>
            <a:endParaRPr dirty="0">
              <a:ea typeface="Times New Roman" panose="02020603050405020304" pitchFamily="18" charset="0"/>
            </a:endParaRPr>
          </a:p>
          <a:p>
            <a:pPr lvl="0" eaLnBrk="1" hangingPunct="1"/>
            <a:r>
              <a:rPr dirty="0">
                <a:ea typeface="Times New Roman" panose="02020603050405020304" pitchFamily="18" charset="0"/>
              </a:rPr>
              <a:t>RAISERROR (’The modified date is not the current date. The transaction cannot be processed.',10, 1)</a:t>
            </a:r>
            <a:endParaRPr dirty="0">
              <a:ea typeface="Times New Roman" panose="02020603050405020304" pitchFamily="18" charset="0"/>
            </a:endParaRPr>
          </a:p>
          <a:p>
            <a:pPr lvl="0" eaLnBrk="1" hangingPunct="1"/>
            <a:r>
              <a:rPr dirty="0">
                <a:ea typeface="Times New Roman" panose="02020603050405020304" pitchFamily="18" charset="0"/>
              </a:rPr>
              <a:t>		ROLLBACK TRANSACTION</a:t>
            </a:r>
            <a:endParaRPr dirty="0">
              <a:ea typeface="Times New Roman" panose="02020603050405020304" pitchFamily="18" charset="0"/>
            </a:endParaRPr>
          </a:p>
          <a:p>
            <a:pPr lvl="0" eaLnBrk="1" hangingPunct="1"/>
            <a:r>
              <a:rPr dirty="0">
                <a:ea typeface="Times New Roman" panose="02020603050405020304" pitchFamily="18" charset="0"/>
              </a:rPr>
              <a:t>	END</a:t>
            </a:r>
            <a:endParaRPr dirty="0">
              <a:ea typeface="Times New Roman" panose="02020603050405020304" pitchFamily="18" charset="0"/>
            </a:endParaRPr>
          </a:p>
          <a:p>
            <a:pPr lvl="0" eaLnBrk="1" hangingPunct="1"/>
            <a:r>
              <a:rPr dirty="0">
                <a:ea typeface="Times New Roman" panose="02020603050405020304" pitchFamily="18" charset="0"/>
              </a:rPr>
              <a:t>     RETURN</a:t>
            </a:r>
            <a:r>
              <a:rPr dirty="0"/>
              <a:t> </a:t>
            </a:r>
            <a:endParaRPr dirty="0"/>
          </a:p>
          <a:p>
            <a:pPr lvl="0" eaLnBrk="1" hangingPunct="1"/>
            <a:endParaRPr dirty="0">
              <a:ea typeface="Times New Roman" panose="02020603050405020304" pitchFamily="18" charset="0"/>
            </a:endParaRPr>
          </a:p>
          <a:p>
            <a:pPr lvl="0" eaLnBrk="1" hangingPunct="1"/>
            <a:r>
              <a:rPr dirty="0">
                <a:ea typeface="Times New Roman" panose="02020603050405020304" pitchFamily="18" charset="0"/>
              </a:rPr>
              <a:t>CG Input: For demonstration use the alter_trgInsertShift.sql file in the datafiles_for_faculty\chapter 8 folder in the TIRM CD. </a:t>
            </a:r>
            <a:endParaRPr dirty="0"/>
          </a:p>
          <a:p>
            <a:pPr lvl="0" eaLnBrk="1" hangingPunct="1"/>
            <a:endParaRPr dirty="0"/>
          </a:p>
          <a:p>
            <a:pPr lvl="0" eaLnBrk="1" hangingPunct="1"/>
            <a:r>
              <a:rPr b="1" dirty="0"/>
              <a:t>Example:</a:t>
            </a:r>
            <a:endParaRPr dirty="0"/>
          </a:p>
          <a:p>
            <a:pPr lvl="0" eaLnBrk="1" hangingPunct="1"/>
            <a:r>
              <a:rPr dirty="0"/>
              <a:t>DROP TRIGGER HumanResources.trgMagic</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r>
              <a:rPr lang="en-IN" altLang="x-none" dirty="0"/>
              <a:t>Reiterate the learning by asking the given question.</a:t>
            </a:r>
            <a:endParaRPr lang="en-IN" altLang="x-non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9395" name="Rectangle 2"/>
          <p:cNvSpPr>
            <a:spLocks noTextEdit="1"/>
          </p:cNvSpPr>
          <p:nvPr>
            <p:ph type="sldImg"/>
          </p:nvPr>
        </p:nvSpPr>
        <p:spPr/>
      </p:sp>
      <p:sp>
        <p:nvSpPr>
          <p:cNvPr id="59396" name="Rectangle 3"/>
          <p:cNvSpPr>
            <a:spLocks noGrp="1"/>
          </p:cNvSpPr>
          <p:nvPr>
            <p:ph type="body" idx="1"/>
          </p:nvPr>
        </p:nvSpPr>
        <p:spPr/>
        <p:txBody>
          <a:bodyPr wrap="square" lIns="91440" tIns="45720" rIns="91440" bIns="45720" anchor="t"/>
          <a:p>
            <a:pPr lvl="0" eaLnBrk="1" hangingPunct="1"/>
            <a:r>
              <a:rPr dirty="0"/>
              <a:t>You can summarize the session by running through the summary given in SG. </a:t>
            </a:r>
            <a:endParaRPr dirty="0"/>
          </a:p>
          <a:p>
            <a:pPr lvl="0" eaLnBrk="1" hangingPunct="1"/>
            <a:r>
              <a:rPr dirty="0"/>
              <a:t>In addition, you can also ask students summarize what they have learnt in this session.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3795" name="Rectangle 2"/>
          <p:cNvSpPr>
            <a:spLocks noTextEdit="1"/>
          </p:cNvSpPr>
          <p:nvPr>
            <p:ph type="sldImg"/>
          </p:nvPr>
        </p:nvSpPr>
        <p:spPr/>
      </p:sp>
      <p:sp>
        <p:nvSpPr>
          <p:cNvPr id="33796"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4819" name="Rectangle 2"/>
          <p:cNvSpPr>
            <a:spLocks noTextEdit="1"/>
          </p:cNvSpPr>
          <p:nvPr>
            <p:ph type="sldImg"/>
          </p:nvPr>
        </p:nvSpPr>
        <p:spPr/>
      </p:sp>
      <p:sp>
        <p:nvSpPr>
          <p:cNvPr id="34820"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6867" name="Rectangle 2"/>
          <p:cNvSpPr>
            <a:spLocks noTextEdit="1"/>
          </p:cNvSpPr>
          <p:nvPr>
            <p:ph type="sldImg"/>
          </p:nvPr>
        </p:nvSpPr>
        <p:spPr/>
      </p:sp>
      <p:sp>
        <p:nvSpPr>
          <p:cNvPr id="36868"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r>
              <a:rPr dirty="0"/>
              <a:t>In this slide, you need to explain the triggers and various types of triggers to the students. </a:t>
            </a:r>
            <a:endParaRPr dirty="0"/>
          </a:p>
          <a:p>
            <a:pPr lvl="0" eaLnBrk="1" hangingPunct="1"/>
            <a:r>
              <a:rPr dirty="0"/>
              <a:t>Stress on the fact that triggers are used when complex business rules have to be implemented. While constraints can be used to maintain referential integrity, triggers can also be used if required.</a:t>
            </a:r>
            <a:endParaRPr dirty="0"/>
          </a:p>
          <a:p>
            <a:pPr lvl="0" eaLnBrk="1" hangingPunct="1"/>
            <a:r>
              <a:rPr dirty="0"/>
              <a:t>Mention that triggers are a special type of stored procedure, but cannot be executed explicitly. </a:t>
            </a:r>
            <a:endParaRPr dirty="0"/>
          </a:p>
          <a:p>
            <a:pPr lvl="0" eaLnBrk="1" hangingPunct="1"/>
            <a:r>
              <a:rPr dirty="0"/>
              <a:t>Mention that the overhead involved with a trigger is very high, but the functionality provided is also very good.</a:t>
            </a:r>
            <a:endParaRPr dirty="0"/>
          </a:p>
          <a:p>
            <a:pPr lvl="0" eaLnBrk="1" hangingPunct="1"/>
            <a:r>
              <a:rPr dirty="0"/>
              <a:t>You also need to touch upon the cascade delete, restrict delete, and nullify delete rules in your class. If a record is deleted from the master table, then the corresponding records from the transaction table also get deleted. This is the cascade delete rule. In the restrict delete rule, if an open transaction exists in the transaction table, then the corresponding records in the parent table cannot be deleted. In the nullify delete rule, if a record is deleted from a parent table, then the corresponding values in the foreign key column of the child tables is replaced by NULL.</a:t>
            </a:r>
            <a:endParaRPr dirty="0"/>
          </a:p>
          <a:p>
            <a:pPr lvl="0" eaLnBrk="1" hangingPunct="1"/>
            <a:r>
              <a:rPr dirty="0"/>
              <a:t>Discuss the concept of nesting levels of triggers.</a:t>
            </a:r>
            <a:endParaRPr dirty="0"/>
          </a:p>
          <a:p>
            <a:pPr lvl="0" eaLnBrk="1" hangingPunct="1"/>
            <a:r>
              <a:rPr dirty="0"/>
              <a:t>Follow naming conventions for triggers. Prefix a trigger name with ‘trg’.</a:t>
            </a:r>
            <a:endParaRPr b="1" dirty="0"/>
          </a:p>
          <a:p>
            <a:pPr lvl="0" eaLnBrk="1" hangingPunct="1"/>
            <a:r>
              <a:rPr b="1" dirty="0"/>
              <a:t>Multiple Triggers</a:t>
            </a:r>
            <a:endParaRPr dirty="0"/>
          </a:p>
          <a:p>
            <a:pPr lvl="0" eaLnBrk="1" hangingPunct="1"/>
            <a:r>
              <a:rPr dirty="0"/>
              <a:t>Tell the students that multiple triggers for a DML operation can be created on the same table. For instance, in a table called TAB1 you can create two triggers TRIG1 and TRIG2, both for update operation. Also, mention that this facility was not available in the earlier versions of SQL Server. The benefit of using multiple triggers is that you can implement multiple business rules using different triggers. However, you can incorporate all the rules in a single trigger. Having multiple triggers helps in maintenance, readability, and documentation. The triggers are executed in the order they have been created.</a:t>
            </a:r>
            <a:endParaRPr dirty="0"/>
          </a:p>
          <a:p>
            <a:pPr lvl="0" eaLnBrk="1" hangingPunct="1"/>
            <a:r>
              <a:rPr dirty="0"/>
              <a:t>Instead Of Triggers</a:t>
            </a:r>
            <a:endParaRPr dirty="0"/>
          </a:p>
          <a:p>
            <a:pPr lvl="0" eaLnBrk="1" hangingPunct="1"/>
            <a:r>
              <a:rPr dirty="0"/>
              <a:t>Tell the students that in SQL Server, you have a new variation of the database object trigger. This type of trigger is used to update the base tables of a view when a view is created on multiple tables. This type of trigger is particularly useful for validating insert values before inserting in the base tables. The instead of triggers can be created on tables or views. In case a table contains primary key or foreign key constraints that implement with cascade delete or cascade update functionality, then the instead of delete and instead of update triggers cannot be defined on them. </a:t>
            </a:r>
            <a:endParaRPr dirty="0"/>
          </a:p>
          <a:p>
            <a:pPr lvl="0" eaLnBrk="1" hangingPunct="1"/>
            <a:endParaRPr dirty="0"/>
          </a:p>
          <a:p>
            <a:pPr lvl="0" eaLnBrk="1" hangingPunct="1"/>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ph idx="1"/>
          </p:nvPr>
        </p:nvSpPr>
        <p:spPr>
          <a:xfrm>
            <a:off x="3032125" y="1598613"/>
            <a:ext cx="7313613" cy="4344987"/>
          </a:xfrm>
          <a:solidFill>
            <a:srgbClr val="FFFFFF"/>
          </a:solidFill>
          <a:ln>
            <a:noFill/>
          </a:ln>
        </p:spPr>
        <p:txBody>
          <a:bodyPr/>
          <a:p>
            <a:pPr eaLnBrk="1" hangingPunct="1">
              <a:buBlip>
                <a:blip r:embed="rId1"/>
              </a:buBlip>
            </a:pPr>
            <a:r>
              <a:rPr sz="2000" dirty="0">
                <a:solidFill>
                  <a:schemeClr val="accent2"/>
                </a:solidFill>
                <a:latin typeface="Arial" panose="020B0604020202020204"/>
              </a:rPr>
              <a:t>Nested triggers:</a:t>
            </a:r>
            <a:endParaRPr sz="2000" dirty="0">
              <a:solidFill>
                <a:schemeClr val="accent2"/>
              </a:solidFill>
              <a:latin typeface="Arial" panose="020B0604020202020204"/>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Triggers can be nested, as shown in the following figure.</a:t>
            </a: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10243"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0244" name="Rectangle 16"/>
          <p:cNvSpPr/>
          <p:nvPr/>
        </p:nvSpPr>
        <p:spPr>
          <a:xfrm>
            <a:off x="1524000" y="-182880"/>
            <a:ext cx="309880" cy="365760"/>
          </a:xfrm>
          <a:prstGeom prst="rect">
            <a:avLst/>
          </a:prstGeom>
          <a:noFill/>
          <a:ln w="9525">
            <a:noFill/>
          </a:ln>
        </p:spPr>
        <p:txBody>
          <a:bodyPr wrap="none" anchor="ctr">
            <a:spAutoFit/>
          </a:bodyPr>
          <a:p>
            <a:pPr lvl="0" eaLnBrk="1" hangingPunct="1"/>
            <a:endParaRPr dirty="0">
              <a:latin typeface="Arial" panose="020B0604020202020204"/>
              <a:ea typeface="Arial" panose="020B0604020202020204"/>
            </a:endParaRPr>
          </a:p>
        </p:txBody>
      </p:sp>
      <p:sp>
        <p:nvSpPr>
          <p:cNvPr id="10245" name="AutoShape 15"/>
          <p:cNvSpPr>
            <a:spLocks noChangeAspect="1" noTextEdit="1"/>
          </p:cNvSpPr>
          <p:nvPr/>
        </p:nvSpPr>
        <p:spPr>
          <a:xfrm>
            <a:off x="4270375" y="2438400"/>
            <a:ext cx="5330825" cy="3590925"/>
          </a:xfrm>
          <a:prstGeom prst="rect">
            <a:avLst/>
          </a:prstGeom>
          <a:noFill/>
          <a:ln w="9525">
            <a:noFill/>
          </a:ln>
        </p:spPr>
        <p:txBody>
          <a:bodyPr/>
          <a:p>
            <a:endParaRPr lang="en-US"/>
          </a:p>
        </p:txBody>
      </p:sp>
      <p:sp>
        <p:nvSpPr>
          <p:cNvPr id="10246" name="Rectangle 14"/>
          <p:cNvSpPr/>
          <p:nvPr/>
        </p:nvSpPr>
        <p:spPr>
          <a:xfrm>
            <a:off x="4940300" y="2747963"/>
            <a:ext cx="1136650" cy="735012"/>
          </a:xfrm>
          <a:prstGeom prst="rect">
            <a:avLst/>
          </a:prstGeom>
          <a:solidFill>
            <a:srgbClr val="BBE0E3"/>
          </a:solidFill>
          <a:ln w="9525" cap="flat" cmpd="sng">
            <a:solidFill>
              <a:srgbClr val="000000"/>
            </a:solidFill>
            <a:prstDash val="solid"/>
            <a:miter/>
            <a:headEnd type="none" w="med" len="med"/>
            <a:tailEnd type="none" w="med" len="med"/>
          </a:ln>
        </p:spPr>
        <p:txBody>
          <a:bodyPr anchor="ctr"/>
          <a:p>
            <a:pPr lvl="0" eaLnBrk="1" hangingPunct="1"/>
            <a:endParaRPr dirty="0">
              <a:latin typeface="Arial" panose="020B0604020202020204"/>
              <a:ea typeface="Arial" panose="020B0604020202020204"/>
            </a:endParaRPr>
          </a:p>
        </p:txBody>
      </p:sp>
      <p:sp>
        <p:nvSpPr>
          <p:cNvPr id="10247" name="Rectangle 13"/>
          <p:cNvSpPr/>
          <p:nvPr/>
        </p:nvSpPr>
        <p:spPr>
          <a:xfrm>
            <a:off x="6410325" y="4019550"/>
            <a:ext cx="1141413" cy="738188"/>
          </a:xfrm>
          <a:prstGeom prst="rect">
            <a:avLst/>
          </a:prstGeom>
          <a:solidFill>
            <a:srgbClr val="BBE0E3"/>
          </a:solidFill>
          <a:ln w="9525" cap="flat" cmpd="sng">
            <a:solidFill>
              <a:srgbClr val="000000"/>
            </a:solidFill>
            <a:prstDash val="solid"/>
            <a:miter/>
            <a:headEnd type="none" w="med" len="med"/>
            <a:tailEnd type="none" w="med" len="med"/>
          </a:ln>
        </p:spPr>
        <p:txBody>
          <a:bodyPr anchor="ctr"/>
          <a:p>
            <a:pPr lvl="0" eaLnBrk="1" hangingPunct="1"/>
            <a:endParaRPr dirty="0">
              <a:latin typeface="Arial" panose="020B0604020202020204"/>
              <a:ea typeface="Arial" panose="020B0604020202020204"/>
            </a:endParaRPr>
          </a:p>
        </p:txBody>
      </p:sp>
      <p:sp>
        <p:nvSpPr>
          <p:cNvPr id="10248" name="Rectangle 12"/>
          <p:cNvSpPr/>
          <p:nvPr/>
        </p:nvSpPr>
        <p:spPr>
          <a:xfrm>
            <a:off x="7883525" y="5356225"/>
            <a:ext cx="1139825" cy="739775"/>
          </a:xfrm>
          <a:prstGeom prst="rect">
            <a:avLst/>
          </a:prstGeom>
          <a:solidFill>
            <a:srgbClr val="BBE0E3"/>
          </a:solidFill>
          <a:ln w="9525" cap="flat" cmpd="sng">
            <a:solidFill>
              <a:srgbClr val="000000"/>
            </a:solidFill>
            <a:prstDash val="solid"/>
            <a:miter/>
            <a:headEnd type="none" w="med" len="med"/>
            <a:tailEnd type="none" w="med" len="med"/>
          </a:ln>
        </p:spPr>
        <p:txBody>
          <a:bodyPr anchor="ctr"/>
          <a:p>
            <a:pPr lvl="0" eaLnBrk="1" hangingPunct="1"/>
            <a:endParaRPr dirty="0">
              <a:latin typeface="Arial" panose="020B0604020202020204"/>
              <a:ea typeface="Arial" panose="020B0604020202020204"/>
            </a:endParaRPr>
          </a:p>
        </p:txBody>
      </p:sp>
      <p:cxnSp>
        <p:nvCxnSpPr>
          <p:cNvPr id="10249" name="AutoShape 11"/>
          <p:cNvCxnSpPr/>
          <p:nvPr/>
        </p:nvCxnSpPr>
        <p:spPr>
          <a:xfrm rot="-5400000" flipH="1">
            <a:off x="6946900" y="4791075"/>
            <a:ext cx="969963" cy="903288"/>
          </a:xfrm>
          <a:prstGeom prst="bentConnector2">
            <a:avLst/>
          </a:prstGeom>
          <a:ln w="9525" cap="flat" cmpd="sng">
            <a:solidFill>
              <a:srgbClr val="000000"/>
            </a:solidFill>
            <a:prstDash val="solid"/>
            <a:miter/>
            <a:headEnd type="none" w="med" len="med"/>
            <a:tailEnd type="triangle" w="med" len="med"/>
          </a:ln>
        </p:spPr>
      </p:cxnSp>
      <p:cxnSp>
        <p:nvCxnSpPr>
          <p:cNvPr id="10250" name="AutoShape 10"/>
          <p:cNvCxnSpPr/>
          <p:nvPr/>
        </p:nvCxnSpPr>
        <p:spPr>
          <a:xfrm rot="-5400000" flipH="1">
            <a:off x="5507038" y="3482975"/>
            <a:ext cx="904875" cy="903288"/>
          </a:xfrm>
          <a:prstGeom prst="bentConnector2">
            <a:avLst/>
          </a:prstGeom>
          <a:ln w="9525" cap="flat" cmpd="sng">
            <a:solidFill>
              <a:srgbClr val="000000"/>
            </a:solidFill>
            <a:prstDash val="solid"/>
            <a:miter/>
            <a:headEnd type="none" w="med" len="med"/>
            <a:tailEnd type="triangle" w="med" len="med"/>
          </a:ln>
        </p:spPr>
      </p:cxnSp>
      <p:sp>
        <p:nvSpPr>
          <p:cNvPr id="10251" name="Text Box 9"/>
          <p:cNvSpPr txBox="1"/>
          <p:nvPr/>
        </p:nvSpPr>
        <p:spPr>
          <a:xfrm>
            <a:off x="5029200" y="2438400"/>
            <a:ext cx="1104900" cy="204788"/>
          </a:xfrm>
          <a:prstGeom prst="rect">
            <a:avLst/>
          </a:prstGeom>
          <a:noFill/>
          <a:ln w="9525">
            <a:noFill/>
          </a:ln>
        </p:spPr>
        <p:txBody>
          <a:bodyPr lIns="80467" tIns="40234" rIns="80467" bIns="40234"/>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Department</a:t>
            </a:r>
            <a:endParaRPr sz="1200" dirty="0">
              <a:solidFill>
                <a:schemeClr val="tx1"/>
              </a:solidFill>
              <a:latin typeface="Arial" panose="020B0604020202020204" pitchFamily="34" charset="0"/>
              <a:ea typeface="Arial" panose="020B0604020202020204"/>
            </a:endParaRPr>
          </a:p>
        </p:txBody>
      </p:sp>
      <p:sp>
        <p:nvSpPr>
          <p:cNvPr id="10252" name="Text Box 8"/>
          <p:cNvSpPr txBox="1"/>
          <p:nvPr/>
        </p:nvSpPr>
        <p:spPr>
          <a:xfrm>
            <a:off x="6553200" y="3762375"/>
            <a:ext cx="1069975" cy="214313"/>
          </a:xfrm>
          <a:prstGeom prst="rect">
            <a:avLst/>
          </a:prstGeom>
          <a:noFill/>
          <a:ln w="9525">
            <a:noFill/>
          </a:ln>
        </p:spPr>
        <p:txBody>
          <a:bodyPr lIns="80467" tIns="40234" rIns="80467" bIns="40234"/>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Employee</a:t>
            </a:r>
            <a:endParaRPr sz="1200" dirty="0">
              <a:solidFill>
                <a:schemeClr val="tx1"/>
              </a:solidFill>
              <a:latin typeface="Arial" panose="020B0604020202020204" pitchFamily="34" charset="0"/>
              <a:ea typeface="Arial" panose="020B0604020202020204"/>
            </a:endParaRPr>
          </a:p>
        </p:txBody>
      </p:sp>
      <p:sp>
        <p:nvSpPr>
          <p:cNvPr id="10253" name="Text Box 7"/>
          <p:cNvSpPr txBox="1"/>
          <p:nvPr/>
        </p:nvSpPr>
        <p:spPr>
          <a:xfrm>
            <a:off x="7851775" y="5089525"/>
            <a:ext cx="1673225" cy="214313"/>
          </a:xfrm>
          <a:prstGeom prst="rect">
            <a:avLst/>
          </a:prstGeom>
          <a:noFill/>
          <a:ln w="9525">
            <a:noFill/>
          </a:ln>
        </p:spPr>
        <p:txBody>
          <a:bodyPr lIns="80467" tIns="40234" rIns="80467" bIns="40234"/>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EmployeeHistory</a:t>
            </a:r>
            <a:endParaRPr sz="1200" dirty="0">
              <a:solidFill>
                <a:schemeClr val="tx1"/>
              </a:solidFill>
              <a:latin typeface="Arial" panose="020B0604020202020204" pitchFamily="34" charset="0"/>
              <a:ea typeface="Arial" panose="020B0604020202020204"/>
            </a:endParaRPr>
          </a:p>
        </p:txBody>
      </p:sp>
      <p:sp>
        <p:nvSpPr>
          <p:cNvPr id="10254" name="Text Box 6"/>
          <p:cNvSpPr txBox="1"/>
          <p:nvPr/>
        </p:nvSpPr>
        <p:spPr>
          <a:xfrm>
            <a:off x="4953000" y="3003550"/>
            <a:ext cx="1270000" cy="214313"/>
          </a:xfrm>
          <a:prstGeom prst="rect">
            <a:avLst/>
          </a:prstGeom>
          <a:noFill/>
          <a:ln w="9525">
            <a:noFill/>
          </a:ln>
        </p:spPr>
        <p:txBody>
          <a:bodyPr lIns="80467" tIns="40234" rIns="80467" bIns="40234"/>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Rows deleted</a:t>
            </a:r>
            <a:endParaRPr sz="1200" dirty="0">
              <a:solidFill>
                <a:schemeClr val="tx1"/>
              </a:solidFill>
              <a:latin typeface="Arial" panose="020B0604020202020204" pitchFamily="34" charset="0"/>
              <a:ea typeface="Arial" panose="020B0604020202020204"/>
            </a:endParaRPr>
          </a:p>
        </p:txBody>
      </p:sp>
      <p:sp>
        <p:nvSpPr>
          <p:cNvPr id="10255" name="Text Box 5"/>
          <p:cNvSpPr txBox="1"/>
          <p:nvPr/>
        </p:nvSpPr>
        <p:spPr>
          <a:xfrm>
            <a:off x="4270375" y="4152900"/>
            <a:ext cx="1338263" cy="214313"/>
          </a:xfrm>
          <a:prstGeom prst="rect">
            <a:avLst/>
          </a:prstGeom>
          <a:noFill/>
          <a:ln w="9525">
            <a:noFill/>
          </a:ln>
        </p:spPr>
        <p:txBody>
          <a:bodyPr lIns="80467" tIns="40234" rIns="80467" bIns="40234"/>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Delete trigger fires</a:t>
            </a:r>
            <a:endParaRPr sz="1200" dirty="0">
              <a:solidFill>
                <a:schemeClr val="tx1"/>
              </a:solidFill>
              <a:latin typeface="Arial" panose="020B0604020202020204" pitchFamily="34" charset="0"/>
              <a:ea typeface="Arial" panose="020B0604020202020204"/>
            </a:endParaRPr>
          </a:p>
        </p:txBody>
      </p:sp>
      <p:sp>
        <p:nvSpPr>
          <p:cNvPr id="10256" name="Text Box 4"/>
          <p:cNvSpPr txBox="1"/>
          <p:nvPr/>
        </p:nvSpPr>
        <p:spPr>
          <a:xfrm>
            <a:off x="6457950" y="4273550"/>
            <a:ext cx="1271588" cy="214313"/>
          </a:xfrm>
          <a:prstGeom prst="rect">
            <a:avLst/>
          </a:prstGeom>
          <a:noFill/>
          <a:ln w="9525">
            <a:noFill/>
          </a:ln>
        </p:spPr>
        <p:txBody>
          <a:bodyPr lIns="80467" tIns="40234" rIns="80467" bIns="40234"/>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Rows deleted</a:t>
            </a:r>
            <a:endParaRPr sz="1200" dirty="0">
              <a:solidFill>
                <a:schemeClr val="tx1"/>
              </a:solidFill>
              <a:latin typeface="Arial" panose="020B0604020202020204" pitchFamily="34" charset="0"/>
              <a:ea typeface="Arial" panose="020B0604020202020204"/>
            </a:endParaRPr>
          </a:p>
        </p:txBody>
      </p:sp>
      <p:sp>
        <p:nvSpPr>
          <p:cNvPr id="10257" name="Text Box 3"/>
          <p:cNvSpPr txBox="1"/>
          <p:nvPr/>
        </p:nvSpPr>
        <p:spPr>
          <a:xfrm>
            <a:off x="5675313" y="5395913"/>
            <a:ext cx="1338262" cy="215900"/>
          </a:xfrm>
          <a:prstGeom prst="rect">
            <a:avLst/>
          </a:prstGeom>
          <a:noFill/>
          <a:ln w="9525">
            <a:noFill/>
          </a:ln>
        </p:spPr>
        <p:txBody>
          <a:bodyPr lIns="80467" tIns="40234" rIns="80467" bIns="40234"/>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Delete trigger fires</a:t>
            </a:r>
            <a:endParaRPr sz="1200" dirty="0">
              <a:solidFill>
                <a:schemeClr val="tx1"/>
              </a:solidFill>
              <a:latin typeface="Arial" panose="020B0604020202020204" pitchFamily="34" charset="0"/>
              <a:ea typeface="Arial" panose="020B0604020202020204"/>
            </a:endParaRPr>
          </a:p>
        </p:txBody>
      </p:sp>
      <p:sp>
        <p:nvSpPr>
          <p:cNvPr id="10258" name="Text Box 2"/>
          <p:cNvSpPr txBox="1"/>
          <p:nvPr/>
        </p:nvSpPr>
        <p:spPr>
          <a:xfrm>
            <a:off x="7891463" y="5611813"/>
            <a:ext cx="1385887" cy="215900"/>
          </a:xfrm>
          <a:prstGeom prst="rect">
            <a:avLst/>
          </a:prstGeom>
          <a:noFill/>
          <a:ln w="9525">
            <a:noFill/>
          </a:ln>
        </p:spPr>
        <p:txBody>
          <a:bodyPr lIns="80467" tIns="40234" rIns="80467" bIns="40234"/>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Rows inserted</a:t>
            </a:r>
            <a:endParaRPr sz="1200" dirty="0">
              <a:solidFill>
                <a:schemeClr val="tx1"/>
              </a:solidFill>
              <a:latin typeface="Arial" panose="020B0604020202020204" pitchFamily="34" charset="0"/>
              <a:ea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p:nvPr>
            <p:ph idx="1"/>
          </p:nvPr>
        </p:nvSpPr>
        <p:spPr>
          <a:xfrm>
            <a:off x="3032125" y="1598613"/>
            <a:ext cx="7313613" cy="4344987"/>
          </a:xfrm>
          <a:solidFill>
            <a:srgbClr val="FFFFFF"/>
          </a:solidFill>
          <a:ln>
            <a:noFill/>
          </a:ln>
        </p:spPr>
        <p:txBody>
          <a:bodyPr/>
          <a:p>
            <a:pPr eaLnBrk="1" hangingPunct="1">
              <a:buBlip>
                <a:blip r:embed="rId1"/>
              </a:buBlip>
            </a:pPr>
            <a:r>
              <a:rPr sz="2000" dirty="0">
                <a:solidFill>
                  <a:schemeClr val="accent2"/>
                </a:solidFill>
                <a:latin typeface="Arial" panose="020B0604020202020204"/>
              </a:rPr>
              <a:t>Recursive triggers:</a:t>
            </a:r>
            <a:endParaRPr lang="en-IN" altLang="x-none" sz="2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Eventually call itself.</a:t>
            </a:r>
            <a:endParaRPr lang="en-IN" altLang="x-none"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Are special cases of nested triggers.</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Can be of the following types:</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Direct </a:t>
            </a:r>
            <a:endParaRPr lang="en-IN" altLang="x-none" sz="16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Indirect</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11267"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ph idx="1"/>
          </p:nvPr>
        </p:nvSpPr>
        <p:spPr>
          <a:xfrm>
            <a:off x="3032125" y="1598613"/>
            <a:ext cx="7313613" cy="4344987"/>
          </a:xfrm>
          <a:solidFill>
            <a:srgbClr val="FFFFFF"/>
          </a:solidFill>
          <a:ln>
            <a:noFill/>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Direct recursive trigger:</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Fires and performs an action that causes the same trigger to fire again.</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12291"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2292" name="Rectangle 11"/>
          <p:cNvSpPr/>
          <p:nvPr/>
        </p:nvSpPr>
        <p:spPr>
          <a:xfrm>
            <a:off x="1524000" y="-182880"/>
            <a:ext cx="309880" cy="365760"/>
          </a:xfrm>
          <a:prstGeom prst="rect">
            <a:avLst/>
          </a:prstGeom>
          <a:noFill/>
          <a:ln w="9525">
            <a:noFill/>
          </a:ln>
        </p:spPr>
        <p:txBody>
          <a:bodyPr wrap="none" anchor="ctr">
            <a:spAutoFit/>
          </a:bodyPr>
          <a:p>
            <a:pPr lvl="0" eaLnBrk="1" hangingPunct="1"/>
            <a:endParaRPr dirty="0">
              <a:latin typeface="Arial" panose="020B0604020202020204"/>
              <a:ea typeface="Arial" panose="020B0604020202020204"/>
            </a:endParaRPr>
          </a:p>
        </p:txBody>
      </p:sp>
      <p:grpSp>
        <p:nvGrpSpPr>
          <p:cNvPr id="12293" name="Group 10"/>
          <p:cNvGrpSpPr/>
          <p:nvPr/>
        </p:nvGrpSpPr>
        <p:grpSpPr>
          <a:xfrm>
            <a:off x="5562600" y="2971800"/>
            <a:ext cx="3733800" cy="1600200"/>
            <a:chOff x="3886200" y="3200400"/>
            <a:chExt cx="3276600" cy="949325"/>
          </a:xfrm>
        </p:grpSpPr>
        <p:sp>
          <p:nvSpPr>
            <p:cNvPr id="12294" name="AutoShape 10"/>
            <p:cNvSpPr>
              <a:spLocks noChangeAspect="1" noTextEdit="1"/>
            </p:cNvSpPr>
            <p:nvPr/>
          </p:nvSpPr>
          <p:spPr>
            <a:xfrm>
              <a:off x="3886200" y="3200400"/>
              <a:ext cx="3276600" cy="949325"/>
            </a:xfrm>
            <a:prstGeom prst="rect">
              <a:avLst/>
            </a:prstGeom>
            <a:noFill/>
            <a:ln w="9525">
              <a:noFill/>
            </a:ln>
          </p:spPr>
          <p:txBody>
            <a:bodyPr/>
            <a:p>
              <a:endParaRPr lang="en-US"/>
            </a:p>
          </p:txBody>
        </p:sp>
        <p:sp>
          <p:nvSpPr>
            <p:cNvPr id="12295" name="Text Box 9"/>
            <p:cNvSpPr txBox="1"/>
            <p:nvPr/>
          </p:nvSpPr>
          <p:spPr>
            <a:xfrm>
              <a:off x="4191000" y="3200400"/>
              <a:ext cx="914400" cy="244475"/>
            </a:xfrm>
            <a:prstGeom prst="rect">
              <a:avLst/>
            </a:prstGeom>
            <a:noFill/>
            <a:ln w="9525">
              <a:noFill/>
            </a:ln>
          </p:spPr>
          <p:txBody>
            <a:bodyPr/>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Table A</a:t>
              </a:r>
              <a:endParaRPr sz="1200" dirty="0">
                <a:solidFill>
                  <a:schemeClr val="tx1"/>
                </a:solidFill>
                <a:latin typeface="Arial" panose="020B0604020202020204" pitchFamily="34" charset="0"/>
                <a:ea typeface="Arial" panose="020B0604020202020204"/>
              </a:endParaRPr>
            </a:p>
          </p:txBody>
        </p:sp>
        <p:sp>
          <p:nvSpPr>
            <p:cNvPr id="12296" name="Rectangle 8"/>
            <p:cNvSpPr/>
            <p:nvPr/>
          </p:nvSpPr>
          <p:spPr>
            <a:xfrm>
              <a:off x="3886200" y="3448050"/>
              <a:ext cx="1295400" cy="685800"/>
            </a:xfrm>
            <a:prstGeom prst="rect">
              <a:avLst/>
            </a:prstGeom>
            <a:solidFill>
              <a:srgbClr val="BBE0E3"/>
            </a:solidFill>
            <a:ln w="9525" cap="flat" cmpd="sng">
              <a:solidFill>
                <a:srgbClr val="000000"/>
              </a:solidFill>
              <a:prstDash val="solid"/>
              <a:miter/>
              <a:headEnd type="none" w="med" len="med"/>
              <a:tailEnd type="none" w="med" len="med"/>
            </a:ln>
          </p:spPr>
          <p:txBody>
            <a:bodyPr anchor="ctr"/>
            <a:p>
              <a:pPr lvl="0" eaLnBrk="1" hangingPunct="1"/>
              <a:endParaRPr dirty="0">
                <a:latin typeface="Arial" panose="020B0604020202020204"/>
                <a:ea typeface="Arial" panose="020B0604020202020204"/>
              </a:endParaRPr>
            </a:p>
          </p:txBody>
        </p:sp>
        <p:sp>
          <p:nvSpPr>
            <p:cNvPr id="12297" name="Text Box 7"/>
            <p:cNvSpPr txBox="1"/>
            <p:nvPr/>
          </p:nvSpPr>
          <p:spPr>
            <a:xfrm>
              <a:off x="4000500" y="3640138"/>
              <a:ext cx="1257300" cy="339725"/>
            </a:xfrm>
            <a:prstGeom prst="rect">
              <a:avLst/>
            </a:prstGeom>
            <a:noFill/>
            <a:ln w="9525">
              <a:noFill/>
            </a:ln>
          </p:spPr>
          <p:txBody>
            <a:bodyPr/>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Rows updated</a:t>
              </a:r>
              <a:endParaRPr sz="1200" dirty="0">
                <a:solidFill>
                  <a:schemeClr val="tx1"/>
                </a:solidFill>
                <a:latin typeface="Arial" panose="020B0604020202020204" pitchFamily="34" charset="0"/>
                <a:ea typeface="Arial" panose="020B0604020202020204"/>
              </a:endParaRPr>
            </a:p>
          </p:txBody>
        </p:sp>
        <p:sp>
          <p:nvSpPr>
            <p:cNvPr id="12298" name="Text Box 5"/>
            <p:cNvSpPr txBox="1"/>
            <p:nvPr/>
          </p:nvSpPr>
          <p:spPr>
            <a:xfrm>
              <a:off x="5092700" y="3808413"/>
              <a:ext cx="1905000" cy="341312"/>
            </a:xfrm>
            <a:prstGeom prst="rect">
              <a:avLst/>
            </a:prstGeom>
            <a:noFill/>
            <a:ln w="9525">
              <a:noFill/>
            </a:ln>
          </p:spPr>
          <p:txBody>
            <a:bodyPr/>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Update trigger fires</a:t>
              </a:r>
              <a:endParaRPr sz="2400" dirty="0">
                <a:solidFill>
                  <a:schemeClr val="tx1"/>
                </a:solidFill>
                <a:latin typeface="Arial" panose="020B0604020202020204" pitchFamily="34" charset="0"/>
                <a:ea typeface="Arial" panose="020B0604020202020204"/>
              </a:endParaRPr>
            </a:p>
          </p:txBody>
        </p:sp>
        <p:cxnSp>
          <p:nvCxnSpPr>
            <p:cNvPr id="12299" name="AutoShape 15"/>
            <p:cNvCxnSpPr/>
            <p:nvPr/>
          </p:nvCxnSpPr>
          <p:spPr>
            <a:xfrm flipH="1">
              <a:off x="3886200" y="4038600"/>
              <a:ext cx="1295400" cy="1588"/>
            </a:xfrm>
            <a:prstGeom prst="bentConnector5">
              <a:avLst>
                <a:gd name="adj1" fmla="val -17648"/>
                <a:gd name="adj2" fmla="val 27700009"/>
                <a:gd name="adj3" fmla="val 117648"/>
              </a:avLst>
            </a:prstGeom>
            <a:ln w="9525" cap="flat" cmpd="sng">
              <a:solidFill>
                <a:srgbClr val="000000"/>
              </a:solidFill>
              <a:prstDash val="solid"/>
              <a:miter/>
              <a:headEnd type="none" w="med" len="med"/>
              <a:tailEnd type="triangl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p:nvPr>
            <p:ph idx="1"/>
          </p:nvPr>
        </p:nvSpPr>
        <p:spPr>
          <a:xfrm>
            <a:off x="3032125" y="1598613"/>
            <a:ext cx="7313613" cy="4344987"/>
          </a:xfrm>
          <a:solidFill>
            <a:srgbClr val="FFFFFF"/>
          </a:solidFill>
          <a:ln>
            <a:noFill/>
          </a:ln>
        </p:spPr>
        <p:txBody>
          <a:bodyPr/>
          <a:p>
            <a:pPr lvl="1" eaLnBrk="1" hangingPunct="1">
              <a:buBlip>
                <a:blip r:embed="rId1"/>
              </a:buBlip>
            </a:pPr>
            <a:r>
              <a:rPr sz="1800" dirty="0">
                <a:solidFill>
                  <a:schemeClr val="accent2"/>
                </a:solidFill>
                <a:latin typeface="Arial" panose="020B0604020202020204" pitchFamily="34" charset="0"/>
                <a:ea typeface="Times New Roman" panose="02020603050405020304" pitchFamily="18" charset="0"/>
              </a:rPr>
              <a:t>Indirect recursive trigger:</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1"/>
              </a:buBlip>
            </a:pPr>
            <a:r>
              <a:rPr sz="1600" dirty="0">
                <a:solidFill>
                  <a:schemeClr val="accent2"/>
                </a:solidFill>
                <a:latin typeface="Arial" panose="020B0604020202020204" pitchFamily="34" charset="0"/>
                <a:ea typeface="Times New Roman" panose="02020603050405020304" pitchFamily="18" charset="0"/>
              </a:rPr>
              <a:t>Fires a trigger on another table and eventually the nested trigger ends up firing the first trigger again.</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13315"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3316" name="Rectangle 17"/>
          <p:cNvSpPr/>
          <p:nvPr/>
        </p:nvSpPr>
        <p:spPr>
          <a:xfrm>
            <a:off x="1524000" y="-182880"/>
            <a:ext cx="309880" cy="365760"/>
          </a:xfrm>
          <a:prstGeom prst="rect">
            <a:avLst/>
          </a:prstGeom>
          <a:noFill/>
          <a:ln w="9525">
            <a:noFill/>
          </a:ln>
        </p:spPr>
        <p:txBody>
          <a:bodyPr wrap="none" anchor="ctr">
            <a:spAutoFit/>
          </a:bodyPr>
          <a:p>
            <a:pPr lvl="0" eaLnBrk="1" hangingPunct="1"/>
            <a:endParaRPr dirty="0">
              <a:latin typeface="Arial" panose="020B0604020202020204"/>
              <a:ea typeface="Arial" panose="020B0604020202020204"/>
            </a:endParaRPr>
          </a:p>
        </p:txBody>
      </p:sp>
      <p:grpSp>
        <p:nvGrpSpPr>
          <p:cNvPr id="13317" name="Group 20"/>
          <p:cNvGrpSpPr/>
          <p:nvPr/>
        </p:nvGrpSpPr>
        <p:grpSpPr>
          <a:xfrm>
            <a:off x="4191000" y="2743200"/>
            <a:ext cx="5638800" cy="3200400"/>
            <a:chOff x="2286000" y="2667000"/>
            <a:chExt cx="5638800" cy="3200400"/>
          </a:xfrm>
        </p:grpSpPr>
        <p:sp>
          <p:nvSpPr>
            <p:cNvPr id="13318" name="AutoShape 16"/>
            <p:cNvSpPr>
              <a:spLocks noChangeAspect="1" noTextEdit="1"/>
            </p:cNvSpPr>
            <p:nvPr/>
          </p:nvSpPr>
          <p:spPr>
            <a:xfrm>
              <a:off x="2286000" y="2757488"/>
              <a:ext cx="5330825" cy="3109912"/>
            </a:xfrm>
            <a:prstGeom prst="rect">
              <a:avLst/>
            </a:prstGeom>
            <a:noFill/>
            <a:ln w="9525">
              <a:noFill/>
            </a:ln>
          </p:spPr>
          <p:txBody>
            <a:bodyPr/>
            <a:p>
              <a:endParaRPr lang="en-US"/>
            </a:p>
          </p:txBody>
        </p:sp>
        <p:sp>
          <p:nvSpPr>
            <p:cNvPr id="13319" name="Rectangle 15"/>
            <p:cNvSpPr/>
            <p:nvPr/>
          </p:nvSpPr>
          <p:spPr>
            <a:xfrm>
              <a:off x="2865438" y="2967038"/>
              <a:ext cx="984250" cy="638175"/>
            </a:xfrm>
            <a:prstGeom prst="rect">
              <a:avLst/>
            </a:prstGeom>
            <a:solidFill>
              <a:srgbClr val="BBE0E3"/>
            </a:solidFill>
            <a:ln w="9525" cap="flat" cmpd="sng">
              <a:solidFill>
                <a:srgbClr val="000000"/>
              </a:solidFill>
              <a:prstDash val="solid"/>
              <a:miter/>
              <a:headEnd type="none" w="med" len="med"/>
              <a:tailEnd type="none" w="med" len="med"/>
            </a:ln>
          </p:spPr>
          <p:txBody>
            <a:bodyPr anchor="ctr"/>
            <a:p>
              <a:pPr lvl="0" eaLnBrk="1" hangingPunct="1"/>
              <a:endParaRPr dirty="0">
                <a:latin typeface="Arial" panose="020B0604020202020204"/>
                <a:ea typeface="Arial" panose="020B0604020202020204"/>
              </a:endParaRPr>
            </a:p>
          </p:txBody>
        </p:sp>
        <p:sp>
          <p:nvSpPr>
            <p:cNvPr id="13320" name="Rectangle 14"/>
            <p:cNvSpPr/>
            <p:nvPr/>
          </p:nvSpPr>
          <p:spPr>
            <a:xfrm>
              <a:off x="4140200" y="4068763"/>
              <a:ext cx="987425" cy="639762"/>
            </a:xfrm>
            <a:prstGeom prst="rect">
              <a:avLst/>
            </a:prstGeom>
            <a:solidFill>
              <a:srgbClr val="BBE0E3"/>
            </a:solidFill>
            <a:ln w="9525" cap="flat" cmpd="sng">
              <a:solidFill>
                <a:srgbClr val="000000"/>
              </a:solidFill>
              <a:prstDash val="solid"/>
              <a:miter/>
              <a:headEnd type="none" w="med" len="med"/>
              <a:tailEnd type="none" w="med" len="med"/>
            </a:ln>
          </p:spPr>
          <p:txBody>
            <a:bodyPr anchor="ctr"/>
            <a:p>
              <a:pPr lvl="0" eaLnBrk="1" hangingPunct="1"/>
              <a:endParaRPr dirty="0">
                <a:latin typeface="Arial" panose="020B0604020202020204"/>
                <a:ea typeface="Arial" panose="020B0604020202020204"/>
              </a:endParaRPr>
            </a:p>
          </p:txBody>
        </p:sp>
        <p:sp>
          <p:nvSpPr>
            <p:cNvPr id="13321" name="Rectangle 13"/>
            <p:cNvSpPr/>
            <p:nvPr/>
          </p:nvSpPr>
          <p:spPr>
            <a:xfrm>
              <a:off x="5414963" y="5227638"/>
              <a:ext cx="987425" cy="639762"/>
            </a:xfrm>
            <a:prstGeom prst="rect">
              <a:avLst/>
            </a:prstGeom>
            <a:solidFill>
              <a:srgbClr val="BBE0E3"/>
            </a:solidFill>
            <a:ln w="9525" cap="flat" cmpd="sng">
              <a:solidFill>
                <a:srgbClr val="000000"/>
              </a:solidFill>
              <a:prstDash val="solid"/>
              <a:miter/>
              <a:headEnd type="none" w="med" len="med"/>
              <a:tailEnd type="none" w="med" len="med"/>
            </a:ln>
          </p:spPr>
          <p:txBody>
            <a:bodyPr anchor="ctr"/>
            <a:p>
              <a:pPr lvl="0" eaLnBrk="1" hangingPunct="1"/>
              <a:endParaRPr dirty="0">
                <a:latin typeface="Arial" panose="020B0604020202020204"/>
                <a:ea typeface="Arial" panose="020B0604020202020204"/>
              </a:endParaRPr>
            </a:p>
          </p:txBody>
        </p:sp>
        <p:cxnSp>
          <p:nvCxnSpPr>
            <p:cNvPr id="13322" name="AutoShape 12"/>
            <p:cNvCxnSpPr/>
            <p:nvPr/>
          </p:nvCxnSpPr>
          <p:spPr>
            <a:xfrm rot="-5400000" flipH="1">
              <a:off x="4605338" y="4737100"/>
              <a:ext cx="838200" cy="781050"/>
            </a:xfrm>
            <a:prstGeom prst="bentConnector2">
              <a:avLst/>
            </a:prstGeom>
            <a:ln w="9525" cap="flat" cmpd="sng">
              <a:solidFill>
                <a:srgbClr val="000000"/>
              </a:solidFill>
              <a:prstDash val="solid"/>
              <a:miter/>
              <a:headEnd type="none" w="med" len="med"/>
              <a:tailEnd type="triangle" w="med" len="med"/>
            </a:ln>
          </p:spPr>
        </p:cxnSp>
        <p:cxnSp>
          <p:nvCxnSpPr>
            <p:cNvPr id="13323" name="AutoShape 11"/>
            <p:cNvCxnSpPr/>
            <p:nvPr/>
          </p:nvCxnSpPr>
          <p:spPr>
            <a:xfrm rot="-5400000" flipH="1">
              <a:off x="3357563" y="3605213"/>
              <a:ext cx="782637" cy="782637"/>
            </a:xfrm>
            <a:prstGeom prst="bentConnector2">
              <a:avLst/>
            </a:prstGeom>
            <a:ln w="9525" cap="flat" cmpd="sng">
              <a:solidFill>
                <a:srgbClr val="000000"/>
              </a:solidFill>
              <a:prstDash val="solid"/>
              <a:miter/>
              <a:headEnd type="none" w="med" len="med"/>
              <a:tailEnd type="triangle" w="med" len="med"/>
            </a:ln>
          </p:spPr>
        </p:cxnSp>
        <p:sp>
          <p:nvSpPr>
            <p:cNvPr id="13324" name="Text Box 10"/>
            <p:cNvSpPr txBox="1"/>
            <p:nvPr/>
          </p:nvSpPr>
          <p:spPr>
            <a:xfrm>
              <a:off x="3038475" y="2667000"/>
              <a:ext cx="695325" cy="185738"/>
            </a:xfrm>
            <a:prstGeom prst="rect">
              <a:avLst/>
            </a:prstGeom>
            <a:noFill/>
            <a:ln w="9525">
              <a:noFill/>
            </a:ln>
          </p:spPr>
          <p:txBody>
            <a:bodyPr lIns="69494" tIns="34747" rIns="69494" bIns="34747"/>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Table A</a:t>
              </a:r>
              <a:endParaRPr sz="1200" dirty="0">
                <a:solidFill>
                  <a:schemeClr val="tx1"/>
                </a:solidFill>
                <a:latin typeface="Arial" panose="020B0604020202020204" pitchFamily="34" charset="0"/>
                <a:ea typeface="Arial" panose="020B0604020202020204"/>
              </a:endParaRPr>
            </a:p>
          </p:txBody>
        </p:sp>
        <p:sp>
          <p:nvSpPr>
            <p:cNvPr id="13325" name="Text Box 9"/>
            <p:cNvSpPr txBox="1"/>
            <p:nvPr/>
          </p:nvSpPr>
          <p:spPr>
            <a:xfrm>
              <a:off x="4267200" y="3810000"/>
              <a:ext cx="927100" cy="185738"/>
            </a:xfrm>
            <a:prstGeom prst="rect">
              <a:avLst/>
            </a:prstGeom>
            <a:noFill/>
            <a:ln w="9525">
              <a:noFill/>
            </a:ln>
          </p:spPr>
          <p:txBody>
            <a:bodyPr lIns="69494" tIns="34747" rIns="69494" bIns="34747"/>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Table B</a:t>
              </a:r>
              <a:endParaRPr sz="1200" dirty="0">
                <a:solidFill>
                  <a:schemeClr val="tx1"/>
                </a:solidFill>
                <a:latin typeface="Arial" panose="020B0604020202020204" pitchFamily="34" charset="0"/>
                <a:ea typeface="Arial" panose="020B0604020202020204"/>
              </a:endParaRPr>
            </a:p>
          </p:txBody>
        </p:sp>
        <p:sp>
          <p:nvSpPr>
            <p:cNvPr id="13326" name="Text Box 8"/>
            <p:cNvSpPr txBox="1"/>
            <p:nvPr/>
          </p:nvSpPr>
          <p:spPr>
            <a:xfrm>
              <a:off x="5646738" y="4995863"/>
              <a:ext cx="1449387" cy="185737"/>
            </a:xfrm>
            <a:prstGeom prst="rect">
              <a:avLst/>
            </a:prstGeom>
            <a:noFill/>
            <a:ln w="9525">
              <a:noFill/>
            </a:ln>
          </p:spPr>
          <p:txBody>
            <a:bodyPr lIns="69494" tIns="34747" rIns="69494" bIns="34747"/>
            <a:p>
              <a:pPr lvl="0"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Table C</a:t>
              </a:r>
              <a:endParaRPr sz="1200" dirty="0">
                <a:solidFill>
                  <a:schemeClr val="tx1"/>
                </a:solidFill>
                <a:latin typeface="Arial" panose="020B0604020202020204" pitchFamily="34" charset="0"/>
                <a:ea typeface="Arial" panose="020B0604020202020204"/>
              </a:endParaRPr>
            </a:p>
          </p:txBody>
        </p:sp>
        <p:sp>
          <p:nvSpPr>
            <p:cNvPr id="13327" name="Text Box 7"/>
            <p:cNvSpPr txBox="1"/>
            <p:nvPr/>
          </p:nvSpPr>
          <p:spPr>
            <a:xfrm>
              <a:off x="2895600" y="3124200"/>
              <a:ext cx="885825" cy="258763"/>
            </a:xfrm>
            <a:prstGeom prst="rect">
              <a:avLst/>
            </a:prstGeom>
            <a:noFill/>
            <a:ln w="9525">
              <a:noFill/>
            </a:ln>
          </p:spPr>
          <p:txBody>
            <a:bodyPr lIns="69494" tIns="34747" rIns="69494" bIns="34747"/>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Rows updated</a:t>
              </a:r>
              <a:endParaRPr sz="1200" dirty="0">
                <a:solidFill>
                  <a:schemeClr val="tx1"/>
                </a:solidFill>
                <a:latin typeface="Arial" panose="020B0604020202020204" pitchFamily="34" charset="0"/>
                <a:ea typeface="Arial" panose="020B0604020202020204"/>
              </a:endParaRPr>
            </a:p>
          </p:txBody>
        </p:sp>
        <p:sp>
          <p:nvSpPr>
            <p:cNvPr id="13328" name="Text Box 6"/>
            <p:cNvSpPr txBox="1"/>
            <p:nvPr/>
          </p:nvSpPr>
          <p:spPr>
            <a:xfrm>
              <a:off x="2286000" y="4184650"/>
              <a:ext cx="1158875" cy="203200"/>
            </a:xfrm>
            <a:prstGeom prst="rect">
              <a:avLst/>
            </a:prstGeom>
            <a:noFill/>
            <a:ln w="9525">
              <a:noFill/>
            </a:ln>
          </p:spPr>
          <p:txBody>
            <a:bodyPr lIns="69494" tIns="34747" rIns="69494" bIns="34747"/>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Update trigger fires</a:t>
              </a:r>
              <a:endParaRPr sz="1200" dirty="0">
                <a:solidFill>
                  <a:schemeClr val="tx1"/>
                </a:solidFill>
                <a:latin typeface="Arial" panose="020B0604020202020204" pitchFamily="34" charset="0"/>
                <a:ea typeface="Arial" panose="020B0604020202020204"/>
              </a:endParaRPr>
            </a:p>
          </p:txBody>
        </p:sp>
        <p:sp>
          <p:nvSpPr>
            <p:cNvPr id="13329" name="Text Box 5"/>
            <p:cNvSpPr txBox="1"/>
            <p:nvPr/>
          </p:nvSpPr>
          <p:spPr>
            <a:xfrm>
              <a:off x="4114800" y="4191000"/>
              <a:ext cx="1101725" cy="247650"/>
            </a:xfrm>
            <a:prstGeom prst="rect">
              <a:avLst/>
            </a:prstGeom>
            <a:noFill/>
            <a:ln w="9525">
              <a:noFill/>
            </a:ln>
          </p:spPr>
          <p:txBody>
            <a:bodyPr lIns="69494" tIns="34747" rIns="69494" bIns="34747"/>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Rows updated</a:t>
              </a:r>
              <a:endParaRPr sz="1200" dirty="0">
                <a:solidFill>
                  <a:schemeClr val="tx1"/>
                </a:solidFill>
                <a:latin typeface="Arial" panose="020B0604020202020204" pitchFamily="34" charset="0"/>
                <a:ea typeface="Arial" panose="020B0604020202020204"/>
              </a:endParaRPr>
            </a:p>
          </p:txBody>
        </p:sp>
        <p:sp>
          <p:nvSpPr>
            <p:cNvPr id="13330" name="Text Box 4"/>
            <p:cNvSpPr txBox="1"/>
            <p:nvPr/>
          </p:nvSpPr>
          <p:spPr>
            <a:xfrm>
              <a:off x="3502025" y="5260975"/>
              <a:ext cx="1158875" cy="285750"/>
            </a:xfrm>
            <a:prstGeom prst="rect">
              <a:avLst/>
            </a:prstGeom>
            <a:noFill/>
            <a:ln w="9525">
              <a:noFill/>
            </a:ln>
          </p:spPr>
          <p:txBody>
            <a:bodyPr lIns="69494" tIns="34747" rIns="69494" bIns="34747"/>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Update trigger fires</a:t>
              </a:r>
              <a:endParaRPr sz="1200" dirty="0">
                <a:solidFill>
                  <a:schemeClr val="tx1"/>
                </a:solidFill>
                <a:latin typeface="Arial" panose="020B0604020202020204" pitchFamily="34" charset="0"/>
                <a:ea typeface="Arial" panose="020B0604020202020204"/>
              </a:endParaRPr>
            </a:p>
          </p:txBody>
        </p:sp>
        <p:sp>
          <p:nvSpPr>
            <p:cNvPr id="13331" name="Text Box 3"/>
            <p:cNvSpPr txBox="1"/>
            <p:nvPr/>
          </p:nvSpPr>
          <p:spPr>
            <a:xfrm>
              <a:off x="5541963" y="5410200"/>
              <a:ext cx="800100" cy="185738"/>
            </a:xfrm>
            <a:prstGeom prst="rect">
              <a:avLst/>
            </a:prstGeom>
            <a:noFill/>
            <a:ln w="9525">
              <a:noFill/>
            </a:ln>
          </p:spPr>
          <p:txBody>
            <a:bodyPr lIns="69494" tIns="34747" rIns="69494" bIns="34747"/>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Rows updated</a:t>
              </a:r>
              <a:endParaRPr sz="1200" dirty="0">
                <a:solidFill>
                  <a:schemeClr val="tx1"/>
                </a:solidFill>
                <a:latin typeface="Arial" panose="020B0604020202020204" pitchFamily="34" charset="0"/>
                <a:ea typeface="Arial" panose="020B0604020202020204"/>
              </a:endParaRPr>
            </a:p>
          </p:txBody>
        </p:sp>
        <p:cxnSp>
          <p:nvCxnSpPr>
            <p:cNvPr id="13332" name="AutoShape 2"/>
            <p:cNvCxnSpPr/>
            <p:nvPr/>
          </p:nvCxnSpPr>
          <p:spPr>
            <a:xfrm flipH="1" flipV="1">
              <a:off x="3849688" y="3286125"/>
              <a:ext cx="2552700" cy="2260600"/>
            </a:xfrm>
            <a:prstGeom prst="bentConnector3">
              <a:avLst>
                <a:gd name="adj1" fmla="val -8931"/>
              </a:avLst>
            </a:prstGeom>
            <a:ln w="9525" cap="flat" cmpd="sng">
              <a:solidFill>
                <a:srgbClr val="000000"/>
              </a:solidFill>
              <a:prstDash val="solid"/>
              <a:miter/>
              <a:headEnd type="none" w="med" len="med"/>
              <a:tailEnd type="triangle" w="med" len="med"/>
            </a:ln>
          </p:spPr>
        </p:cxnSp>
        <p:sp>
          <p:nvSpPr>
            <p:cNvPr id="13333" name="Text Box 6"/>
            <p:cNvSpPr txBox="1"/>
            <p:nvPr/>
          </p:nvSpPr>
          <p:spPr>
            <a:xfrm>
              <a:off x="6765925" y="4337050"/>
              <a:ext cx="1158875" cy="203200"/>
            </a:xfrm>
            <a:prstGeom prst="rect">
              <a:avLst/>
            </a:prstGeom>
            <a:noFill/>
            <a:ln w="9525">
              <a:noFill/>
            </a:ln>
          </p:spPr>
          <p:txBody>
            <a:bodyPr lIns="69494" tIns="34747" rIns="69494" bIns="34747"/>
            <a:p>
              <a:pPr lvl="0" algn="ctr" eaLnBrk="1" hangingPunct="1">
                <a:spcBef>
                  <a:spcPct val="0"/>
                </a:spcBef>
                <a:buNone/>
              </a:pPr>
              <a:r>
                <a:rPr sz="1200" dirty="0">
                  <a:solidFill>
                    <a:srgbClr val="000000"/>
                  </a:solidFill>
                  <a:latin typeface="Arial" panose="020B0604020202020204" pitchFamily="34" charset="0"/>
                  <a:ea typeface="Times New Roman" panose="02020603050405020304" pitchFamily="18" charset="0"/>
                </a:rPr>
                <a:t>Update trigger fires</a:t>
              </a:r>
              <a:endParaRPr sz="1200" dirty="0">
                <a:solidFill>
                  <a:schemeClr val="tx1"/>
                </a:solidFill>
                <a:latin typeface="Arial" panose="020B0604020202020204" pitchFamily="34" charset="0"/>
                <a:ea typeface="Arial" panose="020B06040202020202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p:nvPr/>
        </p:nvSpPr>
        <p:spPr>
          <a:xfrm>
            <a:off x="16764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 Just a minute </a:t>
            </a:r>
            <a:endParaRPr sz="2000" b="1" dirty="0">
              <a:solidFill>
                <a:schemeClr val="bg1"/>
              </a:solidFill>
              <a:latin typeface="Tahoma" panose="020B0604030504040204" pitchFamily="34" charset="0"/>
              <a:ea typeface="Times New Roman" panose="02020603050405020304" pitchFamily="18" charset="0"/>
            </a:endParaRPr>
          </a:p>
        </p:txBody>
      </p:sp>
      <p:sp>
        <p:nvSpPr>
          <p:cNvPr id="14339" name="Rectangle 5"/>
          <p:cNvSpPr/>
          <p:nvPr/>
        </p:nvSpPr>
        <p:spPr>
          <a:xfrm>
            <a:off x="3032125" y="1598613"/>
            <a:ext cx="7313613" cy="2744787"/>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You want to make changes in another database object whenever any new database object is created. Which of the following triggers will you use?</a:t>
            </a:r>
            <a:endParaRPr lang="en-IN" altLang="x-none" sz="2000"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1.	DML Trigger</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2.	Instead Of Trigger</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3.	DDL Trigger</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4.	Nested Trigger</a:t>
            </a:r>
            <a:endParaRPr dirty="0">
              <a:latin typeface="Arial" panose="020B0604020202020204" pitchFamily="34" charset="0"/>
              <a:ea typeface="Times New Roman" panose="02020603050405020304" pitchFamily="18" charset="0"/>
            </a:endParaRPr>
          </a:p>
        </p:txBody>
      </p:sp>
      <p:sp>
        <p:nvSpPr>
          <p:cNvPr id="454663" name="Rectangle 7"/>
          <p:cNvSpPr/>
          <p:nvPr/>
        </p:nvSpPr>
        <p:spPr>
          <a:xfrm>
            <a:off x="3032125" y="4800600"/>
            <a:ext cx="6627813" cy="1219200"/>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Solution:</a:t>
            </a:r>
            <a:endParaRPr sz="2000" dirty="0">
              <a:latin typeface="Arial" panose="020B0604020202020204" pitchFamily="34" charset="0"/>
              <a:ea typeface="Times New Roman" panose="02020603050405020304" pitchFamily="18" charset="0"/>
            </a:endParaRPr>
          </a:p>
          <a:p>
            <a:pPr marL="754380" lvl="1" indent="-288925" eaLnBrk="1" hangingPunct="1">
              <a:buNone/>
            </a:pPr>
            <a:r>
              <a:rPr dirty="0">
                <a:latin typeface="Arial" panose="020B0604020202020204" pitchFamily="34" charset="0"/>
                <a:ea typeface="Times New Roman" panose="02020603050405020304" pitchFamily="18" charset="0"/>
              </a:rPr>
              <a:t>3.	DDL Trigger</a:t>
            </a:r>
            <a:endParaRPr dirty="0">
              <a:latin typeface="Arial" panose="020B0604020202020204" pitchFamily="34" charset="0"/>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a:t>
            </a:r>
            <a:endParaRPr sz="2000" b="1" dirty="0">
              <a:solidFill>
                <a:schemeClr val="bg1"/>
              </a:solidFill>
              <a:latin typeface="Tahoma" panose="020B0604030504040204" pitchFamily="34" charset="0"/>
              <a:ea typeface="Times New Roman" panose="02020603050405020304" pitchFamily="18" charset="0"/>
            </a:endParaRPr>
          </a:p>
        </p:txBody>
      </p:sp>
      <p:pic>
        <p:nvPicPr>
          <p:cNvPr id="15363" name="Picture 3" descr="JBIZ044.WMF"/>
          <p:cNvPicPr>
            <a:picLocks noChangeAspect="1"/>
          </p:cNvPicPr>
          <p:nvPr/>
        </p:nvPicPr>
        <p:blipFill>
          <a:blip r:embed="rId1"/>
          <a:stretch>
            <a:fillRect/>
          </a:stretch>
        </p:blipFill>
        <p:spPr>
          <a:xfrm>
            <a:off x="4049713" y="2895600"/>
            <a:ext cx="2046287" cy="2971800"/>
          </a:xfrm>
          <a:prstGeom prst="rect">
            <a:avLst/>
          </a:prstGeom>
          <a:noFill/>
          <a:ln w="9525">
            <a:noFill/>
          </a:ln>
        </p:spPr>
      </p:pic>
      <p:sp>
        <p:nvSpPr>
          <p:cNvPr id="5" name="Rectangular Callout 4"/>
          <p:cNvSpPr>
            <a:spLocks noChangeArrowheads="1"/>
          </p:cNvSpPr>
          <p:nvPr/>
        </p:nvSpPr>
        <p:spPr bwMode="auto">
          <a:xfrm>
            <a:off x="6477000" y="2057400"/>
            <a:ext cx="3733800" cy="9906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ln>
        </p:spPr>
        <p:txBody>
          <a:bodyPr anchor="ctr"/>
          <a:p>
            <a:pPr lvl="0" algn="ctr" eaLnBrk="1" hangingPunct="1"/>
            <a:endParaRPr dirty="0">
              <a:solidFill>
                <a:srgbClr val="FFFFFF"/>
              </a:solidFill>
              <a:latin typeface="Times New Roman" panose="02020603050405020304" pitchFamily="18" charset="0"/>
            </a:endParaRPr>
          </a:p>
        </p:txBody>
      </p:sp>
      <p:sp>
        <p:nvSpPr>
          <p:cNvPr id="15365" name="TextBox 5"/>
          <p:cNvSpPr txBox="1"/>
          <p:nvPr/>
        </p:nvSpPr>
        <p:spPr>
          <a:xfrm>
            <a:off x="6505575" y="2195513"/>
            <a:ext cx="3657600" cy="701040"/>
          </a:xfrm>
          <a:prstGeom prst="rect">
            <a:avLst/>
          </a:prstGeom>
          <a:noFill/>
          <a:ln w="9525">
            <a:noFill/>
          </a:ln>
        </p:spPr>
        <p:txBody>
          <a:bodyPr>
            <a:spAutoFit/>
          </a:bodyPr>
          <a:p>
            <a:pPr lvl="0" algn="ctr" eaLnBrk="1" hangingPunct="1">
              <a:buNone/>
            </a:pPr>
            <a:r>
              <a:rPr sz="2000" dirty="0">
                <a:solidFill>
                  <a:srgbClr val="C00000"/>
                </a:solidFill>
                <a:latin typeface="Arial" panose="020B0604020202020204" pitchFamily="34" charset="0"/>
                <a:ea typeface="Arial" panose="020B0604020202020204"/>
              </a:rPr>
              <a:t>Let us discuss how to create triggers.</a:t>
            </a:r>
            <a:endParaRPr sz="2000" dirty="0">
              <a:solidFill>
                <a:srgbClr val="C00000"/>
              </a:solidFill>
              <a:latin typeface="Arial" panose="020B0604020202020204" pitchFamily="34" charset="0"/>
              <a:ea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idx="1"/>
          </p:nvPr>
        </p:nvSpPr>
        <p:spPr bwMode="auto">
          <a:xfrm>
            <a:off x="3032125" y="1597025"/>
            <a:ext cx="7313613" cy="4699000"/>
          </a:xfrm>
          <a:solidFill>
            <a:srgbClr val="FFFFFF"/>
          </a:solidFill>
          <a:ln>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Blip>
                <a:blip r:embed="rId1"/>
              </a:buBlip>
              <a:defRPr/>
            </a:pPr>
            <a:r>
              <a:rPr kumimoji="0" lang="en-US" sz="2000" b="0" i="0" u="none" strike="noStrike" kern="0" cap="none" spc="0" normalizeH="0" baseline="0" noProof="0" dirty="0" smtClean="0">
                <a:ln>
                  <a:noFill/>
                </a:ln>
                <a:solidFill>
                  <a:schemeClr val="accent2"/>
                </a:solidFill>
                <a:effectLst/>
                <a:uLnTx/>
                <a:uFillTx/>
                <a:latin typeface="Arial" panose="020B0604020202020204"/>
                <a:ea typeface="+mn-ea"/>
                <a:cs typeface="+mn-cs"/>
              </a:rPr>
              <a:t>Triggers are created using the CREATE TRIGGER statement.</a:t>
            </a:r>
            <a:endParaRPr kumimoji="0" lang="en-US" sz="2000" b="0" i="0" u="none" strike="noStrike" kern="0" cap="none" spc="0" normalizeH="0" baseline="0" noProof="0" dirty="0" smtClean="0">
              <a:ln>
                <a:noFill/>
              </a:ln>
              <a:solidFill>
                <a:schemeClr val="accent2"/>
              </a:solidFill>
              <a:effectLst/>
              <a:uLnTx/>
              <a:uFillTx/>
              <a:latin typeface="Arial" panose="020B0604020202020204"/>
              <a:ea typeface="+mn-ea"/>
              <a:cs typeface="+mn-cs"/>
            </a:endParaRPr>
          </a:p>
          <a:p>
            <a:pPr marL="342900" marR="0" lvl="1" indent="-342900" algn="l" defTabSz="914400" rtl="0" eaLnBrk="1" fontAlgn="base" latinLnBrk="0" hangingPunct="1">
              <a:lnSpc>
                <a:spcPct val="100000"/>
              </a:lnSpc>
              <a:spcBef>
                <a:spcPct val="20000"/>
              </a:spcBef>
              <a:spcAft>
                <a:spcPct val="0"/>
              </a:spcAft>
              <a:buClrTx/>
              <a:buSzTx/>
              <a:buFontTx/>
              <a:buBlip>
                <a:blip r:embed="rId1"/>
              </a:buBlip>
              <a:defRPr/>
            </a:pPr>
            <a:r>
              <a:rPr kumimoji="0" lang="en-US" sz="2000" b="0" i="0" u="none" strike="noStrike" kern="0" cap="none" spc="0" normalizeH="0" baseline="0" noProof="0" dirty="0" smtClean="0">
                <a:ln>
                  <a:noFill/>
                </a:ln>
                <a:solidFill>
                  <a:schemeClr val="accent2"/>
                </a:solidFill>
                <a:effectLst/>
                <a:uLnTx/>
                <a:uFillTx/>
                <a:latin typeface="Arial" panose="020B0604020202020204"/>
                <a:ea typeface="+mn-ea"/>
                <a:cs typeface="+mn-cs"/>
              </a:rPr>
              <a:t>Syntax:</a:t>
            </a:r>
            <a:endParaRPr kumimoji="0" lang="en-US" sz="2000" b="0" i="0" u="none" strike="noStrike" kern="0" cap="none" spc="0" normalizeH="0" baseline="0" noProof="0" dirty="0" smtClean="0">
              <a:ln>
                <a:noFill/>
              </a:ln>
              <a:solidFill>
                <a:schemeClr val="accent2"/>
              </a:solidFill>
              <a:effectLst/>
              <a:uLnTx/>
              <a:uFillTx/>
              <a:latin typeface="Arial" panose="020B0604020202020204"/>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sz="1800" b="0" i="0" u="none" strike="noStrike" kern="0" cap="none" spc="0" normalizeH="0" baseline="0" noProof="0" dirty="0" smtClean="0">
                <a:ln>
                  <a:noFill/>
                </a:ln>
                <a:solidFill>
                  <a:schemeClr val="accent2"/>
                </a:solidFill>
                <a:effectLst/>
                <a:uLnTx/>
                <a:uFillTx/>
                <a:latin typeface="Courier New" panose="02070309020205020404" pitchFamily="49" charset="0"/>
              </a:rPr>
              <a:t>		</a:t>
            </a: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CREATE TRIGGER </a:t>
            </a:r>
            <a:r>
              <a:rPr kumimoji="0" lang="en-US" sz="1600" b="0" i="0" u="none" strike="noStrike" kern="0" cap="none" spc="0" normalizeH="0" baseline="0" noProof="0" dirty="0" err="1" smtClean="0">
                <a:ln>
                  <a:noFill/>
                </a:ln>
                <a:solidFill>
                  <a:schemeClr val="accent2"/>
                </a:solidFill>
                <a:effectLst/>
                <a:uLnTx/>
                <a:uFillTx/>
                <a:latin typeface="Courier New" panose="02070309020205020404" pitchFamily="49" charset="0"/>
              </a:rPr>
              <a:t>trigger_name</a:t>
            </a: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a:t>
            </a:r>
            <a:endPar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ON { OBJECT NAME } </a:t>
            </a:r>
            <a:endPar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 FOR | AFTER | INSTEAD OF } { </a:t>
            </a:r>
            <a:r>
              <a:rPr kumimoji="0" lang="en-US" sz="1600" b="0" i="0" u="none" strike="noStrike" kern="0" cap="none" spc="0" normalizeH="0" baseline="0" noProof="0" dirty="0" err="1" smtClean="0">
                <a:ln>
                  <a:noFill/>
                </a:ln>
                <a:solidFill>
                  <a:schemeClr val="accent2"/>
                </a:solidFill>
                <a:effectLst/>
                <a:uLnTx/>
                <a:uFillTx/>
                <a:latin typeface="Courier New" panose="02070309020205020404" pitchFamily="49" charset="0"/>
              </a:rPr>
              <a:t>event_type</a:t>
            </a: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a:t>
            </a:r>
            <a:endPar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,...n ] |      </a:t>
            </a:r>
            <a:endPar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DDL_DATABASE_LEVEL_EVENTS }   </a:t>
            </a:r>
            <a:endPar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 AS </a:t>
            </a:r>
            <a:endPar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 </a:t>
            </a:r>
            <a:r>
              <a:rPr kumimoji="0" lang="en-US" sz="1600" b="0" i="0" u="none" strike="noStrike" kern="0" cap="none" spc="0" normalizeH="0" baseline="0" noProof="0" dirty="0" err="1" smtClean="0">
                <a:ln>
                  <a:noFill/>
                </a:ln>
                <a:solidFill>
                  <a:schemeClr val="accent2"/>
                </a:solidFill>
                <a:effectLst/>
                <a:uLnTx/>
                <a:uFillTx/>
                <a:latin typeface="Courier New" panose="02070309020205020404" pitchFamily="49" charset="0"/>
              </a:rPr>
              <a:t>sql_statement</a:t>
            </a: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 ...n ] }</a:t>
            </a:r>
            <a:endPar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rPr>
              <a:t>   } </a:t>
            </a:r>
            <a:endParaRPr kumimoji="0" lang="en-US" sz="1600" b="0" i="0" u="none" strike="noStrike" kern="0" cap="none" spc="0" normalizeH="0" baseline="0" noProof="0" dirty="0" smtClean="0">
              <a:ln>
                <a:noFill/>
              </a:ln>
              <a:solidFill>
                <a:schemeClr val="accent2"/>
              </a:solidFill>
              <a:effectLst/>
              <a:uLnTx/>
              <a:uFillTx/>
              <a:latin typeface="Courier New" panose="02070309020205020404" pitchFamily="49" charset="0"/>
            </a:endParaRPr>
          </a:p>
        </p:txBody>
      </p:sp>
      <p:sp>
        <p:nvSpPr>
          <p:cNvPr id="1638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p:nvPr>
            <p:ph idx="1"/>
          </p:nvPr>
        </p:nvSpPr>
        <p:spPr>
          <a:xfrm>
            <a:off x="3032125" y="1597025"/>
            <a:ext cx="7313613" cy="4699000"/>
          </a:xfrm>
          <a:solidFill>
            <a:srgbClr val="FFFFFF"/>
          </a:solidFill>
          <a:ln>
            <a:noFill/>
          </a:ln>
        </p:spPr>
        <p:txBody>
          <a:bodyPr/>
          <a:p>
            <a:pPr eaLnBrk="1" hangingPunct="1">
              <a:buBlip>
                <a:blip r:embed="rId1"/>
              </a:buBlip>
            </a:pPr>
            <a:r>
              <a:rPr sz="2000" dirty="0">
                <a:solidFill>
                  <a:schemeClr val="accent2"/>
                </a:solidFill>
                <a:latin typeface="Arial" panose="020B0604020202020204"/>
              </a:rPr>
              <a:t>Creating an insert trigger:</a:t>
            </a:r>
            <a:endParaRPr sz="2000" dirty="0">
              <a:solidFill>
                <a:schemeClr val="accent2"/>
              </a:solidFill>
              <a:latin typeface="Arial" panose="020B0604020202020204"/>
            </a:endParaRPr>
          </a:p>
          <a:p>
            <a:pPr lvl="1" eaLnBrk="1" hangingPunct="1">
              <a:buNone/>
            </a:pPr>
            <a:r>
              <a:rPr sz="1800" dirty="0">
                <a:solidFill>
                  <a:schemeClr val="accent2"/>
                </a:solidFill>
                <a:latin typeface="Courier New" panose="02070309020205020404" pitchFamily="49" charset="0"/>
              </a:rPr>
              <a:t>	</a:t>
            </a:r>
            <a:r>
              <a:rPr sz="1600" dirty="0">
                <a:solidFill>
                  <a:schemeClr val="accent2"/>
                </a:solidFill>
                <a:latin typeface="Courier New" panose="02070309020205020404" pitchFamily="49" charset="0"/>
              </a:rPr>
              <a:t>CREATE TRIGGER trgInsertShift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ON HumanResources.Shift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FOR INSERT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AS</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DECLARE @ModifiedDate datetime</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SELECT @ModifiedDate = ModifiedDate FROM Inserted</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IF (@ModifiedDate != getdate())</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BEGIN</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PRINT 'The modified date should be the current 	    date. Hence, cannot insert.'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ROLLBACK TRANSACTION</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END</a:t>
            </a:r>
            <a:endParaRPr sz="1600" dirty="0">
              <a:solidFill>
                <a:schemeClr val="accent2"/>
              </a:solidFill>
              <a:latin typeface="Courier New" panose="02070309020205020404" pitchFamily="49" charset="0"/>
            </a:endParaRPr>
          </a:p>
          <a:p>
            <a:pPr lvl="1" eaLnBrk="1" hangingPunct="1">
              <a:buNone/>
            </a:pPr>
            <a:r>
              <a:rPr sz="1800" dirty="0">
                <a:solidFill>
                  <a:schemeClr val="accent2"/>
                </a:solidFill>
                <a:latin typeface="Courier New" panose="02070309020205020404" pitchFamily="49" charset="0"/>
              </a:rPr>
              <a:t> </a:t>
            </a:r>
            <a:endParaRPr sz="1800" dirty="0">
              <a:solidFill>
                <a:schemeClr val="accent2"/>
              </a:solidFill>
              <a:latin typeface="Courier New" panose="02070309020205020404" pitchFamily="49" charset="0"/>
            </a:endParaRPr>
          </a:p>
        </p:txBody>
      </p:sp>
      <p:sp>
        <p:nvSpPr>
          <p:cNvPr id="1741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5" name="TextBox 4"/>
          <p:cNvSpPr txBox="1"/>
          <p:nvPr/>
        </p:nvSpPr>
        <p:spPr>
          <a:xfrm>
            <a:off x="3762375" y="5562600"/>
            <a:ext cx="5334000" cy="51816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Rolls back the INSERT statement if the modified date is not equal to the current date</a:t>
            </a:r>
            <a:endParaRPr sz="1400" dirty="0">
              <a:solidFill>
                <a:srgbClr val="C00000"/>
              </a:solidFill>
              <a:latin typeface="Arial" panose="020B0604020202020204"/>
              <a:ea typeface="Arial" panose="020B0604020202020204"/>
            </a:endParaRPr>
          </a:p>
        </p:txBody>
      </p:sp>
      <p:sp>
        <p:nvSpPr>
          <p:cNvPr id="6" name="TextBox 5"/>
          <p:cNvSpPr txBox="1"/>
          <p:nvPr/>
        </p:nvSpPr>
        <p:spPr>
          <a:xfrm>
            <a:off x="3762375" y="5562600"/>
            <a:ext cx="54102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Gets fired at the time of inserting records in the Shift table</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410">
                                            <p:txEl>
                                              <p:charRg st="28" end="59"/>
                                            </p:txEl>
                                          </p:spTgt>
                                        </p:tgtEl>
                                        <p:attrNameLst>
                                          <p:attrName>style.color</p:attrName>
                                        </p:attrNameLst>
                                      </p:cBhvr>
                                      <p:to>
                                        <a:srgbClr val="FF3300"/>
                                      </p:to>
                                    </p:animClr>
                                  </p:childTnLst>
                                </p:cTn>
                              </p:par>
                              <p:par>
                                <p:cTn id="7" presetID="3" presetClass="emph" presetSubtype="2" fill="hold" nodeType="withEffect">
                                  <p:stCondLst>
                                    <p:cond delay="0"/>
                                  </p:stCondLst>
                                  <p:childTnLst>
                                    <p:animClr clrSpc="rgb" dir="cw">
                                      <p:cBhvr override="childStyle">
                                        <p:cTn id="8" dur="500" fill="hold"/>
                                        <p:tgtEl>
                                          <p:spTgt spid="17410">
                                            <p:txEl>
                                              <p:charRg st="59" end="84"/>
                                            </p:txEl>
                                          </p:spTgt>
                                        </p:tgtEl>
                                        <p:attrNameLst>
                                          <p:attrName>style.color</p:attrName>
                                        </p:attrNameLst>
                                      </p:cBhvr>
                                      <p:to>
                                        <a:srgbClr val="FF3300"/>
                                      </p:to>
                                    </p:animClr>
                                  </p:childTnLst>
                                </p:cTn>
                              </p:par>
                              <p:par>
                                <p:cTn id="9" presetID="3" presetClass="emph" presetSubtype="2" fill="hold" nodeType="withEffect">
                                  <p:stCondLst>
                                    <p:cond delay="0"/>
                                  </p:stCondLst>
                                  <p:childTnLst>
                                    <p:animClr clrSpc="rgb" dir="cw">
                                      <p:cBhvr override="childStyle">
                                        <p:cTn id="10" dur="500" fill="hold"/>
                                        <p:tgtEl>
                                          <p:spTgt spid="17410">
                                            <p:txEl>
                                              <p:charRg st="84" end="96"/>
                                            </p:txEl>
                                          </p:spTgt>
                                        </p:tgtEl>
                                        <p:attrNameLst>
                                          <p:attrName>style.color</p:attrName>
                                        </p:attrNameLst>
                                      </p:cBhvr>
                                      <p:to>
                                        <a:srgbClr val="FF3300"/>
                                      </p:to>
                                    </p:animClr>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mph" presetSubtype="2" fill="hold" nodeType="clickEffect">
                                  <p:stCondLst>
                                    <p:cond delay="0"/>
                                  </p:stCondLst>
                                  <p:childTnLst>
                                    <p:animClr clrSpc="rgb" dir="cw">
                                      <p:cBhvr override="childStyle">
                                        <p:cTn id="17" dur="500" fill="hold"/>
                                        <p:tgtEl>
                                          <p:spTgt spid="17410">
                                            <p:txEl>
                                              <p:charRg st="28" end="59"/>
                                            </p:txEl>
                                          </p:spTgt>
                                        </p:tgtEl>
                                        <p:attrNameLst>
                                          <p:attrName>style.color</p:attrName>
                                        </p:attrNameLst>
                                      </p:cBhvr>
                                      <p:to>
                                        <a:schemeClr val="accent2"/>
                                      </p:to>
                                    </p:animClr>
                                  </p:childTnLst>
                                </p:cTn>
                              </p:par>
                              <p:par>
                                <p:cTn id="18" presetID="3" presetClass="emph" presetSubtype="2" fill="hold" nodeType="withEffect">
                                  <p:stCondLst>
                                    <p:cond delay="0"/>
                                  </p:stCondLst>
                                  <p:childTnLst>
                                    <p:animClr clrSpc="rgb" dir="cw">
                                      <p:cBhvr override="childStyle">
                                        <p:cTn id="19" dur="500" fill="hold"/>
                                        <p:tgtEl>
                                          <p:spTgt spid="17410">
                                            <p:txEl>
                                              <p:charRg st="59" end="84"/>
                                            </p:txEl>
                                          </p:spTgt>
                                        </p:tgtEl>
                                        <p:attrNameLst>
                                          <p:attrName>style.color</p:attrName>
                                        </p:attrNameLst>
                                      </p:cBhvr>
                                      <p:to>
                                        <a:schemeClr val="accent2"/>
                                      </p:to>
                                    </p:animClr>
                                  </p:childTnLst>
                                </p:cTn>
                              </p:par>
                              <p:par>
                                <p:cTn id="20" presetID="3" presetClass="emph" presetSubtype="2" fill="hold" nodeType="withEffect">
                                  <p:stCondLst>
                                    <p:cond delay="0"/>
                                  </p:stCondLst>
                                  <p:childTnLst>
                                    <p:animClr clrSpc="rgb" dir="cw">
                                      <p:cBhvr override="childStyle">
                                        <p:cTn id="21" dur="500" fill="hold"/>
                                        <p:tgtEl>
                                          <p:spTgt spid="17410">
                                            <p:txEl>
                                              <p:charRg st="84" end="96"/>
                                            </p:txEl>
                                          </p:spTgt>
                                        </p:tgtEl>
                                        <p:attrNameLst>
                                          <p:attrName>style.color</p:attrName>
                                        </p:attrNameLst>
                                      </p:cBhvr>
                                      <p:to>
                                        <a:schemeClr val="accent2"/>
                                      </p:to>
                                    </p:animClr>
                                  </p:childTnLst>
                                </p:cTn>
                              </p:par>
                              <p:par>
                                <p:cTn id="22" presetID="5" presetClass="exit" presetSubtype="10" fill="hold" grpId="1" nodeType="withEffect">
                                  <p:stCondLst>
                                    <p:cond delay="0"/>
                                  </p:stCondLst>
                                  <p:childTnLst>
                                    <p:animEffect transition="out" filter="checkerboard(across)">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3" presetClass="emph" presetSubtype="2" fill="hold" nodeType="withEffect">
                                  <p:stCondLst>
                                    <p:cond delay="0"/>
                                  </p:stCondLst>
                                  <p:childTnLst>
                                    <p:animClr clrSpc="rgb" dir="cw">
                                      <p:cBhvr override="childStyle">
                                        <p:cTn id="26" dur="500" fill="hold"/>
                                        <p:tgtEl>
                                          <p:spTgt spid="17410">
                                            <p:txEl>
                                              <p:charRg st="187" end="223"/>
                                            </p:txEl>
                                          </p:spTgt>
                                        </p:tgtEl>
                                        <p:attrNameLst>
                                          <p:attrName>style.color</p:attrName>
                                        </p:attrNameLst>
                                      </p:cBhvr>
                                      <p:to>
                                        <a:srgbClr val="FF3300"/>
                                      </p:to>
                                    </p:animClr>
                                  </p:childTnLst>
                                </p:cTn>
                              </p:par>
                              <p:par>
                                <p:cTn id="27" presetID="3" presetClass="emph" presetSubtype="2" fill="hold" nodeType="withEffect">
                                  <p:stCondLst>
                                    <p:cond delay="0"/>
                                  </p:stCondLst>
                                  <p:childTnLst>
                                    <p:animClr clrSpc="rgb" dir="cw">
                                      <p:cBhvr override="childStyle">
                                        <p:cTn id="28" dur="500" fill="hold"/>
                                        <p:tgtEl>
                                          <p:spTgt spid="17410">
                                            <p:txEl>
                                              <p:charRg st="223" end="233"/>
                                            </p:txEl>
                                          </p:spTgt>
                                        </p:tgtEl>
                                        <p:attrNameLst>
                                          <p:attrName>style.color</p:attrName>
                                        </p:attrNameLst>
                                      </p:cBhvr>
                                      <p:to>
                                        <a:srgbClr val="FF3300"/>
                                      </p:to>
                                    </p:animClr>
                                  </p:childTnLst>
                                </p:cTn>
                              </p:par>
                              <p:par>
                                <p:cTn id="29" presetID="3" presetClass="emph" presetSubtype="2" fill="hold" nodeType="withEffect">
                                  <p:stCondLst>
                                    <p:cond delay="0"/>
                                  </p:stCondLst>
                                  <p:childTnLst>
                                    <p:animClr clrSpc="rgb" dir="cw">
                                      <p:cBhvr override="childStyle">
                                        <p:cTn id="30" dur="500" fill="hold"/>
                                        <p:tgtEl>
                                          <p:spTgt spid="17410">
                                            <p:txEl>
                                              <p:charRg st="233" end="320"/>
                                            </p:txEl>
                                          </p:spTgt>
                                        </p:tgtEl>
                                        <p:attrNameLst>
                                          <p:attrName>style.color</p:attrName>
                                        </p:attrNameLst>
                                      </p:cBhvr>
                                      <p:to>
                                        <a:srgbClr val="FF3300"/>
                                      </p:to>
                                    </p:animClr>
                                  </p:childTnLst>
                                </p:cTn>
                              </p:par>
                              <p:par>
                                <p:cTn id="31" presetID="3" presetClass="emph" presetSubtype="2" fill="hold" nodeType="withEffect">
                                  <p:stCondLst>
                                    <p:cond delay="0"/>
                                  </p:stCondLst>
                                  <p:childTnLst>
                                    <p:animClr clrSpc="rgb" dir="cw">
                                      <p:cBhvr override="childStyle">
                                        <p:cTn id="32" dur="500" fill="hold"/>
                                        <p:tgtEl>
                                          <p:spTgt spid="17410">
                                            <p:txEl>
                                              <p:charRg st="320" end="347"/>
                                            </p:txEl>
                                          </p:spTgt>
                                        </p:tgtEl>
                                        <p:attrNameLst>
                                          <p:attrName>style.color</p:attrName>
                                        </p:attrNameLst>
                                      </p:cBhvr>
                                      <p:to>
                                        <a:srgbClr val="FF3300"/>
                                      </p:to>
                                    </p:animClr>
                                  </p:childTnLst>
                                </p:cTn>
                              </p:par>
                              <p:par>
                                <p:cTn id="33" presetID="5" presetClass="entr" presetSubtype="1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heckerboard(across)">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ph idx="1"/>
          </p:nvPr>
        </p:nvSpPr>
        <p:spPr>
          <a:xfrm>
            <a:off x="3032125" y="1597025"/>
            <a:ext cx="7313613" cy="4699000"/>
          </a:xfrm>
          <a:solidFill>
            <a:srgbClr val="FFFFFF"/>
          </a:solidFill>
          <a:ln>
            <a:noFill/>
          </a:ln>
        </p:spPr>
        <p:txBody>
          <a:bodyPr/>
          <a:p>
            <a:pPr eaLnBrk="1" hangingPunct="1">
              <a:buBlip>
                <a:blip r:embed="rId1"/>
              </a:buBlip>
            </a:pPr>
            <a:r>
              <a:rPr sz="2000" dirty="0">
                <a:solidFill>
                  <a:schemeClr val="accent2"/>
                </a:solidFill>
                <a:latin typeface="Arial" panose="020B0604020202020204"/>
              </a:rPr>
              <a:t>Creating a delete trigger:</a:t>
            </a:r>
            <a:endParaRPr sz="2000" dirty="0">
              <a:solidFill>
                <a:schemeClr val="accent2"/>
              </a:solidFill>
              <a:latin typeface="Arial" panose="020B0604020202020204"/>
            </a:endParaRPr>
          </a:p>
          <a:p>
            <a:pPr lvl="1" eaLnBrk="1" hangingPunct="1">
              <a:buNone/>
            </a:pPr>
            <a:r>
              <a:rPr sz="1800" dirty="0">
                <a:solidFill>
                  <a:schemeClr val="accent2"/>
                </a:solidFill>
                <a:latin typeface="Courier New" panose="02070309020205020404" pitchFamily="49" charset="0"/>
              </a:rPr>
              <a:t>		</a:t>
            </a:r>
            <a:r>
              <a:rPr sz="1600" dirty="0">
                <a:solidFill>
                  <a:schemeClr val="accent2"/>
                </a:solidFill>
                <a:latin typeface="Courier New" panose="02070309020205020404" pitchFamily="49" charset="0"/>
              </a:rPr>
              <a:t>CREATE TRIGGER trgDeleteDepartment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ON HumanResources.Department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FOR DELETE</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AS</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PRINT 'Deletion of Department is not	   	allowed'</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ROLLBACK TRANSACTION</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RETURN</a:t>
            </a:r>
            <a:endParaRPr sz="1600" dirty="0">
              <a:solidFill>
                <a:schemeClr val="accent2"/>
              </a:solidFill>
              <a:latin typeface="Courier New" panose="02070309020205020404" pitchFamily="49" charset="0"/>
            </a:endParaRPr>
          </a:p>
          <a:p>
            <a:pPr lvl="1" eaLnBrk="1" hangingPunct="1">
              <a:buNone/>
            </a:pPr>
            <a:endParaRPr sz="1800" dirty="0">
              <a:solidFill>
                <a:schemeClr val="accent2"/>
              </a:solidFill>
              <a:latin typeface="Courier New" panose="02070309020205020404" pitchFamily="49" charset="0"/>
            </a:endParaRPr>
          </a:p>
          <a:p>
            <a:pPr lvl="1" eaLnBrk="1" hangingPunct="1">
              <a:buNone/>
            </a:pPr>
            <a:r>
              <a:rPr sz="1800" dirty="0">
                <a:solidFill>
                  <a:schemeClr val="accent2"/>
                </a:solidFill>
                <a:latin typeface="Courier New" panose="02070309020205020404" pitchFamily="49" charset="0"/>
              </a:rPr>
              <a:t> </a:t>
            </a:r>
            <a:endParaRPr sz="1800" dirty="0">
              <a:solidFill>
                <a:schemeClr val="accent2"/>
              </a:solidFill>
              <a:latin typeface="Courier New" panose="02070309020205020404" pitchFamily="49" charset="0"/>
            </a:endParaRPr>
          </a:p>
        </p:txBody>
      </p:sp>
      <p:sp>
        <p:nvSpPr>
          <p:cNvPr id="1843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4" name="TextBox 3"/>
          <p:cNvSpPr txBox="1"/>
          <p:nvPr/>
        </p:nvSpPr>
        <p:spPr>
          <a:xfrm>
            <a:off x="3962400" y="4419600"/>
            <a:ext cx="51816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Creates a DELETE trigger on the Department table</a:t>
            </a:r>
            <a:endParaRPr sz="1400" dirty="0">
              <a:solidFill>
                <a:srgbClr val="C00000"/>
              </a:solidFill>
              <a:latin typeface="Arial" panose="020B0604020202020204"/>
              <a:ea typeface="Arial" panose="020B0604020202020204"/>
            </a:endParaRPr>
          </a:p>
        </p:txBody>
      </p:sp>
      <p:sp>
        <p:nvSpPr>
          <p:cNvPr id="5" name="TextBox 4"/>
          <p:cNvSpPr txBox="1"/>
          <p:nvPr/>
        </p:nvSpPr>
        <p:spPr>
          <a:xfrm>
            <a:off x="3962400" y="4419600"/>
            <a:ext cx="47244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Prevents deletion in the Department table</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8434">
                                            <p:txEl>
                                              <p:charRg st="27" end="64"/>
                                            </p:txEl>
                                          </p:spTgt>
                                        </p:tgtEl>
                                        <p:attrNameLst>
                                          <p:attrName>style.color</p:attrName>
                                        </p:attrNameLst>
                                      </p:cBhvr>
                                      <p:to>
                                        <a:srgbClr val="C00000"/>
                                      </p:to>
                                    </p:animClr>
                                  </p:childTnLst>
                                </p:cTn>
                              </p:par>
                              <p:par>
                                <p:cTn id="7" presetID="3" presetClass="emph" presetSubtype="2" fill="hold" nodeType="withEffect">
                                  <p:stCondLst>
                                    <p:cond delay="0"/>
                                  </p:stCondLst>
                                  <p:childTnLst>
                                    <p:animClr clrSpc="rgb" dir="cw">
                                      <p:cBhvr override="childStyle">
                                        <p:cTn id="8" dur="500" fill="hold"/>
                                        <p:tgtEl>
                                          <p:spTgt spid="18434">
                                            <p:txEl>
                                              <p:charRg st="64" end="95"/>
                                            </p:txEl>
                                          </p:spTgt>
                                        </p:tgtEl>
                                        <p:attrNameLst>
                                          <p:attrName>style.color</p:attrName>
                                        </p:attrNameLst>
                                      </p:cBhvr>
                                      <p:to>
                                        <a:srgbClr val="C00000"/>
                                      </p:to>
                                    </p:animClr>
                                  </p:childTnLst>
                                </p:cTn>
                              </p:par>
                              <p:par>
                                <p:cTn id="9" presetID="3" presetClass="emph" presetSubtype="2" fill="hold" nodeType="withEffect">
                                  <p:stCondLst>
                                    <p:cond delay="0"/>
                                  </p:stCondLst>
                                  <p:childTnLst>
                                    <p:animClr clrSpc="rgb" dir="cw">
                                      <p:cBhvr override="childStyle">
                                        <p:cTn id="10" dur="500" fill="hold"/>
                                        <p:tgtEl>
                                          <p:spTgt spid="18434">
                                            <p:txEl>
                                              <p:charRg st="95" end="108"/>
                                            </p:txEl>
                                          </p:spTgt>
                                        </p:tgtEl>
                                        <p:attrNameLst>
                                          <p:attrName>style.color</p:attrName>
                                        </p:attrNameLst>
                                      </p:cBhvr>
                                      <p:to>
                                        <a:srgbClr val="C00000"/>
                                      </p:to>
                                    </p:animClr>
                                  </p:childTnLst>
                                </p:cTn>
                              </p:par>
                              <p:par>
                                <p:cTn id="11" presetID="5"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3" presetClass="emph" presetSubtype="2" fill="hold" nodeType="withEffect">
                                  <p:stCondLst>
                                    <p:cond delay="0"/>
                                  </p:stCondLst>
                                  <p:childTnLst>
                                    <p:animClr clrSpc="rgb" dir="cw">
                                      <p:cBhvr override="childStyle">
                                        <p:cTn id="19" dur="500" fill="hold"/>
                                        <p:tgtEl>
                                          <p:spTgt spid="18434">
                                            <p:txEl>
                                              <p:charRg st="27" end="64"/>
                                            </p:txEl>
                                          </p:spTgt>
                                        </p:tgtEl>
                                        <p:attrNameLst>
                                          <p:attrName>style.color</p:attrName>
                                        </p:attrNameLst>
                                      </p:cBhvr>
                                      <p:to>
                                        <a:schemeClr val="accent2"/>
                                      </p:to>
                                    </p:animClr>
                                  </p:childTnLst>
                                </p:cTn>
                              </p:par>
                              <p:par>
                                <p:cTn id="20" presetID="3" presetClass="emph" presetSubtype="2" fill="hold" nodeType="withEffect">
                                  <p:stCondLst>
                                    <p:cond delay="0"/>
                                  </p:stCondLst>
                                  <p:childTnLst>
                                    <p:animClr clrSpc="rgb" dir="cw">
                                      <p:cBhvr override="childStyle">
                                        <p:cTn id="21" dur="500" fill="hold"/>
                                        <p:tgtEl>
                                          <p:spTgt spid="18434">
                                            <p:txEl>
                                              <p:charRg st="64" end="95"/>
                                            </p:txEl>
                                          </p:spTgt>
                                        </p:tgtEl>
                                        <p:attrNameLst>
                                          <p:attrName>style.color</p:attrName>
                                        </p:attrNameLst>
                                      </p:cBhvr>
                                      <p:to>
                                        <a:schemeClr val="accent2"/>
                                      </p:to>
                                    </p:animClr>
                                  </p:childTnLst>
                                </p:cTn>
                              </p:par>
                              <p:par>
                                <p:cTn id="22" presetID="3" presetClass="emph" presetSubtype="2" fill="hold" nodeType="withEffect">
                                  <p:stCondLst>
                                    <p:cond delay="0"/>
                                  </p:stCondLst>
                                  <p:childTnLst>
                                    <p:animClr clrSpc="rgb" dir="cw">
                                      <p:cBhvr override="childStyle">
                                        <p:cTn id="23" dur="500" fill="hold"/>
                                        <p:tgtEl>
                                          <p:spTgt spid="18434">
                                            <p:txEl>
                                              <p:charRg st="95" end="108"/>
                                            </p:txEl>
                                          </p:spTgt>
                                        </p:tgtEl>
                                        <p:attrNameLst>
                                          <p:attrName>style.color</p:attrName>
                                        </p:attrNameLst>
                                      </p:cBhvr>
                                      <p:to>
                                        <a:schemeClr val="accent2"/>
                                      </p:to>
                                    </p:animClr>
                                  </p:childTnLst>
                                </p:cTn>
                              </p:par>
                              <p:par>
                                <p:cTn id="24" presetID="3" presetClass="emph" presetSubtype="2" fill="hold" nodeType="withEffect">
                                  <p:stCondLst>
                                    <p:cond delay="0"/>
                                  </p:stCondLst>
                                  <p:childTnLst>
                                    <p:animClr clrSpc="rgb" dir="cw">
                                      <p:cBhvr override="childStyle">
                                        <p:cTn id="25" dur="500" fill="hold"/>
                                        <p:tgtEl>
                                          <p:spTgt spid="18434">
                                            <p:txEl>
                                              <p:charRg st="170" end="198"/>
                                            </p:txEl>
                                          </p:spTgt>
                                        </p:tgtEl>
                                        <p:attrNameLst>
                                          <p:attrName>style.color</p:attrName>
                                        </p:attrNameLst>
                                      </p:cBhvr>
                                      <p:to>
                                        <a:srgbClr val="C00000"/>
                                      </p:to>
                                    </p:animClr>
                                  </p:childTnLst>
                                </p:cTn>
                              </p:par>
                              <p:par>
                                <p:cTn id="26" presetID="5"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p:nvPr>
            <p:ph idx="1"/>
          </p:nvPr>
        </p:nvSpPr>
        <p:spPr>
          <a:xfrm>
            <a:off x="3032125" y="1597025"/>
            <a:ext cx="7313613" cy="4699000"/>
          </a:xfrm>
          <a:solidFill>
            <a:srgbClr val="FFFFFF"/>
          </a:solidFill>
          <a:ln>
            <a:noFill/>
          </a:ln>
        </p:spPr>
        <p:txBody>
          <a:bodyPr/>
          <a:p>
            <a:pPr eaLnBrk="1" hangingPunct="1">
              <a:buBlip>
                <a:blip r:embed="rId1"/>
              </a:buBlip>
            </a:pPr>
            <a:r>
              <a:rPr sz="2000" dirty="0">
                <a:solidFill>
                  <a:schemeClr val="accent2"/>
                </a:solidFill>
                <a:latin typeface="Arial" panose="020B0604020202020204"/>
              </a:rPr>
              <a:t>Creating an update trigger:</a:t>
            </a:r>
            <a:endParaRPr sz="2000" dirty="0">
              <a:solidFill>
                <a:schemeClr val="accent2"/>
              </a:solidFill>
              <a:latin typeface="Arial" panose="020B0604020202020204"/>
            </a:endParaRPr>
          </a:p>
          <a:p>
            <a:pPr lvl="1" eaLnBrk="1" hangingPunct="1">
              <a:buNone/>
            </a:pPr>
            <a:r>
              <a:rPr sz="1800" dirty="0">
                <a:solidFill>
                  <a:schemeClr val="accent2"/>
                </a:solidFill>
                <a:latin typeface="Courier New" panose="02070309020205020404" pitchFamily="49" charset="0"/>
              </a:rPr>
              <a:t>		</a:t>
            </a:r>
            <a:r>
              <a:rPr sz="1600" dirty="0">
                <a:solidFill>
                  <a:schemeClr val="accent2"/>
                </a:solidFill>
                <a:latin typeface="Courier New" panose="02070309020205020404" pitchFamily="49" charset="0"/>
              </a:rPr>
              <a:t>CREATE TRIGGER trgUpdateEmployeePayHistory</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ON HumanResources.EmployeePayHistory</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FOR UPDATE</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AS</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IF UPDATE (Rate)</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BEGIN</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DECLARE @AvgRate float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SELECT @AvgRate = AVG(Rate)</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FROM HumanResources.EmployeePayHistory</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IF(@AvgRate &gt; 20)</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BEGIN</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PRINT 'The average value 			of rate cannot be more than 20'</a:t>
            </a:r>
            <a:endParaRPr sz="1600" dirty="0">
              <a:solidFill>
                <a:schemeClr val="accent2"/>
              </a:solidFill>
              <a:latin typeface="Courier New" panose="02070309020205020404" pitchFamily="49" charset="0"/>
            </a:endParaRPr>
          </a:p>
          <a:p>
            <a:pPr lvl="1" eaLnBrk="1" hangingPunct="1">
              <a:buNone/>
            </a:pPr>
            <a:r>
              <a:rPr sz="1800" dirty="0">
                <a:solidFill>
                  <a:schemeClr val="accent2"/>
                </a:solidFill>
                <a:latin typeface="Courier New" panose="02070309020205020404" pitchFamily="49" charset="0"/>
              </a:rPr>
              <a:t>     	</a:t>
            </a:r>
            <a:endParaRPr sz="1800" dirty="0">
              <a:solidFill>
                <a:schemeClr val="accent2"/>
              </a:solidFill>
              <a:latin typeface="Courier New" panose="02070309020205020404" pitchFamily="49" charset="0"/>
            </a:endParaRPr>
          </a:p>
        </p:txBody>
      </p:sp>
      <p:sp>
        <p:nvSpPr>
          <p:cNvPr id="1945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4" name="TextBox 3"/>
          <p:cNvSpPr txBox="1"/>
          <p:nvPr/>
        </p:nvSpPr>
        <p:spPr>
          <a:xfrm>
            <a:off x="4038600" y="5864225"/>
            <a:ext cx="64008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Gets fired while updating the Rate column in the EmployeePayHistory table</a:t>
            </a:r>
            <a:endParaRPr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9458">
                                            <p:txEl>
                                              <p:charRg st="112" end="125"/>
                                            </p:txEl>
                                          </p:spTgt>
                                        </p:tgtEl>
                                        <p:attrNameLst>
                                          <p:attrName>style.color</p:attrName>
                                        </p:attrNameLst>
                                      </p:cBhvr>
                                      <p:to>
                                        <a:srgbClr val="C00000"/>
                                      </p:to>
                                    </p:animClr>
                                  </p:childTnLst>
                                </p:cTn>
                              </p:par>
                              <p:par>
                                <p:cTn id="7" presetID="3" presetClass="emph" presetSubtype="2" fill="hold" nodeType="withEffect">
                                  <p:stCondLst>
                                    <p:cond delay="0"/>
                                  </p:stCondLst>
                                  <p:childTnLst>
                                    <p:animClr clrSpc="rgb" dir="cw">
                                      <p:cBhvr override="childStyle">
                                        <p:cTn id="8" dur="500" fill="hold"/>
                                        <p:tgtEl>
                                          <p:spTgt spid="19458">
                                            <p:txEl>
                                              <p:charRg st="125" end="130"/>
                                            </p:txEl>
                                          </p:spTgt>
                                        </p:tgtEl>
                                        <p:attrNameLst>
                                          <p:attrName>style.color</p:attrName>
                                        </p:attrNameLst>
                                      </p:cBhvr>
                                      <p:to>
                                        <a:srgbClr val="C00000"/>
                                      </p:to>
                                    </p:animClr>
                                  </p:childTnLst>
                                </p:cTn>
                              </p:par>
                              <p:par>
                                <p:cTn id="9" presetID="3" presetClass="emph" presetSubtype="2" fill="hold" nodeType="withEffect">
                                  <p:stCondLst>
                                    <p:cond delay="0"/>
                                  </p:stCondLst>
                                  <p:childTnLst>
                                    <p:animClr clrSpc="rgb" dir="cw">
                                      <p:cBhvr override="childStyle">
                                        <p:cTn id="10" dur="500" fill="hold"/>
                                        <p:tgtEl>
                                          <p:spTgt spid="19458">
                                            <p:txEl>
                                              <p:charRg st="130" end="151"/>
                                            </p:txEl>
                                          </p:spTgt>
                                        </p:tgtEl>
                                        <p:attrNameLst>
                                          <p:attrName>style.color</p:attrName>
                                        </p:attrNameLst>
                                      </p:cBhvr>
                                      <p:to>
                                        <a:srgbClr val="C00000"/>
                                      </p:to>
                                    </p:animClr>
                                  </p:childTnLst>
                                </p:cTn>
                              </p:par>
                              <p:par>
                                <p:cTn id="11" presetID="5"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p:nvPr>
            <p:ph idx="1"/>
          </p:nvPr>
        </p:nvSpPr>
        <p:spPr>
          <a:xfrm>
            <a:off x="3032125" y="1598613"/>
            <a:ext cx="7315200" cy="2135187"/>
          </a:xfrm>
          <a:no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In this session, you will learn to:</a:t>
            </a:r>
            <a:endParaRPr sz="2000" dirty="0">
              <a:solidFill>
                <a:schemeClr val="accent2"/>
              </a:solidFill>
              <a:latin typeface="Arial" panose="020B0604020202020204" pitchFamily="34"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Implement triggers</a:t>
            </a:r>
            <a:endParaRPr sz="1800" dirty="0">
              <a:solidFill>
                <a:schemeClr val="accent2"/>
              </a:solidFill>
              <a:latin typeface="Arial" panose="020B0604020202020204" pitchFamily="34" charset="0"/>
              <a:ea typeface="Times New Roman" panose="02020603050405020304" pitchFamily="18" charset="0"/>
            </a:endParaRPr>
          </a:p>
        </p:txBody>
      </p:sp>
      <p:sp>
        <p:nvSpPr>
          <p:cNvPr id="2051" name="Text Box 3"/>
          <p:cNvSpPr txBox="1"/>
          <p:nvPr/>
        </p:nvSpPr>
        <p:spPr>
          <a:xfrm>
            <a:off x="1676400" y="711200"/>
            <a:ext cx="6858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Arial" panose="020B0604020202020204"/>
              </a:rPr>
              <a:t> Objectives</a:t>
            </a:r>
            <a:endParaRPr sz="2000" b="1" dirty="0">
              <a:solidFill>
                <a:schemeClr val="bg1"/>
              </a:solidFill>
              <a:latin typeface="Tahoma" panose="020B0604030504040204" pitchFamily="34" charset="0"/>
              <a:ea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p:nvPr>
            <p:ph idx="1"/>
          </p:nvPr>
        </p:nvSpPr>
        <p:spPr>
          <a:xfrm>
            <a:off x="3032125" y="1597025"/>
            <a:ext cx="7313613" cy="4699000"/>
          </a:xfrm>
          <a:solidFill>
            <a:srgbClr val="FFFFFF"/>
          </a:solidFill>
          <a:ln>
            <a:noFill/>
          </a:ln>
        </p:spPr>
        <p:txBody>
          <a:bodyPr/>
          <a:p>
            <a:pPr lvl="2" eaLnBrk="1" hangingPunct="1">
              <a:buNone/>
            </a:pPr>
            <a:r>
              <a:rPr sz="1600" dirty="0">
                <a:solidFill>
                  <a:schemeClr val="accent2"/>
                </a:solidFill>
                <a:latin typeface="Courier New" panose="02070309020205020404" pitchFamily="49" charset="0"/>
              </a:rPr>
              <a:t>IF(@AvgRate &gt; 20)</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BEGIN</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PRINT 'The average value of rate cannot be   </a:t>
            </a:r>
            <a:br>
              <a:rPr sz="1600" dirty="0">
                <a:solidFill>
                  <a:schemeClr val="accent2"/>
                </a:solidFill>
                <a:latin typeface="Courier New" panose="02070309020205020404" pitchFamily="49" charset="0"/>
              </a:rPr>
            </a:br>
            <a:r>
              <a:rPr sz="1600" dirty="0">
                <a:solidFill>
                  <a:schemeClr val="accent2"/>
                </a:solidFill>
                <a:latin typeface="Courier New" panose="02070309020205020404" pitchFamily="49" charset="0"/>
              </a:rPr>
              <a:t>   more than 20'</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ROLLBACK TRANSACTION</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END</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END</a:t>
            </a:r>
            <a:r>
              <a:rPr sz="1200" dirty="0">
                <a:solidFill>
                  <a:schemeClr val="accent2"/>
                </a:solidFill>
                <a:latin typeface="Courier New" panose="02070309020205020404" pitchFamily="49" charset="0"/>
              </a:rPr>
              <a:t>	</a:t>
            </a:r>
            <a:endParaRPr sz="1200" dirty="0">
              <a:solidFill>
                <a:schemeClr val="accent2"/>
              </a:solidFill>
              <a:latin typeface="Courier New" panose="02070309020205020404" pitchFamily="49" charset="0"/>
            </a:endParaRPr>
          </a:p>
        </p:txBody>
      </p:sp>
      <p:sp>
        <p:nvSpPr>
          <p:cNvPr id="2048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4" name="TextBox 3"/>
          <p:cNvSpPr txBox="1"/>
          <p:nvPr/>
        </p:nvSpPr>
        <p:spPr>
          <a:xfrm>
            <a:off x="3581400" y="3733800"/>
            <a:ext cx="59436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Rolls back the transaction if average value of rate is greater than 20</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0482">
                                            <p:txEl>
                                              <p:charRg st="93" end="122"/>
                                            </p:txEl>
                                          </p:spTgt>
                                        </p:tgtEl>
                                        <p:attrNameLst>
                                          <p:attrName>style.color</p:attrName>
                                        </p:attrNameLst>
                                      </p:cBhvr>
                                      <p:to>
                                        <a:srgbClr val="C00000"/>
                                      </p:to>
                                    </p:animClr>
                                  </p:childTnLst>
                                </p:cTn>
                              </p:par>
                              <p:par>
                                <p:cTn id="7" presetID="5" presetClass="entr" presetSubtype="1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heckerboard(across)">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p:nvPr>
            <p:ph idx="1"/>
          </p:nvPr>
        </p:nvSpPr>
        <p:spPr>
          <a:xfrm>
            <a:off x="3032125" y="1597025"/>
            <a:ext cx="7313613" cy="4699000"/>
          </a:xfrm>
          <a:solidFill>
            <a:srgbClr val="FFFFFF"/>
          </a:solidFill>
          <a:ln>
            <a:noFill/>
          </a:ln>
        </p:spPr>
        <p:txBody>
          <a:bodyPr/>
          <a:p>
            <a:pPr eaLnBrk="1" hangingPunct="1">
              <a:buBlip>
                <a:blip r:embed="rId1"/>
              </a:buBlip>
            </a:pPr>
            <a:r>
              <a:rPr sz="2000" dirty="0">
                <a:solidFill>
                  <a:schemeClr val="accent2"/>
                </a:solidFill>
                <a:latin typeface="Arial" panose="020B0604020202020204"/>
              </a:rPr>
              <a:t>Creating an after trigger:</a:t>
            </a:r>
            <a:endParaRPr sz="2000" dirty="0">
              <a:solidFill>
                <a:schemeClr val="accent2"/>
              </a:solidFill>
              <a:latin typeface="Arial" panose="020B0604020202020204"/>
            </a:endParaRPr>
          </a:p>
          <a:p>
            <a:pPr lvl="1" eaLnBrk="1" hangingPunct="1">
              <a:buNone/>
            </a:pPr>
            <a:r>
              <a:rPr sz="1800" dirty="0">
                <a:solidFill>
                  <a:schemeClr val="accent2"/>
                </a:solidFill>
                <a:latin typeface="Courier New" panose="02070309020205020404" pitchFamily="49" charset="0"/>
              </a:rPr>
              <a:t>		</a:t>
            </a:r>
            <a:r>
              <a:rPr sz="1600" dirty="0">
                <a:solidFill>
                  <a:schemeClr val="accent2"/>
                </a:solidFill>
                <a:latin typeface="Courier New" panose="02070309020205020404" pitchFamily="49" charset="0"/>
              </a:rPr>
              <a:t>CREATE TRIGGER trgDeleteShift ON 	HumanResources.Shift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AFTER DELETE</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AS </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PRINT 'Deletion successful'</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t>
            </a:r>
            <a:endParaRPr sz="1600" dirty="0">
              <a:solidFill>
                <a:schemeClr val="accent2"/>
              </a:solidFill>
              <a:latin typeface="Courier New" panose="02070309020205020404" pitchFamily="49" charset="0"/>
            </a:endParaRPr>
          </a:p>
        </p:txBody>
      </p:sp>
      <p:sp>
        <p:nvSpPr>
          <p:cNvPr id="2150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4" name="TextBox 3"/>
          <p:cNvSpPr txBox="1"/>
          <p:nvPr/>
        </p:nvSpPr>
        <p:spPr>
          <a:xfrm>
            <a:off x="3962400" y="3581400"/>
            <a:ext cx="6096000" cy="51816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Gets fired after the DELETE statement is executed on the Shift table to display a confirmation message</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1506">
                                            <p:txEl>
                                              <p:charRg st="84" end="99"/>
                                            </p:txEl>
                                          </p:spTgt>
                                        </p:tgtEl>
                                        <p:attrNameLst>
                                          <p:attrName>style.color</p:attrName>
                                        </p:attrNameLst>
                                      </p:cBhvr>
                                      <p:to>
                                        <a:srgbClr val="C00000"/>
                                      </p:to>
                                    </p:animClr>
                                  </p:childTnLst>
                                </p:cTn>
                              </p:par>
                              <p:par>
                                <p:cTn id="7" presetID="3" presetClass="emph" presetSubtype="2" fill="hold" nodeType="withEffect">
                                  <p:stCondLst>
                                    <p:cond delay="0"/>
                                  </p:stCondLst>
                                  <p:childTnLst>
                                    <p:animClr clrSpc="rgb" dir="cw">
                                      <p:cBhvr override="childStyle">
                                        <p:cTn id="8" dur="500" fill="hold"/>
                                        <p:tgtEl>
                                          <p:spTgt spid="21506">
                                            <p:txEl>
                                              <p:charRg st="105" end="135"/>
                                            </p:txEl>
                                          </p:spTgt>
                                        </p:tgtEl>
                                        <p:attrNameLst>
                                          <p:attrName>style.color</p:attrName>
                                        </p:attrNameLst>
                                      </p:cBhvr>
                                      <p:to>
                                        <a:srgbClr val="C00000"/>
                                      </p:to>
                                    </p:animClr>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4">
                                            <p:txEl>
                                              <p:charRg st="0" end="103"/>
                                            </p:txEl>
                                          </p:spTgt>
                                        </p:tgtEl>
                                        <p:attrNameLst>
                                          <p:attrName>style.visibility</p:attrName>
                                        </p:attrNameLst>
                                      </p:cBhvr>
                                      <p:to>
                                        <p:strVal val="visible"/>
                                      </p:to>
                                    </p:set>
                                    <p:animEffect transition="in" filter="checkerboard(across)">
                                      <p:cBhvr>
                                        <p:cTn id="12" dur="500"/>
                                        <p:tgtEl>
                                          <p:spTgt spid="4">
                                            <p:txEl>
                                              <p:charRg st="0"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ph idx="1"/>
          </p:nvPr>
        </p:nvSpPr>
        <p:spPr>
          <a:xfrm>
            <a:off x="3032125" y="1597025"/>
            <a:ext cx="7313613" cy="4699000"/>
          </a:xfrm>
          <a:solidFill>
            <a:srgbClr val="FFFFFF"/>
          </a:solidFill>
          <a:ln>
            <a:noFill/>
          </a:ln>
        </p:spPr>
        <p:txBody>
          <a:bodyPr/>
          <a:p>
            <a:pPr eaLnBrk="1" hangingPunct="1">
              <a:buBlip>
                <a:blip r:embed="rId1"/>
              </a:buBlip>
            </a:pPr>
            <a:r>
              <a:rPr sz="2000" dirty="0">
                <a:solidFill>
                  <a:schemeClr val="accent2"/>
                </a:solidFill>
                <a:latin typeface="Arial" panose="020B0604020202020204"/>
              </a:rPr>
              <a:t>Creating an instead of trigger:</a:t>
            </a:r>
            <a:endParaRPr sz="2000" dirty="0">
              <a:solidFill>
                <a:schemeClr val="accent2"/>
              </a:solidFill>
              <a:latin typeface="Arial" panose="020B0604020202020204"/>
            </a:endParaRPr>
          </a:p>
          <a:p>
            <a:pPr lvl="1" eaLnBrk="1" hangingPunct="1">
              <a:buNone/>
            </a:pPr>
            <a:r>
              <a:rPr sz="1800" dirty="0">
                <a:solidFill>
                  <a:schemeClr val="accent2"/>
                </a:solidFill>
                <a:latin typeface="Courier New" panose="02070309020205020404" pitchFamily="49" charset="0"/>
              </a:rPr>
              <a:t>		</a:t>
            </a:r>
            <a:r>
              <a:rPr sz="1600" dirty="0">
                <a:solidFill>
                  <a:schemeClr val="accent2"/>
                </a:solidFill>
                <a:latin typeface="Courier New" panose="02070309020205020404" pitchFamily="49" charset="0"/>
              </a:rPr>
              <a:t>CREATE TRIGGER trgDelete ON 	HumanResources.Project</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INSTEAD OF DELETE</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AS </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PRINT 'Project records cannot be deleted'</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t>
            </a:r>
            <a:endParaRPr sz="1600" dirty="0">
              <a:solidFill>
                <a:schemeClr val="accent2"/>
              </a:solidFill>
              <a:latin typeface="Courier New" panose="02070309020205020404" pitchFamily="49" charset="0"/>
            </a:endParaRPr>
          </a:p>
        </p:txBody>
      </p:sp>
      <p:sp>
        <p:nvSpPr>
          <p:cNvPr id="2253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4" name="TextBox 3"/>
          <p:cNvSpPr txBox="1"/>
          <p:nvPr/>
        </p:nvSpPr>
        <p:spPr>
          <a:xfrm>
            <a:off x="3962400" y="3505200"/>
            <a:ext cx="59436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Displays a message instead of deleting record from the Project table</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2530">
                                            <p:txEl>
                                              <p:charRg st="86" end="106"/>
                                            </p:txEl>
                                          </p:spTgt>
                                        </p:tgtEl>
                                        <p:attrNameLst>
                                          <p:attrName>style.color</p:attrName>
                                        </p:attrNameLst>
                                      </p:cBhvr>
                                      <p:to>
                                        <a:srgbClr val="FF3300"/>
                                      </p:to>
                                    </p:animClr>
                                  </p:childTnLst>
                                </p:cTn>
                              </p:par>
                              <p:par>
                                <p:cTn id="7" presetID="3" presetClass="emph" presetSubtype="2" fill="hold" nodeType="withEffect">
                                  <p:stCondLst>
                                    <p:cond delay="0"/>
                                  </p:stCondLst>
                                  <p:childTnLst>
                                    <p:animClr clrSpc="rgb" dir="cw">
                                      <p:cBhvr override="childStyle">
                                        <p:cTn id="8" dur="500" fill="hold"/>
                                        <p:tgtEl>
                                          <p:spTgt spid="22530">
                                            <p:txEl>
                                              <p:charRg st="106" end="112"/>
                                            </p:txEl>
                                          </p:spTgt>
                                        </p:tgtEl>
                                        <p:attrNameLst>
                                          <p:attrName>style.color</p:attrName>
                                        </p:attrNameLst>
                                      </p:cBhvr>
                                      <p:to>
                                        <a:srgbClr val="FF3300"/>
                                      </p:to>
                                    </p:animClr>
                                  </p:childTnLst>
                                </p:cTn>
                              </p:par>
                              <p:par>
                                <p:cTn id="9" presetID="3" presetClass="emph" presetSubtype="2" fill="hold" nodeType="withEffect">
                                  <p:stCondLst>
                                    <p:cond delay="0"/>
                                  </p:stCondLst>
                                  <p:childTnLst>
                                    <p:animClr clrSpc="rgb" dir="cw">
                                      <p:cBhvr override="childStyle">
                                        <p:cTn id="10" dur="500" fill="hold"/>
                                        <p:tgtEl>
                                          <p:spTgt spid="22530">
                                            <p:txEl>
                                              <p:charRg st="112" end="156"/>
                                            </p:txEl>
                                          </p:spTgt>
                                        </p:tgtEl>
                                        <p:attrNameLst>
                                          <p:attrName>style.color</p:attrName>
                                        </p:attrNameLst>
                                      </p:cBhvr>
                                      <p:to>
                                        <a:srgbClr val="FF3300"/>
                                      </p:to>
                                    </p:animClr>
                                  </p:childTnLst>
                                </p:cTn>
                              </p:par>
                            </p:childTnLst>
                          </p:cTn>
                        </p:par>
                        <p:par>
                          <p:cTn id="11" fill="hold">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p:nvPr>
            <p:ph idx="1"/>
          </p:nvPr>
        </p:nvSpPr>
        <p:spPr>
          <a:xfrm>
            <a:off x="3032125" y="1597025"/>
            <a:ext cx="7313613" cy="4699000"/>
          </a:xfrm>
          <a:solidFill>
            <a:srgbClr val="FFFFFF"/>
          </a:solidFill>
          <a:ln>
            <a:noFill/>
          </a:ln>
        </p:spPr>
        <p:txBody>
          <a:bodyPr/>
          <a:p>
            <a:pPr eaLnBrk="1" hangingPunct="1">
              <a:buBlip>
                <a:blip r:embed="rId1"/>
              </a:buBlip>
            </a:pPr>
            <a:r>
              <a:rPr sz="2000" dirty="0">
                <a:solidFill>
                  <a:schemeClr val="accent2"/>
                </a:solidFill>
                <a:latin typeface="Arial" panose="020B0604020202020204"/>
              </a:rPr>
              <a:t>Creating a DDL trigger:</a:t>
            </a:r>
            <a:endParaRPr sz="2000" dirty="0">
              <a:solidFill>
                <a:schemeClr val="accent2"/>
              </a:solidFill>
              <a:latin typeface="Arial" panose="020B0604020202020204"/>
            </a:endParaRPr>
          </a:p>
          <a:p>
            <a:pPr lvl="1" eaLnBrk="1" hangingPunct="1">
              <a:buNone/>
            </a:pPr>
            <a:r>
              <a:rPr sz="1800" dirty="0">
                <a:solidFill>
                  <a:schemeClr val="accent2"/>
                </a:solidFill>
                <a:latin typeface="Courier New" panose="02070309020205020404" pitchFamily="49" charset="0"/>
              </a:rPr>
              <a:t>		</a:t>
            </a:r>
            <a:r>
              <a:rPr sz="1600" dirty="0">
                <a:solidFill>
                  <a:schemeClr val="accent2"/>
                </a:solidFill>
                <a:latin typeface="Courier New" panose="02070309020205020404" pitchFamily="49" charset="0"/>
              </a:rPr>
              <a:t>CREATE TRIGGER safety </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ON DATABASE </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FOR DROP_TABLE, ALTER_TABLE </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AS </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PRINT 'You must disable Trigger "safety" to 	drop  	or alter tables!' </a:t>
            </a:r>
            <a:endParaRPr sz="1600" dirty="0">
              <a:solidFill>
                <a:schemeClr val="accent2"/>
              </a:solidFill>
              <a:latin typeface="Courier New" panose="02070309020205020404" pitchFamily="49" charset="0"/>
            </a:endParaRPr>
          </a:p>
          <a:p>
            <a:pPr lvl="1" eaLnBrk="1" hangingPunct="1">
              <a:buNone/>
            </a:pPr>
            <a:r>
              <a:rPr sz="1600" dirty="0">
                <a:solidFill>
                  <a:schemeClr val="accent2"/>
                </a:solidFill>
                <a:latin typeface="Courier New" panose="02070309020205020404" pitchFamily="49" charset="0"/>
              </a:rPr>
              <a:t>    ROLLBACK</a:t>
            </a:r>
            <a:endParaRPr sz="1600" dirty="0">
              <a:solidFill>
                <a:schemeClr val="accent2"/>
              </a:solidFill>
              <a:latin typeface="Courier New" panose="02070309020205020404" pitchFamily="49" charset="0"/>
            </a:endParaRPr>
          </a:p>
        </p:txBody>
      </p:sp>
      <p:sp>
        <p:nvSpPr>
          <p:cNvPr id="2355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Triggers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4" name="TextBox 3"/>
          <p:cNvSpPr txBox="1"/>
          <p:nvPr/>
        </p:nvSpPr>
        <p:spPr>
          <a:xfrm>
            <a:off x="3962400" y="4187825"/>
            <a:ext cx="44196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Gets fired while dropping or altering tables</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3554">
                                            <p:txEl>
                                              <p:charRg st="24" end="49"/>
                                            </p:txEl>
                                          </p:spTgt>
                                        </p:tgtEl>
                                        <p:attrNameLst>
                                          <p:attrName>style.color</p:attrName>
                                        </p:attrNameLst>
                                      </p:cBhvr>
                                      <p:to>
                                        <a:srgbClr val="C00000"/>
                                      </p:to>
                                    </p:animClr>
                                  </p:childTnLst>
                                </p:cTn>
                              </p:par>
                              <p:par>
                                <p:cTn id="7" presetID="3" presetClass="emph" presetSubtype="2" fill="hold" nodeType="withEffect">
                                  <p:stCondLst>
                                    <p:cond delay="0"/>
                                  </p:stCondLst>
                                  <p:childTnLst>
                                    <p:animClr clrSpc="rgb" dir="cw">
                                      <p:cBhvr override="childStyle">
                                        <p:cTn id="8" dur="500" fill="hold"/>
                                        <p:tgtEl>
                                          <p:spTgt spid="23554">
                                            <p:txEl>
                                              <p:charRg st="49" end="64"/>
                                            </p:txEl>
                                          </p:spTgt>
                                        </p:tgtEl>
                                        <p:attrNameLst>
                                          <p:attrName>style.color</p:attrName>
                                        </p:attrNameLst>
                                      </p:cBhvr>
                                      <p:to>
                                        <a:srgbClr val="C00000"/>
                                      </p:to>
                                    </p:animClr>
                                  </p:childTnLst>
                                </p:cTn>
                              </p:par>
                              <p:par>
                                <p:cTn id="9" presetID="3" presetClass="emph" presetSubtype="2" fill="hold" nodeType="withEffect">
                                  <p:stCondLst>
                                    <p:cond delay="0"/>
                                  </p:stCondLst>
                                  <p:childTnLst>
                                    <p:animClr clrSpc="rgb" dir="cw">
                                      <p:cBhvr override="childStyle">
                                        <p:cTn id="10" dur="500" fill="hold"/>
                                        <p:tgtEl>
                                          <p:spTgt spid="23554">
                                            <p:txEl>
                                              <p:charRg st="64" end="95"/>
                                            </p:txEl>
                                          </p:spTgt>
                                        </p:tgtEl>
                                        <p:attrNameLst>
                                          <p:attrName>style.color</p:attrName>
                                        </p:attrNameLst>
                                      </p:cBhvr>
                                      <p:to>
                                        <a:srgbClr val="C00000"/>
                                      </p:to>
                                    </p:animClr>
                                  </p:childTnLst>
                                </p:cTn>
                              </p:par>
                            </p:childTnLst>
                          </p:cTn>
                        </p:par>
                        <p:par>
                          <p:cTn id="11" fill="hold">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idx="1"/>
          </p:nvPr>
        </p:nvSpPr>
        <p:spPr bwMode="auto">
          <a:xfrm>
            <a:off x="3032125" y="1598613"/>
            <a:ext cx="7313613" cy="4570413"/>
          </a:xfrm>
          <a:solidFill>
            <a:srgbClr val="FFFFFF"/>
          </a:solidFill>
          <a:ln>
            <a:noFill/>
            <a:miter lim="800000"/>
          </a:ln>
        </p:spPr>
        <p:txBody>
          <a:bodyPr vert="horz" wrap="square" lIns="91440" tIns="45720" rIns="91440" bIns="45720" numCol="1" anchor="t" anchorCtr="0" compatLnSpc="1"/>
          <a:lstStyle/>
          <a:p>
            <a:pPr marL="342900" marR="0" lvl="1" indent="-342900" algn="l" defTabSz="914400" rtl="0" eaLnBrk="1" fontAlgn="base" latinLnBrk="0" hangingPunct="1">
              <a:lnSpc>
                <a:spcPct val="100000"/>
              </a:lnSpc>
              <a:spcBef>
                <a:spcPct val="20000"/>
              </a:spcBef>
              <a:spcAft>
                <a:spcPct val="0"/>
              </a:spcAft>
              <a:buClrTx/>
              <a:buSzTx/>
              <a:buFontTx/>
              <a:buBlip>
                <a:blip r:embed="rId1"/>
              </a:buBlip>
              <a:defRPr/>
            </a:pPr>
            <a:r>
              <a:rPr kumimoji="0" lang="en-US" sz="2000" b="0" i="0" u="none" strike="noStrike" kern="0" cap="none" spc="0" normalizeH="0" baseline="0" noProof="0" dirty="0" smtClean="0">
                <a:ln>
                  <a:noFill/>
                </a:ln>
                <a:solidFill>
                  <a:schemeClr val="accent2"/>
                </a:solidFill>
                <a:effectLst/>
                <a:uLnTx/>
                <a:uFillTx/>
                <a:latin typeface="Arial" panose="020B0604020202020204"/>
                <a:ea typeface="+mn-ea"/>
                <a:cs typeface="+mn-cs"/>
              </a:rPr>
              <a:t>While managing triggers, you can perform the following operations on a trigger:</a:t>
            </a:r>
            <a:endParaRPr kumimoji="0" lang="en-US" sz="2000" b="0" i="0" u="none" strike="noStrike" kern="0" cap="none" spc="0" normalizeH="0" baseline="0" noProof="0" dirty="0" smtClean="0">
              <a:ln>
                <a:noFill/>
              </a:ln>
              <a:solidFill>
                <a:schemeClr val="accent2"/>
              </a:solidFill>
              <a:effectLst/>
              <a:uLnTx/>
              <a:uFillTx/>
              <a:latin typeface="Arial" panose="020B0604020202020204"/>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Blip>
                <a:blip r:embed="rId2"/>
              </a:buBlip>
              <a:defRPr/>
            </a:pPr>
            <a:r>
              <a:rPr kumimoji="0" lang="it-IT" sz="1800" b="0" i="0" u="none" strike="noStrike" kern="0" cap="none" spc="0" normalizeH="0" baseline="0" noProof="0" dirty="0" smtClean="0">
                <a:ln>
                  <a:noFill/>
                </a:ln>
                <a:solidFill>
                  <a:schemeClr val="accent2"/>
                </a:solidFill>
                <a:effectLst/>
                <a:uLnTx/>
                <a:uFillTx/>
                <a:latin typeface="Arial" panose="020B0604020202020204"/>
              </a:rPr>
              <a:t>Alter a trigger</a:t>
            </a:r>
            <a:endParaRPr kumimoji="0" lang="it-IT" sz="1800" b="0" i="0" u="none" strike="noStrike" kern="0" cap="none" spc="0" normalizeH="0" baseline="0" noProof="0" dirty="0" smtClean="0">
              <a:ln>
                <a:noFill/>
              </a:ln>
              <a:solidFill>
                <a:schemeClr val="accent2"/>
              </a:solidFill>
              <a:effectLst/>
              <a:uLnTx/>
              <a:uFillTx/>
              <a:latin typeface="Arial" panose="020B0604020202020204"/>
            </a:endParaRPr>
          </a:p>
          <a:p>
            <a:pPr marL="742950" marR="0" lvl="1" indent="-285750" algn="l" defTabSz="914400" rtl="0" eaLnBrk="1" fontAlgn="base" latinLnBrk="0" hangingPunct="1">
              <a:lnSpc>
                <a:spcPct val="100000"/>
              </a:lnSpc>
              <a:spcBef>
                <a:spcPct val="20000"/>
              </a:spcBef>
              <a:spcAft>
                <a:spcPct val="0"/>
              </a:spcAft>
              <a:buClrTx/>
              <a:buSzTx/>
              <a:buFontTx/>
              <a:buBlip>
                <a:blip r:embed="rId2"/>
              </a:buBlip>
              <a:defRPr/>
            </a:pPr>
            <a:r>
              <a:rPr kumimoji="0" lang="it-IT" sz="1800" b="0" i="0" u="none" strike="noStrike" kern="0" cap="none" spc="0" normalizeH="0" baseline="0" noProof="0" dirty="0" smtClean="0">
                <a:ln>
                  <a:noFill/>
                </a:ln>
                <a:solidFill>
                  <a:schemeClr val="accent2"/>
                </a:solidFill>
                <a:effectLst/>
                <a:uLnTx/>
                <a:uFillTx/>
                <a:latin typeface="Arial" panose="020B0604020202020204"/>
              </a:rPr>
              <a:t>Delete a trigger</a:t>
            </a:r>
            <a:endParaRPr kumimoji="0" lang="it-IT" sz="1800" b="0" i="0" u="none" strike="noStrike" kern="0" cap="none" spc="0" normalizeH="0" baseline="0" noProof="0" dirty="0" smtClean="0">
              <a:ln>
                <a:noFill/>
              </a:ln>
              <a:solidFill>
                <a:schemeClr val="accent2"/>
              </a:solidFill>
              <a:effectLst/>
              <a:uLnTx/>
              <a:uFillTx/>
              <a:latin typeface="Arial" panose="020B0604020202020204"/>
            </a:endParaRPr>
          </a:p>
        </p:txBody>
      </p:sp>
      <p:sp>
        <p:nvSpPr>
          <p:cNvPr id="2457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Managing Triggers</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idx="1"/>
          </p:nvPr>
        </p:nvSpPr>
        <p:spPr bwMode="auto">
          <a:xfrm>
            <a:off x="3032125" y="1598613"/>
            <a:ext cx="7313613" cy="4570413"/>
          </a:xfrm>
          <a:solidFill>
            <a:srgbClr val="FFFFFF"/>
          </a:solidFill>
          <a:ln>
            <a:noFill/>
            <a:miter lim="800000"/>
          </a:ln>
        </p:spPr>
        <p:txBody>
          <a:bodyPr vert="horz" wrap="square" lIns="91440" tIns="45720" rIns="91440" bIns="45720" numCol="1" anchor="t" anchorCtr="0" compatLnSpc="1"/>
          <a:p>
            <a:pPr marL="342900" lvl="1" indent="-342900" eaLnBrk="1" hangingPunct="1">
              <a:buBlip>
                <a:blip r:embed="rId1"/>
              </a:buBlip>
            </a:pPr>
            <a:r>
              <a:rPr sz="2000" dirty="0">
                <a:solidFill>
                  <a:schemeClr val="accent2"/>
                </a:solidFill>
                <a:latin typeface="Arial" panose="020B0604020202020204"/>
              </a:rPr>
              <a:t>Altering a trigger:</a:t>
            </a:r>
            <a:endParaRPr sz="2000" dirty="0">
              <a:solidFill>
                <a:schemeClr val="accent2"/>
              </a:solidFill>
              <a:latin typeface="Arial" panose="020B0604020202020204"/>
            </a:endParaRPr>
          </a:p>
          <a:p>
            <a:pPr marL="342900" lvl="1" indent="-342900" eaLnBrk="1" hangingPunct="1">
              <a:buBlip>
                <a:blip r:embed="rId2"/>
              </a:buBlip>
            </a:pPr>
            <a:r>
              <a:rPr sz="1800" dirty="0">
                <a:solidFill>
                  <a:schemeClr val="accent2"/>
                </a:solidFill>
                <a:latin typeface="Arial" panose="020B0604020202020204"/>
              </a:rPr>
              <a:t>Syntax:</a:t>
            </a:r>
            <a:endParaRPr sz="1800" dirty="0">
              <a:solidFill>
                <a:schemeClr val="accent2"/>
              </a:solidFill>
              <a:latin typeface="Arial" panose="020B0604020202020204"/>
            </a:endParaRPr>
          </a:p>
          <a:p>
            <a:pPr marL="342900" lvl="1" indent="-342900" eaLnBrk="1" hangingPunct="1">
              <a:buNone/>
            </a:pPr>
            <a:r>
              <a:rPr sz="1800" dirty="0">
                <a:solidFill>
                  <a:schemeClr val="accent2"/>
                </a:solidFill>
                <a:latin typeface="Courier New" panose="02070309020205020404" pitchFamily="49" charset="0"/>
              </a:rPr>
              <a:t>		   </a:t>
            </a:r>
            <a:r>
              <a:rPr sz="1600" dirty="0">
                <a:solidFill>
                  <a:schemeClr val="accent2"/>
                </a:solidFill>
                <a:latin typeface="Courier New" panose="02070309020205020404" pitchFamily="49" charset="0"/>
              </a:rPr>
              <a:t>ALTER TRIGGER trigger_name </a:t>
            </a:r>
            <a:endParaRPr sz="1600" dirty="0">
              <a:solidFill>
                <a:schemeClr val="accent2"/>
              </a:solidFill>
              <a:latin typeface="Courier New" panose="02070309020205020404" pitchFamily="49" charset="0"/>
            </a:endParaRPr>
          </a:p>
          <a:p>
            <a:pPr marL="342900" lvl="1" indent="-342900" eaLnBrk="1" hangingPunct="1">
              <a:buNone/>
            </a:pPr>
            <a:r>
              <a:rPr sz="1600" dirty="0">
                <a:solidFill>
                  <a:schemeClr val="accent2"/>
                </a:solidFill>
                <a:latin typeface="Courier New" panose="02070309020205020404" pitchFamily="49" charset="0"/>
              </a:rPr>
              <a:t>		   { FOR | AFTER } { event_type [ ,...n ] | 	   		DDL_DATABASE_LEVEL_EVENTS }   </a:t>
            </a:r>
            <a:endParaRPr sz="1600" dirty="0">
              <a:solidFill>
                <a:schemeClr val="accent2"/>
              </a:solidFill>
              <a:latin typeface="Courier New" panose="02070309020205020404" pitchFamily="49" charset="0"/>
            </a:endParaRPr>
          </a:p>
          <a:p>
            <a:pPr marL="342900" lvl="1" indent="-342900" eaLnBrk="1" hangingPunct="1">
              <a:buNone/>
            </a:pPr>
            <a:r>
              <a:rPr sz="1600" dirty="0">
                <a:solidFill>
                  <a:schemeClr val="accent2"/>
                </a:solidFill>
                <a:latin typeface="Courier New" panose="02070309020205020404" pitchFamily="49" charset="0"/>
              </a:rPr>
              <a:t>		   { AS </a:t>
            </a:r>
            <a:endParaRPr sz="1600" dirty="0">
              <a:solidFill>
                <a:schemeClr val="accent2"/>
              </a:solidFill>
              <a:latin typeface="Courier New" panose="02070309020205020404" pitchFamily="49" charset="0"/>
            </a:endParaRPr>
          </a:p>
          <a:p>
            <a:pPr marL="342900" lvl="1" indent="-342900" eaLnBrk="1" hangingPunct="1">
              <a:buNone/>
            </a:pPr>
            <a:r>
              <a:rPr sz="1600" dirty="0">
                <a:solidFill>
                  <a:schemeClr val="accent2"/>
                </a:solidFill>
                <a:latin typeface="Courier New" panose="02070309020205020404" pitchFamily="49" charset="0"/>
              </a:rPr>
              <a:t>		    { sql_statement [ ...n ] }</a:t>
            </a:r>
            <a:endParaRPr sz="1600" dirty="0">
              <a:solidFill>
                <a:schemeClr val="accent2"/>
              </a:solidFill>
              <a:latin typeface="Courier New" panose="02070309020205020404" pitchFamily="49" charset="0"/>
            </a:endParaRPr>
          </a:p>
          <a:p>
            <a:pPr marL="342900" lvl="1" indent="-342900" eaLnBrk="1" hangingPunct="1">
              <a:buNone/>
            </a:pPr>
            <a:r>
              <a:rPr sz="1600" dirty="0">
                <a:solidFill>
                  <a:schemeClr val="accent2"/>
                </a:solidFill>
                <a:latin typeface="Courier New" panose="02070309020205020404" pitchFamily="49" charset="0"/>
              </a:rPr>
              <a:t>       } </a:t>
            </a:r>
            <a:endParaRPr sz="1600" dirty="0">
              <a:solidFill>
                <a:schemeClr val="accent2"/>
              </a:solidFill>
              <a:latin typeface="Courier New" panose="02070309020205020404" pitchFamily="49" charset="0"/>
            </a:endParaRPr>
          </a:p>
          <a:p>
            <a:pPr lvl="0" eaLnBrk="1" hangingPunct="1">
              <a:buNone/>
            </a:pPr>
            <a:r>
              <a:rPr sz="2000" dirty="0">
                <a:solidFill>
                  <a:schemeClr val="accent2"/>
                </a:solidFill>
                <a:latin typeface="Arial" panose="020B0604020202020204" pitchFamily="34" charset="0"/>
              </a:rPr>
              <a:t>	</a:t>
            </a:r>
            <a:endParaRPr lang="en-IN" altLang="x-none" sz="2000" dirty="0">
              <a:solidFill>
                <a:schemeClr val="accent2"/>
              </a:solidFill>
              <a:latin typeface="Arial" panose="020B0604020202020204" pitchFamily="34" charset="0"/>
            </a:endParaRPr>
          </a:p>
        </p:txBody>
      </p:sp>
      <p:sp>
        <p:nvSpPr>
          <p:cNvPr id="2560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Managing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p:nvPr>
            <p:ph idx="1"/>
          </p:nvPr>
        </p:nvSpPr>
        <p:spPr>
          <a:xfrm>
            <a:off x="3032125" y="1598613"/>
            <a:ext cx="7313613" cy="4570412"/>
          </a:xfrm>
          <a:solidFill>
            <a:srgbClr val="FFFFFF"/>
          </a:solidFill>
          <a:ln>
            <a:noFill/>
          </a:ln>
        </p:spPr>
        <p:txBody>
          <a:bodyPr>
            <a:normAutofit lnSpcReduction="20000"/>
          </a:bodyPr>
          <a:p>
            <a:pPr lvl="1" eaLnBrk="1" hangingPunct="1">
              <a:buBlip>
                <a:blip r:embed="rId1"/>
              </a:buBlip>
            </a:pPr>
            <a:r>
              <a:rPr sz="1800" dirty="0">
                <a:solidFill>
                  <a:schemeClr val="accent2"/>
                </a:solidFill>
                <a:latin typeface="Arial" panose="020B0604020202020204"/>
              </a:rPr>
              <a:t>For example:</a:t>
            </a:r>
            <a:endParaRPr sz="1800" dirty="0">
              <a:solidFill>
                <a:schemeClr val="accent2"/>
              </a:solidFill>
              <a:latin typeface="Arial" panose="020B0604020202020204"/>
            </a:endParaRPr>
          </a:p>
          <a:p>
            <a:pPr lvl="2" eaLnBrk="1" hangingPunct="1">
              <a:buNone/>
            </a:pPr>
            <a:r>
              <a:rPr lang="en-IN" altLang="x-none" sz="1600" dirty="0">
                <a:solidFill>
                  <a:schemeClr val="accent2"/>
                </a:solidFill>
                <a:latin typeface="Courier New" panose="02070309020205020404" pitchFamily="49" charset="0"/>
              </a:rPr>
              <a:t>	  ALTER TRIGGER HumanResources.trgInsertShift</a:t>
            </a:r>
            <a:endParaRPr lang="en-IN" altLang="x-none" sz="1600" dirty="0">
              <a:solidFill>
                <a:schemeClr val="accent2"/>
              </a:solidFill>
              <a:latin typeface="Courier New" panose="02070309020205020404" pitchFamily="49" charset="0"/>
            </a:endParaRPr>
          </a:p>
          <a:p>
            <a:pPr lvl="2" eaLnBrk="1" hangingPunct="1">
              <a:buNone/>
            </a:pPr>
            <a:r>
              <a:rPr lang="en-IN" altLang="x-none" sz="1600" dirty="0">
                <a:solidFill>
                  <a:schemeClr val="accent2"/>
                </a:solidFill>
                <a:latin typeface="Courier New" panose="02070309020205020404" pitchFamily="49" charset="0"/>
              </a:rPr>
              <a:t>    ON HumanResources.Shift</a:t>
            </a:r>
            <a:endParaRPr lang="en-IN" altLang="x-none" sz="1600" dirty="0">
              <a:solidFill>
                <a:schemeClr val="accent2"/>
              </a:solidFill>
              <a:latin typeface="Courier New" panose="02070309020205020404" pitchFamily="49" charset="0"/>
            </a:endParaRPr>
          </a:p>
          <a:p>
            <a:pPr lvl="2" eaLnBrk="1" hangingPunct="1">
              <a:buNone/>
            </a:pPr>
            <a:r>
              <a:rPr lang="en-IN" altLang="x-none" sz="1600" dirty="0">
                <a:solidFill>
                  <a:schemeClr val="accent2"/>
                </a:solidFill>
                <a:latin typeface="Courier New" panose="02070309020205020404" pitchFamily="49" charset="0"/>
              </a:rPr>
              <a:t>    FOR INSERT</a:t>
            </a:r>
            <a:endParaRPr lang="en-IN" altLang="x-none" sz="1600" dirty="0">
              <a:solidFill>
                <a:schemeClr val="accent2"/>
              </a:solidFill>
              <a:latin typeface="Courier New" panose="02070309020205020404" pitchFamily="49" charset="0"/>
            </a:endParaRPr>
          </a:p>
          <a:p>
            <a:pPr lvl="2" eaLnBrk="1" hangingPunct="1">
              <a:buNone/>
            </a:pPr>
            <a:r>
              <a:rPr lang="en-IN" altLang="x-none" sz="1600" dirty="0">
                <a:solidFill>
                  <a:schemeClr val="accent2"/>
                </a:solidFill>
                <a:latin typeface="Courier New" panose="02070309020205020404" pitchFamily="49" charset="0"/>
              </a:rPr>
              <a:t>    </a:t>
            </a:r>
            <a:r>
              <a:rPr sz="1600" dirty="0">
                <a:solidFill>
                  <a:schemeClr val="accent2"/>
                </a:solidFill>
                <a:latin typeface="Courier New" panose="02070309020205020404" pitchFamily="49" charset="0"/>
              </a:rPr>
              <a:t>AS</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DECLARE @ModifiedDate datetime</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SELECT @ModifiedDate = ModifiedDate FROM     </a:t>
            </a:r>
            <a:br>
              <a:rPr sz="1600" dirty="0">
                <a:solidFill>
                  <a:schemeClr val="accent2"/>
                </a:solidFill>
                <a:latin typeface="Courier New" panose="02070309020205020404" pitchFamily="49" charset="0"/>
              </a:rPr>
            </a:br>
            <a:r>
              <a:rPr sz="1600" dirty="0">
                <a:solidFill>
                  <a:schemeClr val="accent2"/>
                </a:solidFill>
                <a:latin typeface="Courier New" panose="02070309020205020404" pitchFamily="49" charset="0"/>
              </a:rPr>
              <a:t>  Inserted</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IF (@ModifiedDate != getdate())</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BEGIN</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RAISERROR ('The modified date is not the  </a:t>
            </a:r>
            <a:br>
              <a:rPr sz="1600" dirty="0">
                <a:solidFill>
                  <a:schemeClr val="accent2"/>
                </a:solidFill>
                <a:latin typeface="Courier New" panose="02070309020205020404" pitchFamily="49" charset="0"/>
              </a:rPr>
            </a:br>
            <a:r>
              <a:rPr sz="1600" dirty="0">
                <a:solidFill>
                  <a:schemeClr val="accent2"/>
                </a:solidFill>
                <a:latin typeface="Courier New" panose="02070309020205020404" pitchFamily="49" charset="0"/>
              </a:rPr>
              <a:t>    current date. The transaction cannot be </a:t>
            </a:r>
            <a:br>
              <a:rPr sz="1600" dirty="0">
                <a:solidFill>
                  <a:schemeClr val="accent2"/>
                </a:solidFill>
                <a:latin typeface="Courier New" panose="02070309020205020404" pitchFamily="49" charset="0"/>
              </a:rPr>
            </a:br>
            <a:r>
              <a:rPr sz="1600" dirty="0">
                <a:solidFill>
                  <a:schemeClr val="accent2"/>
                </a:solidFill>
                <a:latin typeface="Courier New" panose="02070309020205020404" pitchFamily="49" charset="0"/>
              </a:rPr>
              <a:t>    processed.',10, 1)</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ROLLBACK TRANSACTION</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END</a:t>
            </a:r>
            <a:endParaRPr sz="1600" dirty="0">
              <a:solidFill>
                <a:schemeClr val="accent2"/>
              </a:solidFill>
              <a:latin typeface="Courier New" panose="02070309020205020404" pitchFamily="49" charset="0"/>
            </a:endParaRPr>
          </a:p>
          <a:p>
            <a:pPr lvl="2" eaLnBrk="1" hangingPunct="1">
              <a:buNone/>
            </a:pPr>
            <a:r>
              <a:rPr sz="1600" dirty="0">
                <a:solidFill>
                  <a:schemeClr val="accent2"/>
                </a:solidFill>
                <a:latin typeface="Courier New" panose="02070309020205020404" pitchFamily="49" charset="0"/>
              </a:rPr>
              <a:t>    RETURN</a:t>
            </a:r>
            <a:endParaRPr sz="1600" dirty="0">
              <a:solidFill>
                <a:schemeClr val="accent2"/>
              </a:solidFill>
              <a:latin typeface="Courier New" panose="02070309020205020404" pitchFamily="49" charset="0"/>
            </a:endParaRPr>
          </a:p>
          <a:p>
            <a:pPr lvl="2" eaLnBrk="1" hangingPunct="1">
              <a:buNone/>
            </a:pPr>
            <a:endParaRPr lang="en-IN" altLang="x-none" sz="1600" dirty="0">
              <a:solidFill>
                <a:schemeClr val="accent2"/>
              </a:solidFill>
              <a:latin typeface="Courier New" panose="02070309020205020404" pitchFamily="49" charset="0"/>
            </a:endParaRPr>
          </a:p>
          <a:p>
            <a:pPr eaLnBrk="1" hangingPunct="1">
              <a:buNone/>
            </a:pPr>
            <a:r>
              <a:rPr sz="2000" dirty="0">
                <a:solidFill>
                  <a:schemeClr val="accent2"/>
                </a:solidFill>
                <a:latin typeface="Arial" panose="020B0604020202020204" pitchFamily="34" charset="0"/>
              </a:rPr>
              <a:t>	</a:t>
            </a:r>
            <a:endParaRPr lang="en-IN" altLang="x-none" sz="2000" dirty="0">
              <a:solidFill>
                <a:schemeClr val="accent2"/>
              </a:solidFill>
              <a:latin typeface="Arial" panose="020B0604020202020204" pitchFamily="34" charset="0"/>
            </a:endParaRPr>
          </a:p>
        </p:txBody>
      </p:sp>
      <p:sp>
        <p:nvSpPr>
          <p:cNvPr id="2662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Managing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idx="1"/>
          </p:nvPr>
        </p:nvSpPr>
        <p:spPr bwMode="auto">
          <a:xfrm>
            <a:off x="3032125" y="1598613"/>
            <a:ext cx="7313613" cy="4570413"/>
          </a:xfrm>
          <a:solidFill>
            <a:srgbClr val="FFFFFF"/>
          </a:solidFill>
          <a:ln>
            <a:noFill/>
            <a:miter lim="800000"/>
          </a:ln>
        </p:spPr>
        <p:txBody>
          <a:bodyPr vert="horz" wrap="square" lIns="91440" tIns="45720" rIns="91440" bIns="45720" numCol="1" anchor="t" anchorCtr="0" compatLnSpc="1"/>
          <a:p>
            <a:pPr marL="342900" lvl="1" indent="-342900" eaLnBrk="1" hangingPunct="1">
              <a:buBlip>
                <a:blip r:embed="rId1"/>
              </a:buBlip>
            </a:pPr>
            <a:r>
              <a:rPr sz="2000" dirty="0">
                <a:solidFill>
                  <a:schemeClr val="accent2"/>
                </a:solidFill>
                <a:latin typeface="Arial" panose="020B0604020202020204"/>
              </a:rPr>
              <a:t>Deleting a trigger:</a:t>
            </a:r>
            <a:endParaRPr sz="2000" dirty="0">
              <a:solidFill>
                <a:schemeClr val="accent2"/>
              </a:solidFill>
              <a:latin typeface="Arial" panose="020B0604020202020204"/>
            </a:endParaRPr>
          </a:p>
          <a:p>
            <a:pPr marL="342900" lvl="1" indent="-342900" eaLnBrk="1" hangingPunct="1">
              <a:buBlip>
                <a:blip r:embed="rId2"/>
              </a:buBlip>
            </a:pPr>
            <a:r>
              <a:rPr sz="1800" dirty="0">
                <a:solidFill>
                  <a:schemeClr val="accent2"/>
                </a:solidFill>
                <a:latin typeface="Arial" panose="020B0604020202020204"/>
              </a:rPr>
              <a:t>Syntax:</a:t>
            </a:r>
            <a:endParaRPr sz="1800" dirty="0">
              <a:solidFill>
                <a:schemeClr val="accent2"/>
              </a:solidFill>
              <a:latin typeface="Arial" panose="020B0604020202020204"/>
            </a:endParaRPr>
          </a:p>
          <a:p>
            <a:pPr marL="342900" lvl="1" indent="-342900" eaLnBrk="1" hangingPunct="1">
              <a:buNone/>
            </a:pPr>
            <a:r>
              <a:rPr sz="1800" dirty="0">
                <a:solidFill>
                  <a:schemeClr val="accent2"/>
                </a:solidFill>
                <a:latin typeface="Courier New" panose="02070309020205020404" pitchFamily="49" charset="0"/>
              </a:rPr>
              <a:t>		   DROP TRIGGER { trigger }  </a:t>
            </a:r>
            <a:endParaRPr sz="1800" dirty="0">
              <a:solidFill>
                <a:schemeClr val="accent2"/>
              </a:solidFill>
              <a:latin typeface="Courier New" panose="02070309020205020404" pitchFamily="49" charset="0"/>
            </a:endParaRPr>
          </a:p>
          <a:p>
            <a:pPr marL="342900" lvl="1" indent="-342900" eaLnBrk="1" hangingPunct="1">
              <a:buBlip>
                <a:blip r:embed="rId2"/>
              </a:buBlip>
            </a:pPr>
            <a:r>
              <a:rPr sz="1800" dirty="0">
                <a:solidFill>
                  <a:schemeClr val="accent2"/>
                </a:solidFill>
                <a:latin typeface="Arial" panose="020B0604020202020204"/>
              </a:rPr>
              <a:t>For example:</a:t>
            </a:r>
            <a:endParaRPr sz="1800" dirty="0">
              <a:solidFill>
                <a:schemeClr val="accent2"/>
              </a:solidFill>
              <a:latin typeface="Arial" panose="020B0604020202020204"/>
            </a:endParaRPr>
          </a:p>
          <a:p>
            <a:pPr lvl="2" eaLnBrk="1" hangingPunct="1">
              <a:buNone/>
            </a:pPr>
            <a:r>
              <a:rPr lang="en-IN" altLang="x-none" sz="1600" dirty="0">
                <a:solidFill>
                  <a:schemeClr val="accent2"/>
                </a:solidFill>
                <a:latin typeface="Courier New" panose="02070309020205020404" pitchFamily="49" charset="0"/>
              </a:rPr>
              <a:t>	  DROP TRIGGER HumanResources.trgMagic</a:t>
            </a:r>
            <a:endParaRPr lang="en-IN" altLang="x-none" sz="1600" dirty="0">
              <a:solidFill>
                <a:schemeClr val="accent2"/>
              </a:solidFill>
              <a:latin typeface="Courier New" panose="02070309020205020404" pitchFamily="49" charset="0"/>
            </a:endParaRPr>
          </a:p>
          <a:p>
            <a:pPr lvl="2" eaLnBrk="1" hangingPunct="1">
              <a:buNone/>
            </a:pPr>
            <a:endParaRPr lang="en-IN" altLang="x-none" sz="1600" dirty="0">
              <a:solidFill>
                <a:schemeClr val="accent2"/>
              </a:solidFill>
              <a:latin typeface="Courier New" panose="02070309020205020404" pitchFamily="49" charset="0"/>
            </a:endParaRPr>
          </a:p>
          <a:p>
            <a:pPr lvl="2" eaLnBrk="1" hangingPunct="1">
              <a:buNone/>
            </a:pPr>
            <a:endParaRPr lang="en-IN" altLang="x-none" sz="1600" dirty="0">
              <a:solidFill>
                <a:schemeClr val="accent2"/>
              </a:solidFill>
              <a:latin typeface="Courier New" panose="02070309020205020404" pitchFamily="49" charset="0"/>
            </a:endParaRPr>
          </a:p>
          <a:p>
            <a:pPr lvl="0" eaLnBrk="1" hangingPunct="1">
              <a:buNone/>
            </a:pPr>
            <a:r>
              <a:rPr sz="2000" dirty="0">
                <a:solidFill>
                  <a:schemeClr val="accent2"/>
                </a:solidFill>
                <a:latin typeface="Arial" panose="020B0604020202020204" pitchFamily="34" charset="0"/>
              </a:rPr>
              <a:t>	</a:t>
            </a:r>
            <a:endParaRPr lang="en-IN" altLang="x-none" sz="2000" dirty="0">
              <a:solidFill>
                <a:schemeClr val="accent2"/>
              </a:solidFill>
              <a:latin typeface="Arial" panose="020B0604020202020204" pitchFamily="34" charset="0"/>
            </a:endParaRPr>
          </a:p>
        </p:txBody>
      </p:sp>
      <p:sp>
        <p:nvSpPr>
          <p:cNvPr id="2765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Managing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16764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 Just a minute </a:t>
            </a:r>
            <a:endParaRPr sz="2000" b="1" dirty="0">
              <a:solidFill>
                <a:schemeClr val="bg1"/>
              </a:solidFill>
              <a:latin typeface="Tahoma" panose="020B0604030504040204" pitchFamily="34" charset="0"/>
              <a:ea typeface="Times New Roman" panose="02020603050405020304" pitchFamily="18" charset="0"/>
            </a:endParaRPr>
          </a:p>
        </p:txBody>
      </p:sp>
      <p:sp>
        <p:nvSpPr>
          <p:cNvPr id="28675" name="Rectangle 5"/>
          <p:cNvSpPr/>
          <p:nvPr/>
        </p:nvSpPr>
        <p:spPr>
          <a:xfrm>
            <a:off x="3032125" y="1600200"/>
            <a:ext cx="7313613" cy="2744788"/>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Name the tables that get created when a trigger is fired in response to the INSERT, DELETE or UPDATE statements.</a:t>
            </a:r>
            <a:endParaRPr sz="2000" dirty="0">
              <a:latin typeface="Arial" panose="020B0604020202020204" pitchFamily="34" charset="0"/>
              <a:ea typeface="Times New Roman" panose="02020603050405020304" pitchFamily="18" charset="0"/>
            </a:endParaRPr>
          </a:p>
        </p:txBody>
      </p:sp>
      <p:sp>
        <p:nvSpPr>
          <p:cNvPr id="481287" name="Rectangle 7"/>
          <p:cNvSpPr/>
          <p:nvPr/>
        </p:nvSpPr>
        <p:spPr>
          <a:xfrm>
            <a:off x="3032125" y="4800600"/>
            <a:ext cx="6627813" cy="1219200"/>
          </a:xfrm>
          <a:prstGeom prst="rect">
            <a:avLst/>
          </a:prstGeom>
          <a:solidFill>
            <a:srgbClr val="FFFFFF"/>
          </a:solidFill>
          <a:ln w="9525">
            <a:noFill/>
          </a:ln>
        </p:spPr>
        <p:txBody>
          <a:bodyPr/>
          <a:p>
            <a:pPr marL="346075" lvl="0" indent="-346075" defTabSz="0" eaLnBrk="1" hangingPunct="1">
              <a:buBlip>
                <a:blip r:embed="rId1"/>
              </a:buBlip>
              <a:tabLst>
                <a:tab pos="635000" algn="l"/>
              </a:tabLst>
            </a:pPr>
            <a:r>
              <a:rPr sz="2000" dirty="0">
                <a:latin typeface="Arial" panose="020B0604020202020204" pitchFamily="34" charset="0"/>
                <a:ea typeface="Times New Roman" panose="02020603050405020304" pitchFamily="18" charset="0"/>
              </a:rPr>
              <a:t>Solution:</a:t>
            </a:r>
            <a:endParaRPr sz="2000" dirty="0">
              <a:latin typeface="Arial" panose="020B0604020202020204" pitchFamily="34" charset="0"/>
              <a:ea typeface="Times New Roman" panose="02020603050405020304" pitchFamily="18" charset="0"/>
            </a:endParaRPr>
          </a:p>
          <a:p>
            <a:pPr marL="798830" lvl="1" indent="-333375" defTabSz="0" eaLnBrk="1" hangingPunct="1">
              <a:buBlip>
                <a:blip r:embed="rId2"/>
              </a:buBlip>
              <a:tabLst>
                <a:tab pos="635000" algn="l"/>
              </a:tabLst>
            </a:pPr>
            <a:r>
              <a:rPr dirty="0">
                <a:latin typeface="Arial" panose="020B0604020202020204" pitchFamily="34" charset="0"/>
                <a:ea typeface="Times New Roman" panose="02020603050405020304" pitchFamily="18" charset="0"/>
              </a:rPr>
              <a:t>Magic tables, Inserted and Deleted</a:t>
            </a:r>
            <a:endParaRPr dirty="0">
              <a:latin typeface="Arial" panose="020B0604020202020204" pitchFamily="34" charset="0"/>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p:nvPr>
            <p:ph idx="1"/>
          </p:nvPr>
        </p:nvSpPr>
        <p:spPr>
          <a:xfrm>
            <a:off x="3032125" y="1600200"/>
            <a:ext cx="7313613" cy="4570413"/>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In this session, you learned that:</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rPr>
              <a:t>A trigger is a block of code that constitutes a set of T-SQL statements that are activated in response to certain actions.</a:t>
            </a:r>
            <a:endParaRPr sz="1800" dirty="0">
              <a:solidFill>
                <a:schemeClr val="accent2"/>
              </a:solidFill>
              <a:latin typeface="Arial" panose="020B0604020202020204"/>
            </a:endParaRPr>
          </a:p>
          <a:p>
            <a:pPr lvl="1" indent="-277495" eaLnBrk="1" hangingPunct="1">
              <a:buBlip>
                <a:blip r:embed="rId2"/>
              </a:buBlip>
            </a:pPr>
            <a:r>
              <a:rPr sz="1800" dirty="0">
                <a:solidFill>
                  <a:schemeClr val="accent2"/>
                </a:solidFill>
                <a:latin typeface="Arial" panose="020B0604020202020204"/>
              </a:rPr>
              <a:t>SQL Server supports the following triggers:</a:t>
            </a:r>
            <a:endParaRPr sz="1800" dirty="0">
              <a:solidFill>
                <a:schemeClr val="accent2"/>
              </a:solidFill>
              <a:latin typeface="Arial" panose="020B0604020202020204"/>
            </a:endParaRPr>
          </a:p>
          <a:p>
            <a:pPr lvl="2" indent="-242570" eaLnBrk="1" hangingPunct="1">
              <a:buBlip>
                <a:blip r:embed="rId2"/>
              </a:buBlip>
            </a:pPr>
            <a:r>
              <a:rPr lang="en-IN" altLang="x-none" sz="1600" dirty="0">
                <a:solidFill>
                  <a:schemeClr val="accent2"/>
                </a:solidFill>
                <a:latin typeface="Arial" panose="020B0604020202020204"/>
              </a:rPr>
              <a:t>DML triggers</a:t>
            </a:r>
            <a:endParaRPr lang="en-IN" altLang="x-none" sz="1600" dirty="0">
              <a:solidFill>
                <a:schemeClr val="accent2"/>
              </a:solidFill>
              <a:latin typeface="Arial" panose="020B0604020202020204"/>
            </a:endParaRPr>
          </a:p>
          <a:p>
            <a:pPr lvl="2" indent="-242570" eaLnBrk="1" hangingPunct="1">
              <a:buBlip>
                <a:blip r:embed="rId2"/>
              </a:buBlip>
            </a:pPr>
            <a:r>
              <a:rPr lang="en-IN" altLang="x-none" sz="1600" dirty="0">
                <a:solidFill>
                  <a:schemeClr val="accent2"/>
                </a:solidFill>
                <a:latin typeface="Arial" panose="020B0604020202020204"/>
              </a:rPr>
              <a:t>DDL triggers</a:t>
            </a:r>
            <a:endParaRPr lang="en-IN" altLang="x-none" sz="1600" dirty="0">
              <a:solidFill>
                <a:schemeClr val="accent2"/>
              </a:solidFill>
              <a:latin typeface="Arial" panose="020B0604020202020204"/>
            </a:endParaRPr>
          </a:p>
          <a:p>
            <a:pPr lvl="1" indent="-277495" eaLnBrk="1" hangingPunct="1">
              <a:buBlip>
                <a:blip r:embed="rId2"/>
              </a:buBlip>
            </a:pPr>
            <a:r>
              <a:rPr sz="1800" dirty="0">
                <a:solidFill>
                  <a:schemeClr val="accent2"/>
                </a:solidFill>
                <a:latin typeface="Arial" panose="020B0604020202020204"/>
              </a:rPr>
              <a:t>You can alter and delete a trigger.</a:t>
            </a:r>
            <a:endParaRPr lang="en-IN" altLang="x-none" sz="1800" dirty="0">
              <a:solidFill>
                <a:schemeClr val="accent2"/>
              </a:solidFill>
              <a:latin typeface="Arial" panose="020B0604020202020204"/>
            </a:endParaRPr>
          </a:p>
        </p:txBody>
      </p:sp>
      <p:sp>
        <p:nvSpPr>
          <p:cNvPr id="29699" name="Text Box 3"/>
          <p:cNvSpPr txBox="1"/>
          <p:nvPr/>
        </p:nvSpPr>
        <p:spPr>
          <a:xfrm>
            <a:off x="1676400" y="711200"/>
            <a:ext cx="6858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Arial" panose="020B0604020202020204"/>
              </a:rPr>
              <a:t> Summary</a:t>
            </a:r>
            <a:endParaRPr sz="2000" b="1" dirty="0">
              <a:solidFill>
                <a:schemeClr val="bg1"/>
              </a:solidFill>
              <a:latin typeface="Tahoma" panose="020B0604030504040204" pitchFamily="34" charset="0"/>
              <a:ea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Triggers</a:t>
            </a:r>
            <a:endParaRPr sz="2000" b="1" dirty="0">
              <a:solidFill>
                <a:schemeClr val="bg1"/>
              </a:solidFill>
              <a:latin typeface="Tahoma" panose="020B0604030504040204" pitchFamily="34" charset="0"/>
              <a:ea typeface="Times New Roman" panose="02020603050405020304" pitchFamily="18" charset="0"/>
            </a:endParaRPr>
          </a:p>
        </p:txBody>
      </p:sp>
      <p:sp>
        <p:nvSpPr>
          <p:cNvPr id="9" name="Rectangle 2"/>
          <p:cNvSpPr txBox="1">
            <a:spLocks noChangeArrowheads="1"/>
          </p:cNvSpPr>
          <p:nvPr/>
        </p:nvSpPr>
        <p:spPr bwMode="auto">
          <a:xfrm>
            <a:off x="3032125" y="1598613"/>
            <a:ext cx="7313613" cy="4344988"/>
          </a:xfrm>
          <a:prstGeom prst="rect">
            <a:avLst/>
          </a:prstGeom>
          <a:solidFill>
            <a:srgbClr val="FFFFFF"/>
          </a:solidFill>
          <a:ln>
            <a:miter lim="800000"/>
          </a:ln>
        </p:spPr>
        <p:txBody>
          <a:bodyPr/>
          <a:p>
            <a:pPr marL="342900" lvl="0" indent="-342900" eaLnBrk="1" hangingPunct="1">
              <a:buBlip>
                <a:blip r:embed="rId1"/>
              </a:buBlip>
            </a:pPr>
            <a:r>
              <a:rPr sz="2000" dirty="0"/>
              <a:t>A trigger:</a:t>
            </a:r>
            <a:endParaRPr lang="en-IN" altLang="x-none" sz="2800" dirty="0">
              <a:latin typeface="Arial" panose="020B0604020202020204" pitchFamily="34" charset="0"/>
              <a:ea typeface="Times New Roman" panose="02020603050405020304" pitchFamily="18" charset="0"/>
            </a:endParaRPr>
          </a:p>
          <a:p>
            <a:pPr marL="742950" lvl="1" indent="-285750" eaLnBrk="1" hangingPunct="1">
              <a:buBlip>
                <a:blip r:embed="rId2"/>
              </a:buBlip>
            </a:pPr>
            <a:r>
              <a:rPr dirty="0">
                <a:latin typeface="Arial" panose="020B0604020202020204" pitchFamily="34" charset="0"/>
                <a:ea typeface="Times New Roman" panose="02020603050405020304" pitchFamily="18" charset="0"/>
              </a:rPr>
              <a:t>Is a set of T-SQL statements that executes in response to certain actions, such as insert or delete.</a:t>
            </a:r>
            <a:endParaRPr lang="en-IN" altLang="x-none" dirty="0">
              <a:latin typeface="Arial" panose="020B0604020202020204" pitchFamily="34" charset="0"/>
              <a:ea typeface="Times New Roman" panose="02020603050405020304" pitchFamily="18" charset="0"/>
            </a:endParaRPr>
          </a:p>
          <a:p>
            <a:pPr marL="742950" lvl="1" indent="-285750" eaLnBrk="1" hangingPunct="1">
              <a:buBlip>
                <a:blip r:embed="rId2"/>
              </a:buBlip>
            </a:pPr>
            <a:r>
              <a:rPr dirty="0">
                <a:latin typeface="Arial" panose="020B0604020202020204" pitchFamily="34" charset="0"/>
                <a:ea typeface="Times New Roman" panose="02020603050405020304" pitchFamily="18" charset="0"/>
              </a:rPr>
              <a:t>Is used to ensure data integrity. </a:t>
            </a:r>
            <a:endParaRPr sz="2000" dirty="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a:t>
            </a:r>
            <a:endParaRPr sz="2000" b="1" dirty="0">
              <a:solidFill>
                <a:schemeClr val="bg1"/>
              </a:solidFill>
              <a:latin typeface="Tahoma" panose="020B0604030504040204" pitchFamily="34" charset="0"/>
              <a:ea typeface="Times New Roman" panose="02020603050405020304" pitchFamily="18" charset="0"/>
            </a:endParaRPr>
          </a:p>
        </p:txBody>
      </p:sp>
      <p:pic>
        <p:nvPicPr>
          <p:cNvPr id="4099" name="Picture 3" descr="JBIZ044.WMF"/>
          <p:cNvPicPr>
            <a:picLocks noChangeAspect="1"/>
          </p:cNvPicPr>
          <p:nvPr/>
        </p:nvPicPr>
        <p:blipFill>
          <a:blip r:embed="rId1"/>
          <a:stretch>
            <a:fillRect/>
          </a:stretch>
        </p:blipFill>
        <p:spPr>
          <a:xfrm>
            <a:off x="3962400" y="2971800"/>
            <a:ext cx="2046288" cy="2971800"/>
          </a:xfrm>
          <a:prstGeom prst="rect">
            <a:avLst/>
          </a:prstGeom>
          <a:noFill/>
          <a:ln w="9525">
            <a:noFill/>
          </a:ln>
        </p:spPr>
      </p:pic>
      <p:sp>
        <p:nvSpPr>
          <p:cNvPr id="6" name="Rectangular Callout 5"/>
          <p:cNvSpPr>
            <a:spLocks noChangeArrowheads="1"/>
          </p:cNvSpPr>
          <p:nvPr/>
        </p:nvSpPr>
        <p:spPr bwMode="auto">
          <a:xfrm>
            <a:off x="6400800" y="2133600"/>
            <a:ext cx="3733800" cy="990600"/>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ln>
        </p:spPr>
        <p:txBody>
          <a:bodyPr anchor="ctr"/>
          <a:p>
            <a:pPr lvl="0" algn="ctr" eaLnBrk="1" hangingPunct="1"/>
            <a:endParaRPr dirty="0">
              <a:solidFill>
                <a:srgbClr val="FFFFFF"/>
              </a:solidFill>
              <a:latin typeface="Times New Roman" panose="02020603050405020304" pitchFamily="18" charset="0"/>
            </a:endParaRPr>
          </a:p>
        </p:txBody>
      </p:sp>
      <p:sp>
        <p:nvSpPr>
          <p:cNvPr id="4101" name="TextBox 5"/>
          <p:cNvSpPr txBox="1"/>
          <p:nvPr/>
        </p:nvSpPr>
        <p:spPr>
          <a:xfrm>
            <a:off x="6429375" y="2271713"/>
            <a:ext cx="3657600" cy="701040"/>
          </a:xfrm>
          <a:prstGeom prst="rect">
            <a:avLst/>
          </a:prstGeom>
          <a:noFill/>
          <a:ln w="9525">
            <a:noFill/>
          </a:ln>
        </p:spPr>
        <p:txBody>
          <a:bodyPr>
            <a:spAutoFit/>
          </a:bodyPr>
          <a:p>
            <a:pPr lvl="0" algn="ctr" eaLnBrk="1" hangingPunct="1">
              <a:buNone/>
            </a:pPr>
            <a:r>
              <a:rPr sz="2000" dirty="0">
                <a:solidFill>
                  <a:srgbClr val="C00000"/>
                </a:solidFill>
                <a:latin typeface="Arial" panose="020B0604020202020204" pitchFamily="34" charset="0"/>
                <a:ea typeface="Arial" panose="020B0604020202020204"/>
              </a:rPr>
              <a:t>Let us discuss different types of triggers.</a:t>
            </a:r>
            <a:endParaRPr sz="2000" dirty="0">
              <a:solidFill>
                <a:srgbClr val="C00000"/>
              </a:solidFill>
              <a:latin typeface="Arial" panose="020B0604020202020204" pitchFamily="34" charset="0"/>
              <a:ea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p:nvPr>
            <p:ph idx="1"/>
          </p:nvPr>
        </p:nvSpPr>
        <p:spPr>
          <a:xfrm>
            <a:off x="3032125" y="1598613"/>
            <a:ext cx="7313613" cy="4344987"/>
          </a:xfrm>
          <a:solidFill>
            <a:srgbClr val="FFFFFF"/>
          </a:solidFill>
          <a:ln>
            <a:noFill/>
          </a:ln>
        </p:spPr>
        <p:txBody>
          <a:bodyPr/>
          <a:p>
            <a:pPr eaLnBrk="1" hangingPunct="1">
              <a:buBlip>
                <a:blip r:embed="rId1"/>
              </a:buBlip>
            </a:pPr>
            <a:r>
              <a:rPr sz="2000" dirty="0">
                <a:solidFill>
                  <a:schemeClr val="accent2"/>
                </a:solidFill>
                <a:latin typeface="Arial" panose="020B0604020202020204"/>
              </a:rPr>
              <a:t>Triggers are of the following types:</a:t>
            </a:r>
            <a:endParaRPr lang="en-IN" altLang="x-none" sz="2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DML triggers</a:t>
            </a:r>
            <a:endParaRPr lang="en-IN" altLang="x-none"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DDL triggers</a:t>
            </a: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5123"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p:nvPr>
            <p:ph idx="1"/>
          </p:nvPr>
        </p:nvSpPr>
        <p:spPr>
          <a:xfrm>
            <a:off x="3032125" y="1598613"/>
            <a:ext cx="7313613" cy="4344987"/>
          </a:xfrm>
          <a:solidFill>
            <a:srgbClr val="FFFFFF"/>
          </a:solidFill>
          <a:ln>
            <a:noFill/>
          </a:ln>
        </p:spPr>
        <p:txBody>
          <a:bodyPr/>
          <a:p>
            <a:pPr eaLnBrk="1" hangingPunct="1">
              <a:buBlip>
                <a:blip r:embed="rId1"/>
              </a:buBlip>
            </a:pPr>
            <a:r>
              <a:rPr lang="en-IN" altLang="x-none" sz="2000" dirty="0">
                <a:solidFill>
                  <a:schemeClr val="accent2"/>
                </a:solidFill>
                <a:latin typeface="Arial" panose="020B0604020202020204" pitchFamily="34" charset="0"/>
                <a:ea typeface="Times New Roman" panose="02020603050405020304" pitchFamily="18" charset="0"/>
              </a:rPr>
              <a:t>DML triggers</a:t>
            </a:r>
            <a:r>
              <a:rPr sz="2000" dirty="0">
                <a:solidFill>
                  <a:schemeClr val="accent2"/>
                </a:solidFill>
                <a:latin typeface="Arial" panose="020B0604020202020204"/>
              </a:rPr>
              <a:t>:</a:t>
            </a:r>
            <a:endParaRPr lang="en-IN" altLang="x-none" sz="2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Fire automatically in response to DML statements.</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Ensure data integrity.</a:t>
            </a:r>
            <a:endParaRPr sz="1800" dirty="0">
              <a:solidFill>
                <a:schemeClr val="accent2"/>
              </a:solidFill>
              <a:latin typeface="Arial" panose="020B0604020202020204" pitchFamily="34" charset="0"/>
              <a:ea typeface="Times New Roman" panose="02020603050405020304" pitchFamily="18" charset="0"/>
            </a:endParaRPr>
          </a:p>
          <a:p>
            <a:pPr eaLnBrk="1" hangingPunct="1">
              <a:buBlip>
                <a:blip r:embed="rId1"/>
              </a:buBlip>
            </a:pPr>
            <a:r>
              <a:rPr sz="2000" dirty="0">
                <a:solidFill>
                  <a:schemeClr val="accent2"/>
                </a:solidFill>
                <a:latin typeface="Arial" panose="020B0604020202020204"/>
              </a:rPr>
              <a:t>Execution of a DML trigger creates the following temporary tables, called magic tables: </a:t>
            </a:r>
            <a:endParaRPr lang="en-IN" altLang="x-none" sz="2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Inserted table:</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Contains a copy of all the records that are inserted in the trigger table.</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Deleted table:</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Contains a copy of all the records that have been deleted from the trigger table.</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endParaRPr sz="1800" dirty="0">
              <a:solidFill>
                <a:schemeClr val="accent2"/>
              </a:solidFill>
              <a:latin typeface="Arial" panose="020B0604020202020204" pitchFamily="34" charset="0"/>
              <a:ea typeface="Times New Roman" panose="02020603050405020304" pitchFamily="18" charset="0"/>
            </a:endParaRPr>
          </a:p>
        </p:txBody>
      </p:sp>
      <p:sp>
        <p:nvSpPr>
          <p:cNvPr id="6147"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ph idx="1"/>
          </p:nvPr>
        </p:nvSpPr>
        <p:spPr>
          <a:xfrm>
            <a:off x="3032125" y="1598613"/>
            <a:ext cx="7313613" cy="4344987"/>
          </a:xfrm>
          <a:solidFill>
            <a:srgbClr val="FFFFFF"/>
          </a:solidFill>
          <a:ln>
            <a:noFill/>
          </a:ln>
        </p:spPr>
        <p:txBody>
          <a:bodyPr/>
          <a:p>
            <a:pPr eaLnBrk="1" hangingPunct="1">
              <a:buBlip>
                <a:blip r:embed="rId1"/>
              </a:buBlip>
            </a:pPr>
            <a:r>
              <a:rPr sz="2000" dirty="0">
                <a:solidFill>
                  <a:schemeClr val="accent2"/>
                </a:solidFill>
                <a:latin typeface="Arial" panose="020B0604020202020204"/>
              </a:rPr>
              <a:t>Depending on the operation that is performed, DML triggers can be further categorized as: </a:t>
            </a:r>
            <a:endParaRPr lang="en-IN" altLang="x-none" sz="2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Insert trigger:</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Gets fired when a new record is added.</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Update trigger:</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Gets fired when an existing record is modified.</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Delete trigger:</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lang="en-IN" altLang="x-none" sz="1600" dirty="0">
                <a:solidFill>
                  <a:schemeClr val="accent2"/>
                </a:solidFill>
                <a:latin typeface="Arial" panose="020B0604020202020204" pitchFamily="34" charset="0"/>
                <a:ea typeface="Times New Roman" panose="02020603050405020304" pitchFamily="18" charset="0"/>
              </a:rPr>
              <a:t>Gets fired when a record is deleted.</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None/>
            </a:pP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7171"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idx="1"/>
          </p:nvPr>
        </p:nvSpPr>
        <p:spPr>
          <a:xfrm>
            <a:off x="3032125" y="1598613"/>
            <a:ext cx="7313613" cy="4344987"/>
          </a:xfrm>
          <a:solidFill>
            <a:srgbClr val="FFFFFF"/>
          </a:solidFill>
          <a:ln>
            <a:noFill/>
          </a:ln>
        </p:spPr>
        <p:txBody>
          <a:bodyPr/>
          <a:p>
            <a:pPr eaLnBrk="1" hangingPunct="1">
              <a:buBlip>
                <a:blip r:embed="rId1"/>
              </a:buBlip>
            </a:pPr>
            <a:r>
              <a:rPr sz="2000" dirty="0">
                <a:solidFill>
                  <a:schemeClr val="accent2"/>
                </a:solidFill>
                <a:latin typeface="Arial" panose="020B0604020202020204"/>
              </a:rPr>
              <a:t>Depending on the way the triggers are fired, DML triggers can be further categorized as:</a:t>
            </a:r>
            <a:endParaRPr lang="en-IN" altLang="x-none" sz="2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After trigger:</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Fires after the execution of the DML operation for which the trigger is defined.</a:t>
            </a:r>
            <a:endParaRPr lang="en-IN" altLang="x-none" sz="16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lang="en-IN" altLang="x-none" sz="1800" dirty="0">
                <a:solidFill>
                  <a:schemeClr val="accent2"/>
                </a:solidFill>
                <a:latin typeface="Arial" panose="020B0604020202020204" pitchFamily="34" charset="0"/>
                <a:ea typeface="Times New Roman" panose="02020603050405020304" pitchFamily="18" charset="0"/>
              </a:rPr>
              <a:t>Instead of trigger:</a:t>
            </a:r>
            <a:endParaRPr lang="en-IN" altLang="x-none" sz="18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Executes instead of the events that cause the trigger to fire.</a:t>
            </a:r>
            <a:endParaRPr lang="en-IN" altLang="x-none" sz="1600" dirty="0">
              <a:solidFill>
                <a:schemeClr val="accent2"/>
              </a:solidFill>
              <a:latin typeface="Arial" panose="020B0604020202020204" pitchFamily="34" charset="0"/>
              <a:ea typeface="Times New Roman" panose="02020603050405020304" pitchFamily="18" charset="0"/>
            </a:endParaRPr>
          </a:p>
          <a:p>
            <a:pPr lvl="2"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Can be created on both, a table as well as a view.</a:t>
            </a:r>
            <a:endParaRPr lang="en-IN" altLang="x-none" sz="1600" dirty="0">
              <a:solidFill>
                <a:schemeClr val="accent2"/>
              </a:solidFill>
              <a:latin typeface="Arial" panose="020B0604020202020204" pitchFamily="34" charset="0"/>
              <a:ea typeface="Times New Roman" panose="02020603050405020304" pitchFamily="18" charset="0"/>
            </a:endParaRPr>
          </a:p>
        </p:txBody>
      </p:sp>
      <p:sp>
        <p:nvSpPr>
          <p:cNvPr id="8195"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p:nvPr>
            <p:ph idx="1"/>
          </p:nvPr>
        </p:nvSpPr>
        <p:spPr>
          <a:xfrm>
            <a:off x="3032125" y="1598613"/>
            <a:ext cx="7313613" cy="4344987"/>
          </a:xfrm>
          <a:solidFill>
            <a:srgbClr val="FFFFFF"/>
          </a:solidFill>
          <a:ln>
            <a:noFill/>
          </a:ln>
        </p:spPr>
        <p:txBody>
          <a:bodyPr/>
          <a:p>
            <a:pPr eaLnBrk="1" hangingPunct="1">
              <a:buBlip>
                <a:blip r:embed="rId1"/>
              </a:buBlip>
            </a:pPr>
            <a:r>
              <a:rPr sz="2000" dirty="0">
                <a:solidFill>
                  <a:schemeClr val="accent2"/>
                </a:solidFill>
                <a:latin typeface="Arial" panose="020B0604020202020204"/>
              </a:rPr>
              <a:t>DDL trigger:</a:t>
            </a:r>
            <a:endParaRPr lang="en-IN" altLang="x-none" sz="2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Is fired in response to DDL statements.</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Is used to perform administrative tasks.</a:t>
            </a:r>
            <a:endParaRPr lang="en-IN" altLang="x-none" sz="1800" dirty="0">
              <a:solidFill>
                <a:schemeClr val="accent2"/>
              </a:solidFill>
              <a:latin typeface="Arial" panose="020B0604020202020204" pitchFamily="34" charset="0"/>
              <a:ea typeface="Times New Roman" panose="02020603050405020304" pitchFamily="18" charset="0"/>
            </a:endParaRPr>
          </a:p>
        </p:txBody>
      </p:sp>
      <p:sp>
        <p:nvSpPr>
          <p:cNvPr id="9219" name="Text Box 3"/>
          <p:cNvSpPr txBox="1"/>
          <p:nvPr/>
        </p:nvSpPr>
        <p:spPr>
          <a:xfrm>
            <a:off x="173355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Identifying Types of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003C9C02642248B0EE9C4155EFCCBB" ma:contentTypeVersion="10" ma:contentTypeDescription="Create a new document." ma:contentTypeScope="" ma:versionID="6e9740428170257ae9e6a8319dfe873c">
  <xsd:schema xmlns:xsd="http://www.w3.org/2001/XMLSchema" xmlns:xs="http://www.w3.org/2001/XMLSchema" xmlns:p="http://schemas.microsoft.com/office/2006/metadata/properties" xmlns:ns2="1112f2f3-fd3c-4edb-967e-b241f3dc190c" targetNamespace="http://schemas.microsoft.com/office/2006/metadata/properties" ma:root="true" ma:fieldsID="128e5e1ad2b1365ab9797d2a1c16ca79" ns2:_="">
    <xsd:import namespace="1112f2f3-fd3c-4edb-967e-b241f3dc190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2f2f3-fd3c-4edb-967e-b241f3dc19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35648d73-342b-4611-b78b-eed4889ddbd2"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112f2f3-fd3c-4edb-967e-b241f3dc190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C04510D-12AA-494D-B0F0-5AA3DA45BD9B}"/>
</file>

<file path=customXml/itemProps2.xml><?xml version="1.0" encoding="utf-8"?>
<ds:datastoreItem xmlns:ds="http://schemas.openxmlformats.org/officeDocument/2006/customXml" ds:itemID="{D20BE792-E487-4C22-BECB-A5B60301B17F}"/>
</file>

<file path=customXml/itemProps3.xml><?xml version="1.0" encoding="utf-8"?>
<ds:datastoreItem xmlns:ds="http://schemas.openxmlformats.org/officeDocument/2006/customXml" ds:itemID="{CC77CF51-445C-4979-97DC-E03229A7A9F9}"/>
</file>

<file path=docProps/app.xml><?xml version="1.0" encoding="utf-8"?>
<Properties xmlns="http://schemas.openxmlformats.org/officeDocument/2006/extended-properties" xmlns:vt="http://schemas.openxmlformats.org/officeDocument/2006/docPropsVTypes">
  <TotalTime>0</TotalTime>
  <Words>6604</Words>
  <Application>WPS Presentation</Application>
  <PresentationFormat>Widescreen</PresentationFormat>
  <Paragraphs>318</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Calibri Light</vt:lpstr>
      <vt:lpstr>Calibri</vt:lpstr>
      <vt:lpstr>Microsoft YaHei</vt:lpstr>
      <vt:lpstr>Times New Roman</vt:lpstr>
      <vt:lpstr>Tahoma</vt:lpstr>
      <vt:lpstr>Arial</vt:lpstr>
      <vt:lpstr>Courier New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Trainer</dc:creator>
  <cp:lastModifiedBy>Trainer</cp:lastModifiedBy>
  <cp:revision>1</cp:revision>
  <dcterms:created xsi:type="dcterms:W3CDTF">2018-09-19T06:03:50Z</dcterms:created>
  <dcterms:modified xsi:type="dcterms:W3CDTF">2018-09-19T06:03:50Z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y fmtid="{D5CDD505-2E9C-101B-9397-08002B2CF9AE}" pid="3" name="ContentTypeId">
    <vt:lpwstr>0x01010015003C9C02642248B0EE9C4155EFCCBB</vt:lpwstr>
  </property>
</Properties>
</file>