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notesSlides/notesSlide9.xml" ContentType="application/vnd.openxmlformats-officedocument.presentationml.notesSlide+xml"/>
  <Override PartName="/ppt/slides/slide11.xml" ContentType="application/vnd.openxmlformats-officedocument.presentationml.slide+xml"/>
  <Override PartName="/ppt/notesSlides/notesSlide10.xml" ContentType="application/vnd.openxmlformats-officedocument.presentationml.notesSlide+xml"/>
  <Override PartName="/ppt/slides/slide12.xml" ContentType="application/vnd.openxmlformats-officedocument.presentationml.slide+xml"/>
  <Override PartName="/ppt/notesSlides/notesSlide11.xml" ContentType="application/vnd.openxmlformats-officedocument.presentationml.notesSlide+xml"/>
  <Override PartName="/ppt/slides/slide13.xml" ContentType="application/vnd.openxmlformats-officedocument.presentationml.slide+xml"/>
  <Override PartName="/ppt/notesSlides/notesSlide12.xml" ContentType="application/vnd.openxmlformats-officedocument.presentationml.notesSlide+xml"/>
  <Override PartName="/ppt/slides/slide14.xml" ContentType="application/vnd.openxmlformats-officedocument.presentationml.slide+xml"/>
  <Override PartName="/ppt/notesSlides/notesSlide13.xml" ContentType="application/vnd.openxmlformats-officedocument.presentationml.notesSlide+xml"/>
  <Override PartName="/ppt/slides/slide15.xml" ContentType="application/vnd.openxmlformats-officedocument.presentationml.slide+xml"/>
  <Override PartName="/ppt/notesSlides/notesSlide14.xml" ContentType="application/vnd.openxmlformats-officedocument.presentationml.notesSlide+xml"/>
  <Override PartName="/ppt/slides/slide16.xml" ContentType="application/vnd.openxmlformats-officedocument.presentationml.slide+xml"/>
  <Override PartName="/ppt/notesSlides/notesSlide15.xml" ContentType="application/vnd.openxmlformats-officedocument.presentationml.notesSlide+xml"/>
  <Override PartName="/ppt/slides/slide17.xml" ContentType="application/vnd.openxmlformats-officedocument.presentationml.slide+xml"/>
  <Override PartName="/ppt/notesSlides/notesSlide16.xml" ContentType="application/vnd.openxmlformats-officedocument.presentationml.notesSlide+xml"/>
  <Override PartName="/ppt/slides/slide18.xml" ContentType="application/vnd.openxmlformats-officedocument.presentationml.slide+xml"/>
  <Override PartName="/ppt/notesSlides/notesSlide17.xml" ContentType="application/vnd.openxmlformats-officedocument.presentationml.notesSlide+xml"/>
  <Override PartName="/ppt/slides/slide19.xml" ContentType="application/vnd.openxmlformats-officedocument.presentationml.slide+xml"/>
  <Override PartName="/ppt/notesSlides/notesSlide18.xml" ContentType="application/vnd.openxmlformats-officedocument.presentationml.notesSlide+xml"/>
  <Override PartName="/ppt/slides/slide20.xml" ContentType="application/vnd.openxmlformats-officedocument.presentationml.slide+xml"/>
  <Override PartName="/ppt/notesSlides/notesSlide19.xml" ContentType="application/vnd.openxmlformats-officedocument.presentationml.notesSlide+xml"/>
  <Override PartName="/ppt/slides/slide21.xml" ContentType="application/vnd.openxmlformats-officedocument.presentationml.slide+xml"/>
  <Override PartName="/ppt/notesSlides/notesSlide20.xml" ContentType="application/vnd.openxmlformats-officedocument.presentationml.notesSlide+xml"/>
  <Override PartName="/ppt/slides/slide22.xml" ContentType="application/vnd.openxmlformats-officedocument.presentationml.slide+xml"/>
  <Override PartName="/ppt/notesSlides/notesSlide21.xml" ContentType="application/vnd.openxmlformats-officedocument.presentationml.notesSlide+xml"/>
  <Override PartName="/ppt/slides/slide23.xml" ContentType="application/vnd.openxmlformats-officedocument.presentationml.slide+xml"/>
  <Override PartName="/ppt/notesSlides/notesSlide22.xml" ContentType="application/vnd.openxmlformats-officedocument.presentationml.notesSlide+xml"/>
  <Override PartName="/ppt/slides/slide24.xml" ContentType="application/vnd.openxmlformats-officedocument.presentationml.slide+xml"/>
  <Override PartName="/ppt/notesSlides/notesSlide23.xml" ContentType="application/vnd.openxmlformats-officedocument.presentationml.notesSlide+xml"/>
  <Override PartName="/ppt/slides/slide25.xml" ContentType="application/vnd.openxmlformats-officedocument.presentationml.slide+xml"/>
  <Override PartName="/ppt/notesSlides/notesSlide24.xml" ContentType="application/vnd.openxmlformats-officedocument.presentationml.notesSlide+xml"/>
  <Override PartName="/ppt/slides/slide26.xml" ContentType="application/vnd.openxmlformats-officedocument.presentationml.slide+xml"/>
  <Override PartName="/ppt/notesSlides/notesSlide25.xml" ContentType="application/vnd.openxmlformats-officedocument.presentationml.notesSlide+xml"/>
  <Override PartName="/ppt/slides/slide27.xml" ContentType="application/vnd.openxmlformats-officedocument.presentationml.slide+xml"/>
  <Override PartName="/ppt/notesSlides/notesSlide26.xml" ContentType="application/vnd.openxmlformats-officedocument.presentationml.notesSlide+xml"/>
  <Override PartName="/ppt/slides/slide28.xml" ContentType="application/vnd.openxmlformats-officedocument.presentationml.slide+xml"/>
  <Override PartName="/ppt/notesSlides/notesSlide27.xml" ContentType="application/vnd.openxmlformats-officedocument.presentationml.notesSlide+xml"/>
  <Override PartName="/ppt/slides/slide29.xml" ContentType="application/vnd.openxmlformats-officedocument.presentationml.slide+xml"/>
  <Override PartName="/ppt/notesSlides/notesSlide28.xml" ContentType="application/vnd.openxmlformats-officedocument.presentationml.notesSlide+xml"/>
  <Override PartName="/ppt/slides/slide30.xml" ContentType="application/vnd.openxmlformats-officedocument.presentationml.slide+xml"/>
  <Override PartName="/ppt/notesSlides/notesSlide29.xml" ContentType="application/vnd.openxmlformats-officedocument.presentationml.notesSlide+xml"/>
  <Override PartName="/ppt/slides/slide31.xml" ContentType="application/vnd.openxmlformats-officedocument.presentationml.slide+xml"/>
  <Override PartName="/ppt/notesSlides/notesSlide30.xml" ContentType="application/vnd.openxmlformats-officedocument.presentationml.notesSlide+xml"/>
  <Override PartName="/ppt/slides/slide32.xml" ContentType="application/vnd.openxmlformats-officedocument.presentationml.slide+xml"/>
  <Override PartName="/ppt/notesSlides/notesSlide31.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8" Type="http://schemas.openxmlformats.org/officeDocument/2006/relationships/slide" Target="slides/slide15.xml"/><Relationship Id="rId13" Type="http://schemas.openxmlformats.org/officeDocument/2006/relationships/slide" Target="slides/slide10.xml"/><Relationship Id="rId39" Type="http://schemas.openxmlformats.org/officeDocument/2006/relationships/customXml" Target="../customXml/item1.xml"/><Relationship Id="rId34" Type="http://schemas.openxmlformats.org/officeDocument/2006/relationships/slide" Target="slides/slide31.xml"/><Relationship Id="rId21" Type="http://schemas.openxmlformats.org/officeDocument/2006/relationships/slide" Target="slides/slide18.xml"/><Relationship Id="rId7" Type="http://schemas.openxmlformats.org/officeDocument/2006/relationships/slide" Target="slides/slide4.xml"/><Relationship Id="rId29" Type="http://schemas.openxmlformats.org/officeDocument/2006/relationships/slide" Target="slides/slide26.xml"/><Relationship Id="rId20" Type="http://schemas.openxmlformats.org/officeDocument/2006/relationships/slide" Target="slides/slide17.xml"/><Relationship Id="rId2" Type="http://schemas.openxmlformats.org/officeDocument/2006/relationships/theme" Target="theme/theme1.xml"/><Relationship Id="rId16" Type="http://schemas.openxmlformats.org/officeDocument/2006/relationships/slide" Target="slides/slide13.xml"/><Relationship Id="rId41" Type="http://schemas.openxmlformats.org/officeDocument/2006/relationships/customXml" Target="../customXml/item3.xml"/><Relationship Id="rId6" Type="http://schemas.openxmlformats.org/officeDocument/2006/relationships/slide" Target="slides/slide3.xml"/><Relationship Id="rId37" Type="http://schemas.openxmlformats.org/officeDocument/2006/relationships/viewProps" Target="viewProps.xml"/><Relationship Id="rId32" Type="http://schemas.openxmlformats.org/officeDocument/2006/relationships/slide" Target="slides/slide29.xml"/><Relationship Id="rId24" Type="http://schemas.openxmlformats.org/officeDocument/2006/relationships/slide" Target="slides/slide21.xml"/><Relationship Id="rId11" Type="http://schemas.openxmlformats.org/officeDocument/2006/relationships/slide" Target="slides/slide8.xml"/><Relationship Id="rId1" Type="http://schemas.openxmlformats.org/officeDocument/2006/relationships/slideMaster" Target="slideMasters/slideMaster1.xml"/><Relationship Id="rId40" Type="http://schemas.openxmlformats.org/officeDocument/2006/relationships/customXml" Target="../customXml/item2.xml"/><Relationship Id="rId5" Type="http://schemas.openxmlformats.org/officeDocument/2006/relationships/notesMaster" Target="notesMasters/notesMaster1.xml"/><Relationship Id="rId36" Type="http://schemas.openxmlformats.org/officeDocument/2006/relationships/presProps" Target="presProps.xml"/><Relationship Id="rId28" Type="http://schemas.openxmlformats.org/officeDocument/2006/relationships/slide" Target="slides/slide25.xml"/><Relationship Id="rId23" Type="http://schemas.openxmlformats.org/officeDocument/2006/relationships/slide" Target="slides/slide20.xml"/><Relationship Id="rId15" Type="http://schemas.openxmlformats.org/officeDocument/2006/relationships/slide" Target="slides/slide12.xml"/><Relationship Id="rId31" Type="http://schemas.openxmlformats.org/officeDocument/2006/relationships/slide" Target="slides/slide28.xml"/><Relationship Id="rId19" Type="http://schemas.openxmlformats.org/officeDocument/2006/relationships/slide" Target="slides/slide16.xml"/><Relationship Id="rId10" Type="http://schemas.openxmlformats.org/officeDocument/2006/relationships/slide" Target="slides/slide7.xml"/><Relationship Id="rId9" Type="http://schemas.openxmlformats.org/officeDocument/2006/relationships/slide" Target="slides/slide6.xml"/><Relationship Id="rId4" Type="http://schemas.openxmlformats.org/officeDocument/2006/relationships/slide" Target="slides/slide2.xml"/><Relationship Id="rId35" Type="http://schemas.openxmlformats.org/officeDocument/2006/relationships/slide" Target="slides/slide32.xml"/><Relationship Id="rId30" Type="http://schemas.openxmlformats.org/officeDocument/2006/relationships/slide" Target="slides/slide27.xml"/><Relationship Id="rId27" Type="http://schemas.openxmlformats.org/officeDocument/2006/relationships/slide" Target="slides/slide24.xml"/><Relationship Id="rId22" Type="http://schemas.openxmlformats.org/officeDocument/2006/relationships/slide" Target="slides/slide19.xml"/><Relationship Id="rId14" Type="http://schemas.openxmlformats.org/officeDocument/2006/relationships/slide" Target="slides/slide11.xml"/><Relationship Id="rId8" Type="http://schemas.openxmlformats.org/officeDocument/2006/relationships/slide" Target="slides/slide5.xml"/><Relationship Id="rId3" Type="http://schemas.openxmlformats.org/officeDocument/2006/relationships/slide" Target="slides/slide1.xml"/><Relationship Id="rId38" Type="http://schemas.openxmlformats.org/officeDocument/2006/relationships/tableStyles" Target="tableStyles.xml"/><Relationship Id="rId33" Type="http://schemas.openxmlformats.org/officeDocument/2006/relationships/slide" Target="slides/slide30.xml"/><Relationship Id="rId25" Type="http://schemas.openxmlformats.org/officeDocument/2006/relationships/slide" Target="slides/slide22.xml"/><Relationship Id="rId17" Type="http://schemas.openxmlformats.org/officeDocument/2006/relationships/slide" Target="slides/slide14.xml"/><Relationship Id="rId12"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34819" name="Rectangle 3074"/>
          <p:cNvSpPr>
            <a:spLocks noTextEdit="1"/>
          </p:cNvSpPr>
          <p:nvPr>
            <p:ph type="sldImg"/>
          </p:nvPr>
        </p:nvSpPr>
        <p:spPr>
          <a:solidFill>
            <a:srgbClr val="FFFFFF">
              <a:alpha val="100000"/>
            </a:srgbClr>
          </a:solidFill>
        </p:spPr>
      </p:sp>
      <p:sp>
        <p:nvSpPr>
          <p:cNvPr id="34820" name="Rectangle 3075"/>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p>
            <a:pPr marL="228600" lvl="0" indent="-228600" eaLnBrk="1" hangingPunct="1"/>
            <a:r>
              <a:rPr lang="en-IN" altLang="x-none" dirty="0"/>
              <a:t>Start the session by sharing the objectives with the students.</a:t>
            </a:r>
            <a:endParaRPr lang="en-IN" altLang="x-non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055"/>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44035" name="Rectangle 2"/>
          <p:cNvSpPr>
            <a:spLocks noTextEdit="1"/>
          </p:cNvSpPr>
          <p:nvPr>
            <p:ph type="sldImg"/>
          </p:nvPr>
        </p:nvSpPr>
        <p:spPr/>
      </p:sp>
      <p:sp>
        <p:nvSpPr>
          <p:cNvPr id="44036" name="Rectangle 3"/>
          <p:cNvSpPr>
            <a:spLocks noGrp="1"/>
          </p:cNvSpPr>
          <p:nvPr>
            <p:ph type="body" idx="1"/>
          </p:nvPr>
        </p:nvSpPr>
        <p:spPr/>
        <p:txBody>
          <a:bodyPr wrap="square" lIns="91440" tIns="45720" rIns="91440" bIns="45720" anchor="t"/>
          <a:p>
            <a:pPr lvl="0" eaLnBrk="1" hangingPunct="1"/>
            <a:r>
              <a:rPr dirty="0"/>
              <a:t>In this slide, you need to explain the concept of transactions to the students. In addition, also explain the ACID properties of a transaction.</a:t>
            </a:r>
            <a:endParaRPr dirty="0"/>
          </a:p>
          <a:p>
            <a:pPr lvl="0" eaLnBrk="1" hangingPunct="1"/>
            <a:r>
              <a:rPr dirty="0"/>
              <a:t>BEGIN TRAN myTran</a:t>
            </a:r>
            <a:endParaRPr dirty="0"/>
          </a:p>
          <a:p>
            <a:pPr lvl="0" eaLnBrk="1" hangingPunct="1"/>
            <a:r>
              <a:rPr dirty="0"/>
              <a:t>SELECT * FROM HumanResources.Department</a:t>
            </a:r>
            <a:endParaRPr dirty="0"/>
          </a:p>
          <a:p>
            <a:pPr lvl="0" eaLnBrk="1" hangingPunct="1"/>
            <a:r>
              <a:rPr dirty="0"/>
              <a:t>COMMIT TRAN myTran </a:t>
            </a:r>
            <a:endParaRPr dirty="0"/>
          </a:p>
          <a:p>
            <a:pPr lvl="0" eaLnBrk="1" hangingPunct="1"/>
            <a:endParaRPr b="1" dirty="0"/>
          </a:p>
          <a:p>
            <a:pPr lvl="0" eaLnBrk="1" hangingPunct="1"/>
            <a:r>
              <a:rPr b="1" dirty="0"/>
              <a:t>FAQ:</a:t>
            </a:r>
            <a:endParaRPr dirty="0"/>
          </a:p>
          <a:p>
            <a:pPr lvl="0" eaLnBrk="1" hangingPunct="1"/>
            <a:r>
              <a:rPr dirty="0"/>
              <a:t>To switch between the implicit and the explicit modes, use the SET IMPLICIT_TRANSACTIONS {ON | OFF} statement</a:t>
            </a:r>
            <a:endParaRPr dirty="0"/>
          </a:p>
          <a:p>
            <a:pPr lvl="0" eaLnBrk="1" hangingPunct="1"/>
            <a:r>
              <a:rPr dirty="0"/>
              <a:t>In the implicit mode the following statements trigger off a transaction: ALTER TABLE, INSERT, OPEN, CREATE, DELETE, REVOKE, DROP, SELECT, FETCH, TRUNCATE TABLE, GRANT, UPDATE.</a:t>
            </a:r>
            <a:endParaRPr dirty="0"/>
          </a:p>
          <a:p>
            <a:pPr lvl="0" eaLnBrk="1" hangingPunct="1"/>
            <a:r>
              <a:rPr dirty="0"/>
              <a:t>The number of open transactions per connection is stored in the system variable @@TRANCOUNT. Every new transaction i.e. every BEGIN TRANSACTION increments the value of this system variable by one and every COMMIT TRANSACTION or ROLLBACK TRANSACTION decrements the value by one. In the implicit mode, every issue of the above mentioned commands automatically generates a BEGIN TRANSACTION.</a:t>
            </a:r>
            <a:endParaRPr b="1" dirty="0"/>
          </a:p>
          <a:p>
            <a:pPr lvl="0" eaLnBrk="1" hangingPunct="1"/>
            <a:r>
              <a:rPr b="1" dirty="0"/>
              <a:t>Experiences:</a:t>
            </a:r>
            <a:endParaRPr dirty="0"/>
          </a:p>
          <a:p>
            <a:pPr lvl="0" eaLnBrk="1" hangingPunct="1"/>
            <a:r>
              <a:rPr b="1" dirty="0"/>
              <a:t>Transaction</a:t>
            </a:r>
            <a:endParaRPr dirty="0"/>
          </a:p>
          <a:p>
            <a:pPr lvl="0" eaLnBrk="1" hangingPunct="1"/>
            <a:r>
              <a:rPr dirty="0"/>
              <a:t>Stress on the fact that a transaction is an atomic unit of work, which either happens completely or does not happen at all. If an insert operation in one table and two update operations in two different tables constitute a logical unit of work, then the three operations can be termed as a transaction. If only one insert happens and the other two updates do not happen, the transaction is not complete and may result in inconsistency of data. Hence, it is essential that all the operations happen or none of them happens at all. Explicit statements like BEGIN TRANSACTION and COMMIT TRANSACTION ensure that all statements in a transaction are completed successfully or do not take place at all in case there is a system crash while the transaction is running. </a:t>
            </a:r>
            <a:endParaRPr dirty="0"/>
          </a:p>
          <a:p>
            <a:pPr lvl="0" eaLnBrk="1" hangingPunct="1"/>
            <a:r>
              <a:rPr dirty="0"/>
              <a:t>By default SQL Server uses a row level lock.</a:t>
            </a:r>
            <a:endParaRPr dirty="0"/>
          </a:p>
          <a:p>
            <a:pPr lvl="0" eaLnBrk="1" hangingPunct="1"/>
            <a:r>
              <a:rPr dirty="0"/>
              <a:t>Tell the students that the transactions should be as short as possible, and table level locks should be avoided as this locks the entire table.</a:t>
            </a:r>
            <a:endParaRPr dirty="0"/>
          </a:p>
          <a:p>
            <a:pPr lvl="0" eaLnBrk="1" hangingPunct="1"/>
            <a:r>
              <a:rPr dirty="0"/>
              <a:t>If multiple transactions refer to the same tables, then refer them in a specific order to minimize deadlocks.</a:t>
            </a:r>
            <a:endParaRPr dirty="0"/>
          </a:p>
          <a:p>
            <a:pPr lvl="0" eaLnBrk="1" hangingPunct="1"/>
            <a:r>
              <a:rPr dirty="0"/>
              <a:t>While creating a transaction, follow the naming conventions. Prefix the transaction name with a ‘trn’.</a:t>
            </a:r>
            <a:endParaRPr b="1" dirty="0"/>
          </a:p>
          <a:p>
            <a:pPr lvl="0" eaLnBrk="1" hangingPunct="1"/>
            <a:r>
              <a:rPr b="1" dirty="0"/>
              <a:t>Transaction Log</a:t>
            </a:r>
            <a:endParaRPr dirty="0"/>
          </a:p>
          <a:p>
            <a:pPr lvl="0" eaLnBrk="1" hangingPunct="1"/>
            <a:r>
              <a:rPr dirty="0"/>
              <a:t>Tell the students that the transaction log is like a huge ‘security register’ where any activity on the database gets recorded. The log is used to roll forward or rollback transactions in case of a system failure. Tell them that the transaction log plays a big role in transaction management.</a:t>
            </a:r>
            <a:endParaRPr b="1" dirty="0"/>
          </a:p>
          <a:p>
            <a:pPr lvl="0" eaLnBrk="1" hangingPunct="1"/>
            <a:r>
              <a:rPr b="1" dirty="0"/>
              <a:t>Transaction Modes</a:t>
            </a:r>
            <a:endParaRPr dirty="0"/>
          </a:p>
          <a:p>
            <a:pPr lvl="0" eaLnBrk="1" hangingPunct="1"/>
            <a:r>
              <a:rPr dirty="0"/>
              <a:t>There are two types of transaction modes, explicit and implicit. The default is implicit, this can be changed by using BEGIN TRANSACTION, COMMIT TRANSACTION, COMMIT WORK, ROLLBACK TRANSACTION, and ROLLBACK WORK.</a:t>
            </a:r>
            <a:endParaRPr dirty="0"/>
          </a:p>
          <a:p>
            <a:pPr lvl="0" eaLnBrk="1" hangingPunct="1"/>
            <a:r>
              <a:rPr dirty="0"/>
              <a:t>SAVE TRANSACTION can be used to save transactions to a certain point. Tell the students when SAVE TRANSACTION is used, and if we rollback a transaction then the transaction rolls back only up till the save point.</a:t>
            </a:r>
            <a:endParaRPr b="1" dirty="0"/>
          </a:p>
          <a:p>
            <a:pPr lvl="0" eaLnBrk="1" hangingPunct="1"/>
            <a:r>
              <a:rPr b="1" dirty="0"/>
              <a:t>Distributed Transactions</a:t>
            </a:r>
            <a:endParaRPr dirty="0"/>
          </a:p>
          <a:p>
            <a:pPr lvl="0" eaLnBrk="1" hangingPunct="1"/>
            <a:r>
              <a:rPr dirty="0"/>
              <a:t>Unlike normal transactions, a distributed transaction is processed on more than one database server.</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45059" name="Rectangle 2"/>
          <p:cNvSpPr>
            <a:spLocks noTextEdit="1"/>
          </p:cNvSpPr>
          <p:nvPr>
            <p:ph type="sldImg"/>
          </p:nvPr>
        </p:nvSpPr>
        <p:spPr/>
      </p:sp>
      <p:sp>
        <p:nvSpPr>
          <p:cNvPr id="45060" name="Rectangle 3"/>
          <p:cNvSpPr>
            <a:spLocks noGrp="1"/>
          </p:cNvSpPr>
          <p:nvPr>
            <p:ph type="body" idx="1"/>
          </p:nvPr>
        </p:nvSpPr>
        <p:spPr/>
        <p:txBody>
          <a:bodyPr wrap="square" lIns="91440" tIns="45720" rIns="91440" bIns="45720" anchor="t"/>
          <a:p>
            <a:pPr lvl="0" eaLnBrk="1" hangingPunct="1"/>
            <a:r>
              <a:rPr dirty="0"/>
              <a:t>In this slide, you need to explain the concept of transactions to the students. In addition, also explain the ACID properties of a transaction.</a:t>
            </a:r>
            <a:endParaRPr dirty="0"/>
          </a:p>
          <a:p>
            <a:pPr lvl="0" eaLnBrk="1" hangingPunct="1"/>
            <a:r>
              <a:rPr dirty="0"/>
              <a:t>BEGIN TRAN myTran</a:t>
            </a:r>
            <a:endParaRPr dirty="0"/>
          </a:p>
          <a:p>
            <a:pPr lvl="0" eaLnBrk="1" hangingPunct="1"/>
            <a:r>
              <a:rPr dirty="0"/>
              <a:t>SELECT * FROM HumanResources.Department</a:t>
            </a:r>
            <a:endParaRPr dirty="0"/>
          </a:p>
          <a:p>
            <a:pPr lvl="0" eaLnBrk="1" hangingPunct="1"/>
            <a:r>
              <a:rPr dirty="0"/>
              <a:t>COMMIT TRAN myTran </a:t>
            </a:r>
            <a:endParaRPr dirty="0"/>
          </a:p>
          <a:p>
            <a:pPr lvl="0" eaLnBrk="1" hangingPunct="1"/>
            <a:endParaRPr b="1" dirty="0"/>
          </a:p>
          <a:p>
            <a:pPr lvl="0" eaLnBrk="1" hangingPunct="1"/>
            <a:r>
              <a:rPr b="1" dirty="0"/>
              <a:t>FAQ:</a:t>
            </a:r>
            <a:endParaRPr dirty="0"/>
          </a:p>
          <a:p>
            <a:pPr lvl="0" eaLnBrk="1" hangingPunct="1"/>
            <a:r>
              <a:rPr dirty="0"/>
              <a:t>To switch between the implicit and the explicit modes, use the SET IMPLICIT_TRANSACTIONS {ON | OFF} statement</a:t>
            </a:r>
            <a:endParaRPr dirty="0"/>
          </a:p>
          <a:p>
            <a:pPr lvl="0" eaLnBrk="1" hangingPunct="1"/>
            <a:r>
              <a:rPr dirty="0"/>
              <a:t>In the implicit mode the following statements trigger off a transaction: ALTER TABLE, INSERT, OPEN, CREATE, DELETE, REVOKE, DROP, SELECT, FETCH, TRUNCATE TABLE, GRANT, UPDATE.</a:t>
            </a:r>
            <a:endParaRPr dirty="0"/>
          </a:p>
          <a:p>
            <a:pPr lvl="0" eaLnBrk="1" hangingPunct="1"/>
            <a:r>
              <a:rPr dirty="0"/>
              <a:t>The number of open transactions per connection is stored in the system variable @@TRANCOUNT. Every new transaction i.e. every BEGIN TRANSACTION increments the value of this system variable by one and every COMMIT TRANSACTION or ROLLBACK TRANSACTION decrements the value by one. In the implicit mode, every issue of the above mentioned commands automatically generates a BEGIN TRANSACTION.</a:t>
            </a:r>
            <a:endParaRPr b="1" dirty="0"/>
          </a:p>
          <a:p>
            <a:pPr lvl="0" eaLnBrk="1" hangingPunct="1"/>
            <a:r>
              <a:rPr b="1" dirty="0"/>
              <a:t>Experiences:</a:t>
            </a:r>
            <a:endParaRPr dirty="0"/>
          </a:p>
          <a:p>
            <a:pPr lvl="0" eaLnBrk="1" hangingPunct="1"/>
            <a:r>
              <a:rPr b="1" dirty="0"/>
              <a:t>Transaction</a:t>
            </a:r>
            <a:endParaRPr dirty="0"/>
          </a:p>
          <a:p>
            <a:pPr lvl="0" eaLnBrk="1" hangingPunct="1"/>
            <a:r>
              <a:rPr dirty="0"/>
              <a:t>Stress on the fact that a transaction is an atomic unit of work, which either happens completely or does not happen at all. If an insert operation in one table and two update operations in two different tables constitute a logical unit of work, then the three operations can be termed as a transaction. If only one insert happens and the other two updates do not happen, the transaction is not complete and may result in inconsistency of data. Hence, it is essential that all the operations happen or none of them happens at all. Explicit statements like BEGIN TRANSACTION and COMMIT TRANSACTION ensure that all statements in a transaction are completed successfully or do not take place at all in case there is a system crash while the transaction is running. </a:t>
            </a:r>
            <a:endParaRPr dirty="0"/>
          </a:p>
          <a:p>
            <a:pPr lvl="0" eaLnBrk="1" hangingPunct="1"/>
            <a:r>
              <a:rPr dirty="0"/>
              <a:t>By default SQL Server uses a row level lock.</a:t>
            </a:r>
            <a:endParaRPr dirty="0"/>
          </a:p>
          <a:p>
            <a:pPr lvl="0" eaLnBrk="1" hangingPunct="1"/>
            <a:r>
              <a:rPr dirty="0"/>
              <a:t>Tell the students that the transactions should be as short as possible, and table level locks should be avoided as this locks the entire table.</a:t>
            </a:r>
            <a:endParaRPr dirty="0"/>
          </a:p>
          <a:p>
            <a:pPr lvl="0" eaLnBrk="1" hangingPunct="1"/>
            <a:r>
              <a:rPr dirty="0"/>
              <a:t>If multiple transactions refer to the same tables, then refer them in a specific order to minimize deadlocks.</a:t>
            </a:r>
            <a:endParaRPr dirty="0"/>
          </a:p>
          <a:p>
            <a:pPr lvl="0" eaLnBrk="1" hangingPunct="1"/>
            <a:r>
              <a:rPr dirty="0"/>
              <a:t>While creating a transaction, follow the naming conventions. Prefix the transaction name with a ‘trn’.</a:t>
            </a:r>
            <a:endParaRPr b="1" dirty="0"/>
          </a:p>
          <a:p>
            <a:pPr lvl="0" eaLnBrk="1" hangingPunct="1"/>
            <a:r>
              <a:rPr b="1" dirty="0"/>
              <a:t>Transaction Log</a:t>
            </a:r>
            <a:endParaRPr dirty="0"/>
          </a:p>
          <a:p>
            <a:pPr lvl="0" eaLnBrk="1" hangingPunct="1"/>
            <a:r>
              <a:rPr dirty="0"/>
              <a:t>Tell the students that the transaction log is like a huge ‘security register’ where any activity on the database gets recorded. The log is used to roll forward or rollback transactions in case of a system failure. Tell them that the transaction log plays a big role in transaction management.</a:t>
            </a:r>
            <a:endParaRPr b="1" dirty="0"/>
          </a:p>
          <a:p>
            <a:pPr lvl="0" eaLnBrk="1" hangingPunct="1"/>
            <a:r>
              <a:rPr b="1" dirty="0"/>
              <a:t>Transaction Modes</a:t>
            </a:r>
            <a:endParaRPr dirty="0"/>
          </a:p>
          <a:p>
            <a:pPr lvl="0" eaLnBrk="1" hangingPunct="1"/>
            <a:r>
              <a:rPr dirty="0"/>
              <a:t>There are two types of transaction modes, explicit and implicit. The default is implicit, this can be changed by using BEGIN TRANSACTION, COMMIT TRANSACTION, COMMIT WORK, ROLLBACK TRANSACTION, and ROLLBACK WORK.</a:t>
            </a:r>
            <a:endParaRPr dirty="0"/>
          </a:p>
          <a:p>
            <a:pPr lvl="0" eaLnBrk="1" hangingPunct="1"/>
            <a:r>
              <a:rPr dirty="0"/>
              <a:t>SAVE TRANSACTION can be used to save transactions to a certain point. Tell the students when SAVE TRANSACTION is used, and if we rollback a transaction then the transaction rolls back only up till the save point.</a:t>
            </a:r>
            <a:endParaRPr b="1" dirty="0"/>
          </a:p>
          <a:p>
            <a:pPr lvl="0" eaLnBrk="1" hangingPunct="1"/>
            <a:r>
              <a:rPr b="1" dirty="0"/>
              <a:t>Distributed Transactions</a:t>
            </a:r>
            <a:endParaRPr dirty="0"/>
          </a:p>
          <a:p>
            <a:pPr lvl="0" eaLnBrk="1" hangingPunct="1"/>
            <a:r>
              <a:rPr dirty="0"/>
              <a:t>Unlike normal transactions, a distributed transaction is processed on more than one database server.</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46083" name="Rectangle 2"/>
          <p:cNvSpPr>
            <a:spLocks noTextEdit="1"/>
          </p:cNvSpPr>
          <p:nvPr>
            <p:ph type="sldImg"/>
          </p:nvPr>
        </p:nvSpPr>
        <p:spPr/>
      </p:sp>
      <p:sp>
        <p:nvSpPr>
          <p:cNvPr id="46084" name="Rectangle 3"/>
          <p:cNvSpPr>
            <a:spLocks noGrp="1"/>
          </p:cNvSpPr>
          <p:nvPr>
            <p:ph type="body" idx="1"/>
          </p:nvPr>
        </p:nvSpPr>
        <p:spPr/>
        <p:txBody>
          <a:bodyPr wrap="square" lIns="91440" tIns="45720" rIns="91440" bIns="45720" anchor="t"/>
          <a:p>
            <a:pPr lvl="0" eaLnBrk="1" hangingPunct="1"/>
            <a:r>
              <a:rPr dirty="0"/>
              <a:t>In this slide, you need to explain the concept of transactions to the students. In addition, also explain the ACID properties of a transaction.</a:t>
            </a:r>
            <a:endParaRPr dirty="0"/>
          </a:p>
          <a:p>
            <a:pPr lvl="0" eaLnBrk="1" hangingPunct="1"/>
            <a:r>
              <a:rPr dirty="0"/>
              <a:t>BEGIN TRAN myTran</a:t>
            </a:r>
            <a:endParaRPr dirty="0"/>
          </a:p>
          <a:p>
            <a:pPr lvl="0" eaLnBrk="1" hangingPunct="1"/>
            <a:r>
              <a:rPr dirty="0"/>
              <a:t>SELECT * FROM HumanResources.Department</a:t>
            </a:r>
            <a:endParaRPr dirty="0"/>
          </a:p>
          <a:p>
            <a:pPr lvl="0" eaLnBrk="1" hangingPunct="1"/>
            <a:r>
              <a:rPr dirty="0"/>
              <a:t>COMMIT TRAN myTran </a:t>
            </a:r>
            <a:endParaRPr dirty="0"/>
          </a:p>
          <a:p>
            <a:pPr lvl="0" eaLnBrk="1" hangingPunct="1"/>
            <a:endParaRPr b="1" dirty="0"/>
          </a:p>
          <a:p>
            <a:pPr lvl="0" eaLnBrk="1" hangingPunct="1"/>
            <a:r>
              <a:rPr b="1" dirty="0"/>
              <a:t>FAQ:</a:t>
            </a:r>
            <a:endParaRPr dirty="0"/>
          </a:p>
          <a:p>
            <a:pPr lvl="0" eaLnBrk="1" hangingPunct="1"/>
            <a:r>
              <a:rPr dirty="0"/>
              <a:t>To switch between the implicit and the explicit modes, use the SET IMPLICIT_TRANSACTIONS {ON | OFF} statement</a:t>
            </a:r>
            <a:endParaRPr dirty="0"/>
          </a:p>
          <a:p>
            <a:pPr lvl="0" eaLnBrk="1" hangingPunct="1"/>
            <a:r>
              <a:rPr dirty="0"/>
              <a:t>In the implicit mode the following statements trigger off a transaction: ALTER TABLE, INSERT, OPEN, CREATE, DELETE, REVOKE, DROP, SELECT, FETCH, TRUNCATE TABLE, GRANT, UPDATE.</a:t>
            </a:r>
            <a:endParaRPr dirty="0"/>
          </a:p>
          <a:p>
            <a:pPr lvl="0" eaLnBrk="1" hangingPunct="1"/>
            <a:r>
              <a:rPr dirty="0"/>
              <a:t>The number of open transactions per connection is stored in the system variable @@TRANCOUNT. Every new transaction i.e. every BEGIN TRANSACTION increments the value of this system variable by one and every COMMIT TRANSACTION or ROLLBACK TRANSACTION decrements the value by one. In the implicit mode, every issue of the above mentioned commands automatically generates a BEGIN TRANSACTION.</a:t>
            </a:r>
            <a:endParaRPr b="1" dirty="0"/>
          </a:p>
          <a:p>
            <a:pPr lvl="0" eaLnBrk="1" hangingPunct="1"/>
            <a:r>
              <a:rPr b="1" dirty="0"/>
              <a:t>Experiences:</a:t>
            </a:r>
            <a:endParaRPr dirty="0"/>
          </a:p>
          <a:p>
            <a:pPr lvl="0" eaLnBrk="1" hangingPunct="1"/>
            <a:r>
              <a:rPr b="1" dirty="0"/>
              <a:t>Transaction</a:t>
            </a:r>
            <a:endParaRPr dirty="0"/>
          </a:p>
          <a:p>
            <a:pPr lvl="0" eaLnBrk="1" hangingPunct="1"/>
            <a:r>
              <a:rPr dirty="0"/>
              <a:t>Stress on the fact that a transaction is an atomic unit of work, which either happens completely or does not happen at all. If an insert operation in one table and two update operations in two different tables constitute a logical unit of work, then the three operations can be termed as a transaction. If only one insert happens and the other two updates do not happen, the transaction is not complete and may result in inconsistency of data. Hence, it is essential that all the operations happen or none of them happens at all. Explicit statements like BEGIN TRANSACTION and COMMIT TRANSACTION ensure that all statements in a transaction are completed successfully or do not take place at all in case there is a system crash while the transaction is running. </a:t>
            </a:r>
            <a:endParaRPr dirty="0"/>
          </a:p>
          <a:p>
            <a:pPr lvl="0" eaLnBrk="1" hangingPunct="1"/>
            <a:r>
              <a:rPr dirty="0"/>
              <a:t>By default SQL Server uses a row level lock.</a:t>
            </a:r>
            <a:endParaRPr dirty="0"/>
          </a:p>
          <a:p>
            <a:pPr lvl="0" eaLnBrk="1" hangingPunct="1"/>
            <a:r>
              <a:rPr dirty="0"/>
              <a:t>Tell the students that the transactions should be as short as possible, and table level locks should be avoided as this locks the entire table.</a:t>
            </a:r>
            <a:endParaRPr dirty="0"/>
          </a:p>
          <a:p>
            <a:pPr lvl="0" eaLnBrk="1" hangingPunct="1"/>
            <a:r>
              <a:rPr dirty="0"/>
              <a:t>If multiple transactions refer to the same tables, then refer them in a specific order to minimize deadlocks.</a:t>
            </a:r>
            <a:endParaRPr dirty="0"/>
          </a:p>
          <a:p>
            <a:pPr lvl="0" eaLnBrk="1" hangingPunct="1"/>
            <a:r>
              <a:rPr dirty="0"/>
              <a:t>While creating a transaction, follow the naming conventions. Prefix the transaction name with a ‘trn’.</a:t>
            </a:r>
            <a:endParaRPr b="1" dirty="0"/>
          </a:p>
          <a:p>
            <a:pPr lvl="0" eaLnBrk="1" hangingPunct="1"/>
            <a:r>
              <a:rPr b="1" dirty="0"/>
              <a:t>Transaction Log</a:t>
            </a:r>
            <a:endParaRPr dirty="0"/>
          </a:p>
          <a:p>
            <a:pPr lvl="0" eaLnBrk="1" hangingPunct="1"/>
            <a:r>
              <a:rPr dirty="0"/>
              <a:t>Tell the students that the transaction log is like a huge ‘security register’ where any activity on the database gets recorded. The log is used to roll forward or rollback transactions in case of a system failure. Tell them that the transaction log plays a big role in transaction management.</a:t>
            </a:r>
            <a:endParaRPr b="1" dirty="0"/>
          </a:p>
          <a:p>
            <a:pPr lvl="0" eaLnBrk="1" hangingPunct="1"/>
            <a:r>
              <a:rPr b="1" dirty="0"/>
              <a:t>Transaction Modes</a:t>
            </a:r>
            <a:endParaRPr dirty="0"/>
          </a:p>
          <a:p>
            <a:pPr lvl="0" eaLnBrk="1" hangingPunct="1"/>
            <a:r>
              <a:rPr dirty="0"/>
              <a:t>There are two types of transaction modes, explicit and implicit. The default is implicit, this can be changed by using BEGIN TRANSACTION, COMMIT TRANSACTION, COMMIT WORK, ROLLBACK TRANSACTION, and ROLLBACK WORK.</a:t>
            </a:r>
            <a:endParaRPr dirty="0"/>
          </a:p>
          <a:p>
            <a:pPr lvl="0" eaLnBrk="1" hangingPunct="1"/>
            <a:r>
              <a:rPr dirty="0"/>
              <a:t>SAVE TRANSACTION can be used to save transactions to a certain point. Tell the students when SAVE TRANSACTION is used, and if we rollback a transaction then the transaction rolls back only up till the save point.</a:t>
            </a:r>
            <a:endParaRPr b="1" dirty="0"/>
          </a:p>
          <a:p>
            <a:pPr lvl="0" eaLnBrk="1" hangingPunct="1"/>
            <a:r>
              <a:rPr b="1" dirty="0"/>
              <a:t>Distributed Transactions</a:t>
            </a:r>
            <a:endParaRPr dirty="0"/>
          </a:p>
          <a:p>
            <a:pPr lvl="0" eaLnBrk="1" hangingPunct="1"/>
            <a:r>
              <a:rPr dirty="0"/>
              <a:t>Unlike normal transactions, a distributed transaction is processed on more than one database server.</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47107" name="Rectangle 2"/>
          <p:cNvSpPr>
            <a:spLocks noTextEdit="1"/>
          </p:cNvSpPr>
          <p:nvPr>
            <p:ph type="sldImg"/>
          </p:nvPr>
        </p:nvSpPr>
        <p:spPr/>
      </p:sp>
      <p:sp>
        <p:nvSpPr>
          <p:cNvPr id="47108" name="Rectangle 3"/>
          <p:cNvSpPr>
            <a:spLocks noGrp="1"/>
          </p:cNvSpPr>
          <p:nvPr>
            <p:ph type="body" idx="1"/>
          </p:nvPr>
        </p:nvSpPr>
        <p:spPr/>
        <p:txBody>
          <a:bodyPr wrap="square" lIns="91440" tIns="45720" rIns="91440" bIns="45720" anchor="t"/>
          <a:p>
            <a:pPr lvl="0" eaLnBrk="1" hangingPunct="1"/>
            <a:r>
              <a:rPr dirty="0"/>
              <a:t>In this slide, you need to explain the concept of transactions to the students. In addition, also explain the ACID properties of a transaction.</a:t>
            </a:r>
            <a:endParaRPr dirty="0"/>
          </a:p>
          <a:p>
            <a:pPr lvl="0" eaLnBrk="1" hangingPunct="1"/>
            <a:r>
              <a:rPr dirty="0"/>
              <a:t>BEGIN TRAN myTran</a:t>
            </a:r>
            <a:endParaRPr dirty="0"/>
          </a:p>
          <a:p>
            <a:pPr lvl="0" eaLnBrk="1" hangingPunct="1"/>
            <a:r>
              <a:rPr dirty="0"/>
              <a:t>SELECT * FROM HumanResources.Department</a:t>
            </a:r>
            <a:endParaRPr dirty="0"/>
          </a:p>
          <a:p>
            <a:pPr lvl="0" eaLnBrk="1" hangingPunct="1"/>
            <a:r>
              <a:rPr dirty="0"/>
              <a:t>COMMIT TRAN myTran </a:t>
            </a:r>
            <a:endParaRPr dirty="0"/>
          </a:p>
          <a:p>
            <a:pPr lvl="0" eaLnBrk="1" hangingPunct="1"/>
            <a:endParaRPr b="1" dirty="0"/>
          </a:p>
          <a:p>
            <a:pPr lvl="0" eaLnBrk="1" hangingPunct="1"/>
            <a:r>
              <a:rPr b="1" dirty="0"/>
              <a:t>FAQ:</a:t>
            </a:r>
            <a:endParaRPr dirty="0"/>
          </a:p>
          <a:p>
            <a:pPr lvl="0" eaLnBrk="1" hangingPunct="1"/>
            <a:r>
              <a:rPr dirty="0"/>
              <a:t>To switch between the implicit and the explicit modes, use the SET IMPLICIT_TRANSACTIONS {ON | OFF} statement</a:t>
            </a:r>
            <a:endParaRPr dirty="0"/>
          </a:p>
          <a:p>
            <a:pPr lvl="0" eaLnBrk="1" hangingPunct="1"/>
            <a:r>
              <a:rPr dirty="0"/>
              <a:t>In the implicit mode the following statements trigger off a transaction: ALTER TABLE, INSERT, OPEN, CREATE, DELETE, REVOKE, DROP, SELECT, FETCH, TRUNCATE TABLE, GRANT, UPDATE.</a:t>
            </a:r>
            <a:endParaRPr dirty="0"/>
          </a:p>
          <a:p>
            <a:pPr lvl="0" eaLnBrk="1" hangingPunct="1"/>
            <a:r>
              <a:rPr dirty="0"/>
              <a:t>The number of open transactions per connection is stored in the system variable @@TRANCOUNT. Every new transaction i.e. every BEGIN TRANSACTION increments the value of this system variable by one and every COMMIT TRANSACTION or ROLLBACK TRANSACTION decrements the value by one. In the implicit mode, every issue of the above mentioned commands automatically generates a BEGIN TRANSACTION.</a:t>
            </a:r>
            <a:endParaRPr b="1" dirty="0"/>
          </a:p>
          <a:p>
            <a:pPr lvl="0" eaLnBrk="1" hangingPunct="1"/>
            <a:r>
              <a:rPr b="1" dirty="0"/>
              <a:t>Experiences:</a:t>
            </a:r>
            <a:endParaRPr dirty="0"/>
          </a:p>
          <a:p>
            <a:pPr lvl="0" eaLnBrk="1" hangingPunct="1"/>
            <a:r>
              <a:rPr b="1" dirty="0"/>
              <a:t>Transaction</a:t>
            </a:r>
            <a:endParaRPr dirty="0"/>
          </a:p>
          <a:p>
            <a:pPr lvl="0" eaLnBrk="1" hangingPunct="1"/>
            <a:r>
              <a:rPr dirty="0"/>
              <a:t>Stress on the fact that a transaction is an atomic unit of work, which either happens completely or does not happen at all. If an insert operation in one table and two update operations in two different tables constitute a logical unit of work, then the three operations can be termed as a transaction. If only one insert happens and the other two updates do not happen, the transaction is not complete and may result in inconsistency of data. Hence, it is essential that all the operations happen or none of them happens at all. Explicit statements like BEGIN TRANSACTION and COMMIT TRANSACTION ensure that all statements in a transaction are completed successfully or do not take place at all in case there is a system crash while the transaction is running. </a:t>
            </a:r>
            <a:endParaRPr dirty="0"/>
          </a:p>
          <a:p>
            <a:pPr lvl="0" eaLnBrk="1" hangingPunct="1"/>
            <a:r>
              <a:rPr dirty="0"/>
              <a:t>By default SQL Server uses a row level lock.</a:t>
            </a:r>
            <a:endParaRPr dirty="0"/>
          </a:p>
          <a:p>
            <a:pPr lvl="0" eaLnBrk="1" hangingPunct="1"/>
            <a:r>
              <a:rPr dirty="0"/>
              <a:t>Tell the students that the transactions should be as short as possible, and table level locks should be avoided as this locks the entire table.</a:t>
            </a:r>
            <a:endParaRPr dirty="0"/>
          </a:p>
          <a:p>
            <a:pPr lvl="0" eaLnBrk="1" hangingPunct="1"/>
            <a:r>
              <a:rPr dirty="0"/>
              <a:t>If multiple transactions refer to the same tables, then refer them in a specific order to minimize deadlocks.</a:t>
            </a:r>
            <a:endParaRPr dirty="0"/>
          </a:p>
          <a:p>
            <a:pPr lvl="0" eaLnBrk="1" hangingPunct="1"/>
            <a:r>
              <a:rPr dirty="0"/>
              <a:t>While creating a transaction, follow the naming conventions. Prefix the transaction name with a ‘trn’.</a:t>
            </a:r>
            <a:endParaRPr b="1" dirty="0"/>
          </a:p>
          <a:p>
            <a:pPr lvl="0" eaLnBrk="1" hangingPunct="1"/>
            <a:r>
              <a:rPr b="1" dirty="0"/>
              <a:t>Transaction Log</a:t>
            </a:r>
            <a:endParaRPr dirty="0"/>
          </a:p>
          <a:p>
            <a:pPr lvl="0" eaLnBrk="1" hangingPunct="1"/>
            <a:r>
              <a:rPr dirty="0"/>
              <a:t>Tell the students that the transaction log is like a huge ‘security register’ where any activity on the database gets recorded. The log is used to roll forward or rollback transactions in case of a system failure. Tell them that the transaction log plays a big role in transaction management.</a:t>
            </a:r>
            <a:endParaRPr b="1" dirty="0"/>
          </a:p>
          <a:p>
            <a:pPr lvl="0" eaLnBrk="1" hangingPunct="1"/>
            <a:r>
              <a:rPr b="1" dirty="0"/>
              <a:t>Transaction Modes</a:t>
            </a:r>
            <a:endParaRPr dirty="0"/>
          </a:p>
          <a:p>
            <a:pPr lvl="0" eaLnBrk="1" hangingPunct="1"/>
            <a:r>
              <a:rPr dirty="0"/>
              <a:t>There are two types of transaction modes, explicit and implicit. The default is implicit, this can be changed by using BEGIN TRANSACTION, COMMIT TRANSACTION, COMMIT WORK, ROLLBACK TRANSACTION, and ROLLBACK WORK.</a:t>
            </a:r>
            <a:endParaRPr dirty="0"/>
          </a:p>
          <a:p>
            <a:pPr lvl="0" eaLnBrk="1" hangingPunct="1"/>
            <a:r>
              <a:rPr dirty="0"/>
              <a:t>SAVE TRANSACTION can be used to save transactions to a certain point. Tell the students when SAVE TRANSACTION is used, and if we rollback a transaction then the transaction rolls back only up till the save point.</a:t>
            </a:r>
            <a:endParaRPr b="1" dirty="0"/>
          </a:p>
          <a:p>
            <a:pPr lvl="0" eaLnBrk="1" hangingPunct="1"/>
            <a:r>
              <a:rPr b="1" dirty="0"/>
              <a:t>Distributed Transactions</a:t>
            </a:r>
            <a:endParaRPr dirty="0"/>
          </a:p>
          <a:p>
            <a:pPr lvl="0" eaLnBrk="1" hangingPunct="1"/>
            <a:r>
              <a:rPr dirty="0"/>
              <a:t>Unlike normal transactions, a distributed transaction is processed on more than one database server.</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48131" name="Rectangle 2"/>
          <p:cNvSpPr>
            <a:spLocks noTextEdit="1"/>
          </p:cNvSpPr>
          <p:nvPr>
            <p:ph type="sldImg"/>
          </p:nvPr>
        </p:nvSpPr>
        <p:spPr/>
      </p:sp>
      <p:sp>
        <p:nvSpPr>
          <p:cNvPr id="48132" name="Rectangle 3"/>
          <p:cNvSpPr>
            <a:spLocks noGrp="1"/>
          </p:cNvSpPr>
          <p:nvPr>
            <p:ph type="body" idx="1"/>
          </p:nvPr>
        </p:nvSpPr>
        <p:spPr/>
        <p:txBody>
          <a:bodyPr wrap="square" lIns="91440" tIns="45720" rIns="91440" bIns="45720" anchor="t"/>
          <a:p>
            <a:pPr lvl="0" eaLnBrk="1" hangingPunct="1"/>
            <a:r>
              <a:rPr dirty="0"/>
              <a:t>In this slide, you need to explain the concept of transactions to the students. In addition, also explain the ACID properties of a transaction.</a:t>
            </a:r>
            <a:endParaRPr dirty="0"/>
          </a:p>
          <a:p>
            <a:pPr lvl="0" eaLnBrk="1" hangingPunct="1"/>
            <a:r>
              <a:rPr dirty="0"/>
              <a:t>BEGIN TRAN myTran</a:t>
            </a:r>
            <a:endParaRPr dirty="0"/>
          </a:p>
          <a:p>
            <a:pPr lvl="0" eaLnBrk="1" hangingPunct="1"/>
            <a:r>
              <a:rPr dirty="0"/>
              <a:t>SELECT * FROM HumanResources.Department</a:t>
            </a:r>
            <a:endParaRPr dirty="0"/>
          </a:p>
          <a:p>
            <a:pPr lvl="0" eaLnBrk="1" hangingPunct="1"/>
            <a:r>
              <a:rPr dirty="0"/>
              <a:t>COMMIT TRAN myTran </a:t>
            </a:r>
            <a:endParaRPr dirty="0"/>
          </a:p>
          <a:p>
            <a:pPr lvl="0" eaLnBrk="1" hangingPunct="1"/>
            <a:endParaRPr b="1" dirty="0"/>
          </a:p>
          <a:p>
            <a:pPr lvl="0" eaLnBrk="1" hangingPunct="1"/>
            <a:r>
              <a:rPr b="1" dirty="0"/>
              <a:t>FAQ:</a:t>
            </a:r>
            <a:endParaRPr dirty="0"/>
          </a:p>
          <a:p>
            <a:pPr lvl="0" eaLnBrk="1" hangingPunct="1"/>
            <a:r>
              <a:rPr dirty="0"/>
              <a:t>To switch between the implicit and the explicit modes, use the SET IMPLICIT_TRANSACTIONS {ON | OFF} statement</a:t>
            </a:r>
            <a:endParaRPr dirty="0"/>
          </a:p>
          <a:p>
            <a:pPr lvl="0" eaLnBrk="1" hangingPunct="1"/>
            <a:r>
              <a:rPr dirty="0"/>
              <a:t>In the implicit mode the following statements trigger off a transaction: ALTER TABLE, INSERT, OPEN, CREATE, DELETE, REVOKE, DROP, SELECT, FETCH, TRUNCATE TABLE, GRANT, UPDATE.</a:t>
            </a:r>
            <a:endParaRPr dirty="0"/>
          </a:p>
          <a:p>
            <a:pPr lvl="0" eaLnBrk="1" hangingPunct="1"/>
            <a:r>
              <a:rPr dirty="0"/>
              <a:t>The number of open transactions per connection is stored in the system variable @@TRANCOUNT. Every new transaction i.e. every BEGIN TRANSACTION increments the value of this system variable by one and every COMMIT TRANSACTION or ROLLBACK TRANSACTION decrements the value by one. In the implicit mode, every issue of the above mentioned commands automatically generates a BEGIN TRANSACTION.</a:t>
            </a:r>
            <a:endParaRPr b="1" dirty="0"/>
          </a:p>
          <a:p>
            <a:pPr lvl="0" eaLnBrk="1" hangingPunct="1"/>
            <a:r>
              <a:rPr b="1" dirty="0"/>
              <a:t>Experiences:</a:t>
            </a:r>
            <a:endParaRPr dirty="0"/>
          </a:p>
          <a:p>
            <a:pPr lvl="0" eaLnBrk="1" hangingPunct="1"/>
            <a:r>
              <a:rPr b="1" dirty="0"/>
              <a:t>Transaction</a:t>
            </a:r>
            <a:endParaRPr dirty="0"/>
          </a:p>
          <a:p>
            <a:pPr lvl="0" eaLnBrk="1" hangingPunct="1"/>
            <a:r>
              <a:rPr dirty="0"/>
              <a:t>Stress on the fact that a transaction is an atomic unit of work, which either happens completely or does not happen at all. If an insert operation in one table and two update operations in two different tables constitute a logical unit of work, then the three operations can be termed as a transaction. If only one insert happens and the other two updates do not happen, the transaction is not complete and may result in inconsistency of data. Hence, it is essential that all the operations happen or none of them happens at all. Explicit statements like BEGIN TRANSACTION and COMMIT TRANSACTION ensure that all statements in a transaction are completed successfully or do not take place at all in case there is a system crash while the transaction is running. </a:t>
            </a:r>
            <a:endParaRPr dirty="0"/>
          </a:p>
          <a:p>
            <a:pPr lvl="0" eaLnBrk="1" hangingPunct="1"/>
            <a:r>
              <a:rPr dirty="0"/>
              <a:t>By default SQL Server uses a row level lock.</a:t>
            </a:r>
            <a:endParaRPr dirty="0"/>
          </a:p>
          <a:p>
            <a:pPr lvl="0" eaLnBrk="1" hangingPunct="1"/>
            <a:r>
              <a:rPr dirty="0"/>
              <a:t>Tell the students that the transactions should be as short as possible, and table level locks should be avoided as this locks the entire table.</a:t>
            </a:r>
            <a:endParaRPr dirty="0"/>
          </a:p>
          <a:p>
            <a:pPr lvl="0" eaLnBrk="1" hangingPunct="1"/>
            <a:r>
              <a:rPr dirty="0"/>
              <a:t>If multiple transactions refer to the same tables, then refer them in a specific order to minimize deadlocks.</a:t>
            </a:r>
            <a:endParaRPr dirty="0"/>
          </a:p>
          <a:p>
            <a:pPr lvl="0" eaLnBrk="1" hangingPunct="1"/>
            <a:r>
              <a:rPr dirty="0"/>
              <a:t>While creating a transaction, follow the naming conventions. Prefix the transaction name with a ‘trn’.</a:t>
            </a:r>
            <a:endParaRPr b="1" dirty="0"/>
          </a:p>
          <a:p>
            <a:pPr lvl="0" eaLnBrk="1" hangingPunct="1"/>
            <a:r>
              <a:rPr b="1" dirty="0"/>
              <a:t>Transaction Log</a:t>
            </a:r>
            <a:endParaRPr dirty="0"/>
          </a:p>
          <a:p>
            <a:pPr lvl="0" eaLnBrk="1" hangingPunct="1"/>
            <a:r>
              <a:rPr dirty="0"/>
              <a:t>Tell the students that the transaction log is like a huge ‘security register’ where any activity on the database gets recorded. The log is used to roll forward or rollback transactions in case of a system failure. Tell them that the transaction log plays a big role in transaction management.</a:t>
            </a:r>
            <a:endParaRPr b="1" dirty="0"/>
          </a:p>
          <a:p>
            <a:pPr lvl="0" eaLnBrk="1" hangingPunct="1"/>
            <a:r>
              <a:rPr b="1" dirty="0"/>
              <a:t>Transaction Modes</a:t>
            </a:r>
            <a:endParaRPr dirty="0"/>
          </a:p>
          <a:p>
            <a:pPr lvl="0" eaLnBrk="1" hangingPunct="1"/>
            <a:r>
              <a:rPr dirty="0"/>
              <a:t>There are two types of transaction modes, explicit and implicit. The default is implicit, this can be changed by using BEGIN TRANSACTION, COMMIT TRANSACTION, COMMIT WORK, ROLLBACK TRANSACTION, and ROLLBACK WORK.</a:t>
            </a:r>
            <a:endParaRPr dirty="0"/>
          </a:p>
          <a:p>
            <a:pPr lvl="0" eaLnBrk="1" hangingPunct="1"/>
            <a:r>
              <a:rPr dirty="0"/>
              <a:t>SAVE TRANSACTION can be used to save transactions to a certain point. Tell the students when SAVE TRANSACTION is used, and if we rollback a transaction then the transaction rolls back only up till the save point.</a:t>
            </a:r>
            <a:endParaRPr b="1" dirty="0"/>
          </a:p>
          <a:p>
            <a:pPr lvl="0" eaLnBrk="1" hangingPunct="1"/>
            <a:r>
              <a:rPr b="1" dirty="0"/>
              <a:t>Distributed Transactions</a:t>
            </a:r>
            <a:endParaRPr dirty="0"/>
          </a:p>
          <a:p>
            <a:pPr lvl="0" eaLnBrk="1" hangingPunct="1"/>
            <a:r>
              <a:rPr dirty="0"/>
              <a:t>Unlike normal transactions, a distributed transaction is processed on more than one database server.</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49155" name="Rectangle 2"/>
          <p:cNvSpPr>
            <a:spLocks noTextEdit="1"/>
          </p:cNvSpPr>
          <p:nvPr>
            <p:ph type="sldImg"/>
          </p:nvPr>
        </p:nvSpPr>
        <p:spPr/>
      </p:sp>
      <p:sp>
        <p:nvSpPr>
          <p:cNvPr id="49156" name="Rectangle 3"/>
          <p:cNvSpPr>
            <a:spLocks noGrp="1"/>
          </p:cNvSpPr>
          <p:nvPr>
            <p:ph type="body" idx="1"/>
          </p:nvPr>
        </p:nvSpPr>
        <p:spPr/>
        <p:txBody>
          <a:bodyPr wrap="square" lIns="91440" tIns="45720" rIns="91440" bIns="45720" anchor="t"/>
          <a:p>
            <a:pPr lvl="0" eaLnBrk="1" hangingPunct="1"/>
            <a:r>
              <a:rPr dirty="0"/>
              <a:t>In this slide, you need to explain the concept of transactions to the students. In addition, also explain the ACID properties of a transaction.</a:t>
            </a:r>
            <a:endParaRPr dirty="0"/>
          </a:p>
          <a:p>
            <a:pPr lvl="0" eaLnBrk="1" hangingPunct="1"/>
            <a:r>
              <a:rPr dirty="0"/>
              <a:t>BEGIN TRAN myTran</a:t>
            </a:r>
            <a:endParaRPr dirty="0"/>
          </a:p>
          <a:p>
            <a:pPr lvl="0" eaLnBrk="1" hangingPunct="1"/>
            <a:r>
              <a:rPr dirty="0"/>
              <a:t>SELECT * FROM HumanResources.Department</a:t>
            </a:r>
            <a:endParaRPr dirty="0"/>
          </a:p>
          <a:p>
            <a:pPr lvl="0" eaLnBrk="1" hangingPunct="1"/>
            <a:r>
              <a:rPr dirty="0"/>
              <a:t>COMMIT TRAN myTran </a:t>
            </a:r>
            <a:endParaRPr dirty="0"/>
          </a:p>
          <a:p>
            <a:pPr lvl="0" eaLnBrk="1" hangingPunct="1"/>
            <a:endParaRPr b="1" dirty="0"/>
          </a:p>
          <a:p>
            <a:pPr lvl="0" eaLnBrk="1" hangingPunct="1"/>
            <a:r>
              <a:rPr b="1" dirty="0"/>
              <a:t>FAQ:</a:t>
            </a:r>
            <a:endParaRPr dirty="0"/>
          </a:p>
          <a:p>
            <a:pPr lvl="0" eaLnBrk="1" hangingPunct="1"/>
            <a:r>
              <a:rPr dirty="0"/>
              <a:t>To switch between the implicit and the explicit modes, use the SET IMPLICIT_TRANSACTIONS {ON | OFF} statement</a:t>
            </a:r>
            <a:endParaRPr dirty="0"/>
          </a:p>
          <a:p>
            <a:pPr lvl="0" eaLnBrk="1" hangingPunct="1"/>
            <a:r>
              <a:rPr dirty="0"/>
              <a:t>In the implicit mode the following statements trigger off a transaction: ALTER TABLE, INSERT, OPEN, CREATE, DELETE, REVOKE, DROP, SELECT, FETCH, TRUNCATE TABLE, GRANT, UPDATE.</a:t>
            </a:r>
            <a:endParaRPr dirty="0"/>
          </a:p>
          <a:p>
            <a:pPr lvl="0" eaLnBrk="1" hangingPunct="1"/>
            <a:r>
              <a:rPr dirty="0"/>
              <a:t>The number of open transactions per connection is stored in the system variable @@TRANCOUNT. Every new transaction i.e. every BEGIN TRANSACTION increments the value of this system variable by one and every COMMIT TRANSACTION or ROLLBACK TRANSACTION decrements the value by one. In the implicit mode, every issue of the above mentioned commands automatically generates a BEGIN TRANSACTION.</a:t>
            </a:r>
            <a:endParaRPr b="1" dirty="0"/>
          </a:p>
          <a:p>
            <a:pPr lvl="0" eaLnBrk="1" hangingPunct="1"/>
            <a:r>
              <a:rPr b="1" dirty="0"/>
              <a:t>Experiences:</a:t>
            </a:r>
            <a:endParaRPr dirty="0"/>
          </a:p>
          <a:p>
            <a:pPr lvl="0" eaLnBrk="1" hangingPunct="1"/>
            <a:r>
              <a:rPr b="1" dirty="0"/>
              <a:t>Transaction</a:t>
            </a:r>
            <a:endParaRPr dirty="0"/>
          </a:p>
          <a:p>
            <a:pPr lvl="0" eaLnBrk="1" hangingPunct="1"/>
            <a:r>
              <a:rPr dirty="0"/>
              <a:t>Stress on the fact that a transaction is an atomic unit of work, which either happens completely or does not happen at all. If an insert operation in one table and two update operations in two different tables constitute a logical unit of work, then the three operations can be termed as a transaction. If only one insert happens and the other two updates do not happen, the transaction is not complete and may result in inconsistency of data. Hence, it is essential that all the operations happen or none of them happens at all. Explicit statements like BEGIN TRANSACTION and COMMIT TRANSACTION ensure that all statements in a transaction are completed successfully or do not take place at all in case there is a system crash while the transaction is running. </a:t>
            </a:r>
            <a:endParaRPr dirty="0"/>
          </a:p>
          <a:p>
            <a:pPr lvl="0" eaLnBrk="1" hangingPunct="1"/>
            <a:r>
              <a:rPr dirty="0"/>
              <a:t>By default SQL Server uses a row level lock.</a:t>
            </a:r>
            <a:endParaRPr dirty="0"/>
          </a:p>
          <a:p>
            <a:pPr lvl="0" eaLnBrk="1" hangingPunct="1"/>
            <a:r>
              <a:rPr dirty="0"/>
              <a:t>Tell the students that the transactions should be as short as possible, and table level locks should be avoided as this locks the entire table.</a:t>
            </a:r>
            <a:endParaRPr dirty="0"/>
          </a:p>
          <a:p>
            <a:pPr lvl="0" eaLnBrk="1" hangingPunct="1"/>
            <a:r>
              <a:rPr dirty="0"/>
              <a:t>If multiple transactions refer to the same tables, then refer them in a specific order to minimize deadlocks.</a:t>
            </a:r>
            <a:endParaRPr dirty="0"/>
          </a:p>
          <a:p>
            <a:pPr lvl="0" eaLnBrk="1" hangingPunct="1"/>
            <a:r>
              <a:rPr dirty="0"/>
              <a:t>While creating a transaction, follow the naming conventions. Prefix the transaction name with a ‘trn’.</a:t>
            </a:r>
            <a:endParaRPr b="1" dirty="0"/>
          </a:p>
          <a:p>
            <a:pPr lvl="0" eaLnBrk="1" hangingPunct="1"/>
            <a:r>
              <a:rPr b="1" dirty="0"/>
              <a:t>Transaction Log</a:t>
            </a:r>
            <a:endParaRPr dirty="0"/>
          </a:p>
          <a:p>
            <a:pPr lvl="0" eaLnBrk="1" hangingPunct="1"/>
            <a:r>
              <a:rPr dirty="0"/>
              <a:t>Tell the students that the transaction log is like a huge ‘security register’ where any activity on the database gets recorded. The log is used to roll forward or rollback transactions in case of a system failure. Tell them that the transaction log plays a big role in transaction management.</a:t>
            </a:r>
            <a:endParaRPr b="1" dirty="0"/>
          </a:p>
          <a:p>
            <a:pPr lvl="0" eaLnBrk="1" hangingPunct="1"/>
            <a:r>
              <a:rPr b="1" dirty="0"/>
              <a:t>Transaction Modes</a:t>
            </a:r>
            <a:endParaRPr dirty="0"/>
          </a:p>
          <a:p>
            <a:pPr lvl="0" eaLnBrk="1" hangingPunct="1"/>
            <a:r>
              <a:rPr dirty="0"/>
              <a:t>There are two types of transaction modes, explicit and implicit. The default is implicit, this can be changed by using BEGIN TRANSACTION, COMMIT TRANSACTION, COMMIT WORK, ROLLBACK TRANSACTION, and ROLLBACK WORK.</a:t>
            </a:r>
            <a:endParaRPr dirty="0"/>
          </a:p>
          <a:p>
            <a:pPr lvl="0" eaLnBrk="1" hangingPunct="1"/>
            <a:r>
              <a:rPr dirty="0"/>
              <a:t>SAVE TRANSACTION can be used to save transactions to a certain point. Tell the students when SAVE TRANSACTION is used, and if we rollback a transaction then the transaction rolls back only up till the save point.</a:t>
            </a:r>
            <a:endParaRPr b="1" dirty="0"/>
          </a:p>
          <a:p>
            <a:pPr lvl="0" eaLnBrk="1" hangingPunct="1"/>
            <a:r>
              <a:rPr b="1" dirty="0"/>
              <a:t>Distributed Transactions</a:t>
            </a:r>
            <a:endParaRPr dirty="0"/>
          </a:p>
          <a:p>
            <a:pPr lvl="0" eaLnBrk="1" hangingPunct="1"/>
            <a:r>
              <a:rPr dirty="0"/>
              <a:t>Unlike normal transactions, a distributed transaction is processed on more than one database server.</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50179" name="Rectangle 2"/>
          <p:cNvSpPr>
            <a:spLocks noTextEdit="1"/>
          </p:cNvSpPr>
          <p:nvPr>
            <p:ph type="sldImg"/>
          </p:nvPr>
        </p:nvSpPr>
        <p:spPr/>
      </p:sp>
      <p:sp>
        <p:nvSpPr>
          <p:cNvPr id="50180" name="Rectangle 3"/>
          <p:cNvSpPr>
            <a:spLocks noGrp="1"/>
          </p:cNvSpPr>
          <p:nvPr>
            <p:ph type="body" idx="1"/>
          </p:nvPr>
        </p:nvSpPr>
        <p:spPr/>
        <p:txBody>
          <a:bodyPr wrap="square" lIns="91440" tIns="45720" rIns="91440" bIns="45720" anchor="t"/>
          <a:p>
            <a:pPr lvl="0" eaLnBrk="1" hangingPunct="1"/>
            <a:r>
              <a:rPr dirty="0"/>
              <a:t>In this slide, you need to explain the concept of transactions to the students. In addition, also explain the ACID properties of a transaction.</a:t>
            </a:r>
            <a:endParaRPr dirty="0"/>
          </a:p>
          <a:p>
            <a:pPr lvl="0" eaLnBrk="1" hangingPunct="1"/>
            <a:r>
              <a:rPr dirty="0"/>
              <a:t>BEGIN TRAN myTran</a:t>
            </a:r>
            <a:endParaRPr dirty="0"/>
          </a:p>
          <a:p>
            <a:pPr lvl="0" eaLnBrk="1" hangingPunct="1"/>
            <a:r>
              <a:rPr dirty="0"/>
              <a:t>SELECT * FROM HumanResources.Department</a:t>
            </a:r>
            <a:endParaRPr dirty="0"/>
          </a:p>
          <a:p>
            <a:pPr lvl="0" eaLnBrk="1" hangingPunct="1"/>
            <a:r>
              <a:rPr dirty="0"/>
              <a:t>COMMIT TRAN myTran </a:t>
            </a:r>
            <a:endParaRPr dirty="0"/>
          </a:p>
          <a:p>
            <a:pPr lvl="0" eaLnBrk="1" hangingPunct="1"/>
            <a:endParaRPr b="1" dirty="0"/>
          </a:p>
          <a:p>
            <a:pPr lvl="0" eaLnBrk="1" hangingPunct="1"/>
            <a:r>
              <a:rPr b="1" dirty="0"/>
              <a:t>FAQ:</a:t>
            </a:r>
            <a:endParaRPr dirty="0"/>
          </a:p>
          <a:p>
            <a:pPr lvl="0" eaLnBrk="1" hangingPunct="1"/>
            <a:r>
              <a:rPr dirty="0"/>
              <a:t>To switch between the implicit and the explicit modes, use the SET IMPLICIT_TRANSACTIONS {ON | OFF} statement</a:t>
            </a:r>
            <a:endParaRPr dirty="0"/>
          </a:p>
          <a:p>
            <a:pPr lvl="0" eaLnBrk="1" hangingPunct="1"/>
            <a:r>
              <a:rPr dirty="0"/>
              <a:t>In the implicit mode the following statements trigger off a transaction: ALTER TABLE, INSERT, OPEN, CREATE, DELETE, REVOKE, DROP, SELECT, FETCH, TRUNCATE TABLE, GRANT, UPDATE.</a:t>
            </a:r>
            <a:endParaRPr dirty="0"/>
          </a:p>
          <a:p>
            <a:pPr lvl="0" eaLnBrk="1" hangingPunct="1"/>
            <a:r>
              <a:rPr dirty="0"/>
              <a:t>The number of open transactions per connection is stored in the system variable @@TRANCOUNT. Every new transaction i.e. every BEGIN TRANSACTION increments the value of this system variable by one and every COMMIT TRANSACTION or ROLLBACK TRANSACTION decrements the value by one. In the implicit mode, every issue of the above mentioned commands automatically generates a BEGIN TRANSACTION.</a:t>
            </a:r>
            <a:endParaRPr b="1" dirty="0"/>
          </a:p>
          <a:p>
            <a:pPr lvl="0" eaLnBrk="1" hangingPunct="1"/>
            <a:r>
              <a:rPr b="1" dirty="0"/>
              <a:t>Experiences:</a:t>
            </a:r>
            <a:endParaRPr dirty="0"/>
          </a:p>
          <a:p>
            <a:pPr lvl="0" eaLnBrk="1" hangingPunct="1"/>
            <a:r>
              <a:rPr b="1" dirty="0"/>
              <a:t>Transaction</a:t>
            </a:r>
            <a:endParaRPr dirty="0"/>
          </a:p>
          <a:p>
            <a:pPr lvl="0" eaLnBrk="1" hangingPunct="1"/>
            <a:r>
              <a:rPr dirty="0"/>
              <a:t>Stress on the fact that a transaction is an atomic unit of work, which either happens completely or does not happen at all. If an insert operation in one table and two update operations in two different tables constitute a logical unit of work, then the three operations can be termed as a transaction. If only one insert happens and the other two updates do not happen, the transaction is not complete and may result in inconsistency of data. Hence, it is essential that all the operations happen or none of them happens at all. Explicit statements like BEGIN TRANSACTION and COMMIT TRANSACTION ensure that all statements in a transaction are completed successfully or do not take place at all in case there is a system crash while the transaction is running. </a:t>
            </a:r>
            <a:endParaRPr dirty="0"/>
          </a:p>
          <a:p>
            <a:pPr lvl="0" eaLnBrk="1" hangingPunct="1"/>
            <a:r>
              <a:rPr dirty="0"/>
              <a:t>By default SQL Server uses a row level lock.</a:t>
            </a:r>
            <a:endParaRPr dirty="0"/>
          </a:p>
          <a:p>
            <a:pPr lvl="0" eaLnBrk="1" hangingPunct="1"/>
            <a:r>
              <a:rPr dirty="0"/>
              <a:t>Tell the students that the transactions should be as short as possible, and table level locks should be avoided as this locks the entire table.</a:t>
            </a:r>
            <a:endParaRPr dirty="0"/>
          </a:p>
          <a:p>
            <a:pPr lvl="0" eaLnBrk="1" hangingPunct="1"/>
            <a:r>
              <a:rPr dirty="0"/>
              <a:t>If multiple transactions refer to the same tables, then refer them in a specific order to minimize deadlocks.</a:t>
            </a:r>
            <a:endParaRPr dirty="0"/>
          </a:p>
          <a:p>
            <a:pPr lvl="0" eaLnBrk="1" hangingPunct="1"/>
            <a:r>
              <a:rPr dirty="0"/>
              <a:t>While creating a transaction, follow the naming conventions. Prefix the transaction name with a ‘trn’.</a:t>
            </a:r>
            <a:endParaRPr b="1" dirty="0"/>
          </a:p>
          <a:p>
            <a:pPr lvl="0" eaLnBrk="1" hangingPunct="1"/>
            <a:r>
              <a:rPr b="1" dirty="0"/>
              <a:t>Transaction Log</a:t>
            </a:r>
            <a:endParaRPr dirty="0"/>
          </a:p>
          <a:p>
            <a:pPr lvl="0" eaLnBrk="1" hangingPunct="1"/>
            <a:r>
              <a:rPr dirty="0"/>
              <a:t>Tell the students that the transaction log is like a huge ‘security register’ where any activity on the database gets recorded. The log is used to roll forward or rollback transactions in case of a system failure. Tell them that the transaction log plays a big role in transaction management.</a:t>
            </a:r>
            <a:endParaRPr b="1" dirty="0"/>
          </a:p>
          <a:p>
            <a:pPr lvl="0" eaLnBrk="1" hangingPunct="1"/>
            <a:r>
              <a:rPr b="1" dirty="0"/>
              <a:t>Transaction Modes</a:t>
            </a:r>
            <a:endParaRPr dirty="0"/>
          </a:p>
          <a:p>
            <a:pPr lvl="0" eaLnBrk="1" hangingPunct="1"/>
            <a:r>
              <a:rPr dirty="0"/>
              <a:t>There are two types of transaction modes, explicit and implicit. The default is implicit, this can be changed by using BEGIN TRANSACTION, COMMIT TRANSACTION, COMMIT WORK, ROLLBACK TRANSACTION, and ROLLBACK WORK.</a:t>
            </a:r>
            <a:endParaRPr dirty="0"/>
          </a:p>
          <a:p>
            <a:pPr lvl="0" eaLnBrk="1" hangingPunct="1"/>
            <a:r>
              <a:rPr dirty="0"/>
              <a:t>SAVE TRANSACTION can be used to save transactions to a certain point. Tell the students when SAVE TRANSACTION is used, and if we rollback a transaction then the transaction rolls back only up till the save point.</a:t>
            </a:r>
            <a:endParaRPr b="1" dirty="0"/>
          </a:p>
          <a:p>
            <a:pPr lvl="0" eaLnBrk="1" hangingPunct="1"/>
            <a:r>
              <a:rPr b="1" dirty="0"/>
              <a:t>Distributed Transactions</a:t>
            </a:r>
            <a:endParaRPr dirty="0"/>
          </a:p>
          <a:p>
            <a:pPr lvl="0" eaLnBrk="1" hangingPunct="1"/>
            <a:r>
              <a:rPr dirty="0"/>
              <a:t>Unlike normal transactions, a distributed transaction is processed on more than one database server.</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51203" name="Rectangle 2"/>
          <p:cNvSpPr>
            <a:spLocks noTextEdit="1"/>
          </p:cNvSpPr>
          <p:nvPr>
            <p:ph type="sldImg"/>
          </p:nvPr>
        </p:nvSpPr>
        <p:spPr/>
      </p:sp>
      <p:sp>
        <p:nvSpPr>
          <p:cNvPr id="51204" name="Rectangle 3"/>
          <p:cNvSpPr>
            <a:spLocks noGrp="1"/>
          </p:cNvSpPr>
          <p:nvPr>
            <p:ph type="body" idx="1"/>
          </p:nvPr>
        </p:nvSpPr>
        <p:spPr/>
        <p:txBody>
          <a:bodyPr wrap="square" lIns="91440" tIns="45720" rIns="91440" bIns="45720" anchor="t"/>
          <a:p>
            <a:pPr lvl="0" eaLnBrk="1" hangingPunct="1"/>
            <a:r>
              <a:rPr dirty="0"/>
              <a:t>In this slide, you need to explain the concept of transactions to the students. In addition, also explain the ACID properties of a transaction.</a:t>
            </a:r>
            <a:endParaRPr dirty="0"/>
          </a:p>
          <a:p>
            <a:pPr lvl="0" eaLnBrk="1" hangingPunct="1"/>
            <a:r>
              <a:rPr dirty="0"/>
              <a:t>BEGIN TRAN myTran</a:t>
            </a:r>
            <a:endParaRPr dirty="0"/>
          </a:p>
          <a:p>
            <a:pPr lvl="0" eaLnBrk="1" hangingPunct="1"/>
            <a:r>
              <a:rPr dirty="0"/>
              <a:t>SELECT * FROM HumanResources.Department</a:t>
            </a:r>
            <a:endParaRPr dirty="0"/>
          </a:p>
          <a:p>
            <a:pPr lvl="0" eaLnBrk="1" hangingPunct="1"/>
            <a:r>
              <a:rPr dirty="0"/>
              <a:t>COMMIT TRAN myTran </a:t>
            </a:r>
            <a:endParaRPr dirty="0"/>
          </a:p>
          <a:p>
            <a:pPr lvl="0" eaLnBrk="1" hangingPunct="1"/>
            <a:endParaRPr b="1" dirty="0"/>
          </a:p>
          <a:p>
            <a:pPr lvl="0" eaLnBrk="1" hangingPunct="1"/>
            <a:r>
              <a:rPr b="1" dirty="0"/>
              <a:t>FAQ:</a:t>
            </a:r>
            <a:endParaRPr dirty="0"/>
          </a:p>
          <a:p>
            <a:pPr lvl="0" eaLnBrk="1" hangingPunct="1"/>
            <a:r>
              <a:rPr dirty="0"/>
              <a:t>To switch between the implicit and the explicit modes, use the SET IMPLICIT_TRANSACTIONS {ON | OFF} statement</a:t>
            </a:r>
            <a:endParaRPr dirty="0"/>
          </a:p>
          <a:p>
            <a:pPr lvl="0" eaLnBrk="1" hangingPunct="1"/>
            <a:r>
              <a:rPr dirty="0"/>
              <a:t>In the implicit mode the following statements trigger off a transaction: ALTER TABLE, INSERT, OPEN, CREATE, DELETE, REVOKE, DROP, SELECT, FETCH, TRUNCATE TABLE, GRANT, UPDATE.</a:t>
            </a:r>
            <a:endParaRPr dirty="0"/>
          </a:p>
          <a:p>
            <a:pPr lvl="0" eaLnBrk="1" hangingPunct="1"/>
            <a:r>
              <a:rPr dirty="0"/>
              <a:t>The number of open transactions per connection is stored in the system variable @@TRANCOUNT. Every new transaction i.e. every BEGIN TRANSACTION increments the value of this system variable by one and every COMMIT TRANSACTION or ROLLBACK TRANSACTION decrements the value by one. In the implicit mode, every issue of the above mentioned commands automatically generates a BEGIN TRANSACTION.</a:t>
            </a:r>
            <a:endParaRPr b="1" dirty="0"/>
          </a:p>
          <a:p>
            <a:pPr lvl="0" eaLnBrk="1" hangingPunct="1"/>
            <a:r>
              <a:rPr b="1" dirty="0"/>
              <a:t>Experiences:</a:t>
            </a:r>
            <a:endParaRPr dirty="0"/>
          </a:p>
          <a:p>
            <a:pPr lvl="0" eaLnBrk="1" hangingPunct="1"/>
            <a:r>
              <a:rPr b="1" dirty="0"/>
              <a:t>Transaction</a:t>
            </a:r>
            <a:endParaRPr dirty="0"/>
          </a:p>
          <a:p>
            <a:pPr lvl="0" eaLnBrk="1" hangingPunct="1"/>
            <a:r>
              <a:rPr dirty="0"/>
              <a:t>Stress on the fact that a transaction is an atomic unit of work, which either happens completely or does not happen at all. If an insert operation in one table and two update operations in two different tables constitute a logical unit of work, then the three operations can be termed as a transaction. If only one insert happens and the other two updates do not happen, the transaction is not complete and may result in inconsistency of data. Hence, it is essential that all the operations happen or none of them happens at all. Explicit statements like BEGIN TRANSACTION and COMMIT TRANSACTION ensure that all statements in a transaction are completed successfully or do not take place at all in case there is a system crash while the transaction is running. </a:t>
            </a:r>
            <a:endParaRPr dirty="0"/>
          </a:p>
          <a:p>
            <a:pPr lvl="0" eaLnBrk="1" hangingPunct="1"/>
            <a:r>
              <a:rPr dirty="0"/>
              <a:t>By default SQL Server uses a row level lock.</a:t>
            </a:r>
            <a:endParaRPr dirty="0"/>
          </a:p>
          <a:p>
            <a:pPr lvl="0" eaLnBrk="1" hangingPunct="1"/>
            <a:r>
              <a:rPr dirty="0"/>
              <a:t>Tell the students that the transactions should be as short as possible, and table level locks should be avoided as this locks the entire table.</a:t>
            </a:r>
            <a:endParaRPr dirty="0"/>
          </a:p>
          <a:p>
            <a:pPr lvl="0" eaLnBrk="1" hangingPunct="1"/>
            <a:r>
              <a:rPr dirty="0"/>
              <a:t>If multiple transactions refer to the same tables, then refer them in a specific order to minimize deadlocks.</a:t>
            </a:r>
            <a:endParaRPr dirty="0"/>
          </a:p>
          <a:p>
            <a:pPr lvl="0" eaLnBrk="1" hangingPunct="1"/>
            <a:r>
              <a:rPr dirty="0"/>
              <a:t>While creating a transaction, follow the naming conventions. Prefix the transaction name with a ‘trn’.</a:t>
            </a:r>
            <a:endParaRPr b="1" dirty="0"/>
          </a:p>
          <a:p>
            <a:pPr lvl="0" eaLnBrk="1" hangingPunct="1"/>
            <a:r>
              <a:rPr b="1" dirty="0"/>
              <a:t>Transaction Log</a:t>
            </a:r>
            <a:endParaRPr dirty="0"/>
          </a:p>
          <a:p>
            <a:pPr lvl="0" eaLnBrk="1" hangingPunct="1"/>
            <a:r>
              <a:rPr dirty="0"/>
              <a:t>Tell the students that the transaction log is like a huge ‘security register’ where any activity on the database gets recorded. The log is used to roll forward or rollback transactions in case of a system failure. Tell them that the transaction log plays a big role in transaction management.</a:t>
            </a:r>
            <a:endParaRPr b="1" dirty="0"/>
          </a:p>
          <a:p>
            <a:pPr lvl="0" eaLnBrk="1" hangingPunct="1"/>
            <a:r>
              <a:rPr b="1" dirty="0"/>
              <a:t>Transaction Modes</a:t>
            </a:r>
            <a:endParaRPr dirty="0"/>
          </a:p>
          <a:p>
            <a:pPr lvl="0" eaLnBrk="1" hangingPunct="1"/>
            <a:r>
              <a:rPr dirty="0"/>
              <a:t>There are two types of transaction modes, explicit and implicit. The default is implicit, this can be changed by using BEGIN TRANSACTION, COMMIT TRANSACTION, COMMIT WORK, ROLLBACK TRANSACTION, and ROLLBACK WORK.</a:t>
            </a:r>
            <a:endParaRPr dirty="0"/>
          </a:p>
          <a:p>
            <a:pPr lvl="0" eaLnBrk="1" hangingPunct="1"/>
            <a:r>
              <a:rPr dirty="0"/>
              <a:t>SAVE TRANSACTION can be used to save transactions to a certain point. Tell the students when SAVE TRANSACTION is used, and if we rollback a transaction then the transaction rolls back only up till the save point.</a:t>
            </a:r>
            <a:endParaRPr b="1" dirty="0"/>
          </a:p>
          <a:p>
            <a:pPr lvl="0" eaLnBrk="1" hangingPunct="1"/>
            <a:r>
              <a:rPr b="1" dirty="0"/>
              <a:t>Distributed Transactions</a:t>
            </a:r>
            <a:endParaRPr dirty="0"/>
          </a:p>
          <a:p>
            <a:pPr lvl="0" eaLnBrk="1" hangingPunct="1"/>
            <a:r>
              <a:rPr dirty="0"/>
              <a:t>Unlike normal transactions, a distributed transaction is processed on more than one database server.</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52227" name="Rectangle 2"/>
          <p:cNvSpPr>
            <a:spLocks noTextEdit="1"/>
          </p:cNvSpPr>
          <p:nvPr>
            <p:ph type="sldImg"/>
          </p:nvPr>
        </p:nvSpPr>
        <p:spPr/>
      </p:sp>
      <p:sp>
        <p:nvSpPr>
          <p:cNvPr id="52228" name="Rectangle 3"/>
          <p:cNvSpPr>
            <a:spLocks noGrp="1"/>
          </p:cNvSpPr>
          <p:nvPr>
            <p:ph type="body" idx="1"/>
          </p:nvPr>
        </p:nvSpPr>
        <p:spPr/>
        <p:txBody>
          <a:bodyPr wrap="square" lIns="91440" tIns="45720" rIns="91440" bIns="45720" anchor="t"/>
          <a:p>
            <a:pPr lvl="0" eaLnBrk="1" hangingPunct="1"/>
            <a:r>
              <a:rPr dirty="0"/>
              <a:t>In this slide, you need to explain the concept of transactions to the students. In addition, also explain the ACID properties of a transaction.</a:t>
            </a:r>
            <a:endParaRPr dirty="0"/>
          </a:p>
          <a:p>
            <a:pPr lvl="0" eaLnBrk="1" hangingPunct="1"/>
            <a:r>
              <a:rPr dirty="0"/>
              <a:t>BEGIN TRAN myTran</a:t>
            </a:r>
            <a:endParaRPr dirty="0"/>
          </a:p>
          <a:p>
            <a:pPr lvl="0" eaLnBrk="1" hangingPunct="1"/>
            <a:r>
              <a:rPr dirty="0"/>
              <a:t>SELECT * FROM HumanResources.Department</a:t>
            </a:r>
            <a:endParaRPr dirty="0"/>
          </a:p>
          <a:p>
            <a:pPr lvl="0" eaLnBrk="1" hangingPunct="1"/>
            <a:r>
              <a:rPr dirty="0"/>
              <a:t>COMMIT TRAN myTran </a:t>
            </a:r>
            <a:endParaRPr dirty="0"/>
          </a:p>
          <a:p>
            <a:pPr lvl="0" eaLnBrk="1" hangingPunct="1"/>
            <a:endParaRPr b="1" dirty="0"/>
          </a:p>
          <a:p>
            <a:pPr lvl="0" eaLnBrk="1" hangingPunct="1"/>
            <a:r>
              <a:rPr b="1" dirty="0"/>
              <a:t>FAQ:</a:t>
            </a:r>
            <a:endParaRPr dirty="0"/>
          </a:p>
          <a:p>
            <a:pPr lvl="0" eaLnBrk="1" hangingPunct="1"/>
            <a:r>
              <a:rPr dirty="0"/>
              <a:t>To switch between the implicit and the explicit modes, use the SET IMPLICIT_TRANSACTIONS {ON | OFF} statement</a:t>
            </a:r>
            <a:endParaRPr dirty="0"/>
          </a:p>
          <a:p>
            <a:pPr lvl="0" eaLnBrk="1" hangingPunct="1"/>
            <a:r>
              <a:rPr dirty="0"/>
              <a:t>In the implicit mode the following statements trigger off a transaction: ALTER TABLE, INSERT, OPEN, CREATE, DELETE, REVOKE, DROP, SELECT, FETCH, TRUNCATE TABLE, GRANT, UPDATE.</a:t>
            </a:r>
            <a:endParaRPr dirty="0"/>
          </a:p>
          <a:p>
            <a:pPr lvl="0" eaLnBrk="1" hangingPunct="1"/>
            <a:r>
              <a:rPr dirty="0"/>
              <a:t>The number of open transactions per connection is stored in the system variable @@TRANCOUNT. Every new transaction i.e. every BEGIN TRANSACTION increments the value of this system variable by one and every COMMIT TRANSACTION or ROLLBACK TRANSACTION decrements the value by one. In the implicit mode, every issue of the above mentioned commands automatically generates a BEGIN TRANSACTION.</a:t>
            </a:r>
            <a:endParaRPr b="1" dirty="0"/>
          </a:p>
          <a:p>
            <a:pPr lvl="0" eaLnBrk="1" hangingPunct="1"/>
            <a:r>
              <a:rPr b="1" dirty="0"/>
              <a:t>Experiences:</a:t>
            </a:r>
            <a:endParaRPr dirty="0"/>
          </a:p>
          <a:p>
            <a:pPr lvl="0" eaLnBrk="1" hangingPunct="1"/>
            <a:r>
              <a:rPr b="1" dirty="0"/>
              <a:t>Transaction</a:t>
            </a:r>
            <a:endParaRPr dirty="0"/>
          </a:p>
          <a:p>
            <a:pPr lvl="0" eaLnBrk="1" hangingPunct="1"/>
            <a:r>
              <a:rPr dirty="0"/>
              <a:t>Stress on the fact that a transaction is an atomic unit of work, which either happens completely or does not happen at all. If an insert operation in one table and two update operations in two different tables constitute a logical unit of work, then the three operations can be termed as a transaction. If only one insert happens and the other two updates do not happen, the transaction is not complete and may result in inconsistency of data. Hence, it is essential that all the operations happen or none of them happens at all. Explicit statements like BEGIN TRANSACTION and COMMIT TRANSACTION ensure that all statements in a transaction are completed successfully or do not take place at all in case there is a system crash while the transaction is running. </a:t>
            </a:r>
            <a:endParaRPr dirty="0"/>
          </a:p>
          <a:p>
            <a:pPr lvl="0" eaLnBrk="1" hangingPunct="1"/>
            <a:r>
              <a:rPr dirty="0"/>
              <a:t>By default SQL Server uses a row level lock.</a:t>
            </a:r>
            <a:endParaRPr dirty="0"/>
          </a:p>
          <a:p>
            <a:pPr lvl="0" eaLnBrk="1" hangingPunct="1"/>
            <a:r>
              <a:rPr dirty="0"/>
              <a:t>Tell the students that the transactions should be as short as possible, and table level locks should be avoided as this locks the entire table.</a:t>
            </a:r>
            <a:endParaRPr dirty="0"/>
          </a:p>
          <a:p>
            <a:pPr lvl="0" eaLnBrk="1" hangingPunct="1"/>
            <a:r>
              <a:rPr dirty="0"/>
              <a:t>If multiple transactions refer to the same tables, then refer them in a specific order to minimize deadlocks.</a:t>
            </a:r>
            <a:endParaRPr dirty="0"/>
          </a:p>
          <a:p>
            <a:pPr lvl="0" eaLnBrk="1" hangingPunct="1"/>
            <a:r>
              <a:rPr dirty="0"/>
              <a:t>While creating a transaction, follow the naming conventions. Prefix the transaction name with a ‘trn’.</a:t>
            </a:r>
            <a:endParaRPr b="1" dirty="0"/>
          </a:p>
          <a:p>
            <a:pPr lvl="0" eaLnBrk="1" hangingPunct="1"/>
            <a:r>
              <a:rPr b="1" dirty="0"/>
              <a:t>Transaction Log</a:t>
            </a:r>
            <a:endParaRPr dirty="0"/>
          </a:p>
          <a:p>
            <a:pPr lvl="0" eaLnBrk="1" hangingPunct="1"/>
            <a:r>
              <a:rPr dirty="0"/>
              <a:t>Tell the students that the transaction log is like a huge ‘security register’ where any activity on the database gets recorded. The log is used to roll forward or rollback transactions in case of a system failure. Tell them that the transaction log plays a big role in transaction management.</a:t>
            </a:r>
            <a:endParaRPr b="1" dirty="0"/>
          </a:p>
          <a:p>
            <a:pPr lvl="0" eaLnBrk="1" hangingPunct="1"/>
            <a:r>
              <a:rPr b="1" dirty="0"/>
              <a:t>Transaction Modes</a:t>
            </a:r>
            <a:endParaRPr dirty="0"/>
          </a:p>
          <a:p>
            <a:pPr lvl="0" eaLnBrk="1" hangingPunct="1"/>
            <a:r>
              <a:rPr dirty="0"/>
              <a:t>There are two types of transaction modes, explicit and implicit. The default is implicit, this can be changed by using BEGIN TRANSACTION, COMMIT TRANSACTION, COMMIT WORK, ROLLBACK TRANSACTION, and ROLLBACK WORK.</a:t>
            </a:r>
            <a:endParaRPr dirty="0"/>
          </a:p>
          <a:p>
            <a:pPr lvl="0" eaLnBrk="1" hangingPunct="1"/>
            <a:r>
              <a:rPr dirty="0"/>
              <a:t>SAVE TRANSACTION can be used to save transactions to a certain point. Tell the students when SAVE TRANSACTION is used, and if we rollback a transaction then the transaction rolls back only up till the save point.</a:t>
            </a:r>
            <a:endParaRPr b="1" dirty="0"/>
          </a:p>
          <a:p>
            <a:pPr lvl="0" eaLnBrk="1" hangingPunct="1"/>
            <a:r>
              <a:rPr b="1" dirty="0"/>
              <a:t>Distributed Transactions</a:t>
            </a:r>
            <a:endParaRPr dirty="0"/>
          </a:p>
          <a:p>
            <a:pPr lvl="0" eaLnBrk="1" hangingPunct="1"/>
            <a:r>
              <a:rPr dirty="0"/>
              <a:t>Unlike normal transactions, a distributed transaction is processed on more than one database server.</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53251" name="Rectangle 2"/>
          <p:cNvSpPr>
            <a:spLocks noTextEdit="1"/>
          </p:cNvSpPr>
          <p:nvPr>
            <p:ph type="sldImg"/>
          </p:nvPr>
        </p:nvSpPr>
        <p:spPr/>
      </p:sp>
      <p:sp>
        <p:nvSpPr>
          <p:cNvPr id="53252" name="Rectangle 3"/>
          <p:cNvSpPr>
            <a:spLocks noGrp="1"/>
          </p:cNvSpPr>
          <p:nvPr>
            <p:ph type="body" idx="1"/>
          </p:nvPr>
        </p:nvSpPr>
        <p:spPr/>
        <p:txBody>
          <a:bodyPr wrap="square" lIns="91440" tIns="45720" rIns="91440" bIns="45720" anchor="t"/>
          <a:p>
            <a:pPr lvl="0" eaLnBrk="1" hangingPunct="1"/>
            <a:r>
              <a:rPr dirty="0"/>
              <a:t>In this slide, you need to explain the concept of transactions to the students. In addition, also explain the ACID properties of a transaction.</a:t>
            </a:r>
            <a:endParaRPr dirty="0"/>
          </a:p>
          <a:p>
            <a:pPr lvl="0" eaLnBrk="1" hangingPunct="1"/>
            <a:r>
              <a:rPr dirty="0"/>
              <a:t>BEGIN TRAN myTran</a:t>
            </a:r>
            <a:endParaRPr dirty="0"/>
          </a:p>
          <a:p>
            <a:pPr lvl="0" eaLnBrk="1" hangingPunct="1"/>
            <a:r>
              <a:rPr dirty="0"/>
              <a:t>SELECT * FROM HumanResources.Department</a:t>
            </a:r>
            <a:endParaRPr dirty="0"/>
          </a:p>
          <a:p>
            <a:pPr lvl="0" eaLnBrk="1" hangingPunct="1"/>
            <a:r>
              <a:rPr dirty="0"/>
              <a:t>COMMIT TRAN myTran </a:t>
            </a:r>
            <a:endParaRPr dirty="0"/>
          </a:p>
          <a:p>
            <a:pPr lvl="0" eaLnBrk="1" hangingPunct="1"/>
            <a:endParaRPr b="1" dirty="0"/>
          </a:p>
          <a:p>
            <a:pPr lvl="0" eaLnBrk="1" hangingPunct="1"/>
            <a:r>
              <a:rPr b="1" dirty="0"/>
              <a:t>FAQ:</a:t>
            </a:r>
            <a:endParaRPr dirty="0"/>
          </a:p>
          <a:p>
            <a:pPr lvl="0" eaLnBrk="1" hangingPunct="1"/>
            <a:r>
              <a:rPr dirty="0"/>
              <a:t>To switch between the implicit and the explicit modes, use the SET IMPLICIT_TRANSACTIONS {ON | OFF} statement</a:t>
            </a:r>
            <a:endParaRPr dirty="0"/>
          </a:p>
          <a:p>
            <a:pPr lvl="0" eaLnBrk="1" hangingPunct="1"/>
            <a:r>
              <a:rPr dirty="0"/>
              <a:t>In the implicit mode the following statements trigger off a transaction: ALTER TABLE, INSERT, OPEN, CREATE, DELETE, REVOKE, DROP, SELECT, FETCH, TRUNCATE TABLE, GRANT, UPDATE.</a:t>
            </a:r>
            <a:endParaRPr dirty="0"/>
          </a:p>
          <a:p>
            <a:pPr lvl="0" eaLnBrk="1" hangingPunct="1"/>
            <a:r>
              <a:rPr dirty="0"/>
              <a:t>The number of open transactions per connection is stored in the system variable @@TRANCOUNT. Every new transaction i.e. every BEGIN TRANSACTION increments the value of this system variable by one and every COMMIT TRANSACTION or ROLLBACK TRANSACTION decrements the value by one. In the implicit mode, every issue of the above mentioned commands automatically generates a BEGIN TRANSACTION.</a:t>
            </a:r>
            <a:endParaRPr b="1" dirty="0"/>
          </a:p>
          <a:p>
            <a:pPr lvl="0" eaLnBrk="1" hangingPunct="1"/>
            <a:r>
              <a:rPr b="1" dirty="0"/>
              <a:t>Experiences:</a:t>
            </a:r>
            <a:endParaRPr dirty="0"/>
          </a:p>
          <a:p>
            <a:pPr lvl="0" eaLnBrk="1" hangingPunct="1"/>
            <a:r>
              <a:rPr b="1" dirty="0"/>
              <a:t>Transaction</a:t>
            </a:r>
            <a:endParaRPr dirty="0"/>
          </a:p>
          <a:p>
            <a:pPr lvl="0" eaLnBrk="1" hangingPunct="1"/>
            <a:r>
              <a:rPr dirty="0"/>
              <a:t>Stress on the fact that a transaction is an atomic unit of work, which either happens completely or does not happen at all. If an insert operation in one table and two update operations in two different tables constitute a logical unit of work, then the three operations can be termed as a transaction. If only one insert happens and the other two updates do not happen, the transaction is not complete and may result in inconsistency of data. Hence, it is essential that all the operations happen or none of them happens at all. Explicit statements like BEGIN TRANSACTION and COMMIT TRANSACTION ensure that all statements in a transaction are completed successfully or do not take place at all in case there is a system crash while the transaction is running. </a:t>
            </a:r>
            <a:endParaRPr dirty="0"/>
          </a:p>
          <a:p>
            <a:pPr lvl="0" eaLnBrk="1" hangingPunct="1"/>
            <a:r>
              <a:rPr dirty="0"/>
              <a:t>By default SQL Server uses a row level lock.</a:t>
            </a:r>
            <a:endParaRPr dirty="0"/>
          </a:p>
          <a:p>
            <a:pPr lvl="0" eaLnBrk="1" hangingPunct="1"/>
            <a:r>
              <a:rPr dirty="0"/>
              <a:t>Tell the students that the transactions should be as short as possible, and table level locks should be avoided as this locks the entire table.</a:t>
            </a:r>
            <a:endParaRPr dirty="0"/>
          </a:p>
          <a:p>
            <a:pPr lvl="0" eaLnBrk="1" hangingPunct="1"/>
            <a:r>
              <a:rPr dirty="0"/>
              <a:t>If multiple transactions refer to the same tables, then refer them in a specific order to minimize deadlocks.</a:t>
            </a:r>
            <a:endParaRPr dirty="0"/>
          </a:p>
          <a:p>
            <a:pPr lvl="0" eaLnBrk="1" hangingPunct="1"/>
            <a:r>
              <a:rPr dirty="0"/>
              <a:t>While creating a transaction, follow the naming conventions. Prefix the transaction name with a ‘trn’.</a:t>
            </a:r>
            <a:endParaRPr b="1" dirty="0"/>
          </a:p>
          <a:p>
            <a:pPr lvl="0" eaLnBrk="1" hangingPunct="1"/>
            <a:r>
              <a:rPr b="1" dirty="0"/>
              <a:t>Transaction Log</a:t>
            </a:r>
            <a:endParaRPr dirty="0"/>
          </a:p>
          <a:p>
            <a:pPr lvl="0" eaLnBrk="1" hangingPunct="1"/>
            <a:r>
              <a:rPr dirty="0"/>
              <a:t>Tell the students that the transaction log is like a huge ‘security register’ where any activity on the database gets recorded. The log is used to roll forward or rollback transactions in case of a system failure. Tell them that the transaction log plays a big role in transaction management.</a:t>
            </a:r>
            <a:endParaRPr b="1" dirty="0"/>
          </a:p>
          <a:p>
            <a:pPr lvl="0" eaLnBrk="1" hangingPunct="1"/>
            <a:r>
              <a:rPr b="1" dirty="0"/>
              <a:t>Transaction Modes</a:t>
            </a:r>
            <a:endParaRPr dirty="0"/>
          </a:p>
          <a:p>
            <a:pPr lvl="0" eaLnBrk="1" hangingPunct="1"/>
            <a:r>
              <a:rPr dirty="0"/>
              <a:t>There are two types of transaction modes, explicit and implicit. The default is implicit, this can be changed by using BEGIN TRANSACTION, COMMIT TRANSACTION, COMMIT WORK, ROLLBACK TRANSACTION, and ROLLBACK WORK.</a:t>
            </a:r>
            <a:endParaRPr dirty="0"/>
          </a:p>
          <a:p>
            <a:pPr lvl="0" eaLnBrk="1" hangingPunct="1"/>
            <a:r>
              <a:rPr dirty="0"/>
              <a:t>SAVE TRANSACTION can be used to save transactions to a certain point. Tell the students when SAVE TRANSACTION is used, and if we rollback a transaction then the transaction rolls back only up till the save point.</a:t>
            </a:r>
            <a:endParaRPr b="1" dirty="0"/>
          </a:p>
          <a:p>
            <a:pPr lvl="0" eaLnBrk="1" hangingPunct="1"/>
            <a:r>
              <a:rPr b="1" dirty="0"/>
              <a:t>Distributed Transactions</a:t>
            </a:r>
            <a:endParaRPr dirty="0"/>
          </a:p>
          <a:p>
            <a:pPr lvl="0" eaLnBrk="1" hangingPunct="1"/>
            <a:r>
              <a:rPr dirty="0"/>
              <a:t>Unlike normal transactions, a distributed transaction is processed on more than one database server.</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35843" name="Rectangle 2"/>
          <p:cNvSpPr>
            <a:spLocks noTextEdit="1"/>
          </p:cNvSpPr>
          <p:nvPr>
            <p:ph type="sldImg"/>
          </p:nvPr>
        </p:nvSpPr>
        <p:spPr/>
      </p:sp>
      <p:sp>
        <p:nvSpPr>
          <p:cNvPr id="35844" name="Rectangle 3"/>
          <p:cNvSpPr>
            <a:spLocks noGrp="1"/>
          </p:cNvSpPr>
          <p:nvPr>
            <p:ph type="body" idx="1"/>
          </p:nvPr>
        </p:nvSpPr>
        <p:spPr/>
        <p:txBody>
          <a:bodyPr wrap="square" lIns="91440" tIns="45720" rIns="91440" bIns="45720" anchor="t"/>
          <a:p>
            <a:pPr lvl="0"/>
            <a:r>
              <a:rPr dirty="0">
                <a:ea typeface="Times New Roman" panose="02020603050405020304" pitchFamily="18" charset="0"/>
              </a:rPr>
              <a:t>You need to ensure that after the end of the demo, the students are able to create and implement triggers.</a:t>
            </a:r>
            <a:endParaRPr dirty="0">
              <a:ea typeface="Times New Roman" panose="02020603050405020304" pitchFamily="18" charset="0"/>
            </a:endParaRPr>
          </a:p>
          <a:p>
            <a:pPr lvl="0"/>
            <a:r>
              <a:rPr dirty="0">
                <a:ea typeface="Times New Roman" panose="02020603050405020304" pitchFamily="18" charset="0"/>
              </a:rPr>
              <a:t>CG Input: You can use the codes given in the Demo1.sql data file in the datafiles_for_faculty\chapter 8 folder in the TIRM CD. </a:t>
            </a:r>
            <a:endParaRPr lang="en-IN" altLang="x-none" dirty="0">
              <a:ea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54275" name="Rectangle 2"/>
          <p:cNvSpPr>
            <a:spLocks noTextEdit="1"/>
          </p:cNvSpPr>
          <p:nvPr>
            <p:ph type="sldImg"/>
          </p:nvPr>
        </p:nvSpPr>
        <p:spPr/>
      </p:sp>
      <p:sp>
        <p:nvSpPr>
          <p:cNvPr id="54276" name="Rectangle 3"/>
          <p:cNvSpPr>
            <a:spLocks noGrp="1"/>
          </p:cNvSpPr>
          <p:nvPr>
            <p:ph type="body" idx="1"/>
          </p:nvPr>
        </p:nvSpPr>
        <p:spPr/>
        <p:txBody>
          <a:bodyPr wrap="square" lIns="91440" tIns="45720" rIns="91440" bIns="45720" anchor="t"/>
          <a:p>
            <a:pPr lvl="0" eaLnBrk="1" hangingPunct="1"/>
            <a:r>
              <a:rPr dirty="0"/>
              <a:t>In this slide, you need to explain the concept of transactions to the students. In addition, also explain the ACID properties of a transaction.</a:t>
            </a:r>
            <a:endParaRPr dirty="0"/>
          </a:p>
          <a:p>
            <a:pPr lvl="0" eaLnBrk="1" hangingPunct="1"/>
            <a:r>
              <a:rPr dirty="0"/>
              <a:t>BEGIN TRAN myTran</a:t>
            </a:r>
            <a:endParaRPr dirty="0"/>
          </a:p>
          <a:p>
            <a:pPr lvl="0" eaLnBrk="1" hangingPunct="1"/>
            <a:r>
              <a:rPr dirty="0"/>
              <a:t>SELECT * FROM HumanResources.Department</a:t>
            </a:r>
            <a:endParaRPr dirty="0"/>
          </a:p>
          <a:p>
            <a:pPr lvl="0" eaLnBrk="1" hangingPunct="1"/>
            <a:r>
              <a:rPr dirty="0"/>
              <a:t>COMMIT TRAN myTran </a:t>
            </a:r>
            <a:endParaRPr dirty="0"/>
          </a:p>
          <a:p>
            <a:pPr lvl="0" eaLnBrk="1" hangingPunct="1"/>
            <a:endParaRPr b="1" dirty="0"/>
          </a:p>
          <a:p>
            <a:pPr lvl="0" eaLnBrk="1" hangingPunct="1"/>
            <a:r>
              <a:rPr b="1" dirty="0"/>
              <a:t>FAQ:</a:t>
            </a:r>
            <a:endParaRPr dirty="0"/>
          </a:p>
          <a:p>
            <a:pPr lvl="0" eaLnBrk="1" hangingPunct="1"/>
            <a:r>
              <a:rPr dirty="0"/>
              <a:t>To switch between the implicit and the explicit modes, use the SET IMPLICIT_TRANSACTIONS {ON | OFF} statement</a:t>
            </a:r>
            <a:endParaRPr dirty="0"/>
          </a:p>
          <a:p>
            <a:pPr lvl="0" eaLnBrk="1" hangingPunct="1"/>
            <a:r>
              <a:rPr dirty="0"/>
              <a:t>In the implicit mode the following statements trigger off a transaction: ALTER TABLE, INSERT, OPEN, CREATE, DELETE, REVOKE, DROP, SELECT, FETCH, TRUNCATE TABLE, GRANT, UPDATE.</a:t>
            </a:r>
            <a:endParaRPr dirty="0"/>
          </a:p>
          <a:p>
            <a:pPr lvl="0" eaLnBrk="1" hangingPunct="1"/>
            <a:r>
              <a:rPr dirty="0"/>
              <a:t>The number of open transactions per connection is stored in the system variable @@TRANCOUNT. Every new transaction i.e. every BEGIN TRANSACTION increments the value of this system variable by one and every COMMIT TRANSACTION or ROLLBACK TRANSACTION decrements the value by one. In the implicit mode, every issue of the above mentioned commands automatically generates a BEGIN TRANSACTION.</a:t>
            </a:r>
            <a:endParaRPr b="1" dirty="0"/>
          </a:p>
          <a:p>
            <a:pPr lvl="0" eaLnBrk="1" hangingPunct="1"/>
            <a:r>
              <a:rPr b="1" dirty="0"/>
              <a:t>Experiences:</a:t>
            </a:r>
            <a:endParaRPr dirty="0"/>
          </a:p>
          <a:p>
            <a:pPr lvl="0" eaLnBrk="1" hangingPunct="1"/>
            <a:r>
              <a:rPr b="1" dirty="0"/>
              <a:t>Transaction</a:t>
            </a:r>
            <a:endParaRPr dirty="0"/>
          </a:p>
          <a:p>
            <a:pPr lvl="0" eaLnBrk="1" hangingPunct="1"/>
            <a:r>
              <a:rPr dirty="0"/>
              <a:t>Stress on the fact that a transaction is an atomic unit of work, which either happens completely or does not happen at all. If an insert operation in one table and two update operations in two different tables constitute a logical unit of work, then the three operations can be termed as a transaction. If only one insert happens and the other two updates do not happen, the transaction is not complete and may result in inconsistency of data. Hence, it is essential that all the operations happen or none of them happens at all. Explicit statements like BEGIN TRANSACTION and COMMIT TRANSACTION ensure that all statements in a transaction are completed successfully or do not take place at all in case there is a system crash while the transaction is running. </a:t>
            </a:r>
            <a:endParaRPr dirty="0"/>
          </a:p>
          <a:p>
            <a:pPr lvl="0" eaLnBrk="1" hangingPunct="1"/>
            <a:r>
              <a:rPr dirty="0"/>
              <a:t>By default SQL Server uses a row level lock.</a:t>
            </a:r>
            <a:endParaRPr dirty="0"/>
          </a:p>
          <a:p>
            <a:pPr lvl="0" eaLnBrk="1" hangingPunct="1"/>
            <a:r>
              <a:rPr dirty="0"/>
              <a:t>Tell the students that the transactions should be as short as possible, and table level locks should be avoided as this locks the entire table.</a:t>
            </a:r>
            <a:endParaRPr dirty="0"/>
          </a:p>
          <a:p>
            <a:pPr lvl="0" eaLnBrk="1" hangingPunct="1"/>
            <a:r>
              <a:rPr dirty="0"/>
              <a:t>If multiple transactions refer to the same tables, then refer them in a specific order to minimize deadlocks.</a:t>
            </a:r>
            <a:endParaRPr dirty="0"/>
          </a:p>
          <a:p>
            <a:pPr lvl="0" eaLnBrk="1" hangingPunct="1"/>
            <a:r>
              <a:rPr dirty="0"/>
              <a:t>While creating a transaction, follow the naming conventions. Prefix the transaction name with a ‘trn’.</a:t>
            </a:r>
            <a:endParaRPr b="1" dirty="0"/>
          </a:p>
          <a:p>
            <a:pPr lvl="0" eaLnBrk="1" hangingPunct="1"/>
            <a:r>
              <a:rPr b="1" dirty="0"/>
              <a:t>Transaction Log</a:t>
            </a:r>
            <a:endParaRPr dirty="0"/>
          </a:p>
          <a:p>
            <a:pPr lvl="0" eaLnBrk="1" hangingPunct="1"/>
            <a:r>
              <a:rPr dirty="0"/>
              <a:t>Tell the students that the transaction log is like a huge ‘security register’ where any activity on the database gets recorded. The log is used to roll forward or rollback transactions in case of a system failure. Tell them that the transaction log plays a big role in transaction management.</a:t>
            </a:r>
            <a:endParaRPr b="1" dirty="0"/>
          </a:p>
          <a:p>
            <a:pPr lvl="0" eaLnBrk="1" hangingPunct="1"/>
            <a:r>
              <a:rPr b="1" dirty="0"/>
              <a:t>Transaction Modes</a:t>
            </a:r>
            <a:endParaRPr dirty="0"/>
          </a:p>
          <a:p>
            <a:pPr lvl="0" eaLnBrk="1" hangingPunct="1"/>
            <a:r>
              <a:rPr dirty="0"/>
              <a:t>There are two types of transaction modes, explicit and implicit. The default is implicit, this can be changed by using BEGIN TRANSACTION, COMMIT TRANSACTION, COMMIT WORK, ROLLBACK TRANSACTION, and ROLLBACK WORK.</a:t>
            </a:r>
            <a:endParaRPr dirty="0"/>
          </a:p>
          <a:p>
            <a:pPr lvl="0" eaLnBrk="1" hangingPunct="1"/>
            <a:r>
              <a:rPr dirty="0"/>
              <a:t>SAVE TRANSACTION can be used to save transactions to a certain point. Tell the students when SAVE TRANSACTION is used, and if we rollback a transaction then the transaction rolls back only up till the save point.</a:t>
            </a:r>
            <a:endParaRPr b="1" dirty="0"/>
          </a:p>
          <a:p>
            <a:pPr lvl="0" eaLnBrk="1" hangingPunct="1"/>
            <a:r>
              <a:rPr b="1" dirty="0"/>
              <a:t>Distributed Transactions</a:t>
            </a:r>
            <a:endParaRPr dirty="0"/>
          </a:p>
          <a:p>
            <a:pPr lvl="0" eaLnBrk="1" hangingPunct="1"/>
            <a:r>
              <a:rPr dirty="0"/>
              <a:t>Unlike normal transactions, a distributed transaction is processed on more than one database server.</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55299" name="Rectangle 2"/>
          <p:cNvSpPr>
            <a:spLocks noTextEdit="1"/>
          </p:cNvSpPr>
          <p:nvPr>
            <p:ph type="sldImg"/>
          </p:nvPr>
        </p:nvSpPr>
        <p:spPr/>
      </p:sp>
      <p:sp>
        <p:nvSpPr>
          <p:cNvPr id="55300" name="Rectangle 3"/>
          <p:cNvSpPr>
            <a:spLocks noGrp="1"/>
          </p:cNvSpPr>
          <p:nvPr>
            <p:ph type="body" idx="1"/>
          </p:nvPr>
        </p:nvSpPr>
        <p:spPr/>
        <p:txBody>
          <a:bodyPr wrap="square" lIns="91440" tIns="45720" rIns="91440" bIns="45720" anchor="t"/>
          <a:p>
            <a:pPr lvl="0" eaLnBrk="1" hangingPunct="1"/>
            <a:r>
              <a:rPr dirty="0"/>
              <a:t>In this slide, you need to explain the concept of transactions to the students. In addition, also explain the ACID properties of a transaction.</a:t>
            </a:r>
            <a:endParaRPr dirty="0"/>
          </a:p>
          <a:p>
            <a:pPr lvl="0" eaLnBrk="1" hangingPunct="1"/>
            <a:r>
              <a:rPr dirty="0"/>
              <a:t>BEGIN TRAN myTran</a:t>
            </a:r>
            <a:endParaRPr dirty="0"/>
          </a:p>
          <a:p>
            <a:pPr lvl="0" eaLnBrk="1" hangingPunct="1"/>
            <a:r>
              <a:rPr dirty="0"/>
              <a:t>SELECT * FROM HumanResources.Department</a:t>
            </a:r>
            <a:endParaRPr dirty="0"/>
          </a:p>
          <a:p>
            <a:pPr lvl="0" eaLnBrk="1" hangingPunct="1"/>
            <a:r>
              <a:rPr dirty="0"/>
              <a:t>COMMIT TRAN myTran </a:t>
            </a:r>
            <a:endParaRPr dirty="0"/>
          </a:p>
          <a:p>
            <a:pPr lvl="0" eaLnBrk="1" hangingPunct="1"/>
            <a:endParaRPr b="1" dirty="0"/>
          </a:p>
          <a:p>
            <a:pPr lvl="0" eaLnBrk="1" hangingPunct="1"/>
            <a:r>
              <a:rPr b="1" dirty="0"/>
              <a:t>FAQ:</a:t>
            </a:r>
            <a:endParaRPr dirty="0"/>
          </a:p>
          <a:p>
            <a:pPr lvl="0" eaLnBrk="1" hangingPunct="1"/>
            <a:r>
              <a:rPr dirty="0"/>
              <a:t>To switch between the implicit and the explicit modes, use the SET IMPLICIT_TRANSACTIONS {ON | OFF} statement</a:t>
            </a:r>
            <a:endParaRPr dirty="0"/>
          </a:p>
          <a:p>
            <a:pPr lvl="0" eaLnBrk="1" hangingPunct="1"/>
            <a:r>
              <a:rPr dirty="0"/>
              <a:t>In the implicit mode the following statements trigger off a transaction: ALTER TABLE, INSERT, OPEN, CREATE, DELETE, REVOKE, DROP, SELECT, FETCH, TRUNCATE TABLE, GRANT, UPDATE.</a:t>
            </a:r>
            <a:endParaRPr dirty="0"/>
          </a:p>
          <a:p>
            <a:pPr lvl="0" eaLnBrk="1" hangingPunct="1"/>
            <a:r>
              <a:rPr dirty="0"/>
              <a:t>The number of open transactions per connection is stored in the system variable @@TRANCOUNT. Every new transaction i.e. every BEGIN TRANSACTION increments the value of this system variable by one and every COMMIT TRANSACTION or ROLLBACK TRANSACTION decrements the value by one. In the implicit mode, every issue of the above mentioned commands automatically generates a BEGIN TRANSACTION.</a:t>
            </a:r>
            <a:endParaRPr b="1" dirty="0"/>
          </a:p>
          <a:p>
            <a:pPr lvl="0" eaLnBrk="1" hangingPunct="1"/>
            <a:r>
              <a:rPr b="1" dirty="0"/>
              <a:t>Experiences:</a:t>
            </a:r>
            <a:endParaRPr dirty="0"/>
          </a:p>
          <a:p>
            <a:pPr lvl="0" eaLnBrk="1" hangingPunct="1"/>
            <a:r>
              <a:rPr b="1" dirty="0"/>
              <a:t>Transaction</a:t>
            </a:r>
            <a:endParaRPr dirty="0"/>
          </a:p>
          <a:p>
            <a:pPr lvl="0" eaLnBrk="1" hangingPunct="1"/>
            <a:r>
              <a:rPr dirty="0"/>
              <a:t>Stress on the fact that a transaction is an atomic unit of work, which either happens completely or does not happen at all. If an insert operation in one table and two update operations in two different tables constitute a logical unit of work, then the three operations can be termed as a transaction. If only one insert happens and the other two updates do not happen, the transaction is not complete and may result in inconsistency of data. Hence, it is essential that all the operations happen or none of them happens at all. Explicit statements like BEGIN TRANSACTION and COMMIT TRANSACTION ensure that all statements in a transaction are completed successfully or do not take place at all in case there is a system crash while the transaction is running. </a:t>
            </a:r>
            <a:endParaRPr dirty="0"/>
          </a:p>
          <a:p>
            <a:pPr lvl="0" eaLnBrk="1" hangingPunct="1"/>
            <a:r>
              <a:rPr dirty="0"/>
              <a:t>By default SQL Server uses a row level lock.</a:t>
            </a:r>
            <a:endParaRPr dirty="0"/>
          </a:p>
          <a:p>
            <a:pPr lvl="0" eaLnBrk="1" hangingPunct="1"/>
            <a:r>
              <a:rPr dirty="0"/>
              <a:t>Tell the students that the transactions should be as short as possible, and table level locks should be avoided as this locks the entire table.</a:t>
            </a:r>
            <a:endParaRPr dirty="0"/>
          </a:p>
          <a:p>
            <a:pPr lvl="0" eaLnBrk="1" hangingPunct="1"/>
            <a:r>
              <a:rPr dirty="0"/>
              <a:t>If multiple transactions refer to the same tables, then refer them in a specific order to minimize deadlocks.</a:t>
            </a:r>
            <a:endParaRPr dirty="0"/>
          </a:p>
          <a:p>
            <a:pPr lvl="0" eaLnBrk="1" hangingPunct="1"/>
            <a:r>
              <a:rPr dirty="0"/>
              <a:t>While creating a transaction, follow the naming conventions. Prefix the transaction name with a ‘trn’.</a:t>
            </a:r>
            <a:endParaRPr b="1" dirty="0"/>
          </a:p>
          <a:p>
            <a:pPr lvl="0" eaLnBrk="1" hangingPunct="1"/>
            <a:r>
              <a:rPr b="1" dirty="0"/>
              <a:t>Transaction Log</a:t>
            </a:r>
            <a:endParaRPr dirty="0"/>
          </a:p>
          <a:p>
            <a:pPr lvl="0" eaLnBrk="1" hangingPunct="1"/>
            <a:r>
              <a:rPr dirty="0"/>
              <a:t>Tell the students that the transaction log is like a huge ‘security register’ where any activity on the database gets recorded. The log is used to roll forward or rollback transactions in case of a system failure. Tell them that the transaction log plays a big role in transaction management.</a:t>
            </a:r>
            <a:endParaRPr b="1" dirty="0"/>
          </a:p>
          <a:p>
            <a:pPr lvl="0" eaLnBrk="1" hangingPunct="1"/>
            <a:r>
              <a:rPr b="1" dirty="0"/>
              <a:t>Transaction Modes</a:t>
            </a:r>
            <a:endParaRPr dirty="0"/>
          </a:p>
          <a:p>
            <a:pPr lvl="0" eaLnBrk="1" hangingPunct="1"/>
            <a:r>
              <a:rPr dirty="0"/>
              <a:t>There are two types of transaction modes, explicit and implicit. The default is implicit, this can be changed by using BEGIN TRANSACTION, COMMIT TRANSACTION, COMMIT WORK, ROLLBACK TRANSACTION, and ROLLBACK WORK.</a:t>
            </a:r>
            <a:endParaRPr dirty="0"/>
          </a:p>
          <a:p>
            <a:pPr lvl="0" eaLnBrk="1" hangingPunct="1"/>
            <a:r>
              <a:rPr dirty="0"/>
              <a:t>SAVE TRANSACTION can be used to save transactions to a certain point. Tell the students when SAVE TRANSACTION is used, and if we rollback a transaction then the transaction rolls back only up till the save point.</a:t>
            </a:r>
            <a:endParaRPr b="1" dirty="0"/>
          </a:p>
          <a:p>
            <a:pPr lvl="0" eaLnBrk="1" hangingPunct="1"/>
            <a:r>
              <a:rPr b="1" dirty="0"/>
              <a:t>Distributed Transactions</a:t>
            </a:r>
            <a:endParaRPr dirty="0"/>
          </a:p>
          <a:p>
            <a:pPr lvl="0" eaLnBrk="1" hangingPunct="1"/>
            <a:r>
              <a:rPr dirty="0"/>
              <a:t>Unlike normal transactions, a distributed transaction is processed on more than one database server.</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56323" name="Rectangle 2"/>
          <p:cNvSpPr>
            <a:spLocks noTextEdit="1"/>
          </p:cNvSpPr>
          <p:nvPr>
            <p:ph type="sldImg"/>
          </p:nvPr>
        </p:nvSpPr>
        <p:spPr/>
      </p:sp>
      <p:sp>
        <p:nvSpPr>
          <p:cNvPr id="56324" name="Rectangle 3"/>
          <p:cNvSpPr>
            <a:spLocks noGrp="1"/>
          </p:cNvSpPr>
          <p:nvPr>
            <p:ph type="body" idx="1"/>
          </p:nvPr>
        </p:nvSpPr>
        <p:spPr/>
        <p:txBody>
          <a:bodyPr wrap="square" lIns="91440" tIns="45720" rIns="91440" bIns="45720" anchor="t"/>
          <a:p>
            <a:pPr lvl="0" eaLnBrk="1" hangingPunct="1"/>
            <a:r>
              <a:rPr dirty="0"/>
              <a:t>In this slide, you need to explain the concept of transactions to the students. In addition, also explain the ACID properties of a transaction.</a:t>
            </a:r>
            <a:endParaRPr dirty="0"/>
          </a:p>
          <a:p>
            <a:pPr lvl="0" eaLnBrk="1" hangingPunct="1"/>
            <a:r>
              <a:rPr dirty="0"/>
              <a:t>BEGIN TRAN myTran</a:t>
            </a:r>
            <a:endParaRPr dirty="0"/>
          </a:p>
          <a:p>
            <a:pPr lvl="0" eaLnBrk="1" hangingPunct="1"/>
            <a:r>
              <a:rPr dirty="0"/>
              <a:t>SELECT * FROM HumanResources.Department</a:t>
            </a:r>
            <a:endParaRPr dirty="0"/>
          </a:p>
          <a:p>
            <a:pPr lvl="0" eaLnBrk="1" hangingPunct="1"/>
            <a:r>
              <a:rPr dirty="0"/>
              <a:t>COMMIT TRAN myTran </a:t>
            </a:r>
            <a:endParaRPr dirty="0"/>
          </a:p>
          <a:p>
            <a:pPr lvl="0" eaLnBrk="1" hangingPunct="1"/>
            <a:endParaRPr b="1" dirty="0"/>
          </a:p>
          <a:p>
            <a:pPr lvl="0" eaLnBrk="1" hangingPunct="1"/>
            <a:r>
              <a:rPr b="1" dirty="0"/>
              <a:t>FAQ:</a:t>
            </a:r>
            <a:endParaRPr dirty="0"/>
          </a:p>
          <a:p>
            <a:pPr lvl="0" eaLnBrk="1" hangingPunct="1"/>
            <a:r>
              <a:rPr dirty="0"/>
              <a:t>To switch between the implicit and the explicit modes, use the SET IMPLICIT_TRANSACTIONS {ON | OFF} statement</a:t>
            </a:r>
            <a:endParaRPr dirty="0"/>
          </a:p>
          <a:p>
            <a:pPr lvl="0" eaLnBrk="1" hangingPunct="1"/>
            <a:r>
              <a:rPr dirty="0"/>
              <a:t>In the implicit mode the following statements trigger off a transaction: ALTER TABLE, INSERT, OPEN, CREATE, DELETE, REVOKE, DROP, SELECT, FETCH, TRUNCATE TABLE, GRANT, UPDATE.</a:t>
            </a:r>
            <a:endParaRPr dirty="0"/>
          </a:p>
          <a:p>
            <a:pPr lvl="0" eaLnBrk="1" hangingPunct="1"/>
            <a:r>
              <a:rPr dirty="0"/>
              <a:t>The number of open transactions per connection is stored in the system variable @@TRANCOUNT. Every new transaction i.e. every BEGIN TRANSACTION increments the value of this system variable by one and every COMMIT TRANSACTION or ROLLBACK TRANSACTION decrements the value by one. In the implicit mode, every issue of the above mentioned commands automatically generates a BEGIN TRANSACTION.</a:t>
            </a:r>
            <a:endParaRPr b="1" dirty="0"/>
          </a:p>
          <a:p>
            <a:pPr lvl="0" eaLnBrk="1" hangingPunct="1"/>
            <a:r>
              <a:rPr b="1" dirty="0"/>
              <a:t>Experiences:</a:t>
            </a:r>
            <a:endParaRPr dirty="0"/>
          </a:p>
          <a:p>
            <a:pPr lvl="0" eaLnBrk="1" hangingPunct="1"/>
            <a:r>
              <a:rPr b="1" dirty="0"/>
              <a:t>Transaction</a:t>
            </a:r>
            <a:endParaRPr dirty="0"/>
          </a:p>
          <a:p>
            <a:pPr lvl="0" eaLnBrk="1" hangingPunct="1"/>
            <a:r>
              <a:rPr dirty="0"/>
              <a:t>Stress on the fact that a transaction is an atomic unit of work, which either happens completely or does not happen at all. If an insert operation in one table and two update operations in two different tables constitute a logical unit of work, then the three operations can be termed as a transaction. If only one insert happens and the other two updates do not happen, the transaction is not complete and may result in inconsistency of data. Hence, it is essential that all the operations happen or none of them happens at all. Explicit statements like BEGIN TRANSACTION and COMMIT TRANSACTION ensure that all statements in a transaction are completed successfully or do not take place at all in case there is a system crash while the transaction is running. </a:t>
            </a:r>
            <a:endParaRPr dirty="0"/>
          </a:p>
          <a:p>
            <a:pPr lvl="0" eaLnBrk="1" hangingPunct="1"/>
            <a:r>
              <a:rPr dirty="0"/>
              <a:t>By default SQL Server uses a row level lock.</a:t>
            </a:r>
            <a:endParaRPr dirty="0"/>
          </a:p>
          <a:p>
            <a:pPr lvl="0" eaLnBrk="1" hangingPunct="1"/>
            <a:r>
              <a:rPr dirty="0"/>
              <a:t>Tell the students that the transactions should be as short as possible, and table level locks should be avoided as this locks the entire table.</a:t>
            </a:r>
            <a:endParaRPr dirty="0"/>
          </a:p>
          <a:p>
            <a:pPr lvl="0" eaLnBrk="1" hangingPunct="1"/>
            <a:r>
              <a:rPr dirty="0"/>
              <a:t>If multiple transactions refer to the same tables, then refer them in a specific order to minimize deadlocks.</a:t>
            </a:r>
            <a:endParaRPr dirty="0"/>
          </a:p>
          <a:p>
            <a:pPr lvl="0" eaLnBrk="1" hangingPunct="1"/>
            <a:r>
              <a:rPr dirty="0"/>
              <a:t>While creating a transaction, follow the naming conventions. Prefix the transaction name with a ‘trn’.</a:t>
            </a:r>
            <a:endParaRPr b="1" dirty="0"/>
          </a:p>
          <a:p>
            <a:pPr lvl="0" eaLnBrk="1" hangingPunct="1"/>
            <a:r>
              <a:rPr b="1" dirty="0"/>
              <a:t>Transaction Log</a:t>
            </a:r>
            <a:endParaRPr dirty="0"/>
          </a:p>
          <a:p>
            <a:pPr lvl="0" eaLnBrk="1" hangingPunct="1"/>
            <a:r>
              <a:rPr dirty="0"/>
              <a:t>Tell the students that the transaction log is like a huge ‘security register’ where any activity on the database gets recorded. The log is used to roll forward or rollback transactions in case of a system failure. Tell them that the transaction log plays a big role in transaction management.</a:t>
            </a:r>
            <a:endParaRPr b="1" dirty="0"/>
          </a:p>
          <a:p>
            <a:pPr lvl="0" eaLnBrk="1" hangingPunct="1"/>
            <a:r>
              <a:rPr b="1" dirty="0"/>
              <a:t>Transaction Modes</a:t>
            </a:r>
            <a:endParaRPr dirty="0"/>
          </a:p>
          <a:p>
            <a:pPr lvl="0" eaLnBrk="1" hangingPunct="1"/>
            <a:r>
              <a:rPr dirty="0"/>
              <a:t>There are two types of transaction modes, explicit and implicit. The default is implicit, this can be changed by using BEGIN TRANSACTION, COMMIT TRANSACTION, COMMIT WORK, ROLLBACK TRANSACTION, and ROLLBACK WORK.</a:t>
            </a:r>
            <a:endParaRPr dirty="0"/>
          </a:p>
          <a:p>
            <a:pPr lvl="0" eaLnBrk="1" hangingPunct="1"/>
            <a:r>
              <a:rPr dirty="0"/>
              <a:t>SAVE TRANSACTION can be used to save transactions to a certain point. Tell the students when SAVE TRANSACTION is used, and if we rollback a transaction then the transaction rolls back only up till the save point.</a:t>
            </a:r>
            <a:endParaRPr b="1" dirty="0"/>
          </a:p>
          <a:p>
            <a:pPr lvl="0" eaLnBrk="1" hangingPunct="1"/>
            <a:r>
              <a:rPr b="1" dirty="0"/>
              <a:t>Distributed Transactions</a:t>
            </a:r>
            <a:endParaRPr dirty="0"/>
          </a:p>
          <a:p>
            <a:pPr lvl="0" eaLnBrk="1" hangingPunct="1"/>
            <a:r>
              <a:rPr dirty="0"/>
              <a:t>Unlike normal transactions, a distributed transaction is processed on more than one database server.</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57347" name="Rectangle 2"/>
          <p:cNvSpPr>
            <a:spLocks noTextEdit="1"/>
          </p:cNvSpPr>
          <p:nvPr>
            <p:ph type="sldImg"/>
          </p:nvPr>
        </p:nvSpPr>
        <p:spPr/>
      </p:sp>
      <p:sp>
        <p:nvSpPr>
          <p:cNvPr id="57348" name="Rectangle 3"/>
          <p:cNvSpPr>
            <a:spLocks noGrp="1"/>
          </p:cNvSpPr>
          <p:nvPr>
            <p:ph type="body" idx="1"/>
          </p:nvPr>
        </p:nvSpPr>
        <p:spPr/>
        <p:txBody>
          <a:bodyPr wrap="square" lIns="91440" tIns="45720" rIns="91440" bIns="45720" anchor="t"/>
          <a:p>
            <a:pPr lvl="0" eaLnBrk="1" hangingPunct="1"/>
            <a:r>
              <a:rPr dirty="0"/>
              <a:t>In this slide, you need to explain the concept of transactions to the students. In addition, also explain the ACID properties of a transaction.</a:t>
            </a:r>
            <a:endParaRPr dirty="0"/>
          </a:p>
          <a:p>
            <a:pPr lvl="0" eaLnBrk="1" hangingPunct="1"/>
            <a:r>
              <a:rPr dirty="0"/>
              <a:t>BEGIN TRAN myTran</a:t>
            </a:r>
            <a:endParaRPr dirty="0"/>
          </a:p>
          <a:p>
            <a:pPr lvl="0" eaLnBrk="1" hangingPunct="1"/>
            <a:r>
              <a:rPr dirty="0"/>
              <a:t>SELECT * FROM HumanResources.Department</a:t>
            </a:r>
            <a:endParaRPr dirty="0"/>
          </a:p>
          <a:p>
            <a:pPr lvl="0" eaLnBrk="1" hangingPunct="1"/>
            <a:r>
              <a:rPr dirty="0"/>
              <a:t>COMMIT TRAN myTran </a:t>
            </a:r>
            <a:endParaRPr dirty="0"/>
          </a:p>
          <a:p>
            <a:pPr lvl="0" eaLnBrk="1" hangingPunct="1"/>
            <a:endParaRPr b="1" dirty="0"/>
          </a:p>
          <a:p>
            <a:pPr lvl="0" eaLnBrk="1" hangingPunct="1"/>
            <a:r>
              <a:rPr b="1" dirty="0"/>
              <a:t>FAQ:</a:t>
            </a:r>
            <a:endParaRPr dirty="0"/>
          </a:p>
          <a:p>
            <a:pPr lvl="0" eaLnBrk="1" hangingPunct="1"/>
            <a:r>
              <a:rPr dirty="0"/>
              <a:t>To switch between the implicit and the explicit modes, use the SET IMPLICIT_TRANSACTIONS {ON | OFF} statement</a:t>
            </a:r>
            <a:endParaRPr dirty="0"/>
          </a:p>
          <a:p>
            <a:pPr lvl="0" eaLnBrk="1" hangingPunct="1"/>
            <a:r>
              <a:rPr dirty="0"/>
              <a:t>In the implicit mode the following statements trigger off a transaction: ALTER TABLE, INSERT, OPEN, CREATE, DELETE, REVOKE, DROP, SELECT, FETCH, TRUNCATE TABLE, GRANT, UPDATE.</a:t>
            </a:r>
            <a:endParaRPr dirty="0"/>
          </a:p>
          <a:p>
            <a:pPr lvl="0" eaLnBrk="1" hangingPunct="1"/>
            <a:r>
              <a:rPr dirty="0"/>
              <a:t>The number of open transactions per connection is stored in the system variable @@TRANCOUNT. Every new transaction i.e. every BEGIN TRANSACTION increments the value of this system variable by one and every COMMIT TRANSACTION or ROLLBACK TRANSACTION decrements the value by one. In the implicit mode, every issue of the above mentioned commands automatically generates a BEGIN TRANSACTION.</a:t>
            </a:r>
            <a:endParaRPr b="1" dirty="0"/>
          </a:p>
          <a:p>
            <a:pPr lvl="0" eaLnBrk="1" hangingPunct="1"/>
            <a:r>
              <a:rPr b="1" dirty="0"/>
              <a:t>Experiences:</a:t>
            </a:r>
            <a:endParaRPr dirty="0"/>
          </a:p>
          <a:p>
            <a:pPr lvl="0" eaLnBrk="1" hangingPunct="1"/>
            <a:r>
              <a:rPr b="1" dirty="0"/>
              <a:t>Transaction</a:t>
            </a:r>
            <a:endParaRPr dirty="0"/>
          </a:p>
          <a:p>
            <a:pPr lvl="0" eaLnBrk="1" hangingPunct="1"/>
            <a:r>
              <a:rPr dirty="0"/>
              <a:t>Stress on the fact that a transaction is an atomic unit of work, which either happens completely or does not happen at all. If an insert operation in one table and two update operations in two different tables constitute a logical unit of work, then the three operations can be termed as a transaction. If only one insert happens and the other two updates do not happen, the transaction is not complete and may result in inconsistency of data. Hence, it is essential that all the operations happen or none of them happens at all. Explicit statements like BEGIN TRANSACTION and COMMIT TRANSACTION ensure that all statements in a transaction are completed successfully or do not take place at all in case there is a system crash while the transaction is running. </a:t>
            </a:r>
            <a:endParaRPr dirty="0"/>
          </a:p>
          <a:p>
            <a:pPr lvl="0" eaLnBrk="1" hangingPunct="1"/>
            <a:r>
              <a:rPr dirty="0"/>
              <a:t>By default SQL Server uses a row level lock.</a:t>
            </a:r>
            <a:endParaRPr dirty="0"/>
          </a:p>
          <a:p>
            <a:pPr lvl="0" eaLnBrk="1" hangingPunct="1"/>
            <a:r>
              <a:rPr dirty="0"/>
              <a:t>Tell the students that the transactions should be as short as possible, and table level locks should be avoided as this locks the entire table.</a:t>
            </a:r>
            <a:endParaRPr dirty="0"/>
          </a:p>
          <a:p>
            <a:pPr lvl="0" eaLnBrk="1" hangingPunct="1"/>
            <a:r>
              <a:rPr dirty="0"/>
              <a:t>If multiple transactions refer to the same tables, then refer them in a specific order to minimize deadlocks.</a:t>
            </a:r>
            <a:endParaRPr dirty="0"/>
          </a:p>
          <a:p>
            <a:pPr lvl="0" eaLnBrk="1" hangingPunct="1"/>
            <a:r>
              <a:rPr dirty="0"/>
              <a:t>While creating a transaction, follow the naming conventions. Prefix the transaction name with a ‘trn’.</a:t>
            </a:r>
            <a:endParaRPr b="1" dirty="0"/>
          </a:p>
          <a:p>
            <a:pPr lvl="0" eaLnBrk="1" hangingPunct="1"/>
            <a:r>
              <a:rPr b="1" dirty="0"/>
              <a:t>Transaction Log</a:t>
            </a:r>
            <a:endParaRPr dirty="0"/>
          </a:p>
          <a:p>
            <a:pPr lvl="0" eaLnBrk="1" hangingPunct="1"/>
            <a:r>
              <a:rPr dirty="0"/>
              <a:t>Tell the students that the transaction log is like a huge ‘security register’ where any activity on the database gets recorded. The log is used to roll forward or rollback transactions in case of a system failure. Tell them that the transaction log plays a big role in transaction management.</a:t>
            </a:r>
            <a:endParaRPr b="1" dirty="0"/>
          </a:p>
          <a:p>
            <a:pPr lvl="0" eaLnBrk="1" hangingPunct="1"/>
            <a:r>
              <a:rPr b="1" dirty="0"/>
              <a:t>Transaction Modes</a:t>
            </a:r>
            <a:endParaRPr dirty="0"/>
          </a:p>
          <a:p>
            <a:pPr lvl="0" eaLnBrk="1" hangingPunct="1"/>
            <a:r>
              <a:rPr dirty="0"/>
              <a:t>There are two types of transaction modes, explicit and implicit. The default is implicit, this can be changed by using BEGIN TRANSACTION, COMMIT TRANSACTION, COMMIT WORK, ROLLBACK TRANSACTION, and ROLLBACK WORK.</a:t>
            </a:r>
            <a:endParaRPr dirty="0"/>
          </a:p>
          <a:p>
            <a:pPr lvl="0" eaLnBrk="1" hangingPunct="1"/>
            <a:r>
              <a:rPr dirty="0"/>
              <a:t>SAVE TRANSACTION can be used to save transactions to a certain point. Tell the students when SAVE TRANSACTION is used, and if we rollback a transaction then the transaction rolls back only up till the save point.</a:t>
            </a:r>
            <a:endParaRPr b="1" dirty="0"/>
          </a:p>
          <a:p>
            <a:pPr lvl="0" eaLnBrk="1" hangingPunct="1"/>
            <a:r>
              <a:rPr b="1" dirty="0"/>
              <a:t>Distributed Transactions</a:t>
            </a:r>
            <a:endParaRPr dirty="0"/>
          </a:p>
          <a:p>
            <a:pPr lvl="0" eaLnBrk="1" hangingPunct="1"/>
            <a:r>
              <a:rPr dirty="0"/>
              <a:t>Unlike normal transactions, a distributed transaction is processed on more than one database server.</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58371" name="Rectangle 2"/>
          <p:cNvSpPr>
            <a:spLocks noTextEdit="1"/>
          </p:cNvSpPr>
          <p:nvPr>
            <p:ph type="sldImg"/>
          </p:nvPr>
        </p:nvSpPr>
        <p:spPr/>
      </p:sp>
      <p:sp>
        <p:nvSpPr>
          <p:cNvPr id="58372" name="Rectangle 3"/>
          <p:cNvSpPr>
            <a:spLocks noGrp="1"/>
          </p:cNvSpPr>
          <p:nvPr>
            <p:ph type="body" idx="1"/>
          </p:nvPr>
        </p:nvSpPr>
        <p:spPr/>
        <p:txBody>
          <a:bodyPr wrap="square" lIns="91440" tIns="45720" rIns="91440" bIns="45720" anchor="t"/>
          <a:p>
            <a:pPr lvl="0" eaLnBrk="1" hangingPunct="1"/>
            <a:r>
              <a:rPr dirty="0"/>
              <a:t>In this slide, you need to explain the concept of transactions to the students. In addition, also explain the ACID properties of a transaction.</a:t>
            </a:r>
            <a:endParaRPr dirty="0"/>
          </a:p>
          <a:p>
            <a:pPr lvl="0" eaLnBrk="1" hangingPunct="1"/>
            <a:r>
              <a:rPr dirty="0"/>
              <a:t>BEGIN TRAN myTran</a:t>
            </a:r>
            <a:endParaRPr dirty="0"/>
          </a:p>
          <a:p>
            <a:pPr lvl="0" eaLnBrk="1" hangingPunct="1"/>
            <a:r>
              <a:rPr dirty="0"/>
              <a:t>SELECT * FROM HumanResources.Department</a:t>
            </a:r>
            <a:endParaRPr dirty="0"/>
          </a:p>
          <a:p>
            <a:pPr lvl="0" eaLnBrk="1" hangingPunct="1"/>
            <a:r>
              <a:rPr dirty="0"/>
              <a:t>COMMIT TRAN myTran </a:t>
            </a:r>
            <a:endParaRPr dirty="0"/>
          </a:p>
          <a:p>
            <a:pPr lvl="0" eaLnBrk="1" hangingPunct="1"/>
            <a:endParaRPr b="1" dirty="0"/>
          </a:p>
          <a:p>
            <a:pPr lvl="0" eaLnBrk="1" hangingPunct="1"/>
            <a:r>
              <a:rPr b="1" dirty="0"/>
              <a:t>FAQ:</a:t>
            </a:r>
            <a:endParaRPr dirty="0"/>
          </a:p>
          <a:p>
            <a:pPr lvl="0" eaLnBrk="1" hangingPunct="1"/>
            <a:r>
              <a:rPr dirty="0"/>
              <a:t>To switch between the implicit and the explicit modes, use the SET IMPLICIT_TRANSACTIONS {ON | OFF} statement</a:t>
            </a:r>
            <a:endParaRPr dirty="0"/>
          </a:p>
          <a:p>
            <a:pPr lvl="0" eaLnBrk="1" hangingPunct="1"/>
            <a:r>
              <a:rPr dirty="0"/>
              <a:t>In the implicit mode the following statements trigger off a transaction: ALTER TABLE, INSERT, OPEN, CREATE, DELETE, REVOKE, DROP, SELECT, FETCH, TRUNCATE TABLE, GRANT, UPDATE.</a:t>
            </a:r>
            <a:endParaRPr dirty="0"/>
          </a:p>
          <a:p>
            <a:pPr lvl="0" eaLnBrk="1" hangingPunct="1"/>
            <a:r>
              <a:rPr dirty="0"/>
              <a:t>The number of open transactions per connection is stored in the system variable @@TRANCOUNT. Every new transaction i.e. every BEGIN TRANSACTION increments the value of this system variable by one and every COMMIT TRANSACTION or ROLLBACK TRANSACTION decrements the value by one. In the implicit mode, every issue of the above mentioned commands automatically generates a BEGIN TRANSACTION.</a:t>
            </a:r>
            <a:endParaRPr b="1" dirty="0"/>
          </a:p>
          <a:p>
            <a:pPr lvl="0" eaLnBrk="1" hangingPunct="1"/>
            <a:r>
              <a:rPr b="1" dirty="0"/>
              <a:t>Experiences:</a:t>
            </a:r>
            <a:endParaRPr dirty="0"/>
          </a:p>
          <a:p>
            <a:pPr lvl="0" eaLnBrk="1" hangingPunct="1"/>
            <a:r>
              <a:rPr b="1" dirty="0"/>
              <a:t>Transaction</a:t>
            </a:r>
            <a:endParaRPr dirty="0"/>
          </a:p>
          <a:p>
            <a:pPr lvl="0" eaLnBrk="1" hangingPunct="1"/>
            <a:r>
              <a:rPr dirty="0"/>
              <a:t>Stress on the fact that a transaction is an atomic unit of work, which either happens completely or does not happen at all. If an insert operation in one table and two update operations in two different tables constitute a logical unit of work, then the three operations can be termed as a transaction. If only one insert happens and the other two updates do not happen, the transaction is not complete and may result in inconsistency of data. Hence, it is essential that all the operations happen or none of them happens at all. Explicit statements like BEGIN TRANSACTION and COMMIT TRANSACTION ensure that all statements in a transaction are completed successfully or do not take place at all in case there is a system crash while the transaction is running. </a:t>
            </a:r>
            <a:endParaRPr dirty="0"/>
          </a:p>
          <a:p>
            <a:pPr lvl="0" eaLnBrk="1" hangingPunct="1"/>
            <a:r>
              <a:rPr dirty="0"/>
              <a:t>By default SQL Server uses a row level lock.</a:t>
            </a:r>
            <a:endParaRPr dirty="0"/>
          </a:p>
          <a:p>
            <a:pPr lvl="0" eaLnBrk="1" hangingPunct="1"/>
            <a:r>
              <a:rPr dirty="0"/>
              <a:t>Tell the students that the transactions should be as short as possible, and table level locks should be avoided as this locks the entire table.</a:t>
            </a:r>
            <a:endParaRPr dirty="0"/>
          </a:p>
          <a:p>
            <a:pPr lvl="0" eaLnBrk="1" hangingPunct="1"/>
            <a:r>
              <a:rPr dirty="0"/>
              <a:t>If multiple transactions refer to the same tables, then refer them in a specific order to minimize deadlocks.</a:t>
            </a:r>
            <a:endParaRPr dirty="0"/>
          </a:p>
          <a:p>
            <a:pPr lvl="0" eaLnBrk="1" hangingPunct="1"/>
            <a:r>
              <a:rPr dirty="0"/>
              <a:t>While creating a transaction, follow the naming conventions. Prefix the transaction name with a ‘trn’.</a:t>
            </a:r>
            <a:endParaRPr b="1" dirty="0"/>
          </a:p>
          <a:p>
            <a:pPr lvl="0" eaLnBrk="1" hangingPunct="1"/>
            <a:r>
              <a:rPr b="1" dirty="0"/>
              <a:t>Transaction Log</a:t>
            </a:r>
            <a:endParaRPr dirty="0"/>
          </a:p>
          <a:p>
            <a:pPr lvl="0" eaLnBrk="1" hangingPunct="1"/>
            <a:r>
              <a:rPr dirty="0"/>
              <a:t>Tell the students that the transaction log is like a huge ‘security register’ where any activity on the database gets recorded. The log is used to roll forward or rollback transactions in case of a system failure. Tell them that the transaction log plays a big role in transaction management.</a:t>
            </a:r>
            <a:endParaRPr b="1" dirty="0"/>
          </a:p>
          <a:p>
            <a:pPr lvl="0" eaLnBrk="1" hangingPunct="1"/>
            <a:r>
              <a:rPr b="1" dirty="0"/>
              <a:t>Transaction Modes</a:t>
            </a:r>
            <a:endParaRPr dirty="0"/>
          </a:p>
          <a:p>
            <a:pPr lvl="0" eaLnBrk="1" hangingPunct="1"/>
            <a:r>
              <a:rPr dirty="0"/>
              <a:t>There are two types of transaction modes, explicit and implicit. The default is implicit, this can be changed by using BEGIN TRANSACTION, COMMIT TRANSACTION, COMMIT WORK, ROLLBACK TRANSACTION, and ROLLBACK WORK.</a:t>
            </a:r>
            <a:endParaRPr dirty="0"/>
          </a:p>
          <a:p>
            <a:pPr lvl="0" eaLnBrk="1" hangingPunct="1"/>
            <a:r>
              <a:rPr dirty="0"/>
              <a:t>SAVE TRANSACTION can be used to save transactions to a certain point. Tell the students when SAVE TRANSACTION is used, and if we rollback a transaction then the transaction rolls back only up till the save point.</a:t>
            </a:r>
            <a:endParaRPr b="1" dirty="0"/>
          </a:p>
          <a:p>
            <a:pPr lvl="0" eaLnBrk="1" hangingPunct="1"/>
            <a:r>
              <a:rPr b="1" dirty="0"/>
              <a:t>Distributed Transactions</a:t>
            </a:r>
            <a:endParaRPr dirty="0"/>
          </a:p>
          <a:p>
            <a:pPr lvl="0" eaLnBrk="1" hangingPunct="1"/>
            <a:r>
              <a:rPr dirty="0"/>
              <a:t>Unlike normal transactions, a distributed transaction is processed on more than one database server.</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59395" name="Rectangle 2"/>
          <p:cNvSpPr>
            <a:spLocks noTextEdit="1"/>
          </p:cNvSpPr>
          <p:nvPr>
            <p:ph type="sldImg"/>
          </p:nvPr>
        </p:nvSpPr>
        <p:spPr/>
      </p:sp>
      <p:sp>
        <p:nvSpPr>
          <p:cNvPr id="59396" name="Rectangle 3"/>
          <p:cNvSpPr>
            <a:spLocks noGrp="1"/>
          </p:cNvSpPr>
          <p:nvPr>
            <p:ph type="body" idx="1"/>
          </p:nvPr>
        </p:nvSpPr>
        <p:spPr/>
        <p:txBody>
          <a:bodyPr wrap="square" lIns="91440" tIns="45720" rIns="91440" bIns="45720" anchor="t"/>
          <a:p>
            <a:pPr lvl="0" eaLnBrk="1" hangingPunct="1"/>
            <a:r>
              <a:rPr dirty="0"/>
              <a:t>In this slide, you need to explain the concept of transactions to the students. In addition, also explain the ACID properties of a transaction.</a:t>
            </a:r>
            <a:endParaRPr dirty="0"/>
          </a:p>
          <a:p>
            <a:pPr lvl="0" eaLnBrk="1" hangingPunct="1"/>
            <a:r>
              <a:rPr dirty="0"/>
              <a:t>BEGIN TRAN myTran</a:t>
            </a:r>
            <a:endParaRPr dirty="0"/>
          </a:p>
          <a:p>
            <a:pPr lvl="0" eaLnBrk="1" hangingPunct="1"/>
            <a:r>
              <a:rPr dirty="0"/>
              <a:t>SELECT * FROM HumanResources.Department</a:t>
            </a:r>
            <a:endParaRPr dirty="0"/>
          </a:p>
          <a:p>
            <a:pPr lvl="0" eaLnBrk="1" hangingPunct="1"/>
            <a:r>
              <a:rPr dirty="0"/>
              <a:t>COMMIT TRAN myTran </a:t>
            </a:r>
            <a:endParaRPr dirty="0"/>
          </a:p>
          <a:p>
            <a:pPr lvl="0" eaLnBrk="1" hangingPunct="1"/>
            <a:endParaRPr b="1" dirty="0"/>
          </a:p>
          <a:p>
            <a:pPr lvl="0" eaLnBrk="1" hangingPunct="1"/>
            <a:r>
              <a:rPr b="1" dirty="0"/>
              <a:t>FAQ:</a:t>
            </a:r>
            <a:endParaRPr dirty="0"/>
          </a:p>
          <a:p>
            <a:pPr lvl="0" eaLnBrk="1" hangingPunct="1"/>
            <a:r>
              <a:rPr dirty="0"/>
              <a:t>To switch between the implicit and the explicit modes, use the SET IMPLICIT_TRANSACTIONS {ON | OFF} statement</a:t>
            </a:r>
            <a:endParaRPr dirty="0"/>
          </a:p>
          <a:p>
            <a:pPr lvl="0" eaLnBrk="1" hangingPunct="1"/>
            <a:r>
              <a:rPr dirty="0"/>
              <a:t>In the implicit mode the following statements trigger off a transaction: ALTER TABLE, INSERT, OPEN, CREATE, DELETE, REVOKE, DROP, SELECT, FETCH, TRUNCATE TABLE, GRANT, UPDATE.</a:t>
            </a:r>
            <a:endParaRPr dirty="0"/>
          </a:p>
          <a:p>
            <a:pPr lvl="0" eaLnBrk="1" hangingPunct="1"/>
            <a:r>
              <a:rPr dirty="0"/>
              <a:t>The number of open transactions per connection is stored in the system variable @@TRANCOUNT. Every new transaction i.e. every BEGIN TRANSACTION increments the value of this system variable by one and every COMMIT TRANSACTION or ROLLBACK TRANSACTION decrements the value by one. In the implicit mode, every issue of the above mentioned commands automatically generates a BEGIN TRANSACTION.</a:t>
            </a:r>
            <a:endParaRPr b="1" dirty="0"/>
          </a:p>
          <a:p>
            <a:pPr lvl="0" eaLnBrk="1" hangingPunct="1"/>
            <a:r>
              <a:rPr b="1" dirty="0"/>
              <a:t>Experiences:</a:t>
            </a:r>
            <a:endParaRPr dirty="0"/>
          </a:p>
          <a:p>
            <a:pPr lvl="0" eaLnBrk="1" hangingPunct="1"/>
            <a:r>
              <a:rPr b="1" dirty="0"/>
              <a:t>Transaction</a:t>
            </a:r>
            <a:endParaRPr dirty="0"/>
          </a:p>
          <a:p>
            <a:pPr lvl="0" eaLnBrk="1" hangingPunct="1"/>
            <a:r>
              <a:rPr dirty="0"/>
              <a:t>Stress on the fact that a transaction is an atomic unit of work, which either happens completely or does not happen at all. If an insert operation in one table and two update operations in two different tables constitute a logical unit of work, then the three operations can be termed as a transaction. If only one insert happens and the other two updates do not happen, the transaction is not complete and may result in inconsistency of data. Hence, it is essential that all the operations happen or none of them happens at all. Explicit statements like BEGIN TRANSACTION and COMMIT TRANSACTION ensure that all statements in a transaction are completed successfully or do not take place at all in case there is a system crash while the transaction is running. </a:t>
            </a:r>
            <a:endParaRPr dirty="0"/>
          </a:p>
          <a:p>
            <a:pPr lvl="0" eaLnBrk="1" hangingPunct="1"/>
            <a:r>
              <a:rPr dirty="0"/>
              <a:t>By default SQL Server uses a row level lock.</a:t>
            </a:r>
            <a:endParaRPr dirty="0"/>
          </a:p>
          <a:p>
            <a:pPr lvl="0" eaLnBrk="1" hangingPunct="1"/>
            <a:r>
              <a:rPr dirty="0"/>
              <a:t>Tell the students that the transactions should be as short as possible, and table level locks should be avoided as this locks the entire table.</a:t>
            </a:r>
            <a:endParaRPr dirty="0"/>
          </a:p>
          <a:p>
            <a:pPr lvl="0" eaLnBrk="1" hangingPunct="1"/>
            <a:r>
              <a:rPr dirty="0"/>
              <a:t>If multiple transactions refer to the same tables, then refer them in a specific order to minimize deadlocks.</a:t>
            </a:r>
            <a:endParaRPr dirty="0"/>
          </a:p>
          <a:p>
            <a:pPr lvl="0" eaLnBrk="1" hangingPunct="1"/>
            <a:r>
              <a:rPr dirty="0"/>
              <a:t>While creating a transaction, follow the naming conventions. Prefix the transaction name with a ‘trn’.</a:t>
            </a:r>
            <a:endParaRPr b="1" dirty="0"/>
          </a:p>
          <a:p>
            <a:pPr lvl="0" eaLnBrk="1" hangingPunct="1"/>
            <a:r>
              <a:rPr b="1" dirty="0"/>
              <a:t>Transaction Log</a:t>
            </a:r>
            <a:endParaRPr dirty="0"/>
          </a:p>
          <a:p>
            <a:pPr lvl="0" eaLnBrk="1" hangingPunct="1"/>
            <a:r>
              <a:rPr dirty="0"/>
              <a:t>Tell the students that the transaction log is like a huge ‘security register’ where any activity on the database gets recorded. The log is used to roll forward or rollback transactions in case of a system failure. Tell them that the transaction log plays a big role in transaction management.</a:t>
            </a:r>
            <a:endParaRPr b="1" dirty="0"/>
          </a:p>
          <a:p>
            <a:pPr lvl="0" eaLnBrk="1" hangingPunct="1"/>
            <a:r>
              <a:rPr b="1" dirty="0"/>
              <a:t>Transaction Modes</a:t>
            </a:r>
            <a:endParaRPr dirty="0"/>
          </a:p>
          <a:p>
            <a:pPr lvl="0" eaLnBrk="1" hangingPunct="1"/>
            <a:r>
              <a:rPr dirty="0"/>
              <a:t>There are two types of transaction modes, explicit and implicit. The default is implicit, this can be changed by using BEGIN TRANSACTION, COMMIT TRANSACTION, COMMIT WORK, ROLLBACK TRANSACTION, and ROLLBACK WORK.</a:t>
            </a:r>
            <a:endParaRPr dirty="0"/>
          </a:p>
          <a:p>
            <a:pPr lvl="0" eaLnBrk="1" hangingPunct="1"/>
            <a:r>
              <a:rPr dirty="0"/>
              <a:t>SAVE TRANSACTION can be used to save transactions to a certain point. Tell the students when SAVE TRANSACTION is used, and if we rollback a transaction then the transaction rolls back only up till the save point.</a:t>
            </a:r>
            <a:endParaRPr b="1" dirty="0"/>
          </a:p>
          <a:p>
            <a:pPr lvl="0" eaLnBrk="1" hangingPunct="1"/>
            <a:r>
              <a:rPr b="1" dirty="0"/>
              <a:t>Distributed Transactions</a:t>
            </a:r>
            <a:endParaRPr dirty="0"/>
          </a:p>
          <a:p>
            <a:pPr lvl="0" eaLnBrk="1" hangingPunct="1"/>
            <a:r>
              <a:rPr dirty="0"/>
              <a:t>Unlike normal transactions, a distributed transaction is processed on more than one database server.</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60419" name="Rectangle 2"/>
          <p:cNvSpPr>
            <a:spLocks noTextEdit="1"/>
          </p:cNvSpPr>
          <p:nvPr>
            <p:ph type="sldImg"/>
          </p:nvPr>
        </p:nvSpPr>
        <p:spPr/>
      </p:sp>
      <p:sp>
        <p:nvSpPr>
          <p:cNvPr id="60420" name="Rectangle 3"/>
          <p:cNvSpPr>
            <a:spLocks noGrp="1"/>
          </p:cNvSpPr>
          <p:nvPr>
            <p:ph type="body" idx="1"/>
          </p:nvPr>
        </p:nvSpPr>
        <p:spPr/>
        <p:txBody>
          <a:bodyPr wrap="square" lIns="91440" tIns="45720" rIns="91440" bIns="45720" anchor="t"/>
          <a:p>
            <a:pPr lvl="0" eaLnBrk="1" hangingPunct="1"/>
            <a:r>
              <a:rPr dirty="0"/>
              <a:t>In this slide, you need to explain the concept of transactions to the students. In addition, also explain the ACID properties of a transaction.</a:t>
            </a:r>
            <a:endParaRPr dirty="0"/>
          </a:p>
          <a:p>
            <a:pPr lvl="0" eaLnBrk="1" hangingPunct="1"/>
            <a:r>
              <a:rPr dirty="0"/>
              <a:t>BEGIN TRAN myTran</a:t>
            </a:r>
            <a:endParaRPr dirty="0"/>
          </a:p>
          <a:p>
            <a:pPr lvl="0" eaLnBrk="1" hangingPunct="1"/>
            <a:r>
              <a:rPr dirty="0"/>
              <a:t>SELECT * FROM HumanResources.Department</a:t>
            </a:r>
            <a:endParaRPr dirty="0"/>
          </a:p>
          <a:p>
            <a:pPr lvl="0" eaLnBrk="1" hangingPunct="1"/>
            <a:r>
              <a:rPr dirty="0"/>
              <a:t>COMMIT TRAN myTran </a:t>
            </a:r>
            <a:endParaRPr dirty="0"/>
          </a:p>
          <a:p>
            <a:pPr lvl="0" eaLnBrk="1" hangingPunct="1"/>
            <a:endParaRPr b="1" dirty="0"/>
          </a:p>
          <a:p>
            <a:pPr lvl="0" eaLnBrk="1" hangingPunct="1"/>
            <a:r>
              <a:rPr b="1" dirty="0"/>
              <a:t>FAQ:</a:t>
            </a:r>
            <a:endParaRPr dirty="0"/>
          </a:p>
          <a:p>
            <a:pPr lvl="0" eaLnBrk="1" hangingPunct="1"/>
            <a:r>
              <a:rPr dirty="0"/>
              <a:t>To switch between the implicit and the explicit modes, use the SET IMPLICIT_TRANSACTIONS {ON | OFF} statement</a:t>
            </a:r>
            <a:endParaRPr dirty="0"/>
          </a:p>
          <a:p>
            <a:pPr lvl="0" eaLnBrk="1" hangingPunct="1"/>
            <a:r>
              <a:rPr dirty="0"/>
              <a:t>In the implicit mode the following statements trigger off a transaction: ALTER TABLE, INSERT, OPEN, CREATE, DELETE, REVOKE, DROP, SELECT, FETCH, TRUNCATE TABLE, GRANT, UPDATE.</a:t>
            </a:r>
            <a:endParaRPr dirty="0"/>
          </a:p>
          <a:p>
            <a:pPr lvl="0" eaLnBrk="1" hangingPunct="1"/>
            <a:r>
              <a:rPr dirty="0"/>
              <a:t>The number of open transactions per connection is stored in the system variable @@TRANCOUNT. Every new transaction i.e. every BEGIN TRANSACTION increments the value of this system variable by one and every COMMIT TRANSACTION or ROLLBACK TRANSACTION decrements the value by one. In the implicit mode, every issue of the above mentioned commands automatically generates a BEGIN TRANSACTION.</a:t>
            </a:r>
            <a:endParaRPr b="1" dirty="0"/>
          </a:p>
          <a:p>
            <a:pPr lvl="0" eaLnBrk="1" hangingPunct="1"/>
            <a:r>
              <a:rPr b="1" dirty="0"/>
              <a:t>Experiences:</a:t>
            </a:r>
            <a:endParaRPr dirty="0"/>
          </a:p>
          <a:p>
            <a:pPr lvl="0" eaLnBrk="1" hangingPunct="1"/>
            <a:r>
              <a:rPr b="1" dirty="0"/>
              <a:t>Transaction</a:t>
            </a:r>
            <a:endParaRPr dirty="0"/>
          </a:p>
          <a:p>
            <a:pPr lvl="0" eaLnBrk="1" hangingPunct="1"/>
            <a:r>
              <a:rPr dirty="0"/>
              <a:t>Stress on the fact that a transaction is an atomic unit of work, which either happens completely or does not happen at all. If an insert operation in one table and two update operations in two different tables constitute a logical unit of work, then the three operations can be termed as a transaction. If only one insert happens and the other two updates do not happen, the transaction is not complete and may result in inconsistency of data. Hence, it is essential that all the operations happen or none of them happens at all. Explicit statements like BEGIN TRANSACTION and COMMIT TRANSACTION ensure that all statements in a transaction are completed successfully or do not take place at all in case there is a system crash while the transaction is running. </a:t>
            </a:r>
            <a:endParaRPr dirty="0"/>
          </a:p>
          <a:p>
            <a:pPr lvl="0" eaLnBrk="1" hangingPunct="1"/>
            <a:r>
              <a:rPr dirty="0"/>
              <a:t>By default SQL Server uses a row level lock.</a:t>
            </a:r>
            <a:endParaRPr dirty="0"/>
          </a:p>
          <a:p>
            <a:pPr lvl="0" eaLnBrk="1" hangingPunct="1"/>
            <a:r>
              <a:rPr dirty="0"/>
              <a:t>Tell the students that the transactions should be as short as possible, and table level locks should be avoided as this locks the entire table.</a:t>
            </a:r>
            <a:endParaRPr dirty="0"/>
          </a:p>
          <a:p>
            <a:pPr lvl="0" eaLnBrk="1" hangingPunct="1"/>
            <a:r>
              <a:rPr dirty="0"/>
              <a:t>If multiple transactions refer to the same tables, then refer them in a specific order to minimize deadlocks.</a:t>
            </a:r>
            <a:endParaRPr dirty="0"/>
          </a:p>
          <a:p>
            <a:pPr lvl="0" eaLnBrk="1" hangingPunct="1"/>
            <a:r>
              <a:rPr dirty="0"/>
              <a:t>While creating a transaction, follow the naming conventions. Prefix the transaction name with a ‘trn’.</a:t>
            </a:r>
            <a:endParaRPr b="1" dirty="0"/>
          </a:p>
          <a:p>
            <a:pPr lvl="0" eaLnBrk="1" hangingPunct="1"/>
            <a:r>
              <a:rPr b="1" dirty="0"/>
              <a:t>Transaction Log</a:t>
            </a:r>
            <a:endParaRPr dirty="0"/>
          </a:p>
          <a:p>
            <a:pPr lvl="0" eaLnBrk="1" hangingPunct="1"/>
            <a:r>
              <a:rPr dirty="0"/>
              <a:t>Tell the students that the transaction log is like a huge ‘security register’ where any activity on the database gets recorded. The log is used to roll forward or rollback transactions in case of a system failure. Tell them that the transaction log plays a big role in transaction management.</a:t>
            </a:r>
            <a:endParaRPr b="1" dirty="0"/>
          </a:p>
          <a:p>
            <a:pPr lvl="0" eaLnBrk="1" hangingPunct="1"/>
            <a:r>
              <a:rPr b="1" dirty="0"/>
              <a:t>Transaction Modes</a:t>
            </a:r>
            <a:endParaRPr dirty="0"/>
          </a:p>
          <a:p>
            <a:pPr lvl="0" eaLnBrk="1" hangingPunct="1"/>
            <a:r>
              <a:rPr dirty="0"/>
              <a:t>There are two types of transaction modes, explicit and implicit. The default is implicit, this can be changed by using BEGIN TRANSACTION, COMMIT TRANSACTION, COMMIT WORK, ROLLBACK TRANSACTION, and ROLLBACK WORK.</a:t>
            </a:r>
            <a:endParaRPr dirty="0"/>
          </a:p>
          <a:p>
            <a:pPr lvl="0" eaLnBrk="1" hangingPunct="1"/>
            <a:r>
              <a:rPr dirty="0"/>
              <a:t>SAVE TRANSACTION can be used to save transactions to a certain point. Tell the students when SAVE TRANSACTION is used, and if we rollback a transaction then the transaction rolls back only up till the save point.</a:t>
            </a:r>
            <a:endParaRPr b="1" dirty="0"/>
          </a:p>
          <a:p>
            <a:pPr lvl="0" eaLnBrk="1" hangingPunct="1"/>
            <a:r>
              <a:rPr b="1" dirty="0"/>
              <a:t>Distributed Transactions</a:t>
            </a:r>
            <a:endParaRPr dirty="0"/>
          </a:p>
          <a:p>
            <a:pPr lvl="0" eaLnBrk="1" hangingPunct="1"/>
            <a:r>
              <a:rPr dirty="0"/>
              <a:t>Unlike normal transactions, a distributed transaction is processed on more than one database server.</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61443" name="Rectangle 2"/>
          <p:cNvSpPr>
            <a:spLocks noTextEdit="1"/>
          </p:cNvSpPr>
          <p:nvPr>
            <p:ph type="sldImg"/>
          </p:nvPr>
        </p:nvSpPr>
        <p:spPr/>
      </p:sp>
      <p:sp>
        <p:nvSpPr>
          <p:cNvPr id="61444" name="Rectangle 3"/>
          <p:cNvSpPr>
            <a:spLocks noGrp="1"/>
          </p:cNvSpPr>
          <p:nvPr>
            <p:ph type="body" idx="1"/>
          </p:nvPr>
        </p:nvSpPr>
        <p:spPr/>
        <p:txBody>
          <a:bodyPr wrap="square" lIns="91440" tIns="45720" rIns="91440" bIns="45720" anchor="t"/>
          <a:p>
            <a:pPr lvl="0" eaLnBrk="1" hangingPunct="1"/>
            <a:r>
              <a:rPr lang="en-IN" altLang="x-none" dirty="0"/>
              <a:t>Reiterate the learning by asking the given question.</a:t>
            </a:r>
            <a:endParaRPr lang="en-IN" altLang="x-none"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62467" name="Rectangle 2"/>
          <p:cNvSpPr>
            <a:spLocks noTextEdit="1"/>
          </p:cNvSpPr>
          <p:nvPr>
            <p:ph type="sldImg"/>
          </p:nvPr>
        </p:nvSpPr>
        <p:spPr/>
      </p:sp>
      <p:sp>
        <p:nvSpPr>
          <p:cNvPr id="62468" name="Rectangle 3"/>
          <p:cNvSpPr>
            <a:spLocks noGrp="1"/>
          </p:cNvSpPr>
          <p:nvPr>
            <p:ph type="body" idx="1"/>
          </p:nvPr>
        </p:nvSpPr>
        <p:spPr/>
        <p:txBody>
          <a:bodyPr wrap="square" lIns="91440" tIns="45720" rIns="91440" bIns="45720" anchor="t"/>
          <a:p>
            <a:pPr lvl="0" eaLnBrk="1" hangingPunct="1"/>
            <a:r>
              <a:rPr dirty="0"/>
              <a:t>In this slide, you need to explain to revert the changes done by a transaction to the students.</a:t>
            </a:r>
            <a:endParaRPr dirty="0"/>
          </a:p>
          <a:p>
            <a:pPr lvl="0" eaLnBrk="1" hangingPunct="1"/>
            <a:r>
              <a:rPr b="1" dirty="0"/>
              <a:t>Example:</a:t>
            </a:r>
            <a:endParaRPr b="1" dirty="0"/>
          </a:p>
          <a:p>
            <a:pPr lvl="0" eaLnBrk="1" hangingPunct="1"/>
            <a:r>
              <a:rPr dirty="0"/>
              <a:t>BEGIN TRANSACTION TR</a:t>
            </a:r>
            <a:endParaRPr dirty="0"/>
          </a:p>
          <a:p>
            <a:pPr lvl="0" eaLnBrk="1" hangingPunct="1"/>
            <a:r>
              <a:rPr dirty="0"/>
              <a:t>BEGIN TRY</a:t>
            </a:r>
            <a:endParaRPr dirty="0"/>
          </a:p>
          <a:p>
            <a:pPr lvl="0" eaLnBrk="1" hangingPunct="1"/>
            <a:r>
              <a:rPr dirty="0"/>
              <a:t>UPDATE Person.Contact </a:t>
            </a:r>
            <a:endParaRPr dirty="0"/>
          </a:p>
          <a:p>
            <a:pPr lvl="0" eaLnBrk="1" hangingPunct="1"/>
            <a:r>
              <a:rPr dirty="0"/>
              <a:t>SET EmailAddress='jolyn@yahoo.com' </a:t>
            </a:r>
            <a:endParaRPr dirty="0"/>
          </a:p>
          <a:p>
            <a:pPr lvl="0" eaLnBrk="1" hangingPunct="1"/>
            <a:r>
              <a:rPr dirty="0"/>
              <a:t>WHERE ContactID = 1070</a:t>
            </a:r>
            <a:endParaRPr dirty="0"/>
          </a:p>
          <a:p>
            <a:pPr lvl="0" eaLnBrk="1" hangingPunct="1"/>
            <a:r>
              <a:rPr dirty="0"/>
              <a:t>UPDATE HumanResources.EmployeeAddress SET AddressID = </a:t>
            </a:r>
            <a:endParaRPr dirty="0"/>
          </a:p>
          <a:p>
            <a:pPr lvl="0" eaLnBrk="1" hangingPunct="1"/>
            <a:r>
              <a:rPr dirty="0"/>
              <a:t>32533 </a:t>
            </a:r>
            <a:endParaRPr dirty="0"/>
          </a:p>
          <a:p>
            <a:pPr lvl="0" eaLnBrk="1" hangingPunct="1"/>
            <a:r>
              <a:rPr dirty="0"/>
              <a:t>WHERE EmployeeID = 1</a:t>
            </a:r>
            <a:endParaRPr dirty="0"/>
          </a:p>
          <a:p>
            <a:pPr lvl="0" eaLnBrk="1" hangingPunct="1"/>
            <a:r>
              <a:rPr dirty="0"/>
              <a:t>COMMIT TRANSACTION TR</a:t>
            </a:r>
            <a:endParaRPr dirty="0"/>
          </a:p>
          <a:p>
            <a:pPr lvl="0" eaLnBrk="1" hangingPunct="1"/>
            <a:r>
              <a:rPr dirty="0"/>
              <a:t>SELECT 'Transaction Executed'</a:t>
            </a:r>
            <a:endParaRPr dirty="0"/>
          </a:p>
          <a:p>
            <a:pPr lvl="0" eaLnBrk="1" hangingPunct="1"/>
            <a:r>
              <a:rPr dirty="0"/>
              <a:t>END TRY</a:t>
            </a:r>
            <a:endParaRPr dirty="0"/>
          </a:p>
          <a:p>
            <a:pPr lvl="0" eaLnBrk="1" hangingPunct="1"/>
            <a:r>
              <a:rPr dirty="0"/>
              <a:t>BEGIN CATCH</a:t>
            </a:r>
            <a:endParaRPr dirty="0"/>
          </a:p>
          <a:p>
            <a:pPr lvl="0" eaLnBrk="1" hangingPunct="1"/>
            <a:r>
              <a:rPr dirty="0"/>
              <a:t>ROLLBACK TRANSACTION TR</a:t>
            </a:r>
            <a:endParaRPr dirty="0"/>
          </a:p>
          <a:p>
            <a:pPr lvl="0" eaLnBrk="1" hangingPunct="1"/>
            <a:r>
              <a:rPr dirty="0"/>
              <a:t>SELECT 'Transaction Rollbacked'</a:t>
            </a:r>
            <a:endParaRPr dirty="0"/>
          </a:p>
          <a:p>
            <a:pPr lvl="0" eaLnBrk="1" hangingPunct="1"/>
            <a:r>
              <a:rPr dirty="0"/>
              <a:t>END CATCH</a:t>
            </a:r>
            <a:endParaRPr dirty="0"/>
          </a:p>
          <a:p>
            <a:pPr lvl="0" eaLnBrk="1" hangingPunct="1"/>
            <a:endParaRPr dirty="0"/>
          </a:p>
          <a:p>
            <a:pPr lvl="0" eaLnBrk="1" hangingPunct="1"/>
            <a:r>
              <a:rPr dirty="0">
                <a:ea typeface="Times New Roman" panose="02020603050405020304" pitchFamily="18" charset="0"/>
              </a:rPr>
              <a:t>CG Input: You can use the codes given in the create_transaction_tr1.sql data file in the datafiles_for_faculty\chapter 8 folder in the TIRM CD. </a:t>
            </a:r>
            <a:endParaRPr dirty="0">
              <a:ea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63491" name="Rectangle 2"/>
          <p:cNvSpPr>
            <a:spLocks noTextEdit="1"/>
          </p:cNvSpPr>
          <p:nvPr>
            <p:ph type="sldImg"/>
          </p:nvPr>
        </p:nvSpPr>
        <p:spPr/>
      </p:sp>
      <p:sp>
        <p:nvSpPr>
          <p:cNvPr id="63492" name="Rectangle 3"/>
          <p:cNvSpPr>
            <a:spLocks noGrp="1"/>
          </p:cNvSpPr>
          <p:nvPr>
            <p:ph type="body" idx="1"/>
          </p:nvPr>
        </p:nvSpPr>
        <p:spPr/>
        <p:txBody>
          <a:bodyPr wrap="square" lIns="91440" tIns="45720" rIns="91440" bIns="45720" anchor="t"/>
          <a:p>
            <a:pPr lvl="0" eaLnBrk="1" hangingPunct="1"/>
            <a:r>
              <a:rPr dirty="0"/>
              <a:t>In this slide, you need to explain the concept of transactions to the students. In addition, also explain the ACID properties of a transaction.</a:t>
            </a:r>
            <a:endParaRPr dirty="0"/>
          </a:p>
          <a:p>
            <a:pPr lvl="0" eaLnBrk="1" hangingPunct="1"/>
            <a:r>
              <a:rPr dirty="0"/>
              <a:t>BEGIN TRAN myTran</a:t>
            </a:r>
            <a:endParaRPr dirty="0"/>
          </a:p>
          <a:p>
            <a:pPr lvl="0" eaLnBrk="1" hangingPunct="1"/>
            <a:r>
              <a:rPr dirty="0"/>
              <a:t>SELECT * FROM HumanResources.Department</a:t>
            </a:r>
            <a:endParaRPr dirty="0"/>
          </a:p>
          <a:p>
            <a:pPr lvl="0" eaLnBrk="1" hangingPunct="1"/>
            <a:r>
              <a:rPr dirty="0"/>
              <a:t>COMMIT TRAN myTran </a:t>
            </a:r>
            <a:endParaRPr dirty="0"/>
          </a:p>
          <a:p>
            <a:pPr lvl="0" eaLnBrk="1" hangingPunct="1"/>
            <a:endParaRPr b="1" dirty="0"/>
          </a:p>
          <a:p>
            <a:pPr lvl="0" eaLnBrk="1" hangingPunct="1"/>
            <a:r>
              <a:rPr b="1" dirty="0"/>
              <a:t>FAQ:</a:t>
            </a:r>
            <a:endParaRPr dirty="0"/>
          </a:p>
          <a:p>
            <a:pPr lvl="0" eaLnBrk="1" hangingPunct="1"/>
            <a:r>
              <a:rPr dirty="0"/>
              <a:t>To switch between the implicit and the explicit modes, use the SET IMPLICIT_TRANSACTIONS {ON | OFF} statement</a:t>
            </a:r>
            <a:endParaRPr dirty="0"/>
          </a:p>
          <a:p>
            <a:pPr lvl="0" eaLnBrk="1" hangingPunct="1"/>
            <a:r>
              <a:rPr dirty="0"/>
              <a:t>In the implicit mode the following statements trigger off a transaction: ALTER TABLE, INSERT, OPEN, CREATE, DELETE, REVOKE, DROP, SELECT, FETCH, TRUNCATE TABLE, GRANT, UPDATE.</a:t>
            </a:r>
            <a:endParaRPr dirty="0"/>
          </a:p>
          <a:p>
            <a:pPr lvl="0" eaLnBrk="1" hangingPunct="1"/>
            <a:r>
              <a:rPr dirty="0"/>
              <a:t>The number of open transactions per connection is stored in the system variable @@TRANCOUNT. Every new transaction i.e. every BEGIN TRANSACTION increments the value of this system variable by one and every COMMIT TRANSACTION or ROLLBACK TRANSACTION decrements the value by one. In the implicit mode, every issue of the above mentioned commands automatically generates a BEGIN TRANSACTION.</a:t>
            </a:r>
            <a:endParaRPr b="1" dirty="0"/>
          </a:p>
          <a:p>
            <a:pPr lvl="0" eaLnBrk="1" hangingPunct="1"/>
            <a:r>
              <a:rPr b="1" dirty="0"/>
              <a:t>Experiences:</a:t>
            </a:r>
            <a:endParaRPr dirty="0"/>
          </a:p>
          <a:p>
            <a:pPr lvl="0" eaLnBrk="1" hangingPunct="1"/>
            <a:r>
              <a:rPr b="1" dirty="0"/>
              <a:t>Transaction</a:t>
            </a:r>
            <a:endParaRPr dirty="0"/>
          </a:p>
          <a:p>
            <a:pPr lvl="0" eaLnBrk="1" hangingPunct="1"/>
            <a:r>
              <a:rPr dirty="0"/>
              <a:t>Stress on the fact that a transaction is an atomic unit of work, which either happens completely or does not happen at all. If an insert operation in one table and two update operations in two different tables constitute a logical unit of work, then the three operations can be termed as a transaction. If only one insert happens and the other two updates do not happen, the transaction is not complete and may result in inconsistency of data. Hence, it is essential that all the operations happen or none of them happens at all. Explicit statements like BEGIN TRANSACTION and COMMIT TRANSACTION ensure that all statements in a transaction are completed successfully or do not take place at all in case there is a system crash while the transaction is running. </a:t>
            </a:r>
            <a:endParaRPr dirty="0"/>
          </a:p>
          <a:p>
            <a:pPr lvl="0" eaLnBrk="1" hangingPunct="1"/>
            <a:r>
              <a:rPr dirty="0"/>
              <a:t>By default SQL Server uses a row level lock.</a:t>
            </a:r>
            <a:endParaRPr dirty="0"/>
          </a:p>
          <a:p>
            <a:pPr lvl="0" eaLnBrk="1" hangingPunct="1"/>
            <a:r>
              <a:rPr dirty="0"/>
              <a:t>Tell the students that the transactions should be as short as possible, and table level locks should be avoided as this locks the entire table.</a:t>
            </a:r>
            <a:endParaRPr dirty="0"/>
          </a:p>
          <a:p>
            <a:pPr lvl="0" eaLnBrk="1" hangingPunct="1"/>
            <a:r>
              <a:rPr dirty="0"/>
              <a:t>If multiple transactions refer to the same tables, then refer them in a specific order to minimize deadlocks.</a:t>
            </a:r>
            <a:endParaRPr dirty="0"/>
          </a:p>
          <a:p>
            <a:pPr lvl="0" eaLnBrk="1" hangingPunct="1"/>
            <a:r>
              <a:rPr dirty="0"/>
              <a:t>While creating a transaction, follow the naming conventions. Prefix the transaction name with a ‘trn’.</a:t>
            </a:r>
            <a:endParaRPr b="1" dirty="0"/>
          </a:p>
          <a:p>
            <a:pPr lvl="0" eaLnBrk="1" hangingPunct="1"/>
            <a:r>
              <a:rPr b="1" dirty="0"/>
              <a:t>Transaction Log</a:t>
            </a:r>
            <a:endParaRPr dirty="0"/>
          </a:p>
          <a:p>
            <a:pPr lvl="0" eaLnBrk="1" hangingPunct="1"/>
            <a:r>
              <a:rPr dirty="0"/>
              <a:t>Tell the students that the transaction log is like a huge ‘security register’ where any activity on the database gets recorded. The log is used to roll forward or rollback transactions in case of a system failure. Tell them that the transaction log plays a big role in transaction management.</a:t>
            </a:r>
            <a:endParaRPr b="1" dirty="0"/>
          </a:p>
          <a:p>
            <a:pPr lvl="0" eaLnBrk="1" hangingPunct="1"/>
            <a:r>
              <a:rPr b="1" dirty="0"/>
              <a:t>Transaction Modes</a:t>
            </a:r>
            <a:endParaRPr dirty="0"/>
          </a:p>
          <a:p>
            <a:pPr lvl="0" eaLnBrk="1" hangingPunct="1"/>
            <a:r>
              <a:rPr dirty="0"/>
              <a:t>There are two types of transaction modes, explicit and implicit. The default is implicit, this can be changed by using BEGIN TRANSACTION, COMMIT TRANSACTION, COMMIT WORK, ROLLBACK TRANSACTION, and ROLLBACK WORK.</a:t>
            </a:r>
            <a:endParaRPr dirty="0"/>
          </a:p>
          <a:p>
            <a:pPr lvl="0" eaLnBrk="1" hangingPunct="1"/>
            <a:r>
              <a:rPr dirty="0"/>
              <a:t>SAVE TRANSACTION can be used to save transactions to a certain point. Tell the students when SAVE TRANSACTION is used, and if we rollback a transaction then the transaction rolls back only up till the save point.</a:t>
            </a:r>
            <a:endParaRPr b="1" dirty="0"/>
          </a:p>
          <a:p>
            <a:pPr lvl="0" eaLnBrk="1" hangingPunct="1"/>
            <a:r>
              <a:rPr b="1" dirty="0"/>
              <a:t>Distributed Transactions</a:t>
            </a:r>
            <a:endParaRPr dirty="0"/>
          </a:p>
          <a:p>
            <a:pPr lvl="0" eaLnBrk="1" hangingPunct="1"/>
            <a:r>
              <a:rPr dirty="0"/>
              <a:t>Unlike normal transactions, a distributed transaction is processed on more than one database server.</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36867" name="Rectangle 2"/>
          <p:cNvSpPr>
            <a:spLocks noTextEdit="1"/>
          </p:cNvSpPr>
          <p:nvPr>
            <p:ph type="sldImg"/>
          </p:nvPr>
        </p:nvSpPr>
        <p:spPr/>
      </p:sp>
      <p:sp>
        <p:nvSpPr>
          <p:cNvPr id="36868" name="Rectangle 3"/>
          <p:cNvSpPr>
            <a:spLocks noGrp="1"/>
          </p:cNvSpPr>
          <p:nvPr>
            <p:ph type="body" idx="1"/>
          </p:nvPr>
        </p:nvSpPr>
        <p:spPr/>
        <p:txBody>
          <a:bodyPr wrap="square" lIns="91440" tIns="45720" rIns="91440" bIns="45720" anchor="t"/>
          <a:p>
            <a:pPr lvl="0"/>
            <a:r>
              <a:rPr dirty="0">
                <a:ea typeface="Times New Roman" panose="02020603050405020304" pitchFamily="18" charset="0"/>
              </a:rPr>
              <a:t>CG Input: You can use the codes given in the Demo1.sql data file in the datafiles_for_faculty\chapter 8 folder in the TIRM CD. </a:t>
            </a:r>
            <a:endParaRPr lang="en-IN" altLang="x-none" dirty="0">
              <a:ea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64515" name="Rectangle 2"/>
          <p:cNvSpPr>
            <a:spLocks noTextEdit="1"/>
          </p:cNvSpPr>
          <p:nvPr>
            <p:ph type="sldImg"/>
          </p:nvPr>
        </p:nvSpPr>
        <p:spPr/>
      </p:sp>
      <p:sp>
        <p:nvSpPr>
          <p:cNvPr id="64516" name="Rectangle 3"/>
          <p:cNvSpPr>
            <a:spLocks noGrp="1"/>
          </p:cNvSpPr>
          <p:nvPr>
            <p:ph type="body" idx="1"/>
          </p:nvPr>
        </p:nvSpPr>
        <p:spPr/>
        <p:txBody>
          <a:bodyPr wrap="square" lIns="91440" tIns="45720" rIns="91440" bIns="45720" anchor="t"/>
          <a:p>
            <a:pPr lvl="0" eaLnBrk="1" hangingPunct="1"/>
            <a:r>
              <a:rPr dirty="0"/>
              <a:t>In this slide, you need to explain the concept of transactions to the students. In addition, also explain the ACID properties of a transaction.</a:t>
            </a:r>
            <a:endParaRPr dirty="0"/>
          </a:p>
          <a:p>
            <a:pPr lvl="0" eaLnBrk="1" hangingPunct="1"/>
            <a:r>
              <a:rPr dirty="0"/>
              <a:t>BEGIN TRAN myTran</a:t>
            </a:r>
            <a:endParaRPr dirty="0"/>
          </a:p>
          <a:p>
            <a:pPr lvl="0" eaLnBrk="1" hangingPunct="1"/>
            <a:r>
              <a:rPr dirty="0"/>
              <a:t>SELECT * FROM HumanResources.Department</a:t>
            </a:r>
            <a:endParaRPr dirty="0"/>
          </a:p>
          <a:p>
            <a:pPr lvl="0" eaLnBrk="1" hangingPunct="1"/>
            <a:r>
              <a:rPr dirty="0"/>
              <a:t>COMMIT TRAN myTran </a:t>
            </a:r>
            <a:endParaRPr dirty="0"/>
          </a:p>
          <a:p>
            <a:pPr lvl="0" eaLnBrk="1" hangingPunct="1"/>
            <a:endParaRPr b="1" dirty="0"/>
          </a:p>
          <a:p>
            <a:pPr lvl="0" eaLnBrk="1" hangingPunct="1"/>
            <a:r>
              <a:rPr b="1" dirty="0"/>
              <a:t>FAQ:</a:t>
            </a:r>
            <a:endParaRPr dirty="0"/>
          </a:p>
          <a:p>
            <a:pPr lvl="0" eaLnBrk="1" hangingPunct="1"/>
            <a:r>
              <a:rPr dirty="0"/>
              <a:t>To switch between the implicit and the explicit modes, use the SET IMPLICIT_TRANSACTIONS {ON | OFF} statement</a:t>
            </a:r>
            <a:endParaRPr dirty="0"/>
          </a:p>
          <a:p>
            <a:pPr lvl="0" eaLnBrk="1" hangingPunct="1"/>
            <a:r>
              <a:rPr dirty="0"/>
              <a:t>In the implicit mode the following statements trigger off a transaction: ALTER TABLE, INSERT, OPEN, CREATE, DELETE, REVOKE, DROP, SELECT, FETCH, TRUNCATE TABLE, GRANT, UPDATE.</a:t>
            </a:r>
            <a:endParaRPr dirty="0"/>
          </a:p>
          <a:p>
            <a:pPr lvl="0" eaLnBrk="1" hangingPunct="1"/>
            <a:r>
              <a:rPr dirty="0"/>
              <a:t>The number of open transactions per connection is stored in the system variable @@TRANCOUNT. Every new transaction i.e. every BEGIN TRANSACTION increments the value of this system variable by one and every COMMIT TRANSACTION or ROLLBACK TRANSACTION decrements the value by one. In the implicit mode, every issue of the above mentioned commands automatically generates a BEGIN TRANSACTION.</a:t>
            </a:r>
            <a:endParaRPr b="1" dirty="0"/>
          </a:p>
          <a:p>
            <a:pPr lvl="0" eaLnBrk="1" hangingPunct="1"/>
            <a:r>
              <a:rPr b="1" dirty="0"/>
              <a:t>Experiences:</a:t>
            </a:r>
            <a:endParaRPr dirty="0"/>
          </a:p>
          <a:p>
            <a:pPr lvl="0" eaLnBrk="1" hangingPunct="1"/>
            <a:r>
              <a:rPr b="1" dirty="0"/>
              <a:t>Transaction</a:t>
            </a:r>
            <a:endParaRPr dirty="0"/>
          </a:p>
          <a:p>
            <a:pPr lvl="0" eaLnBrk="1" hangingPunct="1"/>
            <a:r>
              <a:rPr dirty="0"/>
              <a:t>Stress on the fact that a transaction is an atomic unit of work, which either happens completely or does not happen at all. If an insert operation in one table and two update operations in two different tables constitute a logical unit of work, then the three operations can be termed as a transaction. If only one insert happens and the other two updates do not happen, the transaction is not complete and may result in inconsistency of data. Hence, it is essential that all the operations happen or none of them happens at all. Explicit statements like BEGIN TRANSACTION and COMMIT TRANSACTION ensure that all statements in a transaction are completed successfully or do not take place at all in case there is a system crash while the transaction is running. </a:t>
            </a:r>
            <a:endParaRPr dirty="0"/>
          </a:p>
          <a:p>
            <a:pPr lvl="0" eaLnBrk="1" hangingPunct="1"/>
            <a:r>
              <a:rPr dirty="0"/>
              <a:t>By default SQL Server uses a row level lock.</a:t>
            </a:r>
            <a:endParaRPr dirty="0"/>
          </a:p>
          <a:p>
            <a:pPr lvl="0" eaLnBrk="1" hangingPunct="1"/>
            <a:r>
              <a:rPr dirty="0"/>
              <a:t>Tell the students that the transactions should be as short as possible, and table level locks should be avoided as this locks the entire table.</a:t>
            </a:r>
            <a:endParaRPr dirty="0"/>
          </a:p>
          <a:p>
            <a:pPr lvl="0" eaLnBrk="1" hangingPunct="1"/>
            <a:r>
              <a:rPr dirty="0"/>
              <a:t>If multiple transactions refer to the same tables, then refer them in a specific order to minimize deadlocks.</a:t>
            </a:r>
            <a:endParaRPr dirty="0"/>
          </a:p>
          <a:p>
            <a:pPr lvl="0" eaLnBrk="1" hangingPunct="1"/>
            <a:r>
              <a:rPr dirty="0"/>
              <a:t>While creating a transaction, follow the naming conventions. Prefix the transaction name with a ‘trn’.</a:t>
            </a:r>
            <a:endParaRPr b="1" dirty="0"/>
          </a:p>
          <a:p>
            <a:pPr lvl="0" eaLnBrk="1" hangingPunct="1"/>
            <a:r>
              <a:rPr b="1" dirty="0"/>
              <a:t>Transaction Log</a:t>
            </a:r>
            <a:endParaRPr dirty="0"/>
          </a:p>
          <a:p>
            <a:pPr lvl="0" eaLnBrk="1" hangingPunct="1"/>
            <a:r>
              <a:rPr dirty="0"/>
              <a:t>Tell the students that the transaction log is like a huge ‘security register’ where any activity on the database gets recorded. The log is used to roll forward or rollback transactions in case of a system failure. Tell them that the transaction log plays a big role in transaction management.</a:t>
            </a:r>
            <a:endParaRPr b="1" dirty="0"/>
          </a:p>
          <a:p>
            <a:pPr lvl="0" eaLnBrk="1" hangingPunct="1"/>
            <a:r>
              <a:rPr b="1" dirty="0"/>
              <a:t>Transaction Modes</a:t>
            </a:r>
            <a:endParaRPr dirty="0"/>
          </a:p>
          <a:p>
            <a:pPr lvl="0" eaLnBrk="1" hangingPunct="1"/>
            <a:r>
              <a:rPr dirty="0"/>
              <a:t>There are two types of transaction modes, explicit and implicit. The default is implicit, this can be changed by using BEGIN TRANSACTION, COMMIT TRANSACTION, COMMIT WORK, ROLLBACK TRANSACTION, and ROLLBACK WORK.</a:t>
            </a:r>
            <a:endParaRPr dirty="0"/>
          </a:p>
          <a:p>
            <a:pPr lvl="0" eaLnBrk="1" hangingPunct="1"/>
            <a:r>
              <a:rPr dirty="0"/>
              <a:t>SAVE TRANSACTION can be used to save transactions to a certain point. Tell the students when SAVE TRANSACTION is used, and if we rollback a transaction then the transaction rolls back only up till the save point.</a:t>
            </a:r>
            <a:endParaRPr b="1" dirty="0"/>
          </a:p>
          <a:p>
            <a:pPr lvl="0" eaLnBrk="1" hangingPunct="1"/>
            <a:r>
              <a:rPr b="1" dirty="0"/>
              <a:t>Distributed Transactions</a:t>
            </a:r>
            <a:endParaRPr dirty="0"/>
          </a:p>
          <a:p>
            <a:pPr lvl="0" eaLnBrk="1" hangingPunct="1"/>
            <a:r>
              <a:rPr dirty="0"/>
              <a:t>Unlike normal transactions, a distributed transaction is processed on more than one database server.</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65539" name="Rectangle 2"/>
          <p:cNvSpPr>
            <a:spLocks noTextEdit="1"/>
          </p:cNvSpPr>
          <p:nvPr>
            <p:ph type="sldImg"/>
          </p:nvPr>
        </p:nvSpPr>
        <p:spPr/>
      </p:sp>
      <p:sp>
        <p:nvSpPr>
          <p:cNvPr id="65540" name="Rectangle 3"/>
          <p:cNvSpPr>
            <a:spLocks noGrp="1"/>
          </p:cNvSpPr>
          <p:nvPr>
            <p:ph type="body" idx="1"/>
          </p:nvPr>
        </p:nvSpPr>
        <p:spPr/>
        <p:txBody>
          <a:bodyPr wrap="square" lIns="91440" tIns="45720" rIns="91440" bIns="45720" anchor="t"/>
          <a:p>
            <a:pPr lvl="0" eaLnBrk="1" hangingPunct="1"/>
            <a:r>
              <a:rPr dirty="0"/>
              <a:t>You can summarize the session by running through the summary given in SG. </a:t>
            </a:r>
            <a:endParaRPr dirty="0"/>
          </a:p>
          <a:p>
            <a:pPr lvl="0" eaLnBrk="1" hangingPunct="1"/>
            <a:r>
              <a:rPr dirty="0"/>
              <a:t>In addition, you can also ask students summarize what they have learnt in this session.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37891" name="Rectangle 2"/>
          <p:cNvSpPr>
            <a:spLocks noTextEdit="1"/>
          </p:cNvSpPr>
          <p:nvPr>
            <p:ph type="sldImg"/>
          </p:nvPr>
        </p:nvSpPr>
        <p:spPr/>
      </p:sp>
      <p:sp>
        <p:nvSpPr>
          <p:cNvPr id="37892" name="Rectangle 3"/>
          <p:cNvSpPr>
            <a:spLocks noGrp="1"/>
          </p:cNvSpPr>
          <p:nvPr>
            <p:ph type="body" idx="1"/>
          </p:nvPr>
        </p:nvSpPr>
        <p:spPr/>
        <p:txBody>
          <a:bodyPr wrap="square" lIns="91440" tIns="45720" rIns="91440" bIns="45720" anchor="t"/>
          <a:p>
            <a:pPr lvl="0"/>
            <a:endParaRPr lang="en-IN" altLang="x-non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38915" name="Rectangle 2"/>
          <p:cNvSpPr>
            <a:spLocks noTextEdit="1"/>
          </p:cNvSpPr>
          <p:nvPr>
            <p:ph type="sldImg"/>
          </p:nvPr>
        </p:nvSpPr>
        <p:spPr/>
      </p:sp>
      <p:sp>
        <p:nvSpPr>
          <p:cNvPr id="38916" name="Rectangle 3"/>
          <p:cNvSpPr>
            <a:spLocks noGrp="1"/>
          </p:cNvSpPr>
          <p:nvPr>
            <p:ph type="body" idx="1"/>
          </p:nvPr>
        </p:nvSpPr>
        <p:spPr/>
        <p:txBody>
          <a:bodyPr wrap="square" lIns="91440" tIns="45720" rIns="91440" bIns="45720" anchor="t"/>
          <a:p>
            <a:pPr lvl="0" eaLnBrk="1" hangingPunct="1"/>
            <a:r>
              <a:rPr dirty="0"/>
              <a:t>In this slide, you need to explain the concept of transactions to the students. In addition, also explain the ACID properties of a transaction.</a:t>
            </a:r>
            <a:endParaRPr dirty="0"/>
          </a:p>
          <a:p>
            <a:pPr lvl="0" eaLnBrk="1" hangingPunct="1"/>
            <a:r>
              <a:rPr dirty="0"/>
              <a:t>BEGIN TRAN myTran</a:t>
            </a:r>
            <a:endParaRPr dirty="0"/>
          </a:p>
          <a:p>
            <a:pPr lvl="0" eaLnBrk="1" hangingPunct="1"/>
            <a:r>
              <a:rPr dirty="0"/>
              <a:t>SELECT * FROM HumanResources.Department</a:t>
            </a:r>
            <a:endParaRPr dirty="0"/>
          </a:p>
          <a:p>
            <a:pPr lvl="0" eaLnBrk="1" hangingPunct="1"/>
            <a:r>
              <a:rPr dirty="0"/>
              <a:t>COMMIT TRAN myTran </a:t>
            </a:r>
            <a:endParaRPr dirty="0"/>
          </a:p>
          <a:p>
            <a:pPr lvl="0" eaLnBrk="1" hangingPunct="1"/>
            <a:endParaRPr b="1" dirty="0"/>
          </a:p>
          <a:p>
            <a:pPr lvl="0" eaLnBrk="1" hangingPunct="1"/>
            <a:r>
              <a:rPr b="1" dirty="0"/>
              <a:t>FAQ:</a:t>
            </a:r>
            <a:endParaRPr dirty="0"/>
          </a:p>
          <a:p>
            <a:pPr lvl="0" eaLnBrk="1" hangingPunct="1"/>
            <a:r>
              <a:rPr dirty="0"/>
              <a:t>To switch between the implicit and the explicit modes, use the SET IMPLICIT_TRANSACTIONS {ON | OFF} statement</a:t>
            </a:r>
            <a:endParaRPr dirty="0"/>
          </a:p>
          <a:p>
            <a:pPr lvl="0" eaLnBrk="1" hangingPunct="1"/>
            <a:r>
              <a:rPr dirty="0"/>
              <a:t>In the implicit mode the following statements trigger off a transaction: ALTER TABLE, INSERT, OPEN, CREATE, DELETE, REVOKE, DROP, SELECT, FETCH, TRUNCATE TABLE, GRANT, UPDATE.</a:t>
            </a:r>
            <a:endParaRPr dirty="0"/>
          </a:p>
          <a:p>
            <a:pPr lvl="0" eaLnBrk="1" hangingPunct="1"/>
            <a:r>
              <a:rPr dirty="0"/>
              <a:t>The number of open transactions per connection is stored in the system variable @@TRANCOUNT. Every new transaction i.e. every BEGIN TRANSACTION increments the value of this system variable by one and every COMMIT TRANSACTION or ROLLBACK TRANSACTION decrements the value by one. In the implicit mode, every issue of the above mentioned commands automatically generates a BEGIN TRANSACTION.</a:t>
            </a:r>
            <a:endParaRPr b="1" dirty="0"/>
          </a:p>
          <a:p>
            <a:pPr lvl="0" eaLnBrk="1" hangingPunct="1"/>
            <a:r>
              <a:rPr b="1" dirty="0"/>
              <a:t>Experiences:</a:t>
            </a:r>
            <a:endParaRPr dirty="0"/>
          </a:p>
          <a:p>
            <a:pPr lvl="0" eaLnBrk="1" hangingPunct="1"/>
            <a:r>
              <a:rPr b="1" dirty="0"/>
              <a:t>Transaction</a:t>
            </a:r>
            <a:endParaRPr dirty="0"/>
          </a:p>
          <a:p>
            <a:pPr lvl="0" eaLnBrk="1" hangingPunct="1"/>
            <a:r>
              <a:rPr dirty="0"/>
              <a:t>Stress on the fact that a transaction is an atomic unit of work, which either happens completely or does not happen at all. If an insert operation in one table and two update operations in two different tables constitute a logical unit of work, then the three operations can be termed as a transaction. If only one insert happens and the other two updates do not happen, the transaction is not complete and may result in inconsistency of data. Hence, it is essential that all the operations happen or none of them happens at all. Explicit statements like BEGIN TRANSACTION and COMMIT TRANSACTION ensure that all statements in a transaction are completed successfully or do not take place at all in case there is a system crash while the transaction is running. </a:t>
            </a:r>
            <a:endParaRPr dirty="0"/>
          </a:p>
          <a:p>
            <a:pPr lvl="0" eaLnBrk="1" hangingPunct="1"/>
            <a:r>
              <a:rPr dirty="0"/>
              <a:t>By default SQL Server uses a row level lock.</a:t>
            </a:r>
            <a:endParaRPr dirty="0"/>
          </a:p>
          <a:p>
            <a:pPr lvl="0" eaLnBrk="1" hangingPunct="1"/>
            <a:r>
              <a:rPr dirty="0"/>
              <a:t>Tell the students that the transactions should be as short as possible, and table level locks should be avoided as this locks the entire table.</a:t>
            </a:r>
            <a:endParaRPr dirty="0"/>
          </a:p>
          <a:p>
            <a:pPr lvl="0" eaLnBrk="1" hangingPunct="1"/>
            <a:r>
              <a:rPr dirty="0"/>
              <a:t>If multiple transactions refer to the same tables, then refer them in a specific order to minimize deadlocks.</a:t>
            </a:r>
            <a:endParaRPr dirty="0"/>
          </a:p>
          <a:p>
            <a:pPr lvl="0" eaLnBrk="1" hangingPunct="1"/>
            <a:r>
              <a:rPr dirty="0"/>
              <a:t>While creating a transaction, follow the naming conventions. Prefix the transaction name with a ‘trn’.</a:t>
            </a:r>
            <a:endParaRPr b="1" dirty="0"/>
          </a:p>
          <a:p>
            <a:pPr lvl="0" eaLnBrk="1" hangingPunct="1"/>
            <a:r>
              <a:rPr b="1" dirty="0"/>
              <a:t>Transaction Log</a:t>
            </a:r>
            <a:endParaRPr dirty="0"/>
          </a:p>
          <a:p>
            <a:pPr lvl="0" eaLnBrk="1" hangingPunct="1"/>
            <a:r>
              <a:rPr dirty="0"/>
              <a:t>Tell the students that the transaction log is like a huge ‘security register’ where any activity on the database gets recorded. The log is used to roll forward or rollback transactions in case of a system failure. Tell them that the transaction log plays a big role in transaction management.</a:t>
            </a:r>
            <a:endParaRPr b="1" dirty="0"/>
          </a:p>
          <a:p>
            <a:pPr lvl="0" eaLnBrk="1" hangingPunct="1"/>
            <a:r>
              <a:rPr b="1" dirty="0"/>
              <a:t>Transaction Modes</a:t>
            </a:r>
            <a:endParaRPr dirty="0"/>
          </a:p>
          <a:p>
            <a:pPr lvl="0" eaLnBrk="1" hangingPunct="1"/>
            <a:r>
              <a:rPr dirty="0"/>
              <a:t>There are two types of transaction modes, explicit and implicit. The default is implicit, this can be changed by using BEGIN TRANSACTION, COMMIT TRANSACTION, COMMIT WORK, ROLLBACK TRANSACTION, and ROLLBACK WORK.</a:t>
            </a:r>
            <a:endParaRPr dirty="0"/>
          </a:p>
          <a:p>
            <a:pPr lvl="0" eaLnBrk="1" hangingPunct="1"/>
            <a:r>
              <a:rPr dirty="0"/>
              <a:t>SAVE TRANSACTION can be used to save transactions to a certain point. Tell the students when SAVE TRANSACTION is used, and if we rollback a transaction then the transaction rolls back only up till the save point.</a:t>
            </a:r>
            <a:endParaRPr b="1" dirty="0"/>
          </a:p>
          <a:p>
            <a:pPr lvl="0" eaLnBrk="1" hangingPunct="1"/>
            <a:r>
              <a:rPr b="1" dirty="0"/>
              <a:t>Distributed Transactions</a:t>
            </a:r>
            <a:endParaRPr dirty="0"/>
          </a:p>
          <a:p>
            <a:pPr lvl="0" eaLnBrk="1" hangingPunct="1"/>
            <a:r>
              <a:rPr dirty="0"/>
              <a:t>Unlike normal transactions, a distributed transaction is processed on more than one database server.</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39939" name="Rectangle 2"/>
          <p:cNvSpPr>
            <a:spLocks noTextEdit="1"/>
          </p:cNvSpPr>
          <p:nvPr>
            <p:ph type="sldImg"/>
          </p:nvPr>
        </p:nvSpPr>
        <p:spPr/>
      </p:sp>
      <p:sp>
        <p:nvSpPr>
          <p:cNvPr id="39940" name="Rectangle 3"/>
          <p:cNvSpPr>
            <a:spLocks noGrp="1"/>
          </p:cNvSpPr>
          <p:nvPr>
            <p:ph type="body" idx="1"/>
          </p:nvPr>
        </p:nvSpPr>
        <p:spPr/>
        <p:txBody>
          <a:bodyPr wrap="square" lIns="91440" tIns="45720" rIns="91440" bIns="45720" anchor="t"/>
          <a:p>
            <a:pPr lvl="0" eaLnBrk="1" hangingPunct="1"/>
            <a:r>
              <a:rPr dirty="0"/>
              <a:t>In this slide, you need to explain the concept of transactions to the students. In addition, also explain the ACID properties of a transaction.</a:t>
            </a:r>
            <a:endParaRPr dirty="0"/>
          </a:p>
          <a:p>
            <a:pPr lvl="0" eaLnBrk="1" hangingPunct="1"/>
            <a:r>
              <a:rPr dirty="0"/>
              <a:t>BEGIN TRAN myTran</a:t>
            </a:r>
            <a:endParaRPr dirty="0"/>
          </a:p>
          <a:p>
            <a:pPr lvl="0" eaLnBrk="1" hangingPunct="1"/>
            <a:r>
              <a:rPr dirty="0"/>
              <a:t>SELECT * FROM HumanResources.Department</a:t>
            </a:r>
            <a:endParaRPr dirty="0"/>
          </a:p>
          <a:p>
            <a:pPr lvl="0" eaLnBrk="1" hangingPunct="1"/>
            <a:r>
              <a:rPr dirty="0"/>
              <a:t>COMMIT TRAN myTran </a:t>
            </a:r>
            <a:endParaRPr dirty="0"/>
          </a:p>
          <a:p>
            <a:pPr lvl="0" eaLnBrk="1" hangingPunct="1"/>
            <a:endParaRPr b="1" dirty="0"/>
          </a:p>
          <a:p>
            <a:pPr lvl="0" eaLnBrk="1" hangingPunct="1"/>
            <a:r>
              <a:rPr b="1" dirty="0"/>
              <a:t>FAQ:</a:t>
            </a:r>
            <a:endParaRPr dirty="0"/>
          </a:p>
          <a:p>
            <a:pPr lvl="0" eaLnBrk="1" hangingPunct="1"/>
            <a:r>
              <a:rPr dirty="0"/>
              <a:t>To switch between the implicit and the explicit modes, use the SET IMPLICIT_TRANSACTIONS {ON | OFF} statement</a:t>
            </a:r>
            <a:endParaRPr dirty="0"/>
          </a:p>
          <a:p>
            <a:pPr lvl="0" eaLnBrk="1" hangingPunct="1"/>
            <a:r>
              <a:rPr dirty="0"/>
              <a:t>In the implicit mode the following statements trigger off a transaction: ALTER TABLE, INSERT, OPEN, CREATE, DELETE, REVOKE, DROP, SELECT, FETCH, TRUNCATE TABLE, GRANT, UPDATE.</a:t>
            </a:r>
            <a:endParaRPr dirty="0"/>
          </a:p>
          <a:p>
            <a:pPr lvl="0" eaLnBrk="1" hangingPunct="1"/>
            <a:r>
              <a:rPr dirty="0"/>
              <a:t>The number of open transactions per connection is stored in the system variable @@TRANCOUNT. Every new transaction i.e. every BEGIN TRANSACTION increments the value of this system variable by one and every COMMIT TRANSACTION or ROLLBACK TRANSACTION decrements the value by one. In the implicit mode, every issue of the above mentioned commands automatically generates a BEGIN TRANSACTION.</a:t>
            </a:r>
            <a:endParaRPr b="1" dirty="0"/>
          </a:p>
          <a:p>
            <a:pPr lvl="0" eaLnBrk="1" hangingPunct="1"/>
            <a:r>
              <a:rPr b="1" dirty="0"/>
              <a:t>Experiences:</a:t>
            </a:r>
            <a:endParaRPr dirty="0"/>
          </a:p>
          <a:p>
            <a:pPr lvl="0" eaLnBrk="1" hangingPunct="1"/>
            <a:r>
              <a:rPr b="1" dirty="0"/>
              <a:t>Transaction</a:t>
            </a:r>
            <a:endParaRPr dirty="0"/>
          </a:p>
          <a:p>
            <a:pPr lvl="0" eaLnBrk="1" hangingPunct="1"/>
            <a:r>
              <a:rPr dirty="0"/>
              <a:t>Stress on the fact that a transaction is an atomic unit of work, which either happens completely or does not happen at all. If an insert operation in one table and two update operations in two different tables constitute a logical unit of work, then the three operations can be termed as a transaction. If only one insert happens and the other two updates do not happen, the transaction is not complete and may result in inconsistency of data. Hence, it is essential that all the operations happen or none of them happens at all. Explicit statements like BEGIN TRANSACTION and COMMIT TRANSACTION ensure that all statements in a transaction are completed successfully or do not take place at all in case there is a system crash while the transaction is running. </a:t>
            </a:r>
            <a:endParaRPr dirty="0"/>
          </a:p>
          <a:p>
            <a:pPr lvl="0" eaLnBrk="1" hangingPunct="1"/>
            <a:r>
              <a:rPr dirty="0"/>
              <a:t>By default SQL Server uses a row level lock.</a:t>
            </a:r>
            <a:endParaRPr dirty="0"/>
          </a:p>
          <a:p>
            <a:pPr lvl="0" eaLnBrk="1" hangingPunct="1"/>
            <a:r>
              <a:rPr dirty="0"/>
              <a:t>Tell the students that the transactions should be as short as possible, and table level locks should be avoided as this locks the entire table.</a:t>
            </a:r>
            <a:endParaRPr dirty="0"/>
          </a:p>
          <a:p>
            <a:pPr lvl="0" eaLnBrk="1" hangingPunct="1"/>
            <a:r>
              <a:rPr dirty="0"/>
              <a:t>If multiple transactions refer to the same tables, then refer them in a specific order to minimize deadlocks.</a:t>
            </a:r>
            <a:endParaRPr dirty="0"/>
          </a:p>
          <a:p>
            <a:pPr lvl="0" eaLnBrk="1" hangingPunct="1"/>
            <a:r>
              <a:rPr dirty="0"/>
              <a:t>While creating a transaction, follow the naming conventions. Prefix the transaction name with a ‘trn’.</a:t>
            </a:r>
            <a:endParaRPr b="1" dirty="0"/>
          </a:p>
          <a:p>
            <a:pPr lvl="0" eaLnBrk="1" hangingPunct="1"/>
            <a:r>
              <a:rPr b="1" dirty="0"/>
              <a:t>Transaction Log</a:t>
            </a:r>
            <a:endParaRPr dirty="0"/>
          </a:p>
          <a:p>
            <a:pPr lvl="0" eaLnBrk="1" hangingPunct="1"/>
            <a:r>
              <a:rPr dirty="0"/>
              <a:t>Tell the students that the transaction log is like a huge ‘security register’ where any activity on the database gets recorded. The log is used to roll forward or rollback transactions in case of a system failure. Tell them that the transaction log plays a big role in transaction management.</a:t>
            </a:r>
            <a:endParaRPr b="1" dirty="0"/>
          </a:p>
          <a:p>
            <a:pPr lvl="0" eaLnBrk="1" hangingPunct="1"/>
            <a:r>
              <a:rPr b="1" dirty="0"/>
              <a:t>Transaction Modes</a:t>
            </a:r>
            <a:endParaRPr dirty="0"/>
          </a:p>
          <a:p>
            <a:pPr lvl="0" eaLnBrk="1" hangingPunct="1"/>
            <a:r>
              <a:rPr dirty="0"/>
              <a:t>There are two types of transaction modes, explicit and implicit. The default is implicit, this can be changed by using BEGIN TRANSACTION, COMMIT TRANSACTION, COMMIT WORK, ROLLBACK TRANSACTION, and ROLLBACK WORK.</a:t>
            </a:r>
            <a:endParaRPr dirty="0"/>
          </a:p>
          <a:p>
            <a:pPr lvl="0" eaLnBrk="1" hangingPunct="1"/>
            <a:r>
              <a:rPr dirty="0"/>
              <a:t>SAVE TRANSACTION can be used to save transactions to a certain point. Tell the students when SAVE TRANSACTION is used, and if we rollback a transaction then the transaction rolls back only up till the save point.</a:t>
            </a:r>
            <a:endParaRPr b="1" dirty="0"/>
          </a:p>
          <a:p>
            <a:pPr lvl="0" eaLnBrk="1" hangingPunct="1"/>
            <a:r>
              <a:rPr b="1" dirty="0"/>
              <a:t>Distributed Transactions</a:t>
            </a:r>
            <a:endParaRPr dirty="0"/>
          </a:p>
          <a:p>
            <a:pPr lvl="0" eaLnBrk="1" hangingPunct="1"/>
            <a:r>
              <a:rPr dirty="0"/>
              <a:t>Unlike normal transactions, a distributed transaction is processed on more than one database server.</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055"/>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40963" name="Rectangle 2"/>
          <p:cNvSpPr>
            <a:spLocks noTextEdit="1"/>
          </p:cNvSpPr>
          <p:nvPr>
            <p:ph type="sldImg"/>
          </p:nvPr>
        </p:nvSpPr>
        <p:spPr/>
      </p:sp>
      <p:sp>
        <p:nvSpPr>
          <p:cNvPr id="40964" name="Rectangle 3"/>
          <p:cNvSpPr>
            <a:spLocks noGrp="1"/>
          </p:cNvSpPr>
          <p:nvPr>
            <p:ph type="body" idx="1"/>
          </p:nvPr>
        </p:nvSpPr>
        <p:spPr/>
        <p:txBody>
          <a:bodyPr wrap="square" lIns="91440" tIns="45720" rIns="91440" bIns="45720" anchor="t"/>
          <a:p>
            <a:pPr lvl="0" eaLnBrk="1" hangingPunct="1"/>
            <a:r>
              <a:rPr dirty="0"/>
              <a:t>In this slide, you need to explain the concept of transactions to the students. In addition, also explain the ACID properties of a transaction.</a:t>
            </a:r>
            <a:endParaRPr dirty="0"/>
          </a:p>
          <a:p>
            <a:pPr lvl="0" eaLnBrk="1" hangingPunct="1"/>
            <a:r>
              <a:rPr dirty="0"/>
              <a:t>BEGIN TRAN myTran</a:t>
            </a:r>
            <a:endParaRPr dirty="0"/>
          </a:p>
          <a:p>
            <a:pPr lvl="0" eaLnBrk="1" hangingPunct="1"/>
            <a:r>
              <a:rPr dirty="0"/>
              <a:t>SELECT * FROM HumanResources.Department</a:t>
            </a:r>
            <a:endParaRPr dirty="0"/>
          </a:p>
          <a:p>
            <a:pPr lvl="0" eaLnBrk="1" hangingPunct="1"/>
            <a:r>
              <a:rPr dirty="0"/>
              <a:t>COMMIT TRAN myTran </a:t>
            </a:r>
            <a:endParaRPr dirty="0"/>
          </a:p>
          <a:p>
            <a:pPr lvl="0" eaLnBrk="1" hangingPunct="1"/>
            <a:endParaRPr b="1" dirty="0"/>
          </a:p>
          <a:p>
            <a:pPr lvl="0" eaLnBrk="1" hangingPunct="1"/>
            <a:r>
              <a:rPr b="1" dirty="0"/>
              <a:t>FAQ:</a:t>
            </a:r>
            <a:endParaRPr dirty="0"/>
          </a:p>
          <a:p>
            <a:pPr lvl="0" eaLnBrk="1" hangingPunct="1"/>
            <a:r>
              <a:rPr dirty="0"/>
              <a:t>To switch between the implicit and the explicit modes, use the SET IMPLICIT_TRANSACTIONS {ON | OFF} statement</a:t>
            </a:r>
            <a:endParaRPr dirty="0"/>
          </a:p>
          <a:p>
            <a:pPr lvl="0" eaLnBrk="1" hangingPunct="1"/>
            <a:r>
              <a:rPr dirty="0"/>
              <a:t>In the implicit mode the following statements trigger off a transaction: ALTER TABLE, INSERT, OPEN, CREATE, DELETE, REVOKE, DROP, SELECT, FETCH, TRUNCATE TABLE, GRANT, UPDATE.</a:t>
            </a:r>
            <a:endParaRPr dirty="0"/>
          </a:p>
          <a:p>
            <a:pPr lvl="0" eaLnBrk="1" hangingPunct="1"/>
            <a:r>
              <a:rPr dirty="0"/>
              <a:t>The number of open transactions per connection is stored in the system variable @@TRANCOUNT. Every new transaction i.e. every BEGIN TRANSACTION increments the value of this system variable by one and every COMMIT TRANSACTION or ROLLBACK TRANSACTION decrements the value by one. In the implicit mode, every issue of the above mentioned commands automatically generates a BEGIN TRANSACTION.</a:t>
            </a:r>
            <a:endParaRPr b="1" dirty="0"/>
          </a:p>
          <a:p>
            <a:pPr lvl="0" eaLnBrk="1" hangingPunct="1"/>
            <a:r>
              <a:rPr b="1" dirty="0"/>
              <a:t>Experiences:</a:t>
            </a:r>
            <a:endParaRPr dirty="0"/>
          </a:p>
          <a:p>
            <a:pPr lvl="0" eaLnBrk="1" hangingPunct="1"/>
            <a:r>
              <a:rPr b="1" dirty="0"/>
              <a:t>Transaction</a:t>
            </a:r>
            <a:endParaRPr dirty="0"/>
          </a:p>
          <a:p>
            <a:pPr lvl="0" eaLnBrk="1" hangingPunct="1"/>
            <a:r>
              <a:rPr dirty="0"/>
              <a:t>Stress on the fact that a transaction is an atomic unit of work, which either happens completely or does not happen at all. If an insert operation in one table and two update operations in two different tables constitute a logical unit of work, then the three operations can be termed as a transaction. If only one insert happens and the other two updates do not happen, the transaction is not complete and may result in inconsistency of data. Hence, it is essential that all the operations happen or none of them happens at all. Explicit statements like BEGIN TRANSACTION and COMMIT TRANSACTION ensure that all statements in a transaction are completed successfully or do not take place at all in case there is a system crash while the transaction is running. </a:t>
            </a:r>
            <a:endParaRPr dirty="0"/>
          </a:p>
          <a:p>
            <a:pPr lvl="0" eaLnBrk="1" hangingPunct="1"/>
            <a:r>
              <a:rPr dirty="0"/>
              <a:t>By default SQL Server uses a row level lock.</a:t>
            </a:r>
            <a:endParaRPr dirty="0"/>
          </a:p>
          <a:p>
            <a:pPr lvl="0" eaLnBrk="1" hangingPunct="1"/>
            <a:r>
              <a:rPr dirty="0"/>
              <a:t>Tell the students that the transactions should be as short as possible, and table level locks should be avoided as this locks the entire table.</a:t>
            </a:r>
            <a:endParaRPr dirty="0"/>
          </a:p>
          <a:p>
            <a:pPr lvl="0" eaLnBrk="1" hangingPunct="1"/>
            <a:r>
              <a:rPr dirty="0"/>
              <a:t>If multiple transactions refer to the same tables, then refer them in a specific order to minimize deadlocks.</a:t>
            </a:r>
            <a:endParaRPr dirty="0"/>
          </a:p>
          <a:p>
            <a:pPr lvl="0" eaLnBrk="1" hangingPunct="1"/>
            <a:r>
              <a:rPr dirty="0"/>
              <a:t>While creating a transaction, follow the naming conventions. Prefix the transaction name with a ‘trn’.</a:t>
            </a:r>
            <a:endParaRPr b="1" dirty="0"/>
          </a:p>
          <a:p>
            <a:pPr lvl="0" eaLnBrk="1" hangingPunct="1"/>
            <a:r>
              <a:rPr b="1" dirty="0"/>
              <a:t>Transaction Log</a:t>
            </a:r>
            <a:endParaRPr dirty="0"/>
          </a:p>
          <a:p>
            <a:pPr lvl="0" eaLnBrk="1" hangingPunct="1"/>
            <a:r>
              <a:rPr dirty="0"/>
              <a:t>Tell the students that the transaction log is like a huge ‘security register’ where any activity on the database gets recorded. The log is used to roll forward or rollback transactions in case of a system failure. Tell them that the transaction log plays a big role in transaction management.</a:t>
            </a:r>
            <a:endParaRPr b="1" dirty="0"/>
          </a:p>
          <a:p>
            <a:pPr lvl="0" eaLnBrk="1" hangingPunct="1"/>
            <a:r>
              <a:rPr b="1" dirty="0"/>
              <a:t>Transaction Modes</a:t>
            </a:r>
            <a:endParaRPr dirty="0"/>
          </a:p>
          <a:p>
            <a:pPr lvl="0" eaLnBrk="1" hangingPunct="1"/>
            <a:r>
              <a:rPr dirty="0"/>
              <a:t>There are two types of transaction modes, explicit and implicit. The default is implicit, this can be changed by using BEGIN TRANSACTION, COMMIT TRANSACTION, COMMIT WORK, ROLLBACK TRANSACTION, and ROLLBACK WORK.</a:t>
            </a:r>
            <a:endParaRPr dirty="0"/>
          </a:p>
          <a:p>
            <a:pPr lvl="0" eaLnBrk="1" hangingPunct="1"/>
            <a:r>
              <a:rPr dirty="0"/>
              <a:t>SAVE TRANSACTION can be used to save transactions to a certain point. Tell the students when SAVE TRANSACTION is used, and if we rollback a transaction then the transaction rolls back only up till the save point.</a:t>
            </a:r>
            <a:endParaRPr b="1" dirty="0"/>
          </a:p>
          <a:p>
            <a:pPr lvl="0" eaLnBrk="1" hangingPunct="1"/>
            <a:r>
              <a:rPr b="1" dirty="0"/>
              <a:t>Distributed Transactions</a:t>
            </a:r>
            <a:endParaRPr dirty="0"/>
          </a:p>
          <a:p>
            <a:pPr lvl="0" eaLnBrk="1" hangingPunct="1"/>
            <a:r>
              <a:rPr dirty="0"/>
              <a:t>Unlike normal transactions, a distributed transaction is processed on more than one database server.</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055"/>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41987" name="Rectangle 2"/>
          <p:cNvSpPr>
            <a:spLocks noTextEdit="1"/>
          </p:cNvSpPr>
          <p:nvPr>
            <p:ph type="sldImg"/>
          </p:nvPr>
        </p:nvSpPr>
        <p:spPr/>
      </p:sp>
      <p:sp>
        <p:nvSpPr>
          <p:cNvPr id="41988" name="Rectangle 3"/>
          <p:cNvSpPr>
            <a:spLocks noGrp="1"/>
          </p:cNvSpPr>
          <p:nvPr>
            <p:ph type="body" idx="1"/>
          </p:nvPr>
        </p:nvSpPr>
        <p:spPr/>
        <p:txBody>
          <a:bodyPr wrap="square" lIns="91440" tIns="45720" rIns="91440" bIns="45720" anchor="t"/>
          <a:p>
            <a:pPr lvl="0" eaLnBrk="1" hangingPunct="1"/>
            <a:r>
              <a:rPr dirty="0"/>
              <a:t>In this slide, you need to explain the concept of transactions to the students. In addition, also explain the ACID properties of a transaction.</a:t>
            </a:r>
            <a:endParaRPr dirty="0"/>
          </a:p>
          <a:p>
            <a:pPr lvl="0" eaLnBrk="1" hangingPunct="1"/>
            <a:r>
              <a:rPr dirty="0"/>
              <a:t>BEGIN TRAN myTran</a:t>
            </a:r>
            <a:endParaRPr dirty="0"/>
          </a:p>
          <a:p>
            <a:pPr lvl="0" eaLnBrk="1" hangingPunct="1"/>
            <a:r>
              <a:rPr dirty="0"/>
              <a:t>SELECT * FROM HumanResources.Department</a:t>
            </a:r>
            <a:endParaRPr dirty="0"/>
          </a:p>
          <a:p>
            <a:pPr lvl="0" eaLnBrk="1" hangingPunct="1"/>
            <a:r>
              <a:rPr dirty="0"/>
              <a:t>COMMIT TRAN myTran </a:t>
            </a:r>
            <a:endParaRPr dirty="0"/>
          </a:p>
          <a:p>
            <a:pPr lvl="0" eaLnBrk="1" hangingPunct="1"/>
            <a:endParaRPr b="1" dirty="0"/>
          </a:p>
          <a:p>
            <a:pPr lvl="0" eaLnBrk="1" hangingPunct="1"/>
            <a:r>
              <a:rPr b="1" dirty="0"/>
              <a:t>FAQ:</a:t>
            </a:r>
            <a:endParaRPr dirty="0"/>
          </a:p>
          <a:p>
            <a:pPr lvl="0" eaLnBrk="1" hangingPunct="1"/>
            <a:r>
              <a:rPr dirty="0"/>
              <a:t>To switch between the implicit and the explicit modes, use the SET IMPLICIT_TRANSACTIONS {ON | OFF} statement</a:t>
            </a:r>
            <a:endParaRPr dirty="0"/>
          </a:p>
          <a:p>
            <a:pPr lvl="0" eaLnBrk="1" hangingPunct="1"/>
            <a:r>
              <a:rPr dirty="0"/>
              <a:t>In the implicit mode the following statements trigger off a transaction: ALTER TABLE, INSERT, OPEN, CREATE, DELETE, REVOKE, DROP, SELECT, FETCH, TRUNCATE TABLE, GRANT, UPDATE.</a:t>
            </a:r>
            <a:endParaRPr dirty="0"/>
          </a:p>
          <a:p>
            <a:pPr lvl="0" eaLnBrk="1" hangingPunct="1"/>
            <a:r>
              <a:rPr dirty="0"/>
              <a:t>The number of open transactions per connection is stored in the system variable @@TRANCOUNT. Every new transaction i.e. every BEGIN TRANSACTION increments the value of this system variable by one and every COMMIT TRANSACTION or ROLLBACK TRANSACTION decrements the value by one. In the implicit mode, every issue of the above mentioned commands automatically generates a BEGIN TRANSACTION.</a:t>
            </a:r>
            <a:endParaRPr b="1" dirty="0"/>
          </a:p>
          <a:p>
            <a:pPr lvl="0" eaLnBrk="1" hangingPunct="1"/>
            <a:r>
              <a:rPr b="1" dirty="0"/>
              <a:t>Experiences:</a:t>
            </a:r>
            <a:endParaRPr dirty="0"/>
          </a:p>
          <a:p>
            <a:pPr lvl="0" eaLnBrk="1" hangingPunct="1"/>
            <a:r>
              <a:rPr b="1" dirty="0"/>
              <a:t>Transaction</a:t>
            </a:r>
            <a:endParaRPr dirty="0"/>
          </a:p>
          <a:p>
            <a:pPr lvl="0" eaLnBrk="1" hangingPunct="1"/>
            <a:r>
              <a:rPr dirty="0"/>
              <a:t>Stress on the fact that a transaction is an atomic unit of work, which either happens completely or does not happen at all. If an insert operation in one table and two update operations in two different tables constitute a logical unit of work, then the three operations can be termed as a transaction. If only one insert happens and the other two updates do not happen, the transaction is not complete and may result in inconsistency of data. Hence, it is essential that all the operations happen or none of them happens at all. Explicit statements like BEGIN TRANSACTION and COMMIT TRANSACTION ensure that all statements in a transaction are completed successfully or do not take place at all in case there is a system crash while the transaction is running. </a:t>
            </a:r>
            <a:endParaRPr dirty="0"/>
          </a:p>
          <a:p>
            <a:pPr lvl="0" eaLnBrk="1" hangingPunct="1"/>
            <a:r>
              <a:rPr dirty="0"/>
              <a:t>By default SQL Server uses a row level lock.</a:t>
            </a:r>
            <a:endParaRPr dirty="0"/>
          </a:p>
          <a:p>
            <a:pPr lvl="0" eaLnBrk="1" hangingPunct="1"/>
            <a:r>
              <a:rPr dirty="0"/>
              <a:t>Tell the students that the transactions should be as short as possible, and table level locks should be avoided as this locks the entire table.</a:t>
            </a:r>
            <a:endParaRPr dirty="0"/>
          </a:p>
          <a:p>
            <a:pPr lvl="0" eaLnBrk="1" hangingPunct="1"/>
            <a:r>
              <a:rPr dirty="0"/>
              <a:t>If multiple transactions refer to the same tables, then refer them in a specific order to minimize deadlocks.</a:t>
            </a:r>
            <a:endParaRPr dirty="0"/>
          </a:p>
          <a:p>
            <a:pPr lvl="0" eaLnBrk="1" hangingPunct="1"/>
            <a:r>
              <a:rPr dirty="0"/>
              <a:t>While creating a transaction, follow the naming conventions. Prefix the transaction name with a ‘trn’.</a:t>
            </a:r>
            <a:endParaRPr b="1" dirty="0"/>
          </a:p>
          <a:p>
            <a:pPr lvl="0" eaLnBrk="1" hangingPunct="1"/>
            <a:r>
              <a:rPr b="1" dirty="0"/>
              <a:t>Transaction Log</a:t>
            </a:r>
            <a:endParaRPr dirty="0"/>
          </a:p>
          <a:p>
            <a:pPr lvl="0" eaLnBrk="1" hangingPunct="1"/>
            <a:r>
              <a:rPr dirty="0"/>
              <a:t>Tell the students that the transaction log is like a huge ‘security register’ where any activity on the database gets recorded. The log is used to roll forward or rollback transactions in case of a system failure. Tell them that the transaction log plays a big role in transaction management.</a:t>
            </a:r>
            <a:endParaRPr b="1" dirty="0"/>
          </a:p>
          <a:p>
            <a:pPr lvl="0" eaLnBrk="1" hangingPunct="1"/>
            <a:r>
              <a:rPr b="1" dirty="0"/>
              <a:t>Transaction Modes</a:t>
            </a:r>
            <a:endParaRPr dirty="0"/>
          </a:p>
          <a:p>
            <a:pPr lvl="0" eaLnBrk="1" hangingPunct="1"/>
            <a:r>
              <a:rPr dirty="0"/>
              <a:t>There are two types of transaction modes, explicit and implicit. The default is implicit, this can be changed by using BEGIN TRANSACTION, COMMIT TRANSACTION, COMMIT WORK, ROLLBACK TRANSACTION, and ROLLBACK WORK.</a:t>
            </a:r>
            <a:endParaRPr dirty="0"/>
          </a:p>
          <a:p>
            <a:pPr lvl="0" eaLnBrk="1" hangingPunct="1"/>
            <a:r>
              <a:rPr dirty="0"/>
              <a:t>SAVE TRANSACTION can be used to save transactions to a certain point. Tell the students when SAVE TRANSACTION is used, and if we rollback a transaction then the transaction rolls back only up till the save point.</a:t>
            </a:r>
            <a:endParaRPr b="1" dirty="0"/>
          </a:p>
          <a:p>
            <a:pPr lvl="0" eaLnBrk="1" hangingPunct="1"/>
            <a:r>
              <a:rPr b="1" dirty="0"/>
              <a:t>Distributed Transactions</a:t>
            </a:r>
            <a:endParaRPr dirty="0"/>
          </a:p>
          <a:p>
            <a:pPr lvl="0" eaLnBrk="1" hangingPunct="1"/>
            <a:r>
              <a:rPr dirty="0"/>
              <a:t>Unlike normal transactions, a distributed transaction is processed on more than one database server.</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055"/>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buNone/>
            </a:pPr>
            <a:fld id="{9A0DB2DC-4C9A-4742-B13C-FB6460FD3503}" type="slidenum">
              <a:rPr lang="en-US" sz="1200" dirty="0">
                <a:solidFill>
                  <a:schemeClr val="tx1"/>
                </a:solidFill>
                <a:latin typeface="Times New Roman" panose="02020603050405020304" pitchFamily="18" charset="0"/>
              </a:rPr>
            </a:fld>
            <a:endParaRPr lang="en-US" sz="1200" dirty="0">
              <a:solidFill>
                <a:schemeClr val="tx1"/>
              </a:solidFill>
              <a:latin typeface="Times New Roman" panose="02020603050405020304" pitchFamily="18" charset="0"/>
            </a:endParaRPr>
          </a:p>
        </p:txBody>
      </p:sp>
      <p:sp>
        <p:nvSpPr>
          <p:cNvPr id="43011" name="Rectangle 2"/>
          <p:cNvSpPr>
            <a:spLocks noTextEdit="1"/>
          </p:cNvSpPr>
          <p:nvPr>
            <p:ph type="sldImg"/>
          </p:nvPr>
        </p:nvSpPr>
        <p:spPr/>
      </p:sp>
      <p:sp>
        <p:nvSpPr>
          <p:cNvPr id="43012" name="Rectangle 3"/>
          <p:cNvSpPr>
            <a:spLocks noGrp="1"/>
          </p:cNvSpPr>
          <p:nvPr>
            <p:ph type="body" idx="1"/>
          </p:nvPr>
        </p:nvSpPr>
        <p:spPr/>
        <p:txBody>
          <a:bodyPr wrap="square" lIns="91440" tIns="45720" rIns="91440" bIns="45720" anchor="t"/>
          <a:p>
            <a:pPr lvl="0" eaLnBrk="1" hangingPunct="1"/>
            <a:r>
              <a:rPr dirty="0"/>
              <a:t>In this slide, you need to explain the concept of transactions to the students. In addition, also explain the ACID properties of a transaction.</a:t>
            </a:r>
            <a:endParaRPr dirty="0"/>
          </a:p>
          <a:p>
            <a:pPr lvl="0" eaLnBrk="1" hangingPunct="1"/>
            <a:r>
              <a:rPr dirty="0"/>
              <a:t>BEGIN TRAN myTran</a:t>
            </a:r>
            <a:endParaRPr dirty="0"/>
          </a:p>
          <a:p>
            <a:pPr lvl="0" eaLnBrk="1" hangingPunct="1"/>
            <a:r>
              <a:rPr dirty="0"/>
              <a:t>SELECT * FROM HumanResources.Department</a:t>
            </a:r>
            <a:endParaRPr dirty="0"/>
          </a:p>
          <a:p>
            <a:pPr lvl="0" eaLnBrk="1" hangingPunct="1"/>
            <a:r>
              <a:rPr dirty="0"/>
              <a:t>COMMIT TRAN myTran </a:t>
            </a:r>
            <a:endParaRPr dirty="0"/>
          </a:p>
          <a:p>
            <a:pPr lvl="0" eaLnBrk="1" hangingPunct="1"/>
            <a:endParaRPr b="1" dirty="0"/>
          </a:p>
          <a:p>
            <a:pPr lvl="0" eaLnBrk="1" hangingPunct="1"/>
            <a:r>
              <a:rPr b="1" dirty="0"/>
              <a:t>FAQ:</a:t>
            </a:r>
            <a:endParaRPr dirty="0"/>
          </a:p>
          <a:p>
            <a:pPr lvl="0" eaLnBrk="1" hangingPunct="1"/>
            <a:r>
              <a:rPr dirty="0"/>
              <a:t>To switch between the implicit and the explicit modes, use the SET IMPLICIT_TRANSACTIONS {ON | OFF} statement</a:t>
            </a:r>
            <a:endParaRPr dirty="0"/>
          </a:p>
          <a:p>
            <a:pPr lvl="0" eaLnBrk="1" hangingPunct="1"/>
            <a:r>
              <a:rPr dirty="0"/>
              <a:t>In the implicit mode the following statements trigger off a transaction: ALTER TABLE, INSERT, OPEN, CREATE, DELETE, REVOKE, DROP, SELECT, FETCH, TRUNCATE TABLE, GRANT, UPDATE.</a:t>
            </a:r>
            <a:endParaRPr dirty="0"/>
          </a:p>
          <a:p>
            <a:pPr lvl="0" eaLnBrk="1" hangingPunct="1"/>
            <a:r>
              <a:rPr dirty="0"/>
              <a:t>The number of open transactions per connection is stored in the system variable @@TRANCOUNT. Every new transaction i.e. every BEGIN TRANSACTION increments the value of this system variable by one and every COMMIT TRANSACTION or ROLLBACK TRANSACTION decrements the value by one. In the implicit mode, every issue of the above mentioned commands automatically generates a BEGIN TRANSACTION.</a:t>
            </a:r>
            <a:endParaRPr b="1" dirty="0"/>
          </a:p>
          <a:p>
            <a:pPr lvl="0" eaLnBrk="1" hangingPunct="1"/>
            <a:r>
              <a:rPr b="1" dirty="0"/>
              <a:t>Experiences:</a:t>
            </a:r>
            <a:endParaRPr dirty="0"/>
          </a:p>
          <a:p>
            <a:pPr lvl="0" eaLnBrk="1" hangingPunct="1"/>
            <a:r>
              <a:rPr b="1" dirty="0"/>
              <a:t>Transaction</a:t>
            </a:r>
            <a:endParaRPr dirty="0"/>
          </a:p>
          <a:p>
            <a:pPr lvl="0" eaLnBrk="1" hangingPunct="1"/>
            <a:r>
              <a:rPr dirty="0"/>
              <a:t>Stress on the fact that a transaction is an atomic unit of work, which either happens completely or does not happen at all. If an insert operation in one table and two update operations in two different tables constitute a logical unit of work, then the three operations can be termed as a transaction. If only one insert happens and the other two updates do not happen, the transaction is not complete and may result in inconsistency of data. Hence, it is essential that all the operations happen or none of them happens at all. Explicit statements like BEGIN TRANSACTION and COMMIT TRANSACTION ensure that all statements in a transaction are completed successfully or do not take place at all in case there is a system crash while the transaction is running. </a:t>
            </a:r>
            <a:endParaRPr dirty="0"/>
          </a:p>
          <a:p>
            <a:pPr lvl="0" eaLnBrk="1" hangingPunct="1"/>
            <a:r>
              <a:rPr dirty="0"/>
              <a:t>By default SQL Server uses a row level lock.</a:t>
            </a:r>
            <a:endParaRPr dirty="0"/>
          </a:p>
          <a:p>
            <a:pPr lvl="0" eaLnBrk="1" hangingPunct="1"/>
            <a:r>
              <a:rPr dirty="0"/>
              <a:t>Tell the students that the transactions should be as short as possible, and table level locks should be avoided as this locks the entire table.</a:t>
            </a:r>
            <a:endParaRPr dirty="0"/>
          </a:p>
          <a:p>
            <a:pPr lvl="0" eaLnBrk="1" hangingPunct="1"/>
            <a:r>
              <a:rPr dirty="0"/>
              <a:t>If multiple transactions refer to the same tables, then refer them in a specific order to minimize deadlocks.</a:t>
            </a:r>
            <a:endParaRPr dirty="0"/>
          </a:p>
          <a:p>
            <a:pPr lvl="0" eaLnBrk="1" hangingPunct="1"/>
            <a:r>
              <a:rPr dirty="0"/>
              <a:t>While creating a transaction, follow the naming conventions. Prefix the transaction name with a ‘trn’.</a:t>
            </a:r>
            <a:endParaRPr b="1" dirty="0"/>
          </a:p>
          <a:p>
            <a:pPr lvl="0" eaLnBrk="1" hangingPunct="1"/>
            <a:r>
              <a:rPr b="1" dirty="0"/>
              <a:t>Transaction Log</a:t>
            </a:r>
            <a:endParaRPr dirty="0"/>
          </a:p>
          <a:p>
            <a:pPr lvl="0" eaLnBrk="1" hangingPunct="1"/>
            <a:r>
              <a:rPr dirty="0"/>
              <a:t>Tell the students that the transaction log is like a huge ‘security register’ where any activity on the database gets recorded. The log is used to roll forward or rollback transactions in case of a system failure. Tell them that the transaction log plays a big role in transaction management.</a:t>
            </a:r>
            <a:endParaRPr b="1" dirty="0"/>
          </a:p>
          <a:p>
            <a:pPr lvl="0" eaLnBrk="1" hangingPunct="1"/>
            <a:r>
              <a:rPr b="1" dirty="0"/>
              <a:t>Transaction Modes</a:t>
            </a:r>
            <a:endParaRPr dirty="0"/>
          </a:p>
          <a:p>
            <a:pPr lvl="0" eaLnBrk="1" hangingPunct="1"/>
            <a:r>
              <a:rPr dirty="0"/>
              <a:t>There are two types of transaction modes, explicit and implicit. The default is implicit, this can be changed by using BEGIN TRANSACTION, COMMIT TRANSACTION, COMMIT WORK, ROLLBACK TRANSACTION, and ROLLBACK WORK.</a:t>
            </a:r>
            <a:endParaRPr dirty="0"/>
          </a:p>
          <a:p>
            <a:pPr lvl="0" eaLnBrk="1" hangingPunct="1"/>
            <a:r>
              <a:rPr dirty="0"/>
              <a:t>SAVE TRANSACTION can be used to save transactions to a certain point. Tell the students when SAVE TRANSACTION is used, and if we rollback a transaction then the transaction rolls back only up till the save point.</a:t>
            </a:r>
            <a:endParaRPr b="1" dirty="0"/>
          </a:p>
          <a:p>
            <a:pPr lvl="0" eaLnBrk="1" hangingPunct="1"/>
            <a:r>
              <a:rPr b="1" dirty="0"/>
              <a:t>Distributed Transactions</a:t>
            </a:r>
            <a:endParaRPr dirty="0"/>
          </a:p>
          <a:p>
            <a:pPr lvl="0" eaLnBrk="1" hangingPunct="1"/>
            <a:r>
              <a:rPr dirty="0"/>
              <a:t>Unlike normal transactions, a distributed transaction is processed on more than one database server.</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5384800" cy="4525963"/>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w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Transactions (Contd.)</a:t>
            </a:r>
            <a:endParaRPr sz="2000" b="1" dirty="0">
              <a:solidFill>
                <a:schemeClr val="bg1"/>
              </a:solidFill>
              <a:latin typeface="Tahoma" panose="020B0604030504040204" pitchFamily="34" charset="0"/>
              <a:ea typeface="Times New Roman" panose="02020603050405020304" pitchFamily="18" charset="0"/>
            </a:endParaRPr>
          </a:p>
        </p:txBody>
      </p:sp>
      <p:sp>
        <p:nvSpPr>
          <p:cNvPr id="10243" name="TextBox 5"/>
          <p:cNvSpPr txBox="1"/>
          <p:nvPr/>
        </p:nvSpPr>
        <p:spPr>
          <a:xfrm>
            <a:off x="3197225" y="2505075"/>
            <a:ext cx="2743200" cy="2225040"/>
          </a:xfrm>
          <a:prstGeom prst="rect">
            <a:avLst/>
          </a:prstGeom>
          <a:noFill/>
          <a:ln w="9525">
            <a:noFill/>
          </a:ln>
        </p:spPr>
        <p:txBody>
          <a:bodyPr>
            <a:spAutoFit/>
          </a:bodyPr>
          <a:p>
            <a:pPr marL="342900" lvl="0" indent="-342900" eaLnBrk="1" hangingPunct="1">
              <a:buNone/>
            </a:pPr>
            <a:r>
              <a:rPr sz="2000" dirty="0">
                <a:solidFill>
                  <a:srgbClr val="C00000"/>
                </a:solidFill>
                <a:latin typeface="Arial" panose="020B0604020202020204" pitchFamily="34" charset="0"/>
                <a:ea typeface="Arial" panose="020B0604020202020204"/>
              </a:rPr>
              <a:t>Banking Transaction</a:t>
            </a:r>
            <a:endParaRPr sz="2000" dirty="0">
              <a:solidFill>
                <a:srgbClr val="C00000"/>
              </a:solidFill>
              <a:latin typeface="Arial" panose="020B0604020202020204" pitchFamily="34" charset="0"/>
              <a:ea typeface="Arial" panose="020B0604020202020204"/>
            </a:endParaRPr>
          </a:p>
          <a:p>
            <a:pPr marL="342900" lvl="0" indent="-342900" eaLnBrk="1" hangingPunct="1">
              <a:buNone/>
            </a:pPr>
            <a:endParaRPr sz="2000" dirty="0">
              <a:solidFill>
                <a:srgbClr val="C00000"/>
              </a:solidFill>
              <a:latin typeface="Arial" panose="020B0604020202020204" pitchFamily="34" charset="0"/>
              <a:ea typeface="Arial" panose="020B0604020202020204"/>
            </a:endParaRPr>
          </a:p>
          <a:p>
            <a:pPr marL="342900" lvl="0" indent="-342900" eaLnBrk="1" hangingPunct="1">
              <a:buAutoNum type="arabicPeriod"/>
            </a:pPr>
            <a:r>
              <a:rPr sz="2000" dirty="0">
                <a:solidFill>
                  <a:srgbClr val="C00000"/>
                </a:solidFill>
                <a:latin typeface="Arial" panose="020B0604020202020204" pitchFamily="34" charset="0"/>
                <a:ea typeface="Arial" panose="020B0604020202020204"/>
              </a:rPr>
              <a:t>Debit</a:t>
            </a:r>
            <a:br>
              <a:rPr sz="2000" dirty="0">
                <a:solidFill>
                  <a:srgbClr val="C00000"/>
                </a:solidFill>
                <a:latin typeface="Arial" panose="020B0604020202020204" pitchFamily="34" charset="0"/>
                <a:ea typeface="Arial" panose="020B0604020202020204"/>
              </a:rPr>
            </a:br>
            <a:endParaRPr sz="2000" dirty="0">
              <a:solidFill>
                <a:srgbClr val="C00000"/>
              </a:solidFill>
              <a:latin typeface="Arial" panose="020B0604020202020204" pitchFamily="34" charset="0"/>
              <a:ea typeface="Arial" panose="020B0604020202020204"/>
            </a:endParaRPr>
          </a:p>
          <a:p>
            <a:pPr marL="342900" lvl="0" indent="-342900" eaLnBrk="1" hangingPunct="1">
              <a:buAutoNum type="arabicPeriod"/>
            </a:pPr>
            <a:r>
              <a:rPr sz="2000" dirty="0">
                <a:solidFill>
                  <a:srgbClr val="C00000"/>
                </a:solidFill>
                <a:latin typeface="Arial" panose="020B0604020202020204" pitchFamily="34" charset="0"/>
                <a:ea typeface="Arial" panose="020B0604020202020204"/>
              </a:rPr>
              <a:t>Credit</a:t>
            </a:r>
            <a:endParaRPr sz="2000" dirty="0">
              <a:solidFill>
                <a:srgbClr val="C00000"/>
              </a:solidFill>
              <a:latin typeface="Arial" panose="020B0604020202020204" pitchFamily="34" charset="0"/>
              <a:ea typeface="Arial" panose="020B0604020202020204"/>
            </a:endParaRPr>
          </a:p>
          <a:p>
            <a:pPr marL="342900" lvl="0" indent="-342900" algn="ctr" eaLnBrk="1" hangingPunct="1">
              <a:buNone/>
            </a:pPr>
            <a:endParaRPr sz="2000" dirty="0">
              <a:solidFill>
                <a:srgbClr val="C00000"/>
              </a:solidFill>
              <a:latin typeface="Arial" panose="020B0604020202020204" pitchFamily="34" charset="0"/>
              <a:ea typeface="Arial" panose="020B0604020202020204"/>
            </a:endParaRPr>
          </a:p>
          <a:p>
            <a:pPr marL="342900" lvl="0" indent="-342900" algn="ctr" eaLnBrk="1" hangingPunct="1">
              <a:buNone/>
            </a:pPr>
            <a:endParaRPr sz="2000" dirty="0">
              <a:solidFill>
                <a:srgbClr val="C00000"/>
              </a:solidFill>
              <a:latin typeface="Arial" panose="020B0604020202020204" pitchFamily="34" charset="0"/>
              <a:ea typeface="Arial" panose="020B0604020202020204"/>
            </a:endParaRPr>
          </a:p>
        </p:txBody>
      </p:sp>
      <p:sp>
        <p:nvSpPr>
          <p:cNvPr id="47108" name="Text Box 4"/>
          <p:cNvSpPr txBox="1">
            <a:spLocks noChangeArrowheads="1"/>
          </p:cNvSpPr>
          <p:nvPr/>
        </p:nvSpPr>
        <p:spPr bwMode="auto">
          <a:xfrm>
            <a:off x="5109210" y="3108325"/>
            <a:ext cx="589280" cy="778510"/>
          </a:xfrm>
          <a:prstGeom prst="rect">
            <a:avLst/>
          </a:prstGeom>
          <a:noFill/>
          <a:ln w="12700" algn="ctr">
            <a:noFill/>
            <a:miter lim="800000"/>
          </a:ln>
          <a:effectLst/>
        </p:spPr>
        <p:txBody>
          <a:bodyPr wrap="none">
            <a:spAutoFit/>
          </a:bodyPr>
          <a:lstStyle/>
          <a:p>
            <a:pPr marL="0" marR="0" lvl="0" indent="0" algn="ctr" defTabSz="914400" rtl="0" eaLnBrk="0" fontAlgn="base" latinLnBrk="0" hangingPunct="0">
              <a:lnSpc>
                <a:spcPct val="85000"/>
              </a:lnSpc>
              <a:spcBef>
                <a:spcPct val="20000"/>
              </a:spcBef>
              <a:spcAft>
                <a:spcPct val="0"/>
              </a:spcAft>
              <a:buClrTx/>
              <a:buSzTx/>
              <a:buFontTx/>
              <a:buNone/>
              <a:defRPr/>
            </a:pPr>
            <a:r>
              <a:rPr kumimoji="0" lang="en-US" sz="4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Segoe" pitchFamily="34" charset="0"/>
                <a:ea typeface="+mn-ea"/>
                <a:cs typeface="+mn-cs"/>
              </a:rPr>
              <a:t>X</a:t>
            </a:r>
            <a:endParaRPr kumimoji="0" lang="en-US" sz="4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Segoe" pitchFamily="34" charset="0"/>
              <a:ea typeface="+mn-ea"/>
              <a:cs typeface="+mn-cs"/>
            </a:endParaRPr>
          </a:p>
        </p:txBody>
      </p:sp>
      <p:pic>
        <p:nvPicPr>
          <p:cNvPr id="47109" name="Picture 5"/>
          <p:cNvPicPr>
            <a:picLocks noChangeAspect="1"/>
          </p:cNvPicPr>
          <p:nvPr/>
        </p:nvPicPr>
        <p:blipFill>
          <a:blip r:embed="rId1"/>
          <a:stretch>
            <a:fillRect/>
          </a:stretch>
        </p:blipFill>
        <p:spPr>
          <a:xfrm>
            <a:off x="5108575" y="3875088"/>
            <a:ext cx="752475" cy="533400"/>
          </a:xfrm>
          <a:prstGeom prst="rect">
            <a:avLst/>
          </a:prstGeom>
          <a:noFill/>
          <a:ln w="9525">
            <a:noFill/>
          </a:ln>
        </p:spPr>
      </p:pic>
      <p:sp>
        <p:nvSpPr>
          <p:cNvPr id="47110" name="TextBox 5"/>
          <p:cNvSpPr txBox="1"/>
          <p:nvPr/>
        </p:nvSpPr>
        <p:spPr>
          <a:xfrm>
            <a:off x="7312025" y="3429000"/>
            <a:ext cx="3197225" cy="1005840"/>
          </a:xfrm>
          <a:prstGeom prst="rect">
            <a:avLst/>
          </a:prstGeom>
          <a:noFill/>
          <a:ln w="9525">
            <a:noFill/>
          </a:ln>
        </p:spPr>
        <p:txBody>
          <a:bodyPr>
            <a:spAutoFit/>
          </a:bodyPr>
          <a:p>
            <a:pPr marL="342900" lvl="0" indent="-342900" eaLnBrk="1" hangingPunct="1">
              <a:buNone/>
            </a:pPr>
            <a:r>
              <a:rPr sz="2000" dirty="0">
                <a:solidFill>
                  <a:srgbClr val="C00000"/>
                </a:solidFill>
                <a:latin typeface="Arial" panose="020B0604020202020204" pitchFamily="34" charset="0"/>
                <a:ea typeface="Arial" panose="020B0604020202020204"/>
              </a:rPr>
              <a:t>Transaction unsuccessful</a:t>
            </a:r>
            <a:endParaRPr sz="2000" dirty="0">
              <a:solidFill>
                <a:srgbClr val="C00000"/>
              </a:solidFill>
              <a:latin typeface="Arial" panose="020B0604020202020204" pitchFamily="34" charset="0"/>
              <a:ea typeface="Arial" panose="020B0604020202020204"/>
            </a:endParaRPr>
          </a:p>
          <a:p>
            <a:pPr marL="342900" lvl="0" indent="-342900" algn="ctr" eaLnBrk="1" hangingPunct="1">
              <a:buNone/>
            </a:pPr>
            <a:endParaRPr sz="2000" dirty="0">
              <a:solidFill>
                <a:srgbClr val="C00000"/>
              </a:solidFill>
              <a:latin typeface="Arial" panose="020B0604020202020204" pitchFamily="34" charset="0"/>
              <a:ea typeface="Arial" panose="020B0604020202020204"/>
            </a:endParaRPr>
          </a:p>
          <a:p>
            <a:pPr marL="342900" lvl="0" indent="-342900" algn="ctr" eaLnBrk="1" hangingPunct="1">
              <a:buNone/>
            </a:pPr>
            <a:endParaRPr sz="2000" dirty="0">
              <a:solidFill>
                <a:srgbClr val="C00000"/>
              </a:solidFill>
              <a:latin typeface="Arial" panose="020B0604020202020204" pitchFamily="34" charset="0"/>
              <a:ea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checkerboard(across)">
                                      <p:cBhvr>
                                        <p:cTn id="7" dur="500"/>
                                        <p:tgtEl>
                                          <p:spTgt spid="4710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7109"/>
                                        </p:tgtEl>
                                        <p:attrNameLst>
                                          <p:attrName>style.visibility</p:attrName>
                                        </p:attrNameLst>
                                      </p:cBhvr>
                                      <p:to>
                                        <p:strVal val="visible"/>
                                      </p:to>
                                    </p:set>
                                    <p:animEffect transition="in" filter="checkerboard(across)">
                                      <p:cBhvr>
                                        <p:cTn id="12" dur="500"/>
                                        <p:tgtEl>
                                          <p:spTgt spid="4710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7110">
                                            <p:txEl>
                                              <p:charRg st="0" end="25"/>
                                            </p:txEl>
                                          </p:spTgt>
                                        </p:tgtEl>
                                        <p:attrNameLst>
                                          <p:attrName>style.visibility</p:attrName>
                                        </p:attrNameLst>
                                      </p:cBhvr>
                                      <p:to>
                                        <p:strVal val="visible"/>
                                      </p:to>
                                    </p:set>
                                    <p:animEffect transition="in" filter="checkerboard(across)">
                                      <p:cBhvr>
                                        <p:cTn id="17" dur="500"/>
                                        <p:tgtEl>
                                          <p:spTgt spid="47110">
                                            <p:txEl>
                                              <p:charRg st="0"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Transactions (Contd.)</a:t>
            </a:r>
            <a:endParaRPr sz="2000" b="1" dirty="0">
              <a:solidFill>
                <a:schemeClr val="bg1"/>
              </a:solidFill>
              <a:latin typeface="Tahoma" panose="020B0604030504040204" pitchFamily="34" charset="0"/>
              <a:ea typeface="Times New Roman" panose="02020603050405020304" pitchFamily="18" charset="0"/>
            </a:endParaRPr>
          </a:p>
        </p:txBody>
      </p:sp>
      <p:sp>
        <p:nvSpPr>
          <p:cNvPr id="11267" name="TextBox 5"/>
          <p:cNvSpPr txBox="1"/>
          <p:nvPr/>
        </p:nvSpPr>
        <p:spPr>
          <a:xfrm>
            <a:off x="3197225" y="2505075"/>
            <a:ext cx="2743200" cy="2225040"/>
          </a:xfrm>
          <a:prstGeom prst="rect">
            <a:avLst/>
          </a:prstGeom>
          <a:noFill/>
          <a:ln w="9525">
            <a:noFill/>
          </a:ln>
        </p:spPr>
        <p:txBody>
          <a:bodyPr>
            <a:spAutoFit/>
          </a:bodyPr>
          <a:p>
            <a:pPr marL="342900" lvl="0" indent="-342900" eaLnBrk="1" hangingPunct="1">
              <a:buNone/>
            </a:pPr>
            <a:r>
              <a:rPr sz="2000" dirty="0">
                <a:solidFill>
                  <a:srgbClr val="C00000"/>
                </a:solidFill>
                <a:latin typeface="Arial" panose="020B0604020202020204" pitchFamily="34" charset="0"/>
                <a:ea typeface="Arial" panose="020B0604020202020204"/>
              </a:rPr>
              <a:t>Banking Transaction</a:t>
            </a:r>
            <a:endParaRPr sz="2000" dirty="0">
              <a:solidFill>
                <a:srgbClr val="C00000"/>
              </a:solidFill>
              <a:latin typeface="Arial" panose="020B0604020202020204" pitchFamily="34" charset="0"/>
              <a:ea typeface="Arial" panose="020B0604020202020204"/>
            </a:endParaRPr>
          </a:p>
          <a:p>
            <a:pPr marL="342900" lvl="0" indent="-342900" eaLnBrk="1" hangingPunct="1">
              <a:buNone/>
            </a:pPr>
            <a:endParaRPr sz="2000" dirty="0">
              <a:solidFill>
                <a:srgbClr val="C00000"/>
              </a:solidFill>
              <a:latin typeface="Arial" panose="020B0604020202020204" pitchFamily="34" charset="0"/>
              <a:ea typeface="Arial" panose="020B0604020202020204"/>
            </a:endParaRPr>
          </a:p>
          <a:p>
            <a:pPr marL="342900" lvl="0" indent="-342900" eaLnBrk="1" hangingPunct="1">
              <a:buAutoNum type="arabicPeriod"/>
            </a:pPr>
            <a:r>
              <a:rPr sz="2000" dirty="0">
                <a:solidFill>
                  <a:srgbClr val="C00000"/>
                </a:solidFill>
                <a:latin typeface="Arial" panose="020B0604020202020204" pitchFamily="34" charset="0"/>
                <a:ea typeface="Arial" panose="020B0604020202020204"/>
              </a:rPr>
              <a:t>Debit</a:t>
            </a:r>
            <a:br>
              <a:rPr sz="2000" dirty="0">
                <a:solidFill>
                  <a:srgbClr val="C00000"/>
                </a:solidFill>
                <a:latin typeface="Arial" panose="020B0604020202020204" pitchFamily="34" charset="0"/>
                <a:ea typeface="Arial" panose="020B0604020202020204"/>
              </a:rPr>
            </a:br>
            <a:endParaRPr sz="2000" dirty="0">
              <a:solidFill>
                <a:srgbClr val="C00000"/>
              </a:solidFill>
              <a:latin typeface="Arial" panose="020B0604020202020204" pitchFamily="34" charset="0"/>
              <a:ea typeface="Arial" panose="020B0604020202020204"/>
            </a:endParaRPr>
          </a:p>
          <a:p>
            <a:pPr marL="342900" lvl="0" indent="-342900" eaLnBrk="1" hangingPunct="1">
              <a:buAutoNum type="arabicPeriod"/>
            </a:pPr>
            <a:r>
              <a:rPr sz="2000" dirty="0">
                <a:solidFill>
                  <a:srgbClr val="C00000"/>
                </a:solidFill>
                <a:latin typeface="Arial" panose="020B0604020202020204" pitchFamily="34" charset="0"/>
                <a:ea typeface="Arial" panose="020B0604020202020204"/>
              </a:rPr>
              <a:t>Credit</a:t>
            </a:r>
            <a:endParaRPr sz="2000" dirty="0">
              <a:solidFill>
                <a:srgbClr val="C00000"/>
              </a:solidFill>
              <a:latin typeface="Arial" panose="020B0604020202020204" pitchFamily="34" charset="0"/>
              <a:ea typeface="Arial" panose="020B0604020202020204"/>
            </a:endParaRPr>
          </a:p>
          <a:p>
            <a:pPr marL="342900" lvl="0" indent="-342900" algn="ctr" eaLnBrk="1" hangingPunct="1">
              <a:buNone/>
            </a:pPr>
            <a:endParaRPr sz="2000" dirty="0">
              <a:solidFill>
                <a:srgbClr val="C00000"/>
              </a:solidFill>
              <a:latin typeface="Arial" panose="020B0604020202020204" pitchFamily="34" charset="0"/>
              <a:ea typeface="Arial" panose="020B0604020202020204"/>
            </a:endParaRPr>
          </a:p>
          <a:p>
            <a:pPr marL="342900" lvl="0" indent="-342900" algn="ctr" eaLnBrk="1" hangingPunct="1">
              <a:buNone/>
            </a:pPr>
            <a:endParaRPr sz="2000" dirty="0">
              <a:solidFill>
                <a:srgbClr val="C00000"/>
              </a:solidFill>
              <a:latin typeface="Arial" panose="020B0604020202020204" pitchFamily="34" charset="0"/>
              <a:ea typeface="Arial" panose="020B0604020202020204"/>
            </a:endParaRPr>
          </a:p>
        </p:txBody>
      </p:sp>
      <p:pic>
        <p:nvPicPr>
          <p:cNvPr id="49157" name="Picture 5"/>
          <p:cNvPicPr>
            <a:picLocks noChangeAspect="1"/>
          </p:cNvPicPr>
          <p:nvPr/>
        </p:nvPicPr>
        <p:blipFill>
          <a:blip r:embed="rId1"/>
          <a:stretch>
            <a:fillRect/>
          </a:stretch>
        </p:blipFill>
        <p:spPr>
          <a:xfrm>
            <a:off x="5108575" y="3108325"/>
            <a:ext cx="752475" cy="533400"/>
          </a:xfrm>
          <a:prstGeom prst="rect">
            <a:avLst/>
          </a:prstGeom>
          <a:noFill/>
          <a:ln w="9525">
            <a:noFill/>
          </a:ln>
        </p:spPr>
      </p:pic>
      <p:sp>
        <p:nvSpPr>
          <p:cNvPr id="49159" name="Text Box 7"/>
          <p:cNvSpPr txBox="1">
            <a:spLocks noChangeArrowheads="1"/>
          </p:cNvSpPr>
          <p:nvPr/>
        </p:nvSpPr>
        <p:spPr bwMode="auto">
          <a:xfrm>
            <a:off x="5109210" y="3876675"/>
            <a:ext cx="589280" cy="778510"/>
          </a:xfrm>
          <a:prstGeom prst="rect">
            <a:avLst/>
          </a:prstGeom>
          <a:noFill/>
          <a:ln w="12700" algn="ctr">
            <a:noFill/>
            <a:miter lim="800000"/>
          </a:ln>
          <a:effectLst/>
        </p:spPr>
        <p:txBody>
          <a:bodyPr wrap="none">
            <a:spAutoFit/>
          </a:bodyPr>
          <a:lstStyle/>
          <a:p>
            <a:pPr marL="0" marR="0" lvl="0" indent="0" algn="ctr" defTabSz="914400" rtl="0" eaLnBrk="0" fontAlgn="base" latinLnBrk="0" hangingPunct="0">
              <a:lnSpc>
                <a:spcPct val="85000"/>
              </a:lnSpc>
              <a:spcBef>
                <a:spcPct val="20000"/>
              </a:spcBef>
              <a:spcAft>
                <a:spcPct val="0"/>
              </a:spcAft>
              <a:buClrTx/>
              <a:buSzTx/>
              <a:buFontTx/>
              <a:buNone/>
              <a:defRPr/>
            </a:pPr>
            <a:r>
              <a:rPr kumimoji="0" lang="en-US" sz="4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Segoe" pitchFamily="34" charset="0"/>
                <a:ea typeface="+mn-ea"/>
                <a:cs typeface="+mn-cs"/>
              </a:rPr>
              <a:t>X</a:t>
            </a:r>
            <a:endParaRPr kumimoji="0" lang="en-US" sz="4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Segoe" pitchFamily="34" charset="0"/>
              <a:ea typeface="+mn-ea"/>
              <a:cs typeface="+mn-cs"/>
            </a:endParaRPr>
          </a:p>
        </p:txBody>
      </p:sp>
      <p:sp>
        <p:nvSpPr>
          <p:cNvPr id="7" name="TextBox 5"/>
          <p:cNvSpPr txBox="1"/>
          <p:nvPr/>
        </p:nvSpPr>
        <p:spPr>
          <a:xfrm>
            <a:off x="7312025" y="3429000"/>
            <a:ext cx="3197225" cy="1005840"/>
          </a:xfrm>
          <a:prstGeom prst="rect">
            <a:avLst/>
          </a:prstGeom>
          <a:noFill/>
          <a:ln w="9525">
            <a:noFill/>
          </a:ln>
        </p:spPr>
        <p:txBody>
          <a:bodyPr>
            <a:spAutoFit/>
          </a:bodyPr>
          <a:p>
            <a:pPr marL="342900" lvl="0" indent="-342900" eaLnBrk="1" hangingPunct="1">
              <a:buNone/>
            </a:pPr>
            <a:r>
              <a:rPr sz="2000" dirty="0">
                <a:solidFill>
                  <a:srgbClr val="C00000"/>
                </a:solidFill>
                <a:latin typeface="Arial" panose="020B0604020202020204" pitchFamily="34" charset="0"/>
                <a:ea typeface="Arial" panose="020B0604020202020204"/>
              </a:rPr>
              <a:t>Transaction unsuccessful</a:t>
            </a:r>
            <a:endParaRPr sz="2000" dirty="0">
              <a:solidFill>
                <a:srgbClr val="C00000"/>
              </a:solidFill>
              <a:latin typeface="Arial" panose="020B0604020202020204" pitchFamily="34" charset="0"/>
              <a:ea typeface="Arial" panose="020B0604020202020204"/>
            </a:endParaRPr>
          </a:p>
          <a:p>
            <a:pPr marL="342900" lvl="0" indent="-342900" algn="ctr" eaLnBrk="1" hangingPunct="1">
              <a:buNone/>
            </a:pPr>
            <a:endParaRPr sz="2000" dirty="0">
              <a:solidFill>
                <a:srgbClr val="C00000"/>
              </a:solidFill>
              <a:latin typeface="Arial" panose="020B0604020202020204" pitchFamily="34" charset="0"/>
              <a:ea typeface="Arial" panose="020B0604020202020204"/>
            </a:endParaRPr>
          </a:p>
          <a:p>
            <a:pPr marL="342900" lvl="0" indent="-342900" algn="ctr" eaLnBrk="1" hangingPunct="1">
              <a:buNone/>
            </a:pPr>
            <a:endParaRPr sz="2000" dirty="0">
              <a:solidFill>
                <a:srgbClr val="C00000"/>
              </a:solidFill>
              <a:latin typeface="Arial" panose="020B0604020202020204" pitchFamily="34" charset="0"/>
              <a:ea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9157"/>
                                        </p:tgtEl>
                                        <p:attrNameLst>
                                          <p:attrName>style.visibility</p:attrName>
                                        </p:attrNameLst>
                                      </p:cBhvr>
                                      <p:to>
                                        <p:strVal val="visible"/>
                                      </p:to>
                                    </p:set>
                                    <p:animEffect transition="in" filter="checkerboard(across)">
                                      <p:cBhvr>
                                        <p:cTn id="7" dur="500"/>
                                        <p:tgtEl>
                                          <p:spTgt spid="4915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9159"/>
                                        </p:tgtEl>
                                        <p:attrNameLst>
                                          <p:attrName>style.visibility</p:attrName>
                                        </p:attrNameLst>
                                      </p:cBhvr>
                                      <p:to>
                                        <p:strVal val="visible"/>
                                      </p:to>
                                    </p:set>
                                    <p:animEffect transition="in" filter="checkerboard(across)">
                                      <p:cBhvr>
                                        <p:cTn id="12" dur="500"/>
                                        <p:tgtEl>
                                          <p:spTgt spid="4915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
                                            <p:txEl>
                                              <p:charRg st="0" end="25"/>
                                            </p:txEl>
                                          </p:spTgt>
                                        </p:tgtEl>
                                        <p:attrNameLst>
                                          <p:attrName>style.visibility</p:attrName>
                                        </p:attrNameLst>
                                      </p:cBhvr>
                                      <p:to>
                                        <p:strVal val="visible"/>
                                      </p:to>
                                    </p:set>
                                    <p:animEffect transition="in" filter="checkerboard(across)">
                                      <p:cBhvr>
                                        <p:cTn id="17" dur="500"/>
                                        <p:tgtEl>
                                          <p:spTgt spid="7">
                                            <p:txEl>
                                              <p:charRg st="0"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9"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p:nvPr>
            <p:ph idx="1"/>
          </p:nvPr>
        </p:nvSpPr>
        <p:spPr>
          <a:xfrm>
            <a:off x="3032125" y="1597025"/>
            <a:ext cx="7237413" cy="4318000"/>
          </a:xfrm>
          <a:solidFill>
            <a:srgbClr val="FFFFFF"/>
          </a:solidFill>
          <a:ln>
            <a:noFill/>
          </a:ln>
        </p:spPr>
        <p:txBody>
          <a:bodyPr/>
          <a:p>
            <a:pPr eaLnBrk="1" hangingPunct="1">
              <a:buBlip>
                <a:blip r:embed="rId1"/>
              </a:buBlip>
            </a:pPr>
            <a:r>
              <a:rPr sz="2000" dirty="0">
                <a:solidFill>
                  <a:schemeClr val="accent2"/>
                </a:solidFill>
                <a:latin typeface="Arial" panose="020B0604020202020204" pitchFamily="34" charset="0"/>
                <a:ea typeface="Times New Roman" panose="02020603050405020304" pitchFamily="18" charset="0"/>
              </a:rPr>
              <a:t>A transaction must possess the following properties called ACID:</a:t>
            </a:r>
            <a:endParaRPr sz="2000" dirty="0">
              <a:solidFill>
                <a:schemeClr val="accent2"/>
              </a:solidFill>
              <a:latin typeface="Arial" panose="020B0604020202020204" pitchFamily="34" charset="0"/>
              <a:ea typeface="Times New Roman" panose="02020603050405020304" pitchFamily="18" charset="0"/>
            </a:endParaRPr>
          </a:p>
          <a:p>
            <a:pPr lvl="1" indent="-277495" eaLnBrk="1" hangingPunct="1">
              <a:buBlip>
                <a:blip r:embed="rId2"/>
              </a:buBlip>
            </a:pPr>
            <a:r>
              <a:rPr lang="en-IN" altLang="x-none" sz="1800" dirty="0">
                <a:solidFill>
                  <a:schemeClr val="accent2"/>
                </a:solidFill>
                <a:latin typeface="Arial" panose="020B0604020202020204"/>
                <a:ea typeface="Times New Roman" panose="02020603050405020304" pitchFamily="18" charset="0"/>
              </a:rPr>
              <a:t>Atomicity</a:t>
            </a:r>
            <a:endParaRPr lang="en-IN" altLang="x-none" sz="1800" dirty="0">
              <a:solidFill>
                <a:schemeClr val="accent2"/>
              </a:solidFill>
              <a:latin typeface="Arial" panose="020B0604020202020204"/>
              <a:ea typeface="Times New Roman" panose="02020603050405020304" pitchFamily="18" charset="0"/>
            </a:endParaRPr>
          </a:p>
          <a:p>
            <a:pPr lvl="1" indent="-277495" eaLnBrk="1" hangingPunct="1">
              <a:buBlip>
                <a:blip r:embed="rId2"/>
              </a:buBlip>
            </a:pPr>
            <a:r>
              <a:rPr lang="en-IN" altLang="x-none" sz="1800" dirty="0">
                <a:solidFill>
                  <a:schemeClr val="accent2"/>
                </a:solidFill>
                <a:latin typeface="Arial" panose="020B0604020202020204"/>
                <a:ea typeface="Times New Roman" panose="02020603050405020304" pitchFamily="18" charset="0"/>
              </a:rPr>
              <a:t>Consistency</a:t>
            </a:r>
            <a:endParaRPr lang="en-IN" altLang="x-none" sz="1800" dirty="0">
              <a:solidFill>
                <a:schemeClr val="accent2"/>
              </a:solidFill>
              <a:latin typeface="Arial" panose="020B0604020202020204"/>
              <a:ea typeface="Times New Roman" panose="02020603050405020304" pitchFamily="18" charset="0"/>
            </a:endParaRPr>
          </a:p>
          <a:p>
            <a:pPr lvl="1" indent="-277495" eaLnBrk="1" hangingPunct="1">
              <a:buBlip>
                <a:blip r:embed="rId2"/>
              </a:buBlip>
            </a:pPr>
            <a:r>
              <a:rPr lang="en-IN" altLang="x-none" sz="1800" dirty="0">
                <a:solidFill>
                  <a:schemeClr val="accent2"/>
                </a:solidFill>
                <a:latin typeface="Arial" panose="020B0604020202020204"/>
                <a:ea typeface="Times New Roman" panose="02020603050405020304" pitchFamily="18" charset="0"/>
              </a:rPr>
              <a:t>Isolation</a:t>
            </a:r>
            <a:endParaRPr lang="en-IN" altLang="x-none" sz="1800" dirty="0">
              <a:solidFill>
                <a:schemeClr val="accent2"/>
              </a:solidFill>
              <a:latin typeface="Arial" panose="020B0604020202020204"/>
              <a:ea typeface="Times New Roman" panose="02020603050405020304" pitchFamily="18" charset="0"/>
            </a:endParaRPr>
          </a:p>
          <a:p>
            <a:pPr lvl="1" indent="-277495" eaLnBrk="1" hangingPunct="1">
              <a:buBlip>
                <a:blip r:embed="rId2"/>
              </a:buBlip>
            </a:pPr>
            <a:r>
              <a:rPr lang="en-IN" altLang="x-none" sz="1800" dirty="0">
                <a:solidFill>
                  <a:schemeClr val="accent2"/>
                </a:solidFill>
                <a:latin typeface="Arial" panose="020B0604020202020204"/>
                <a:ea typeface="Times New Roman" panose="02020603050405020304" pitchFamily="18" charset="0"/>
              </a:rPr>
              <a:t>Durability</a:t>
            </a:r>
            <a:endParaRPr lang="en-IN" altLang="x-none" sz="1800" dirty="0">
              <a:solidFill>
                <a:schemeClr val="accent2"/>
              </a:solidFill>
              <a:latin typeface="Arial" panose="020B0604020202020204"/>
              <a:ea typeface="Times New Roman" panose="02020603050405020304" pitchFamily="18" charset="0"/>
            </a:endParaRPr>
          </a:p>
        </p:txBody>
      </p:sp>
      <p:sp>
        <p:nvSpPr>
          <p:cNvPr id="12291"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Creating Transactions</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p:nvPr>
            <p:ph idx="1"/>
          </p:nvPr>
        </p:nvSpPr>
        <p:spPr>
          <a:xfrm>
            <a:off x="3032125" y="1597025"/>
            <a:ext cx="7237413" cy="4318000"/>
          </a:xfrm>
          <a:solidFill>
            <a:srgbClr val="FFFFFF"/>
          </a:solidFill>
          <a:ln>
            <a:noFill/>
          </a:ln>
        </p:spPr>
        <p:txBody>
          <a:bodyPr/>
          <a:p>
            <a:pPr eaLnBrk="1" hangingPunct="1">
              <a:buBlip>
                <a:blip r:embed="rId1"/>
              </a:buBlip>
            </a:pPr>
            <a:r>
              <a:rPr sz="2000" dirty="0">
                <a:solidFill>
                  <a:schemeClr val="accent2"/>
                </a:solidFill>
                <a:latin typeface="Arial" panose="020B0604020202020204" pitchFamily="34" charset="0"/>
                <a:ea typeface="Times New Roman" panose="02020603050405020304" pitchFamily="18" charset="0"/>
              </a:rPr>
              <a:t>A transaction must possess the following properties called ACID:</a:t>
            </a:r>
            <a:endParaRPr sz="2000" dirty="0">
              <a:solidFill>
                <a:schemeClr val="accent2"/>
              </a:solidFill>
              <a:latin typeface="Arial" panose="020B0604020202020204" pitchFamily="34" charset="0"/>
              <a:ea typeface="Times New Roman" panose="02020603050405020304" pitchFamily="18" charset="0"/>
            </a:endParaRPr>
          </a:p>
          <a:p>
            <a:pPr lvl="1" indent="-277495" eaLnBrk="1" hangingPunct="1">
              <a:buBlip>
                <a:blip r:embed="rId2"/>
              </a:buBlip>
            </a:pPr>
            <a:r>
              <a:rPr lang="en-IN" altLang="x-none" sz="1800" dirty="0">
                <a:solidFill>
                  <a:srgbClr val="FF0000"/>
                </a:solidFill>
                <a:latin typeface="Arial" panose="020B0604020202020204"/>
                <a:ea typeface="Times New Roman" panose="02020603050405020304" pitchFamily="18" charset="0"/>
              </a:rPr>
              <a:t>Atomicity</a:t>
            </a:r>
            <a:endParaRPr lang="en-IN" altLang="x-none" sz="1800" dirty="0">
              <a:solidFill>
                <a:srgbClr val="FF0000"/>
              </a:solidFill>
              <a:latin typeface="Arial" panose="020B0604020202020204"/>
              <a:ea typeface="Times New Roman" panose="02020603050405020304" pitchFamily="18" charset="0"/>
            </a:endParaRPr>
          </a:p>
          <a:p>
            <a:pPr lvl="1" indent="-277495" eaLnBrk="1" hangingPunct="1">
              <a:buBlip>
                <a:blip r:embed="rId2"/>
              </a:buBlip>
            </a:pPr>
            <a:r>
              <a:rPr lang="en-IN" altLang="x-none" sz="1800" dirty="0">
                <a:solidFill>
                  <a:schemeClr val="accent2"/>
                </a:solidFill>
                <a:latin typeface="Arial" panose="020B0604020202020204"/>
                <a:ea typeface="Times New Roman" panose="02020603050405020304" pitchFamily="18" charset="0"/>
              </a:rPr>
              <a:t>Consistency</a:t>
            </a:r>
            <a:endParaRPr lang="en-IN" altLang="x-none" sz="1800" dirty="0">
              <a:solidFill>
                <a:schemeClr val="accent2"/>
              </a:solidFill>
              <a:latin typeface="Arial" panose="020B0604020202020204"/>
              <a:ea typeface="Times New Roman" panose="02020603050405020304" pitchFamily="18" charset="0"/>
            </a:endParaRPr>
          </a:p>
          <a:p>
            <a:pPr lvl="1" indent="-277495" eaLnBrk="1" hangingPunct="1">
              <a:buBlip>
                <a:blip r:embed="rId2"/>
              </a:buBlip>
            </a:pPr>
            <a:r>
              <a:rPr lang="en-IN" altLang="x-none" sz="1800" dirty="0">
                <a:solidFill>
                  <a:schemeClr val="accent2"/>
                </a:solidFill>
                <a:latin typeface="Arial" panose="020B0604020202020204"/>
                <a:ea typeface="Times New Roman" panose="02020603050405020304" pitchFamily="18" charset="0"/>
              </a:rPr>
              <a:t>Isolation</a:t>
            </a:r>
            <a:endParaRPr lang="en-IN" altLang="x-none" sz="1800" dirty="0">
              <a:solidFill>
                <a:schemeClr val="accent2"/>
              </a:solidFill>
              <a:latin typeface="Arial" panose="020B0604020202020204"/>
              <a:ea typeface="Times New Roman" panose="02020603050405020304" pitchFamily="18" charset="0"/>
            </a:endParaRPr>
          </a:p>
          <a:p>
            <a:pPr lvl="1" indent="-277495" eaLnBrk="1" hangingPunct="1">
              <a:buBlip>
                <a:blip r:embed="rId2"/>
              </a:buBlip>
            </a:pPr>
            <a:r>
              <a:rPr lang="en-IN" altLang="x-none" sz="1800" dirty="0">
                <a:solidFill>
                  <a:schemeClr val="accent2"/>
                </a:solidFill>
                <a:latin typeface="Arial" panose="020B0604020202020204"/>
                <a:ea typeface="Times New Roman" panose="02020603050405020304" pitchFamily="18" charset="0"/>
              </a:rPr>
              <a:t>Durability</a:t>
            </a:r>
            <a:endParaRPr lang="en-IN" altLang="x-none" sz="1800" dirty="0">
              <a:solidFill>
                <a:schemeClr val="accent2"/>
              </a:solidFill>
              <a:latin typeface="Arial" panose="020B0604020202020204"/>
              <a:ea typeface="Times New Roman" panose="02020603050405020304" pitchFamily="18" charset="0"/>
            </a:endParaRPr>
          </a:p>
        </p:txBody>
      </p:sp>
      <p:sp>
        <p:nvSpPr>
          <p:cNvPr id="13315"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Creating Transactions (Contd.)</a:t>
            </a:r>
            <a:endParaRPr sz="2000" b="1" dirty="0">
              <a:solidFill>
                <a:schemeClr val="bg1"/>
              </a:solidFill>
              <a:latin typeface="Tahoma" panose="020B0604030504040204" pitchFamily="34" charset="0"/>
              <a:ea typeface="Times New Roman" panose="02020603050405020304" pitchFamily="18" charset="0"/>
            </a:endParaRPr>
          </a:p>
        </p:txBody>
      </p:sp>
      <p:sp>
        <p:nvSpPr>
          <p:cNvPr id="13316" name="TextBox 3"/>
          <p:cNvSpPr txBox="1"/>
          <p:nvPr/>
        </p:nvSpPr>
        <p:spPr>
          <a:xfrm>
            <a:off x="7315200" y="2209800"/>
            <a:ext cx="2133600" cy="944880"/>
          </a:xfrm>
          <a:prstGeom prst="rect">
            <a:avLst/>
          </a:prstGeom>
          <a:noFill/>
          <a:ln w="9525">
            <a:noFill/>
          </a:ln>
        </p:spPr>
        <p:txBody>
          <a:bodyPr>
            <a:spAutoFit/>
          </a:bodyPr>
          <a:p>
            <a:pPr lvl="0" eaLnBrk="1" hangingPunct="1">
              <a:buNone/>
            </a:pPr>
            <a:r>
              <a:rPr sz="1400" dirty="0">
                <a:solidFill>
                  <a:srgbClr val="C00000"/>
                </a:solidFill>
                <a:latin typeface="Arial" panose="020B0604020202020204"/>
                <a:ea typeface="Arial" panose="020B0604020202020204"/>
              </a:rPr>
              <a:t>Either all the data modifications are performed or none of them are performed.</a:t>
            </a:r>
            <a:endParaRPr sz="1400" dirty="0">
              <a:solidFill>
                <a:srgbClr val="C00000"/>
              </a:solidFill>
              <a:latin typeface="Arial" panose="020B0604020202020204"/>
              <a:ea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checkerboard(across)">
                                      <p:cBhvr>
                                        <p:cTn id="7"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p:nvPr>
            <p:ph idx="1"/>
          </p:nvPr>
        </p:nvSpPr>
        <p:spPr>
          <a:xfrm>
            <a:off x="3032125" y="1597025"/>
            <a:ext cx="7237413" cy="4318000"/>
          </a:xfrm>
          <a:solidFill>
            <a:srgbClr val="FFFFFF"/>
          </a:solidFill>
          <a:ln>
            <a:noFill/>
          </a:ln>
        </p:spPr>
        <p:txBody>
          <a:bodyPr/>
          <a:p>
            <a:pPr eaLnBrk="1" hangingPunct="1">
              <a:buBlip>
                <a:blip r:embed="rId1"/>
              </a:buBlip>
            </a:pPr>
            <a:r>
              <a:rPr sz="2000" dirty="0">
                <a:solidFill>
                  <a:schemeClr val="accent2"/>
                </a:solidFill>
                <a:latin typeface="Arial" panose="020B0604020202020204" pitchFamily="34" charset="0"/>
                <a:ea typeface="Times New Roman" panose="02020603050405020304" pitchFamily="18" charset="0"/>
              </a:rPr>
              <a:t>A transaction must possess the following properties called ACID:</a:t>
            </a:r>
            <a:endParaRPr sz="2000" dirty="0">
              <a:solidFill>
                <a:schemeClr val="accent2"/>
              </a:solidFill>
              <a:latin typeface="Arial" panose="020B0604020202020204" pitchFamily="34" charset="0"/>
              <a:ea typeface="Times New Roman" panose="02020603050405020304" pitchFamily="18" charset="0"/>
            </a:endParaRPr>
          </a:p>
          <a:p>
            <a:pPr lvl="1" indent="-277495" eaLnBrk="1" hangingPunct="1">
              <a:buBlip>
                <a:blip r:embed="rId2"/>
              </a:buBlip>
            </a:pPr>
            <a:r>
              <a:rPr lang="en-IN" altLang="x-none" sz="1800" dirty="0">
                <a:solidFill>
                  <a:schemeClr val="accent2"/>
                </a:solidFill>
                <a:latin typeface="Arial" panose="020B0604020202020204"/>
                <a:ea typeface="Times New Roman" panose="02020603050405020304" pitchFamily="18" charset="0"/>
              </a:rPr>
              <a:t>Atomicity</a:t>
            </a:r>
            <a:endParaRPr lang="en-IN" altLang="x-none" sz="1800" dirty="0">
              <a:solidFill>
                <a:schemeClr val="accent2"/>
              </a:solidFill>
              <a:latin typeface="Arial" panose="020B0604020202020204"/>
              <a:ea typeface="Times New Roman" panose="02020603050405020304" pitchFamily="18" charset="0"/>
            </a:endParaRPr>
          </a:p>
          <a:p>
            <a:pPr lvl="1" indent="-277495" eaLnBrk="1" hangingPunct="1">
              <a:buBlip>
                <a:blip r:embed="rId2"/>
              </a:buBlip>
            </a:pPr>
            <a:r>
              <a:rPr lang="en-IN" altLang="x-none" sz="1800" dirty="0">
                <a:solidFill>
                  <a:srgbClr val="FF0000"/>
                </a:solidFill>
                <a:latin typeface="Arial" panose="020B0604020202020204"/>
                <a:ea typeface="Times New Roman" panose="02020603050405020304" pitchFamily="18" charset="0"/>
              </a:rPr>
              <a:t>Consistency</a:t>
            </a:r>
            <a:endParaRPr lang="en-IN" altLang="x-none" sz="1800" dirty="0">
              <a:solidFill>
                <a:srgbClr val="FF0000"/>
              </a:solidFill>
              <a:latin typeface="Arial" panose="020B0604020202020204"/>
              <a:ea typeface="Times New Roman" panose="02020603050405020304" pitchFamily="18" charset="0"/>
            </a:endParaRPr>
          </a:p>
          <a:p>
            <a:pPr lvl="1" indent="-277495" eaLnBrk="1" hangingPunct="1">
              <a:buBlip>
                <a:blip r:embed="rId2"/>
              </a:buBlip>
            </a:pPr>
            <a:r>
              <a:rPr lang="en-IN" altLang="x-none" sz="1800" dirty="0">
                <a:solidFill>
                  <a:schemeClr val="accent2"/>
                </a:solidFill>
                <a:latin typeface="Arial" panose="020B0604020202020204"/>
                <a:ea typeface="Times New Roman" panose="02020603050405020304" pitchFamily="18" charset="0"/>
              </a:rPr>
              <a:t>Isolation</a:t>
            </a:r>
            <a:endParaRPr lang="en-IN" altLang="x-none" sz="1800" dirty="0">
              <a:solidFill>
                <a:schemeClr val="accent2"/>
              </a:solidFill>
              <a:latin typeface="Arial" panose="020B0604020202020204"/>
              <a:ea typeface="Times New Roman" panose="02020603050405020304" pitchFamily="18" charset="0"/>
            </a:endParaRPr>
          </a:p>
          <a:p>
            <a:pPr lvl="1" indent="-277495" eaLnBrk="1" hangingPunct="1">
              <a:buBlip>
                <a:blip r:embed="rId2"/>
              </a:buBlip>
            </a:pPr>
            <a:r>
              <a:rPr lang="en-IN" altLang="x-none" sz="1800" dirty="0">
                <a:solidFill>
                  <a:schemeClr val="accent2"/>
                </a:solidFill>
                <a:latin typeface="Arial" panose="020B0604020202020204"/>
                <a:ea typeface="Times New Roman" panose="02020603050405020304" pitchFamily="18" charset="0"/>
              </a:rPr>
              <a:t>Durability</a:t>
            </a:r>
            <a:endParaRPr lang="en-IN" altLang="x-none" sz="1800" dirty="0">
              <a:solidFill>
                <a:schemeClr val="accent2"/>
              </a:solidFill>
              <a:latin typeface="Arial" panose="020B0604020202020204"/>
              <a:ea typeface="Times New Roman" panose="02020603050405020304" pitchFamily="18" charset="0"/>
            </a:endParaRPr>
          </a:p>
        </p:txBody>
      </p:sp>
      <p:sp>
        <p:nvSpPr>
          <p:cNvPr id="14339"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Creating Transactions (Contd.)</a:t>
            </a:r>
            <a:endParaRPr sz="2000" b="1" dirty="0">
              <a:solidFill>
                <a:schemeClr val="bg1"/>
              </a:solidFill>
              <a:latin typeface="Tahoma" panose="020B0604030504040204" pitchFamily="34" charset="0"/>
              <a:ea typeface="Times New Roman" panose="02020603050405020304" pitchFamily="18" charset="0"/>
            </a:endParaRPr>
          </a:p>
        </p:txBody>
      </p:sp>
      <p:sp>
        <p:nvSpPr>
          <p:cNvPr id="14340" name="TextBox 3"/>
          <p:cNvSpPr txBox="1"/>
          <p:nvPr/>
        </p:nvSpPr>
        <p:spPr>
          <a:xfrm>
            <a:off x="7315200" y="2209800"/>
            <a:ext cx="2133600" cy="944880"/>
          </a:xfrm>
          <a:prstGeom prst="rect">
            <a:avLst/>
          </a:prstGeom>
          <a:noFill/>
          <a:ln w="9525">
            <a:noFill/>
          </a:ln>
        </p:spPr>
        <p:txBody>
          <a:bodyPr>
            <a:spAutoFit/>
          </a:bodyPr>
          <a:p>
            <a:pPr lvl="0" eaLnBrk="1" hangingPunct="1">
              <a:buNone/>
            </a:pPr>
            <a:r>
              <a:rPr sz="1400" dirty="0">
                <a:solidFill>
                  <a:srgbClr val="C00000"/>
                </a:solidFill>
                <a:latin typeface="Arial" panose="020B0604020202020204"/>
                <a:ea typeface="Arial" panose="020B0604020202020204"/>
              </a:rPr>
              <a:t>All the data is in a consistent state after a transaction is completed successfully.</a:t>
            </a:r>
            <a:endParaRPr sz="1400" dirty="0">
              <a:solidFill>
                <a:srgbClr val="C00000"/>
              </a:solidFill>
              <a:latin typeface="Arial" panose="020B0604020202020204"/>
              <a:ea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checkerboard(across)">
                                      <p:cBhvr>
                                        <p:cTn id="7"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p:nvPr>
            <p:ph idx="1"/>
          </p:nvPr>
        </p:nvSpPr>
        <p:spPr>
          <a:xfrm>
            <a:off x="3032125" y="1597025"/>
            <a:ext cx="7237413" cy="4318000"/>
          </a:xfrm>
          <a:solidFill>
            <a:srgbClr val="FFFFFF"/>
          </a:solidFill>
          <a:ln>
            <a:noFill/>
          </a:ln>
        </p:spPr>
        <p:txBody>
          <a:bodyPr/>
          <a:p>
            <a:pPr eaLnBrk="1" hangingPunct="1">
              <a:buBlip>
                <a:blip r:embed="rId1"/>
              </a:buBlip>
            </a:pPr>
            <a:r>
              <a:rPr sz="2000" dirty="0">
                <a:solidFill>
                  <a:schemeClr val="accent2"/>
                </a:solidFill>
                <a:latin typeface="Arial" panose="020B0604020202020204" pitchFamily="34" charset="0"/>
                <a:ea typeface="Times New Roman" panose="02020603050405020304" pitchFamily="18" charset="0"/>
              </a:rPr>
              <a:t>A transaction must possess the following properties called ACID:</a:t>
            </a:r>
            <a:endParaRPr sz="2000" dirty="0">
              <a:solidFill>
                <a:schemeClr val="accent2"/>
              </a:solidFill>
              <a:latin typeface="Arial" panose="020B0604020202020204" pitchFamily="34" charset="0"/>
              <a:ea typeface="Times New Roman" panose="02020603050405020304" pitchFamily="18" charset="0"/>
            </a:endParaRPr>
          </a:p>
          <a:p>
            <a:pPr lvl="1" indent="-277495" eaLnBrk="1" hangingPunct="1">
              <a:buBlip>
                <a:blip r:embed="rId2"/>
              </a:buBlip>
            </a:pPr>
            <a:r>
              <a:rPr lang="en-IN" altLang="x-none" sz="1800" dirty="0">
                <a:solidFill>
                  <a:schemeClr val="accent2"/>
                </a:solidFill>
                <a:latin typeface="Arial" panose="020B0604020202020204"/>
                <a:ea typeface="Times New Roman" panose="02020603050405020304" pitchFamily="18" charset="0"/>
              </a:rPr>
              <a:t>Atomicity</a:t>
            </a:r>
            <a:endParaRPr lang="en-IN" altLang="x-none" sz="1800" dirty="0">
              <a:solidFill>
                <a:schemeClr val="accent2"/>
              </a:solidFill>
              <a:latin typeface="Arial" panose="020B0604020202020204"/>
              <a:ea typeface="Times New Roman" panose="02020603050405020304" pitchFamily="18" charset="0"/>
            </a:endParaRPr>
          </a:p>
          <a:p>
            <a:pPr lvl="1" indent="-277495" eaLnBrk="1" hangingPunct="1">
              <a:buBlip>
                <a:blip r:embed="rId2"/>
              </a:buBlip>
            </a:pPr>
            <a:r>
              <a:rPr lang="en-IN" altLang="x-none" sz="1800" dirty="0">
                <a:solidFill>
                  <a:schemeClr val="accent2"/>
                </a:solidFill>
                <a:latin typeface="Arial" panose="020B0604020202020204"/>
                <a:ea typeface="Times New Roman" panose="02020603050405020304" pitchFamily="18" charset="0"/>
              </a:rPr>
              <a:t>Consistency</a:t>
            </a:r>
            <a:endParaRPr lang="en-IN" altLang="x-none" sz="1800" dirty="0">
              <a:solidFill>
                <a:schemeClr val="accent2"/>
              </a:solidFill>
              <a:latin typeface="Arial" panose="020B0604020202020204"/>
              <a:ea typeface="Times New Roman" panose="02020603050405020304" pitchFamily="18" charset="0"/>
            </a:endParaRPr>
          </a:p>
          <a:p>
            <a:pPr lvl="1" indent="-277495" eaLnBrk="1" hangingPunct="1">
              <a:buBlip>
                <a:blip r:embed="rId2"/>
              </a:buBlip>
            </a:pPr>
            <a:r>
              <a:rPr lang="en-IN" altLang="x-none" sz="1800" dirty="0">
                <a:solidFill>
                  <a:srgbClr val="FF0000"/>
                </a:solidFill>
                <a:latin typeface="Arial" panose="020B0604020202020204"/>
                <a:ea typeface="Times New Roman" panose="02020603050405020304" pitchFamily="18" charset="0"/>
              </a:rPr>
              <a:t>Isolation</a:t>
            </a:r>
            <a:endParaRPr lang="en-IN" altLang="x-none" sz="1800" dirty="0">
              <a:solidFill>
                <a:srgbClr val="FF0000"/>
              </a:solidFill>
              <a:latin typeface="Arial" panose="020B0604020202020204"/>
              <a:ea typeface="Times New Roman" panose="02020603050405020304" pitchFamily="18" charset="0"/>
            </a:endParaRPr>
          </a:p>
          <a:p>
            <a:pPr lvl="1" indent="-277495" eaLnBrk="1" hangingPunct="1">
              <a:buBlip>
                <a:blip r:embed="rId2"/>
              </a:buBlip>
            </a:pPr>
            <a:r>
              <a:rPr lang="en-IN" altLang="x-none" sz="1800" dirty="0">
                <a:solidFill>
                  <a:schemeClr val="accent2"/>
                </a:solidFill>
                <a:latin typeface="Arial" panose="020B0604020202020204"/>
                <a:ea typeface="Times New Roman" panose="02020603050405020304" pitchFamily="18" charset="0"/>
              </a:rPr>
              <a:t>Durability</a:t>
            </a:r>
            <a:endParaRPr lang="en-IN" altLang="x-none" sz="1800" dirty="0">
              <a:solidFill>
                <a:schemeClr val="accent2"/>
              </a:solidFill>
              <a:latin typeface="Arial" panose="020B0604020202020204"/>
              <a:ea typeface="Times New Roman" panose="02020603050405020304" pitchFamily="18" charset="0"/>
            </a:endParaRPr>
          </a:p>
        </p:txBody>
      </p:sp>
      <p:sp>
        <p:nvSpPr>
          <p:cNvPr id="15363"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Creating Transactions (Contd.)</a:t>
            </a:r>
            <a:endParaRPr sz="2000" b="1" dirty="0">
              <a:solidFill>
                <a:schemeClr val="bg1"/>
              </a:solidFill>
              <a:latin typeface="Tahoma" panose="020B0604030504040204" pitchFamily="34" charset="0"/>
              <a:ea typeface="Times New Roman" panose="02020603050405020304" pitchFamily="18" charset="0"/>
            </a:endParaRPr>
          </a:p>
        </p:txBody>
      </p:sp>
      <p:sp>
        <p:nvSpPr>
          <p:cNvPr id="15364" name="TextBox 3"/>
          <p:cNvSpPr txBox="1"/>
          <p:nvPr/>
        </p:nvSpPr>
        <p:spPr>
          <a:xfrm>
            <a:off x="7315200" y="2209800"/>
            <a:ext cx="2514600" cy="944880"/>
          </a:xfrm>
          <a:prstGeom prst="rect">
            <a:avLst/>
          </a:prstGeom>
          <a:noFill/>
          <a:ln w="9525">
            <a:noFill/>
          </a:ln>
        </p:spPr>
        <p:txBody>
          <a:bodyPr>
            <a:spAutoFit/>
          </a:bodyPr>
          <a:p>
            <a:pPr lvl="0" eaLnBrk="1" hangingPunct="1">
              <a:buNone/>
            </a:pPr>
            <a:r>
              <a:rPr sz="1400" dirty="0">
                <a:solidFill>
                  <a:srgbClr val="C00000"/>
                </a:solidFill>
                <a:latin typeface="Arial" panose="020B0604020202020204"/>
                <a:ea typeface="Arial" panose="020B0604020202020204"/>
              </a:rPr>
              <a:t>Any data modification made by one transaction must be isolated from the other concurrent transactions.</a:t>
            </a:r>
            <a:endParaRPr sz="1400" dirty="0">
              <a:solidFill>
                <a:srgbClr val="C00000"/>
              </a:solidFill>
              <a:latin typeface="Arial" panose="020B0604020202020204"/>
              <a:ea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checkerboard(across)">
                                      <p:cBhvr>
                                        <p:cTn id="7"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p:nvPr>
            <p:ph idx="1"/>
          </p:nvPr>
        </p:nvSpPr>
        <p:spPr>
          <a:xfrm>
            <a:off x="3032125" y="1597025"/>
            <a:ext cx="7237413" cy="4318000"/>
          </a:xfrm>
          <a:solidFill>
            <a:srgbClr val="FFFFFF"/>
          </a:solidFill>
          <a:ln>
            <a:noFill/>
          </a:ln>
        </p:spPr>
        <p:txBody>
          <a:bodyPr/>
          <a:p>
            <a:pPr eaLnBrk="1" hangingPunct="1">
              <a:buBlip>
                <a:blip r:embed="rId1"/>
              </a:buBlip>
            </a:pPr>
            <a:r>
              <a:rPr sz="2000" dirty="0">
                <a:solidFill>
                  <a:schemeClr val="accent2"/>
                </a:solidFill>
                <a:latin typeface="Arial" panose="020B0604020202020204" pitchFamily="34" charset="0"/>
                <a:ea typeface="Times New Roman" panose="02020603050405020304" pitchFamily="18" charset="0"/>
              </a:rPr>
              <a:t>A transaction must possess the following properties called ACID:</a:t>
            </a:r>
            <a:endParaRPr sz="2000" dirty="0">
              <a:solidFill>
                <a:schemeClr val="accent2"/>
              </a:solidFill>
              <a:latin typeface="Arial" panose="020B0604020202020204" pitchFamily="34" charset="0"/>
              <a:ea typeface="Times New Roman" panose="02020603050405020304" pitchFamily="18" charset="0"/>
            </a:endParaRPr>
          </a:p>
          <a:p>
            <a:pPr lvl="1" indent="-277495" eaLnBrk="1" hangingPunct="1">
              <a:buBlip>
                <a:blip r:embed="rId2"/>
              </a:buBlip>
            </a:pPr>
            <a:r>
              <a:rPr lang="en-IN" altLang="x-none" sz="1800" dirty="0">
                <a:solidFill>
                  <a:schemeClr val="accent2"/>
                </a:solidFill>
                <a:latin typeface="Arial" panose="020B0604020202020204"/>
                <a:ea typeface="Times New Roman" panose="02020603050405020304" pitchFamily="18" charset="0"/>
              </a:rPr>
              <a:t>Atomicity</a:t>
            </a:r>
            <a:endParaRPr lang="en-IN" altLang="x-none" sz="1800" dirty="0">
              <a:solidFill>
                <a:schemeClr val="accent2"/>
              </a:solidFill>
              <a:latin typeface="Arial" panose="020B0604020202020204"/>
              <a:ea typeface="Times New Roman" panose="02020603050405020304" pitchFamily="18" charset="0"/>
            </a:endParaRPr>
          </a:p>
          <a:p>
            <a:pPr lvl="1" indent="-277495" eaLnBrk="1" hangingPunct="1">
              <a:buBlip>
                <a:blip r:embed="rId2"/>
              </a:buBlip>
            </a:pPr>
            <a:r>
              <a:rPr lang="en-IN" altLang="x-none" sz="1800" dirty="0">
                <a:solidFill>
                  <a:schemeClr val="accent2"/>
                </a:solidFill>
                <a:latin typeface="Arial" panose="020B0604020202020204"/>
                <a:ea typeface="Times New Roman" panose="02020603050405020304" pitchFamily="18" charset="0"/>
              </a:rPr>
              <a:t>Consistency</a:t>
            </a:r>
            <a:endParaRPr lang="en-IN" altLang="x-none" sz="1800" dirty="0">
              <a:solidFill>
                <a:schemeClr val="accent2"/>
              </a:solidFill>
              <a:latin typeface="Arial" panose="020B0604020202020204"/>
              <a:ea typeface="Times New Roman" panose="02020603050405020304" pitchFamily="18" charset="0"/>
            </a:endParaRPr>
          </a:p>
          <a:p>
            <a:pPr lvl="1" indent="-277495" eaLnBrk="1" hangingPunct="1">
              <a:buBlip>
                <a:blip r:embed="rId2"/>
              </a:buBlip>
            </a:pPr>
            <a:r>
              <a:rPr lang="en-IN" altLang="x-none" sz="1800" dirty="0">
                <a:solidFill>
                  <a:schemeClr val="accent2"/>
                </a:solidFill>
                <a:latin typeface="Arial" panose="020B0604020202020204"/>
                <a:ea typeface="Times New Roman" panose="02020603050405020304" pitchFamily="18" charset="0"/>
              </a:rPr>
              <a:t>Isolation</a:t>
            </a:r>
            <a:endParaRPr lang="en-IN" altLang="x-none" sz="1800" dirty="0">
              <a:solidFill>
                <a:schemeClr val="accent2"/>
              </a:solidFill>
              <a:latin typeface="Arial" panose="020B0604020202020204"/>
              <a:ea typeface="Times New Roman" panose="02020603050405020304" pitchFamily="18" charset="0"/>
            </a:endParaRPr>
          </a:p>
          <a:p>
            <a:pPr lvl="1" indent="-277495" eaLnBrk="1" hangingPunct="1">
              <a:buBlip>
                <a:blip r:embed="rId2"/>
              </a:buBlip>
            </a:pPr>
            <a:r>
              <a:rPr lang="en-IN" altLang="x-none" sz="1800" dirty="0">
                <a:solidFill>
                  <a:srgbClr val="FF0000"/>
                </a:solidFill>
                <a:latin typeface="Arial" panose="020B0604020202020204"/>
                <a:ea typeface="Times New Roman" panose="02020603050405020304" pitchFamily="18" charset="0"/>
              </a:rPr>
              <a:t>Durability</a:t>
            </a:r>
            <a:endParaRPr lang="en-IN" altLang="x-none" sz="1800" dirty="0">
              <a:solidFill>
                <a:srgbClr val="FF0000"/>
              </a:solidFill>
              <a:latin typeface="Arial" panose="020B0604020202020204"/>
              <a:ea typeface="Times New Roman" panose="02020603050405020304" pitchFamily="18" charset="0"/>
            </a:endParaRPr>
          </a:p>
        </p:txBody>
      </p:sp>
      <p:sp>
        <p:nvSpPr>
          <p:cNvPr id="16387"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Creating Transactions (Contd.)</a:t>
            </a:r>
            <a:endParaRPr sz="2000" b="1" dirty="0">
              <a:solidFill>
                <a:schemeClr val="bg1"/>
              </a:solidFill>
              <a:latin typeface="Tahoma" panose="020B0604030504040204" pitchFamily="34" charset="0"/>
              <a:ea typeface="Times New Roman" panose="02020603050405020304" pitchFamily="18" charset="0"/>
            </a:endParaRPr>
          </a:p>
        </p:txBody>
      </p:sp>
      <p:sp>
        <p:nvSpPr>
          <p:cNvPr id="16388" name="TextBox 3"/>
          <p:cNvSpPr txBox="1"/>
          <p:nvPr/>
        </p:nvSpPr>
        <p:spPr>
          <a:xfrm>
            <a:off x="7315200" y="2209800"/>
            <a:ext cx="2514600" cy="944880"/>
          </a:xfrm>
          <a:prstGeom prst="rect">
            <a:avLst/>
          </a:prstGeom>
          <a:noFill/>
          <a:ln w="9525">
            <a:noFill/>
          </a:ln>
        </p:spPr>
        <p:txBody>
          <a:bodyPr>
            <a:spAutoFit/>
          </a:bodyPr>
          <a:p>
            <a:pPr lvl="0" eaLnBrk="1" hangingPunct="1">
              <a:buNone/>
            </a:pPr>
            <a:r>
              <a:rPr sz="1400" dirty="0">
                <a:solidFill>
                  <a:srgbClr val="C00000"/>
                </a:solidFill>
                <a:latin typeface="Arial" panose="020B0604020202020204"/>
                <a:ea typeface="Arial" panose="020B0604020202020204"/>
              </a:rPr>
              <a:t>Any change in data by a completed transaction remains permanent in the system.</a:t>
            </a:r>
            <a:endParaRPr sz="1400" dirty="0">
              <a:solidFill>
                <a:srgbClr val="C00000"/>
              </a:solidFill>
              <a:latin typeface="Arial" panose="020B0604020202020204"/>
              <a:ea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checkerboard(across)">
                                      <p:cBhvr>
                                        <p:cTn id="7"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p:nvPr>
            <p:ph idx="1"/>
          </p:nvPr>
        </p:nvSpPr>
        <p:spPr>
          <a:xfrm>
            <a:off x="3032125" y="1597025"/>
            <a:ext cx="7237413" cy="4318000"/>
          </a:xfrm>
          <a:solidFill>
            <a:srgbClr val="FFFFFF"/>
          </a:solidFill>
          <a:ln>
            <a:noFill/>
          </a:ln>
        </p:spPr>
        <p:txBody>
          <a:bodyPr/>
          <a:p>
            <a:pPr eaLnBrk="1" hangingPunct="1">
              <a:buBlip>
                <a:blip r:embed="rId1"/>
              </a:buBlip>
            </a:pPr>
            <a:r>
              <a:rPr sz="2000" dirty="0">
                <a:solidFill>
                  <a:schemeClr val="accent2"/>
                </a:solidFill>
                <a:latin typeface="Arial" panose="020B0604020202020204" pitchFamily="34" charset="0"/>
                <a:ea typeface="Times New Roman" panose="02020603050405020304" pitchFamily="18" charset="0"/>
              </a:rPr>
              <a:t>A transaction can be implemented in the following ways:</a:t>
            </a:r>
            <a:endParaRPr sz="2000" dirty="0">
              <a:solidFill>
                <a:schemeClr val="accent2"/>
              </a:solidFill>
              <a:latin typeface="Arial" panose="020B0604020202020204" pitchFamily="34" charset="0"/>
              <a:ea typeface="Times New Roman" panose="02020603050405020304" pitchFamily="18" charset="0"/>
            </a:endParaRPr>
          </a:p>
          <a:p>
            <a:pPr lvl="1" indent="-277495" eaLnBrk="1" hangingPunct="1">
              <a:buBlip>
                <a:blip r:embed="rId2"/>
              </a:buBlip>
            </a:pPr>
            <a:r>
              <a:rPr lang="fr-FR" altLang="x-none" sz="1800" dirty="0">
                <a:solidFill>
                  <a:schemeClr val="accent2"/>
                </a:solidFill>
                <a:latin typeface="Arial" panose="020B0604020202020204"/>
                <a:ea typeface="Times New Roman" panose="02020603050405020304" pitchFamily="18" charset="0"/>
              </a:rPr>
              <a:t>Autocommit transaction</a:t>
            </a:r>
            <a:endParaRPr lang="fr-FR" altLang="x-none" sz="1800" dirty="0">
              <a:solidFill>
                <a:schemeClr val="accent2"/>
              </a:solidFill>
              <a:latin typeface="Arial" panose="020B0604020202020204"/>
              <a:ea typeface="Times New Roman" panose="02020603050405020304" pitchFamily="18" charset="0"/>
            </a:endParaRPr>
          </a:p>
          <a:p>
            <a:pPr lvl="1" indent="-277495" eaLnBrk="1" hangingPunct="1">
              <a:buBlip>
                <a:blip r:embed="rId2"/>
              </a:buBlip>
            </a:pPr>
            <a:r>
              <a:rPr lang="fr-FR" altLang="x-none" sz="1800" dirty="0">
                <a:solidFill>
                  <a:schemeClr val="accent2"/>
                </a:solidFill>
                <a:latin typeface="Arial" panose="020B0604020202020204"/>
                <a:ea typeface="Times New Roman" panose="02020603050405020304" pitchFamily="18" charset="0"/>
              </a:rPr>
              <a:t>Implicit transaction</a:t>
            </a:r>
            <a:endParaRPr lang="fr-FR" altLang="x-none" sz="1800" dirty="0">
              <a:solidFill>
                <a:schemeClr val="accent2"/>
              </a:solidFill>
              <a:latin typeface="Arial" panose="020B0604020202020204"/>
              <a:ea typeface="Times New Roman" panose="02020603050405020304" pitchFamily="18" charset="0"/>
            </a:endParaRPr>
          </a:p>
          <a:p>
            <a:pPr lvl="1" indent="-277495" eaLnBrk="1" hangingPunct="1">
              <a:buBlip>
                <a:blip r:embed="rId2"/>
              </a:buBlip>
            </a:pPr>
            <a:r>
              <a:rPr lang="fr-FR" altLang="x-none" sz="1800" dirty="0">
                <a:solidFill>
                  <a:schemeClr val="accent2"/>
                </a:solidFill>
                <a:latin typeface="Arial" panose="020B0604020202020204"/>
                <a:ea typeface="Times New Roman" panose="02020603050405020304" pitchFamily="18" charset="0"/>
              </a:rPr>
              <a:t>Explicit transaction</a:t>
            </a:r>
            <a:endParaRPr lang="fr-FR" altLang="x-none" sz="1800" dirty="0">
              <a:solidFill>
                <a:schemeClr val="accent2"/>
              </a:solidFill>
              <a:latin typeface="Arial" panose="020B0604020202020204"/>
              <a:ea typeface="Times New Roman" panose="02020603050405020304" pitchFamily="18" charset="0"/>
            </a:endParaRPr>
          </a:p>
        </p:txBody>
      </p:sp>
      <p:sp>
        <p:nvSpPr>
          <p:cNvPr id="17411"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Creating Transactions (Contd.)</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p:nvPr>
            <p:ph idx="1"/>
          </p:nvPr>
        </p:nvSpPr>
        <p:spPr>
          <a:xfrm>
            <a:off x="3032125" y="1597025"/>
            <a:ext cx="7237413" cy="4318000"/>
          </a:xfrm>
          <a:solidFill>
            <a:srgbClr val="FFFFFF"/>
          </a:solidFill>
          <a:ln>
            <a:noFill/>
          </a:ln>
        </p:spPr>
        <p:txBody>
          <a:bodyPr/>
          <a:p>
            <a:pPr eaLnBrk="1" hangingPunct="1">
              <a:buBlip>
                <a:blip r:embed="rId1"/>
              </a:buBlip>
            </a:pPr>
            <a:r>
              <a:rPr sz="2000" dirty="0">
                <a:solidFill>
                  <a:schemeClr val="accent2"/>
                </a:solidFill>
                <a:latin typeface="Arial" panose="020B0604020202020204" pitchFamily="34" charset="0"/>
                <a:ea typeface="Times New Roman" panose="02020603050405020304" pitchFamily="18" charset="0"/>
              </a:rPr>
              <a:t>Autocommit transaction:</a:t>
            </a:r>
            <a:endParaRPr sz="2000" dirty="0">
              <a:solidFill>
                <a:schemeClr val="accent2"/>
              </a:solidFill>
              <a:latin typeface="Arial" panose="020B0604020202020204" pitchFamily="34" charset="0"/>
              <a:ea typeface="Times New Roman" panose="02020603050405020304" pitchFamily="18" charset="0"/>
            </a:endParaRPr>
          </a:p>
          <a:p>
            <a:pPr lvl="1" indent="-277495" eaLnBrk="1" hangingPunct="1">
              <a:buBlip>
                <a:blip r:embed="rId2"/>
              </a:buBlip>
            </a:pPr>
            <a:r>
              <a:rPr sz="1800" dirty="0">
                <a:solidFill>
                  <a:schemeClr val="accent2"/>
                </a:solidFill>
                <a:latin typeface="Arial" panose="020B0604020202020204"/>
                <a:ea typeface="Times New Roman" panose="02020603050405020304" pitchFamily="18" charset="0"/>
              </a:rPr>
              <a:t>It is the default transaction management mode of SQL Server.</a:t>
            </a:r>
            <a:endParaRPr sz="1800" dirty="0">
              <a:solidFill>
                <a:schemeClr val="accent2"/>
              </a:solidFill>
              <a:latin typeface="Arial" panose="020B0604020202020204"/>
              <a:ea typeface="Times New Roman" panose="02020603050405020304" pitchFamily="18" charset="0"/>
            </a:endParaRPr>
          </a:p>
          <a:p>
            <a:pPr lvl="1" indent="-277495" eaLnBrk="1" hangingPunct="1">
              <a:buBlip>
                <a:blip r:embed="rId2"/>
              </a:buBlip>
            </a:pPr>
            <a:r>
              <a:rPr sz="1800" dirty="0">
                <a:solidFill>
                  <a:schemeClr val="accent2"/>
                </a:solidFill>
                <a:latin typeface="Arial" panose="020B0604020202020204"/>
                <a:ea typeface="Times New Roman" panose="02020603050405020304" pitchFamily="18" charset="0"/>
              </a:rPr>
              <a:t>Every T-SQL statements are automatically committed or rolled back.</a:t>
            </a:r>
            <a:endParaRPr sz="1800" dirty="0">
              <a:solidFill>
                <a:schemeClr val="accent2"/>
              </a:solidFill>
              <a:latin typeface="Arial" panose="020B0604020202020204"/>
              <a:ea typeface="Times New Roman" panose="02020603050405020304" pitchFamily="18" charset="0"/>
            </a:endParaRPr>
          </a:p>
          <a:p>
            <a:pPr lvl="1" indent="-277495" eaLnBrk="1" hangingPunct="1">
              <a:buBlip>
                <a:blip r:embed="rId2"/>
              </a:buBlip>
            </a:pPr>
            <a:endParaRPr sz="1800" dirty="0">
              <a:solidFill>
                <a:schemeClr val="accent2"/>
              </a:solidFill>
              <a:latin typeface="Arial" panose="020B0604020202020204" pitchFamily="34" charset="0"/>
              <a:ea typeface="Times New Roman" panose="02020603050405020304" pitchFamily="18" charset="0"/>
            </a:endParaRPr>
          </a:p>
        </p:txBody>
      </p:sp>
      <p:sp>
        <p:nvSpPr>
          <p:cNvPr id="18435"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Creating Transactions (Contd.)</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idx="1"/>
          </p:nvPr>
        </p:nvSpPr>
        <p:spPr>
          <a:xfrm>
            <a:off x="3032125" y="1597025"/>
            <a:ext cx="7237413" cy="4727575"/>
          </a:xfrm>
          <a:solidFill>
            <a:srgbClr val="FFFFFF"/>
          </a:solidFill>
          <a:ln>
            <a:noFill/>
          </a:ln>
        </p:spPr>
        <p:txBody>
          <a:bodyPr/>
          <a:p>
            <a:pPr eaLnBrk="1" hangingPunct="1">
              <a:buBlip>
                <a:blip r:embed="rId1"/>
              </a:buBlip>
            </a:pPr>
            <a:r>
              <a:rPr sz="2000" dirty="0">
                <a:solidFill>
                  <a:schemeClr val="accent2"/>
                </a:solidFill>
                <a:latin typeface="Arial" panose="020B0604020202020204" pitchFamily="34" charset="0"/>
                <a:ea typeface="Times New Roman" panose="02020603050405020304" pitchFamily="18" charset="0"/>
              </a:rPr>
              <a:t>Implicit transaction:</a:t>
            </a:r>
            <a:endParaRPr sz="2000" dirty="0">
              <a:solidFill>
                <a:schemeClr val="accent2"/>
              </a:solidFill>
              <a:latin typeface="Arial" panose="020B0604020202020204" pitchFamily="34" charset="0"/>
              <a:ea typeface="Times New Roman" panose="02020603050405020304" pitchFamily="18" charset="0"/>
            </a:endParaRPr>
          </a:p>
          <a:p>
            <a:pPr lvl="1" indent="-277495" eaLnBrk="1" hangingPunct="1">
              <a:buBlip>
                <a:blip r:embed="rId2"/>
              </a:buBlip>
            </a:pPr>
            <a:r>
              <a:rPr sz="1800" dirty="0">
                <a:solidFill>
                  <a:schemeClr val="accent2"/>
                </a:solidFill>
                <a:latin typeface="Arial" panose="020B0604020202020204"/>
                <a:ea typeface="Times New Roman" panose="02020603050405020304" pitchFamily="18" charset="0"/>
              </a:rPr>
              <a:t>It does not define the start of the transaction.</a:t>
            </a:r>
            <a:endParaRPr sz="1800" dirty="0">
              <a:solidFill>
                <a:schemeClr val="accent2"/>
              </a:solidFill>
              <a:latin typeface="Arial" panose="020B0604020202020204"/>
              <a:ea typeface="Times New Roman" panose="02020603050405020304" pitchFamily="18" charset="0"/>
            </a:endParaRPr>
          </a:p>
          <a:p>
            <a:pPr lvl="1" indent="-277495" eaLnBrk="1" hangingPunct="1">
              <a:buBlip>
                <a:blip r:embed="rId2"/>
              </a:buBlip>
            </a:pPr>
            <a:r>
              <a:rPr sz="1800" dirty="0">
                <a:solidFill>
                  <a:schemeClr val="accent2"/>
                </a:solidFill>
                <a:latin typeface="Arial" panose="020B0604020202020204"/>
                <a:ea typeface="Times New Roman" panose="02020603050405020304" pitchFamily="18" charset="0"/>
              </a:rPr>
              <a:t>You are only required to commit or roll back the transaction.</a:t>
            </a:r>
            <a:endParaRPr sz="1800" dirty="0">
              <a:solidFill>
                <a:schemeClr val="accent2"/>
              </a:solidFill>
              <a:latin typeface="Arial" panose="020B0604020202020204"/>
              <a:ea typeface="Times New Roman" panose="02020603050405020304" pitchFamily="18" charset="0"/>
            </a:endParaRPr>
          </a:p>
          <a:p>
            <a:pPr lvl="1" indent="-277495" eaLnBrk="1" hangingPunct="1">
              <a:buBlip>
                <a:blip r:embed="rId2"/>
              </a:buBlip>
            </a:pPr>
            <a:r>
              <a:rPr sz="1800" dirty="0">
                <a:solidFill>
                  <a:schemeClr val="accent2"/>
                </a:solidFill>
                <a:latin typeface="Arial" panose="020B0604020202020204"/>
                <a:ea typeface="Times New Roman" panose="02020603050405020304" pitchFamily="18" charset="0"/>
              </a:rPr>
              <a:t>You need to turn on the implicit transaction mode to specify the implicit transaction.</a:t>
            </a:r>
            <a:endParaRPr sz="1800" dirty="0">
              <a:solidFill>
                <a:schemeClr val="accent2"/>
              </a:solidFill>
              <a:latin typeface="Arial" panose="020B0604020202020204"/>
              <a:ea typeface="Times New Roman" panose="02020603050405020304" pitchFamily="18" charset="0"/>
            </a:endParaRPr>
          </a:p>
          <a:p>
            <a:pPr lvl="1" indent="-277495" eaLnBrk="1" hangingPunct="1">
              <a:buBlip>
                <a:blip r:embed="rId2"/>
              </a:buBlip>
            </a:pPr>
            <a:r>
              <a:rPr sz="1800" dirty="0">
                <a:solidFill>
                  <a:schemeClr val="accent2"/>
                </a:solidFill>
                <a:latin typeface="Arial" panose="020B0604020202020204"/>
                <a:ea typeface="Times New Roman" panose="02020603050405020304" pitchFamily="18" charset="0"/>
              </a:rPr>
              <a:t>For example:</a:t>
            </a:r>
            <a:endParaRPr sz="1800" dirty="0">
              <a:solidFill>
                <a:schemeClr val="accent2"/>
              </a:solidFill>
              <a:latin typeface="Arial" panose="020B0604020202020204"/>
              <a:ea typeface="Times New Roman" panose="02020603050405020304" pitchFamily="18"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SET IMPLICIT_TRANSACTIONS ON;</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INSERT INTO Emp VALUES ('Jack', 'Marketing');</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INSERT INTO Emp VALUES ('Robert', 'Finance');</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COMMIT TRANSACTION;</a:t>
            </a:r>
            <a:endParaRPr sz="1600" dirty="0">
              <a:solidFill>
                <a:schemeClr val="accent2"/>
              </a:solidFill>
              <a:latin typeface="Courier New" panose="02070309020205020404" pitchFamily="49" charset="0"/>
              <a:ea typeface="Courier New" panose="02070309020205020404" pitchFamily="49" charset="0"/>
            </a:endParaRPr>
          </a:p>
          <a:p>
            <a:pPr lvl="1" indent="-277495" eaLnBrk="1" hangingPunct="1">
              <a:buBlip>
                <a:blip r:embed="rId2"/>
              </a:buBlip>
            </a:pPr>
            <a:r>
              <a:rPr sz="1800" dirty="0">
                <a:solidFill>
                  <a:schemeClr val="accent2"/>
                </a:solidFill>
                <a:latin typeface="Arial" panose="020B0604020202020204"/>
                <a:ea typeface="Times New Roman" panose="02020603050405020304" pitchFamily="18" charset="0"/>
              </a:rPr>
              <a:t>You can turn off the Implicit transaction mode by using the following statement:</a:t>
            </a:r>
            <a:endParaRPr sz="1800" dirty="0">
              <a:solidFill>
                <a:schemeClr val="accent2"/>
              </a:solidFill>
              <a:latin typeface="Arial" panose="020B0604020202020204"/>
              <a:ea typeface="Times New Roman" panose="02020603050405020304" pitchFamily="18"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SET IMPLICIT_TRANSACTIONS OFF</a:t>
            </a:r>
            <a:endParaRPr sz="1600" dirty="0">
              <a:solidFill>
                <a:schemeClr val="accent2"/>
              </a:solidFill>
              <a:latin typeface="Courier New" panose="02070309020205020404" pitchFamily="49" charset="0"/>
              <a:ea typeface="Courier New" panose="02070309020205020404" pitchFamily="49" charset="0"/>
            </a:endParaRPr>
          </a:p>
        </p:txBody>
      </p:sp>
      <p:sp>
        <p:nvSpPr>
          <p:cNvPr id="19459"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Creating Transactions (Contd.)</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Rectangle 2"/>
          <p:cNvSpPr/>
          <p:nvPr>
            <p:ph idx="1"/>
          </p:nvPr>
        </p:nvSpPr>
        <p:spPr>
          <a:xfrm>
            <a:off x="3032125" y="1598613"/>
            <a:ext cx="7315200" cy="2135187"/>
          </a:xfrm>
          <a:noFill/>
          <a:ln>
            <a:noFill/>
          </a:ln>
        </p:spPr>
        <p:txBody>
          <a:bodyPr/>
          <a:p>
            <a:pPr eaLnBrk="1" hangingPunct="1">
              <a:buBlip>
                <a:blip r:embed="rId1"/>
              </a:buBlip>
            </a:pPr>
            <a:r>
              <a:rPr sz="2000" dirty="0">
                <a:solidFill>
                  <a:schemeClr val="accent2"/>
                </a:solidFill>
                <a:latin typeface="Arial" panose="020B0604020202020204" pitchFamily="34" charset="0"/>
                <a:ea typeface="Times New Roman" panose="02020603050405020304" pitchFamily="18" charset="0"/>
              </a:rPr>
              <a:t>In this session, you will learn to:</a:t>
            </a:r>
            <a:endParaRPr sz="2000" dirty="0">
              <a:solidFill>
                <a:schemeClr val="accent2"/>
              </a:solidFill>
              <a:latin typeface="Arial" panose="020B0604020202020204" pitchFamily="34" charset="0"/>
            </a:endParaRPr>
          </a:p>
          <a:p>
            <a:pPr lvl="1" eaLnBrk="1" hangingPunct="1">
              <a:buBlip>
                <a:blip r:embed="rId2"/>
              </a:buBlip>
            </a:pPr>
            <a:r>
              <a:rPr sz="1800" dirty="0">
                <a:solidFill>
                  <a:schemeClr val="accent2"/>
                </a:solidFill>
                <a:latin typeface="Arial" panose="020B0604020202020204" pitchFamily="34" charset="0"/>
                <a:ea typeface="Times New Roman" panose="02020603050405020304" pitchFamily="18" charset="0"/>
              </a:rPr>
              <a:t>Implement triggers</a:t>
            </a:r>
            <a:endParaRPr sz="1800" dirty="0">
              <a:solidFill>
                <a:schemeClr val="accent2"/>
              </a:solidFill>
              <a:latin typeface="Arial" panose="020B0604020202020204" pitchFamily="34" charset="0"/>
              <a:ea typeface="Times New Roman" panose="02020603050405020304" pitchFamily="18" charset="0"/>
            </a:endParaRPr>
          </a:p>
          <a:p>
            <a:pPr lvl="1" eaLnBrk="1" hangingPunct="1">
              <a:buBlip>
                <a:blip r:embed="rId2"/>
              </a:buBlip>
            </a:pPr>
            <a:r>
              <a:rPr sz="1800" dirty="0">
                <a:solidFill>
                  <a:schemeClr val="accent2"/>
                </a:solidFill>
                <a:latin typeface="Arial" panose="020B0604020202020204" pitchFamily="34" charset="0"/>
                <a:ea typeface="Times New Roman" panose="02020603050405020304" pitchFamily="18" charset="0"/>
              </a:rPr>
              <a:t>Implement transactions</a:t>
            </a:r>
            <a:endParaRPr sz="1800" dirty="0">
              <a:solidFill>
                <a:schemeClr val="accent2"/>
              </a:solidFill>
              <a:latin typeface="Arial" panose="020B0604020202020204" pitchFamily="34" charset="0"/>
              <a:ea typeface="Times New Roman" panose="02020603050405020304" pitchFamily="18" charset="0"/>
            </a:endParaRPr>
          </a:p>
        </p:txBody>
      </p:sp>
      <p:sp>
        <p:nvSpPr>
          <p:cNvPr id="2051" name="Text Box 3"/>
          <p:cNvSpPr txBox="1"/>
          <p:nvPr/>
        </p:nvSpPr>
        <p:spPr>
          <a:xfrm>
            <a:off x="1676400" y="711200"/>
            <a:ext cx="6858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Arial" panose="020B0604020202020204"/>
              </a:rPr>
              <a:t> Objectives</a:t>
            </a:r>
            <a:endParaRPr sz="2000" b="1" dirty="0">
              <a:solidFill>
                <a:schemeClr val="bg1"/>
              </a:solidFill>
              <a:latin typeface="Tahoma" panose="020B0604030504040204" pitchFamily="34" charset="0"/>
              <a:ea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p:nvPr>
            <p:ph idx="1"/>
          </p:nvPr>
        </p:nvSpPr>
        <p:spPr>
          <a:xfrm>
            <a:off x="3032125" y="1597025"/>
            <a:ext cx="7237413" cy="4318000"/>
          </a:xfrm>
          <a:solidFill>
            <a:srgbClr val="FFFFFF"/>
          </a:solidFill>
          <a:ln>
            <a:noFill/>
          </a:ln>
        </p:spPr>
        <p:txBody>
          <a:bodyPr/>
          <a:p>
            <a:pPr eaLnBrk="1" hangingPunct="1">
              <a:buBlip>
                <a:blip r:embed="rId1"/>
              </a:buBlip>
            </a:pPr>
            <a:r>
              <a:rPr sz="2000" dirty="0">
                <a:solidFill>
                  <a:schemeClr val="accent2"/>
                </a:solidFill>
                <a:latin typeface="Arial" panose="020B0604020202020204" pitchFamily="34" charset="0"/>
                <a:ea typeface="Times New Roman" panose="02020603050405020304" pitchFamily="18" charset="0"/>
              </a:rPr>
              <a:t>Explicit transaction:</a:t>
            </a:r>
            <a:endParaRPr sz="2000" dirty="0">
              <a:solidFill>
                <a:schemeClr val="accent2"/>
              </a:solidFill>
              <a:latin typeface="Arial" panose="020B0604020202020204" pitchFamily="34" charset="0"/>
              <a:ea typeface="Times New Roman" panose="02020603050405020304" pitchFamily="18" charset="0"/>
            </a:endParaRPr>
          </a:p>
          <a:p>
            <a:pPr lvl="1" indent="-277495" eaLnBrk="1" hangingPunct="1">
              <a:buBlip>
                <a:blip r:embed="rId2"/>
              </a:buBlip>
            </a:pPr>
            <a:r>
              <a:rPr sz="1800" dirty="0">
                <a:solidFill>
                  <a:schemeClr val="accent2"/>
                </a:solidFill>
                <a:latin typeface="Arial" panose="020B0604020202020204"/>
                <a:ea typeface="Times New Roman" panose="02020603050405020304" pitchFamily="18" charset="0"/>
              </a:rPr>
              <a:t>C</a:t>
            </a:r>
            <a:r>
              <a:rPr lang="en-IN" altLang="x-none" sz="1800" dirty="0">
                <a:solidFill>
                  <a:schemeClr val="accent2"/>
                </a:solidFill>
                <a:latin typeface="Arial" panose="020B0604020202020204"/>
                <a:ea typeface="Times New Roman" panose="02020603050405020304" pitchFamily="18" charset="0"/>
              </a:rPr>
              <a:t>an be created by using the </a:t>
            </a:r>
            <a:r>
              <a:rPr sz="1800" dirty="0">
                <a:solidFill>
                  <a:schemeClr val="accent2"/>
                </a:solidFill>
                <a:latin typeface="Arial" panose="020B0604020202020204"/>
                <a:ea typeface="Times New Roman" panose="02020603050405020304" pitchFamily="18" charset="0"/>
              </a:rPr>
              <a:t>following statements:</a:t>
            </a:r>
            <a:endParaRPr sz="1800" dirty="0">
              <a:solidFill>
                <a:schemeClr val="accent2"/>
              </a:solidFill>
              <a:latin typeface="Arial" panose="020B0604020202020204"/>
              <a:ea typeface="Times New Roman" panose="02020603050405020304" pitchFamily="18" charset="0"/>
            </a:endParaRPr>
          </a:p>
          <a:p>
            <a:pPr lvl="2" indent="-277495" eaLnBrk="1" hangingPunct="1">
              <a:buBlip>
                <a:blip r:embed="rId2"/>
              </a:buBlip>
            </a:pPr>
            <a:r>
              <a:rPr sz="1600" dirty="0">
                <a:solidFill>
                  <a:schemeClr val="accent2"/>
                </a:solidFill>
                <a:latin typeface="Arial" panose="020B0604020202020204" pitchFamily="34" charset="0"/>
                <a:ea typeface="Times New Roman" panose="02020603050405020304" pitchFamily="18" charset="0"/>
              </a:rPr>
              <a:t>BEGIN TRANSACTION</a:t>
            </a:r>
            <a:endParaRPr sz="1600" dirty="0">
              <a:solidFill>
                <a:schemeClr val="accent2"/>
              </a:solidFill>
              <a:latin typeface="Arial" panose="020B0604020202020204" pitchFamily="34" charset="0"/>
              <a:ea typeface="Times New Roman" panose="02020603050405020304" pitchFamily="18" charset="0"/>
            </a:endParaRPr>
          </a:p>
          <a:p>
            <a:pPr lvl="2" indent="-277495" eaLnBrk="1" hangingPunct="1">
              <a:buBlip>
                <a:blip r:embed="rId2"/>
              </a:buBlip>
            </a:pPr>
            <a:r>
              <a:rPr sz="1600" dirty="0">
                <a:solidFill>
                  <a:schemeClr val="accent2"/>
                </a:solidFill>
                <a:latin typeface="Arial" panose="020B0604020202020204" pitchFamily="34" charset="0"/>
                <a:ea typeface="Times New Roman" panose="02020603050405020304" pitchFamily="18" charset="0"/>
              </a:rPr>
              <a:t>COMMIT TRANSACTION</a:t>
            </a:r>
            <a:endParaRPr sz="1600" dirty="0">
              <a:solidFill>
                <a:schemeClr val="accent2"/>
              </a:solidFill>
              <a:latin typeface="Arial" panose="020B0604020202020204" pitchFamily="34" charset="0"/>
              <a:ea typeface="Times New Roman" panose="02020603050405020304" pitchFamily="18" charset="0"/>
            </a:endParaRPr>
          </a:p>
          <a:p>
            <a:pPr lvl="2" indent="-277495" eaLnBrk="1" hangingPunct="1">
              <a:buBlip>
                <a:blip r:embed="rId2"/>
              </a:buBlip>
            </a:pPr>
            <a:r>
              <a:rPr sz="1600" dirty="0">
                <a:solidFill>
                  <a:schemeClr val="accent2"/>
                </a:solidFill>
                <a:latin typeface="Arial" panose="020B0604020202020204" pitchFamily="34" charset="0"/>
                <a:ea typeface="Times New Roman" panose="02020603050405020304" pitchFamily="18" charset="0"/>
              </a:rPr>
              <a:t>ROLLBACK TRANSACTION</a:t>
            </a:r>
            <a:endParaRPr sz="1600" dirty="0">
              <a:solidFill>
                <a:schemeClr val="accent2"/>
              </a:solidFill>
              <a:latin typeface="Arial" panose="020B0604020202020204" pitchFamily="34" charset="0"/>
              <a:ea typeface="Times New Roman" panose="02020603050405020304" pitchFamily="18" charset="0"/>
            </a:endParaRPr>
          </a:p>
          <a:p>
            <a:pPr lvl="2" indent="-277495" eaLnBrk="1" hangingPunct="1">
              <a:buBlip>
                <a:blip r:embed="rId2"/>
              </a:buBlip>
            </a:pPr>
            <a:r>
              <a:rPr sz="1600" dirty="0">
                <a:solidFill>
                  <a:schemeClr val="accent2"/>
                </a:solidFill>
                <a:latin typeface="Arial" panose="020B0604020202020204" pitchFamily="34" charset="0"/>
                <a:ea typeface="Times New Roman" panose="02020603050405020304" pitchFamily="18" charset="0"/>
              </a:rPr>
              <a:t>SAVE TRANSACTION</a:t>
            </a:r>
            <a:endParaRPr sz="1600" dirty="0">
              <a:solidFill>
                <a:schemeClr val="accent2"/>
              </a:solidFill>
              <a:latin typeface="Arial" panose="020B0604020202020204" pitchFamily="34" charset="0"/>
              <a:ea typeface="Times New Roman" panose="02020603050405020304" pitchFamily="18" charset="0"/>
            </a:endParaRPr>
          </a:p>
        </p:txBody>
      </p:sp>
      <p:sp>
        <p:nvSpPr>
          <p:cNvPr id="20483"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Creating Transactions (Contd.)</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p:nvPr>
            <p:ph idx="1"/>
          </p:nvPr>
        </p:nvSpPr>
        <p:spPr>
          <a:xfrm>
            <a:off x="3032125" y="1597025"/>
            <a:ext cx="7237413" cy="4318000"/>
          </a:xfrm>
          <a:solidFill>
            <a:srgbClr val="FFFFFF"/>
          </a:solidFill>
          <a:ln>
            <a:noFill/>
          </a:ln>
        </p:spPr>
        <p:txBody>
          <a:bodyPr/>
          <a:p>
            <a:pPr eaLnBrk="1" hangingPunct="1">
              <a:buBlip>
                <a:blip r:embed="rId1"/>
              </a:buBlip>
            </a:pPr>
            <a:r>
              <a:rPr sz="2000" dirty="0">
                <a:solidFill>
                  <a:schemeClr val="accent2"/>
                </a:solidFill>
                <a:latin typeface="Arial" panose="020B0604020202020204" pitchFamily="34" charset="0"/>
                <a:ea typeface="Times New Roman" panose="02020603050405020304" pitchFamily="18" charset="0"/>
              </a:rPr>
              <a:t>Explicit transaction:</a:t>
            </a:r>
            <a:endParaRPr sz="2000" dirty="0">
              <a:solidFill>
                <a:schemeClr val="accent2"/>
              </a:solidFill>
              <a:latin typeface="Arial" panose="020B0604020202020204" pitchFamily="34" charset="0"/>
              <a:ea typeface="Times New Roman" panose="02020603050405020304" pitchFamily="18" charset="0"/>
            </a:endParaRPr>
          </a:p>
          <a:p>
            <a:pPr lvl="1" indent="-277495" eaLnBrk="1" hangingPunct="1">
              <a:buBlip>
                <a:blip r:embed="rId2"/>
              </a:buBlip>
            </a:pPr>
            <a:r>
              <a:rPr sz="1800" dirty="0">
                <a:solidFill>
                  <a:schemeClr val="accent2"/>
                </a:solidFill>
                <a:latin typeface="Arial" panose="020B0604020202020204"/>
                <a:ea typeface="Times New Roman" panose="02020603050405020304" pitchFamily="18" charset="0"/>
              </a:rPr>
              <a:t>C</a:t>
            </a:r>
            <a:r>
              <a:rPr lang="en-IN" altLang="x-none" sz="1800" dirty="0">
                <a:solidFill>
                  <a:schemeClr val="accent2"/>
                </a:solidFill>
                <a:latin typeface="Arial" panose="020B0604020202020204"/>
                <a:ea typeface="Times New Roman" panose="02020603050405020304" pitchFamily="18" charset="0"/>
              </a:rPr>
              <a:t>an be created using the </a:t>
            </a:r>
            <a:r>
              <a:rPr sz="1800" dirty="0">
                <a:solidFill>
                  <a:schemeClr val="accent2"/>
                </a:solidFill>
                <a:latin typeface="Arial" panose="020B0604020202020204"/>
                <a:ea typeface="Times New Roman" panose="02020603050405020304" pitchFamily="18" charset="0"/>
              </a:rPr>
              <a:t>following statements:</a:t>
            </a:r>
            <a:endParaRPr sz="1800" dirty="0">
              <a:solidFill>
                <a:schemeClr val="accent2"/>
              </a:solidFill>
              <a:latin typeface="Arial" panose="020B0604020202020204"/>
              <a:ea typeface="Times New Roman" panose="02020603050405020304" pitchFamily="18" charset="0"/>
            </a:endParaRPr>
          </a:p>
          <a:p>
            <a:pPr lvl="2" indent="-277495" eaLnBrk="1" hangingPunct="1">
              <a:buBlip>
                <a:blip r:embed="rId2"/>
              </a:buBlip>
            </a:pPr>
            <a:r>
              <a:rPr sz="1600" dirty="0">
                <a:solidFill>
                  <a:srgbClr val="FF0000"/>
                </a:solidFill>
                <a:latin typeface="Arial" panose="020B0604020202020204" pitchFamily="34" charset="0"/>
                <a:ea typeface="Times New Roman" panose="02020603050405020304" pitchFamily="18" charset="0"/>
              </a:rPr>
              <a:t>BEGIN TRANSACTION</a:t>
            </a:r>
            <a:endParaRPr sz="1600" dirty="0">
              <a:solidFill>
                <a:srgbClr val="FF0000"/>
              </a:solidFill>
              <a:latin typeface="Arial" panose="020B0604020202020204" pitchFamily="34" charset="0"/>
              <a:ea typeface="Times New Roman" panose="02020603050405020304" pitchFamily="18" charset="0"/>
            </a:endParaRPr>
          </a:p>
          <a:p>
            <a:pPr lvl="2" indent="-277495" eaLnBrk="1" hangingPunct="1">
              <a:buBlip>
                <a:blip r:embed="rId2"/>
              </a:buBlip>
            </a:pPr>
            <a:r>
              <a:rPr sz="1600" dirty="0">
                <a:solidFill>
                  <a:schemeClr val="accent2"/>
                </a:solidFill>
                <a:latin typeface="Arial" panose="020B0604020202020204" pitchFamily="34" charset="0"/>
                <a:ea typeface="Times New Roman" panose="02020603050405020304" pitchFamily="18" charset="0"/>
              </a:rPr>
              <a:t>COMMIT TRANSACTION</a:t>
            </a:r>
            <a:endParaRPr sz="1600" dirty="0">
              <a:solidFill>
                <a:schemeClr val="accent2"/>
              </a:solidFill>
              <a:latin typeface="Arial" panose="020B0604020202020204" pitchFamily="34" charset="0"/>
              <a:ea typeface="Times New Roman" panose="02020603050405020304" pitchFamily="18" charset="0"/>
            </a:endParaRPr>
          </a:p>
          <a:p>
            <a:pPr lvl="2" indent="-277495" eaLnBrk="1" hangingPunct="1">
              <a:buBlip>
                <a:blip r:embed="rId2"/>
              </a:buBlip>
            </a:pPr>
            <a:r>
              <a:rPr sz="1600" dirty="0">
                <a:solidFill>
                  <a:schemeClr val="accent2"/>
                </a:solidFill>
                <a:latin typeface="Arial" panose="020B0604020202020204" pitchFamily="34" charset="0"/>
                <a:ea typeface="Times New Roman" panose="02020603050405020304" pitchFamily="18" charset="0"/>
              </a:rPr>
              <a:t>ROLLBACK TRANSACTION</a:t>
            </a:r>
            <a:endParaRPr sz="1600" dirty="0">
              <a:solidFill>
                <a:schemeClr val="accent2"/>
              </a:solidFill>
              <a:latin typeface="Arial" panose="020B0604020202020204" pitchFamily="34" charset="0"/>
              <a:ea typeface="Times New Roman" panose="02020603050405020304" pitchFamily="18" charset="0"/>
            </a:endParaRPr>
          </a:p>
          <a:p>
            <a:pPr lvl="2" indent="-277495" eaLnBrk="1" hangingPunct="1">
              <a:buBlip>
                <a:blip r:embed="rId2"/>
              </a:buBlip>
            </a:pPr>
            <a:r>
              <a:rPr sz="1600" dirty="0">
                <a:solidFill>
                  <a:schemeClr val="accent2"/>
                </a:solidFill>
                <a:latin typeface="Arial" panose="020B0604020202020204" pitchFamily="34" charset="0"/>
                <a:ea typeface="Times New Roman" panose="02020603050405020304" pitchFamily="18" charset="0"/>
              </a:rPr>
              <a:t>SAVE TRANSACTION</a:t>
            </a:r>
            <a:endParaRPr sz="1600" dirty="0">
              <a:solidFill>
                <a:schemeClr val="accent2"/>
              </a:solidFill>
              <a:latin typeface="Arial" panose="020B0604020202020204" pitchFamily="34" charset="0"/>
              <a:ea typeface="Times New Roman" panose="02020603050405020304" pitchFamily="18" charset="0"/>
            </a:endParaRPr>
          </a:p>
        </p:txBody>
      </p:sp>
      <p:sp>
        <p:nvSpPr>
          <p:cNvPr id="21507"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Creating Transactions (Contd.)</a:t>
            </a:r>
            <a:endParaRPr sz="2000" b="1" dirty="0">
              <a:solidFill>
                <a:schemeClr val="bg1"/>
              </a:solidFill>
              <a:latin typeface="Tahoma" panose="020B0604030504040204" pitchFamily="34" charset="0"/>
              <a:ea typeface="Times New Roman" panose="02020603050405020304" pitchFamily="18" charset="0"/>
            </a:endParaRPr>
          </a:p>
        </p:txBody>
      </p:sp>
      <p:sp>
        <p:nvSpPr>
          <p:cNvPr id="21508" name="TextBox 3"/>
          <p:cNvSpPr txBox="1"/>
          <p:nvPr/>
        </p:nvSpPr>
        <p:spPr>
          <a:xfrm>
            <a:off x="7620000" y="2524125"/>
            <a:ext cx="2514600" cy="518160"/>
          </a:xfrm>
          <a:prstGeom prst="rect">
            <a:avLst/>
          </a:prstGeom>
          <a:noFill/>
          <a:ln w="9525">
            <a:noFill/>
          </a:ln>
        </p:spPr>
        <p:txBody>
          <a:bodyPr>
            <a:spAutoFit/>
          </a:bodyPr>
          <a:p>
            <a:pPr lvl="0" eaLnBrk="1" hangingPunct="1">
              <a:buNone/>
            </a:pPr>
            <a:r>
              <a:rPr sz="1400" dirty="0">
                <a:solidFill>
                  <a:srgbClr val="C00000"/>
                </a:solidFill>
                <a:latin typeface="Arial" panose="020B0604020202020204"/>
                <a:ea typeface="Arial" panose="020B0604020202020204"/>
              </a:rPr>
              <a:t>Is used to set the starting point of a transaction</a:t>
            </a:r>
            <a:endParaRPr sz="1400" dirty="0">
              <a:solidFill>
                <a:srgbClr val="C00000"/>
              </a:solidFill>
              <a:latin typeface="Arial" panose="020B0604020202020204"/>
              <a:ea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checkerboard(across)">
                                      <p:cBhvr>
                                        <p:cTn id="7" dur="5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p:nvPr>
            <p:ph idx="1"/>
          </p:nvPr>
        </p:nvSpPr>
        <p:spPr>
          <a:xfrm>
            <a:off x="3032125" y="1597025"/>
            <a:ext cx="7237413" cy="4318000"/>
          </a:xfrm>
          <a:solidFill>
            <a:srgbClr val="FFFFFF"/>
          </a:solidFill>
          <a:ln>
            <a:noFill/>
          </a:ln>
        </p:spPr>
        <p:txBody>
          <a:bodyPr/>
          <a:p>
            <a:pPr eaLnBrk="1" hangingPunct="1">
              <a:buBlip>
                <a:blip r:embed="rId1"/>
              </a:buBlip>
            </a:pPr>
            <a:r>
              <a:rPr sz="2000" dirty="0">
                <a:solidFill>
                  <a:schemeClr val="accent2"/>
                </a:solidFill>
                <a:latin typeface="Arial" panose="020B0604020202020204" pitchFamily="34" charset="0"/>
                <a:ea typeface="Times New Roman" panose="02020603050405020304" pitchFamily="18" charset="0"/>
              </a:rPr>
              <a:t>Explicit transaction:</a:t>
            </a:r>
            <a:endParaRPr sz="2000" dirty="0">
              <a:solidFill>
                <a:schemeClr val="accent2"/>
              </a:solidFill>
              <a:latin typeface="Arial" panose="020B0604020202020204" pitchFamily="34" charset="0"/>
              <a:ea typeface="Times New Roman" panose="02020603050405020304" pitchFamily="18" charset="0"/>
            </a:endParaRPr>
          </a:p>
          <a:p>
            <a:pPr lvl="1" indent="-277495" eaLnBrk="1" hangingPunct="1">
              <a:buBlip>
                <a:blip r:embed="rId2"/>
              </a:buBlip>
            </a:pPr>
            <a:r>
              <a:rPr sz="1800" dirty="0">
                <a:solidFill>
                  <a:schemeClr val="accent2"/>
                </a:solidFill>
                <a:latin typeface="Arial" panose="020B0604020202020204"/>
                <a:ea typeface="Times New Roman" panose="02020603050405020304" pitchFamily="18" charset="0"/>
              </a:rPr>
              <a:t>C</a:t>
            </a:r>
            <a:r>
              <a:rPr lang="en-IN" altLang="x-none" sz="1800" dirty="0">
                <a:solidFill>
                  <a:schemeClr val="accent2"/>
                </a:solidFill>
                <a:latin typeface="Arial" panose="020B0604020202020204"/>
                <a:ea typeface="Times New Roman" panose="02020603050405020304" pitchFamily="18" charset="0"/>
              </a:rPr>
              <a:t>an be created using the </a:t>
            </a:r>
            <a:r>
              <a:rPr sz="1800" dirty="0">
                <a:solidFill>
                  <a:schemeClr val="accent2"/>
                </a:solidFill>
                <a:latin typeface="Arial" panose="020B0604020202020204"/>
                <a:ea typeface="Times New Roman" panose="02020603050405020304" pitchFamily="18" charset="0"/>
              </a:rPr>
              <a:t>following statements:</a:t>
            </a:r>
            <a:endParaRPr sz="1800" dirty="0">
              <a:solidFill>
                <a:schemeClr val="accent2"/>
              </a:solidFill>
              <a:latin typeface="Arial" panose="020B0604020202020204"/>
              <a:ea typeface="Times New Roman" panose="02020603050405020304" pitchFamily="18" charset="0"/>
            </a:endParaRPr>
          </a:p>
          <a:p>
            <a:pPr lvl="2" indent="-277495" eaLnBrk="1" hangingPunct="1">
              <a:buBlip>
                <a:blip r:embed="rId2"/>
              </a:buBlip>
            </a:pPr>
            <a:r>
              <a:rPr sz="1600" dirty="0">
                <a:solidFill>
                  <a:schemeClr val="accent2"/>
                </a:solidFill>
                <a:latin typeface="Arial" panose="020B0604020202020204" pitchFamily="34" charset="0"/>
                <a:ea typeface="Times New Roman" panose="02020603050405020304" pitchFamily="18" charset="0"/>
              </a:rPr>
              <a:t>BEGIN TRANSACTION</a:t>
            </a:r>
            <a:endParaRPr sz="1600" dirty="0">
              <a:solidFill>
                <a:schemeClr val="accent2"/>
              </a:solidFill>
              <a:latin typeface="Arial" panose="020B0604020202020204" pitchFamily="34" charset="0"/>
              <a:ea typeface="Times New Roman" panose="02020603050405020304" pitchFamily="18" charset="0"/>
            </a:endParaRPr>
          </a:p>
          <a:p>
            <a:pPr lvl="2" indent="-277495" eaLnBrk="1" hangingPunct="1">
              <a:buBlip>
                <a:blip r:embed="rId2"/>
              </a:buBlip>
            </a:pPr>
            <a:r>
              <a:rPr sz="1600" dirty="0">
                <a:solidFill>
                  <a:srgbClr val="FF0000"/>
                </a:solidFill>
                <a:latin typeface="Arial" panose="020B0604020202020204" pitchFamily="34" charset="0"/>
                <a:ea typeface="Times New Roman" panose="02020603050405020304" pitchFamily="18" charset="0"/>
              </a:rPr>
              <a:t>COMMIT TRANSACTION</a:t>
            </a:r>
            <a:endParaRPr sz="1600" dirty="0">
              <a:solidFill>
                <a:srgbClr val="FF0000"/>
              </a:solidFill>
              <a:latin typeface="Arial" panose="020B0604020202020204" pitchFamily="34" charset="0"/>
              <a:ea typeface="Times New Roman" panose="02020603050405020304" pitchFamily="18" charset="0"/>
            </a:endParaRPr>
          </a:p>
          <a:p>
            <a:pPr lvl="2" indent="-277495" eaLnBrk="1" hangingPunct="1">
              <a:buBlip>
                <a:blip r:embed="rId2"/>
              </a:buBlip>
            </a:pPr>
            <a:r>
              <a:rPr sz="1600" dirty="0">
                <a:solidFill>
                  <a:schemeClr val="accent2"/>
                </a:solidFill>
                <a:latin typeface="Arial" panose="020B0604020202020204" pitchFamily="34" charset="0"/>
                <a:ea typeface="Times New Roman" panose="02020603050405020304" pitchFamily="18" charset="0"/>
              </a:rPr>
              <a:t>ROLLBACK TRANSACTION</a:t>
            </a:r>
            <a:endParaRPr sz="1600" dirty="0">
              <a:solidFill>
                <a:schemeClr val="accent2"/>
              </a:solidFill>
              <a:latin typeface="Arial" panose="020B0604020202020204" pitchFamily="34" charset="0"/>
              <a:ea typeface="Times New Roman" panose="02020603050405020304" pitchFamily="18" charset="0"/>
            </a:endParaRPr>
          </a:p>
          <a:p>
            <a:pPr lvl="2" indent="-277495" eaLnBrk="1" hangingPunct="1">
              <a:buBlip>
                <a:blip r:embed="rId2"/>
              </a:buBlip>
            </a:pPr>
            <a:r>
              <a:rPr sz="1600" dirty="0">
                <a:solidFill>
                  <a:schemeClr val="accent2"/>
                </a:solidFill>
                <a:latin typeface="Arial" panose="020B0604020202020204" pitchFamily="34" charset="0"/>
                <a:ea typeface="Times New Roman" panose="02020603050405020304" pitchFamily="18" charset="0"/>
              </a:rPr>
              <a:t>SAVE TRANSACTION</a:t>
            </a:r>
            <a:endParaRPr sz="1600" dirty="0">
              <a:solidFill>
                <a:schemeClr val="accent2"/>
              </a:solidFill>
              <a:latin typeface="Arial" panose="020B0604020202020204" pitchFamily="34" charset="0"/>
              <a:ea typeface="Times New Roman" panose="02020603050405020304" pitchFamily="18" charset="0"/>
            </a:endParaRPr>
          </a:p>
        </p:txBody>
      </p:sp>
      <p:sp>
        <p:nvSpPr>
          <p:cNvPr id="22531"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Creating Transactions (Contd.)</a:t>
            </a:r>
            <a:endParaRPr sz="2000" b="1" dirty="0">
              <a:solidFill>
                <a:schemeClr val="bg1"/>
              </a:solidFill>
              <a:latin typeface="Tahoma" panose="020B0604030504040204" pitchFamily="34" charset="0"/>
              <a:ea typeface="Times New Roman" panose="02020603050405020304" pitchFamily="18" charset="0"/>
            </a:endParaRPr>
          </a:p>
        </p:txBody>
      </p:sp>
      <p:sp>
        <p:nvSpPr>
          <p:cNvPr id="22532" name="TextBox 3"/>
          <p:cNvSpPr txBox="1"/>
          <p:nvPr/>
        </p:nvSpPr>
        <p:spPr>
          <a:xfrm>
            <a:off x="7620000" y="2524125"/>
            <a:ext cx="2514600" cy="518160"/>
          </a:xfrm>
          <a:prstGeom prst="rect">
            <a:avLst/>
          </a:prstGeom>
          <a:noFill/>
          <a:ln w="9525">
            <a:noFill/>
          </a:ln>
        </p:spPr>
        <p:txBody>
          <a:bodyPr>
            <a:spAutoFit/>
          </a:bodyPr>
          <a:p>
            <a:pPr lvl="0" eaLnBrk="1" hangingPunct="1">
              <a:buNone/>
            </a:pPr>
            <a:r>
              <a:rPr sz="1400" dirty="0">
                <a:solidFill>
                  <a:srgbClr val="C00000"/>
                </a:solidFill>
                <a:latin typeface="Arial" panose="020B0604020202020204"/>
                <a:ea typeface="Arial" panose="020B0604020202020204"/>
              </a:rPr>
              <a:t>Is used to save the changes permanently in the database</a:t>
            </a:r>
            <a:endParaRPr sz="1400" dirty="0">
              <a:solidFill>
                <a:srgbClr val="C00000"/>
              </a:solidFill>
              <a:latin typeface="Arial" panose="020B0604020202020204"/>
              <a:ea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checkerboard(across)">
                                      <p:cBhvr>
                                        <p:cTn id="7"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p:nvPr>
            <p:ph idx="1"/>
          </p:nvPr>
        </p:nvSpPr>
        <p:spPr>
          <a:xfrm>
            <a:off x="3032125" y="1597025"/>
            <a:ext cx="7237413" cy="4318000"/>
          </a:xfrm>
          <a:solidFill>
            <a:srgbClr val="FFFFFF"/>
          </a:solidFill>
          <a:ln>
            <a:noFill/>
          </a:ln>
        </p:spPr>
        <p:txBody>
          <a:bodyPr/>
          <a:p>
            <a:pPr eaLnBrk="1" hangingPunct="1">
              <a:buBlip>
                <a:blip r:embed="rId1"/>
              </a:buBlip>
            </a:pPr>
            <a:r>
              <a:rPr sz="2000" dirty="0">
                <a:solidFill>
                  <a:schemeClr val="accent2"/>
                </a:solidFill>
                <a:latin typeface="Arial" panose="020B0604020202020204" pitchFamily="34" charset="0"/>
                <a:ea typeface="Times New Roman" panose="02020603050405020304" pitchFamily="18" charset="0"/>
              </a:rPr>
              <a:t>Explicit transaction:</a:t>
            </a:r>
            <a:endParaRPr sz="2000" dirty="0">
              <a:solidFill>
                <a:schemeClr val="accent2"/>
              </a:solidFill>
              <a:latin typeface="Arial" panose="020B0604020202020204" pitchFamily="34" charset="0"/>
              <a:ea typeface="Times New Roman" panose="02020603050405020304" pitchFamily="18" charset="0"/>
            </a:endParaRPr>
          </a:p>
          <a:p>
            <a:pPr lvl="1" indent="-277495" eaLnBrk="1" hangingPunct="1">
              <a:buBlip>
                <a:blip r:embed="rId2"/>
              </a:buBlip>
            </a:pPr>
            <a:r>
              <a:rPr sz="1800" dirty="0">
                <a:solidFill>
                  <a:schemeClr val="accent2"/>
                </a:solidFill>
                <a:latin typeface="Arial" panose="020B0604020202020204"/>
                <a:ea typeface="Times New Roman" panose="02020603050405020304" pitchFamily="18" charset="0"/>
              </a:rPr>
              <a:t>C</a:t>
            </a:r>
            <a:r>
              <a:rPr lang="en-IN" altLang="x-none" sz="1800" dirty="0">
                <a:solidFill>
                  <a:schemeClr val="accent2"/>
                </a:solidFill>
                <a:latin typeface="Arial" panose="020B0604020202020204"/>
                <a:ea typeface="Times New Roman" panose="02020603050405020304" pitchFamily="18" charset="0"/>
              </a:rPr>
              <a:t>an be created using the </a:t>
            </a:r>
            <a:r>
              <a:rPr sz="1800" dirty="0">
                <a:solidFill>
                  <a:schemeClr val="accent2"/>
                </a:solidFill>
                <a:latin typeface="Arial" panose="020B0604020202020204"/>
                <a:ea typeface="Times New Roman" panose="02020603050405020304" pitchFamily="18" charset="0"/>
              </a:rPr>
              <a:t>following statements:</a:t>
            </a:r>
            <a:endParaRPr sz="1800" dirty="0">
              <a:solidFill>
                <a:schemeClr val="accent2"/>
              </a:solidFill>
              <a:latin typeface="Arial" panose="020B0604020202020204"/>
              <a:ea typeface="Times New Roman" panose="02020603050405020304" pitchFamily="18" charset="0"/>
            </a:endParaRPr>
          </a:p>
          <a:p>
            <a:pPr lvl="2" indent="-277495" eaLnBrk="1" hangingPunct="1">
              <a:buBlip>
                <a:blip r:embed="rId2"/>
              </a:buBlip>
            </a:pPr>
            <a:r>
              <a:rPr sz="1600" dirty="0">
                <a:solidFill>
                  <a:schemeClr val="accent2"/>
                </a:solidFill>
                <a:latin typeface="Arial" panose="020B0604020202020204" pitchFamily="34" charset="0"/>
                <a:ea typeface="Times New Roman" panose="02020603050405020304" pitchFamily="18" charset="0"/>
              </a:rPr>
              <a:t>BEGIN TRANSACTION</a:t>
            </a:r>
            <a:endParaRPr sz="1600" dirty="0">
              <a:solidFill>
                <a:schemeClr val="accent2"/>
              </a:solidFill>
              <a:latin typeface="Arial" panose="020B0604020202020204" pitchFamily="34" charset="0"/>
              <a:ea typeface="Times New Roman" panose="02020603050405020304" pitchFamily="18" charset="0"/>
            </a:endParaRPr>
          </a:p>
          <a:p>
            <a:pPr lvl="2" indent="-277495" eaLnBrk="1" hangingPunct="1">
              <a:buBlip>
                <a:blip r:embed="rId2"/>
              </a:buBlip>
            </a:pPr>
            <a:r>
              <a:rPr sz="1600" dirty="0">
                <a:solidFill>
                  <a:schemeClr val="accent2"/>
                </a:solidFill>
                <a:latin typeface="Arial" panose="020B0604020202020204" pitchFamily="34" charset="0"/>
                <a:ea typeface="Times New Roman" panose="02020603050405020304" pitchFamily="18" charset="0"/>
              </a:rPr>
              <a:t>COMMIT TRANSACTION</a:t>
            </a:r>
            <a:endParaRPr sz="1600" dirty="0">
              <a:solidFill>
                <a:schemeClr val="accent2"/>
              </a:solidFill>
              <a:latin typeface="Arial" panose="020B0604020202020204" pitchFamily="34" charset="0"/>
              <a:ea typeface="Times New Roman" panose="02020603050405020304" pitchFamily="18" charset="0"/>
            </a:endParaRPr>
          </a:p>
          <a:p>
            <a:pPr lvl="2" indent="-277495" eaLnBrk="1" hangingPunct="1">
              <a:buBlip>
                <a:blip r:embed="rId2"/>
              </a:buBlip>
            </a:pPr>
            <a:r>
              <a:rPr sz="1600" dirty="0">
                <a:solidFill>
                  <a:srgbClr val="FF0000"/>
                </a:solidFill>
                <a:latin typeface="Arial" panose="020B0604020202020204" pitchFamily="34" charset="0"/>
                <a:ea typeface="Times New Roman" panose="02020603050405020304" pitchFamily="18" charset="0"/>
              </a:rPr>
              <a:t>ROLLBACK TRANSACTION</a:t>
            </a:r>
            <a:endParaRPr sz="1600" dirty="0">
              <a:solidFill>
                <a:srgbClr val="FF0000"/>
              </a:solidFill>
              <a:latin typeface="Arial" panose="020B0604020202020204" pitchFamily="34" charset="0"/>
              <a:ea typeface="Times New Roman" panose="02020603050405020304" pitchFamily="18" charset="0"/>
            </a:endParaRPr>
          </a:p>
          <a:p>
            <a:pPr lvl="2" indent="-277495" eaLnBrk="1" hangingPunct="1">
              <a:buBlip>
                <a:blip r:embed="rId2"/>
              </a:buBlip>
            </a:pPr>
            <a:r>
              <a:rPr sz="1600" dirty="0">
                <a:solidFill>
                  <a:schemeClr val="accent2"/>
                </a:solidFill>
                <a:latin typeface="Arial" panose="020B0604020202020204" pitchFamily="34" charset="0"/>
                <a:ea typeface="Times New Roman" panose="02020603050405020304" pitchFamily="18" charset="0"/>
              </a:rPr>
              <a:t>SAVE TRANSACTION</a:t>
            </a:r>
            <a:endParaRPr sz="1600" dirty="0">
              <a:solidFill>
                <a:schemeClr val="accent2"/>
              </a:solidFill>
              <a:latin typeface="Arial" panose="020B0604020202020204" pitchFamily="34" charset="0"/>
              <a:ea typeface="Times New Roman" panose="02020603050405020304" pitchFamily="18" charset="0"/>
            </a:endParaRPr>
          </a:p>
        </p:txBody>
      </p:sp>
      <p:sp>
        <p:nvSpPr>
          <p:cNvPr id="23555"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Creating Transactions (Contd.)</a:t>
            </a:r>
            <a:endParaRPr sz="2000" b="1" dirty="0">
              <a:solidFill>
                <a:schemeClr val="bg1"/>
              </a:solidFill>
              <a:latin typeface="Tahoma" panose="020B0604030504040204" pitchFamily="34" charset="0"/>
              <a:ea typeface="Times New Roman" panose="02020603050405020304" pitchFamily="18" charset="0"/>
            </a:endParaRPr>
          </a:p>
        </p:txBody>
      </p:sp>
      <p:sp>
        <p:nvSpPr>
          <p:cNvPr id="23556" name="TextBox 3"/>
          <p:cNvSpPr txBox="1"/>
          <p:nvPr/>
        </p:nvSpPr>
        <p:spPr>
          <a:xfrm>
            <a:off x="7620000" y="2524125"/>
            <a:ext cx="2514600" cy="304800"/>
          </a:xfrm>
          <a:prstGeom prst="rect">
            <a:avLst/>
          </a:prstGeom>
          <a:noFill/>
          <a:ln w="9525">
            <a:noFill/>
          </a:ln>
        </p:spPr>
        <p:txBody>
          <a:bodyPr>
            <a:spAutoFit/>
          </a:bodyPr>
          <a:p>
            <a:pPr lvl="0" eaLnBrk="1" hangingPunct="1">
              <a:buNone/>
            </a:pPr>
            <a:r>
              <a:rPr sz="1400" dirty="0">
                <a:solidFill>
                  <a:srgbClr val="C00000"/>
                </a:solidFill>
                <a:latin typeface="Arial" panose="020B0604020202020204"/>
                <a:ea typeface="Arial" panose="020B0604020202020204"/>
              </a:rPr>
              <a:t>Is used to undo the changes</a:t>
            </a:r>
            <a:endParaRPr sz="1400" dirty="0">
              <a:solidFill>
                <a:srgbClr val="C00000"/>
              </a:solidFill>
              <a:latin typeface="Arial" panose="020B0604020202020204"/>
              <a:ea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checkerboard(across)">
                                      <p:cBhvr>
                                        <p:cTn id="7"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p:nvPr>
            <p:ph idx="1"/>
          </p:nvPr>
        </p:nvSpPr>
        <p:spPr>
          <a:xfrm>
            <a:off x="3032125" y="1597025"/>
            <a:ext cx="7237413" cy="4318000"/>
          </a:xfrm>
          <a:solidFill>
            <a:srgbClr val="FFFFFF"/>
          </a:solidFill>
          <a:ln>
            <a:noFill/>
          </a:ln>
        </p:spPr>
        <p:txBody>
          <a:bodyPr/>
          <a:p>
            <a:pPr eaLnBrk="1" hangingPunct="1">
              <a:buBlip>
                <a:blip r:embed="rId1"/>
              </a:buBlip>
            </a:pPr>
            <a:r>
              <a:rPr sz="2000" dirty="0">
                <a:solidFill>
                  <a:schemeClr val="accent2"/>
                </a:solidFill>
                <a:latin typeface="Arial" panose="020B0604020202020204" pitchFamily="34" charset="0"/>
                <a:ea typeface="Times New Roman" panose="02020603050405020304" pitchFamily="18" charset="0"/>
              </a:rPr>
              <a:t>Explicit transaction:</a:t>
            </a:r>
            <a:endParaRPr sz="2000" dirty="0">
              <a:solidFill>
                <a:schemeClr val="accent2"/>
              </a:solidFill>
              <a:latin typeface="Arial" panose="020B0604020202020204" pitchFamily="34" charset="0"/>
              <a:ea typeface="Times New Roman" panose="02020603050405020304" pitchFamily="18" charset="0"/>
            </a:endParaRPr>
          </a:p>
          <a:p>
            <a:pPr lvl="1" indent="-277495" eaLnBrk="1" hangingPunct="1">
              <a:buBlip>
                <a:blip r:embed="rId2"/>
              </a:buBlip>
            </a:pPr>
            <a:r>
              <a:rPr sz="1800" dirty="0">
                <a:solidFill>
                  <a:schemeClr val="accent2"/>
                </a:solidFill>
                <a:latin typeface="Arial" panose="020B0604020202020204"/>
                <a:ea typeface="Times New Roman" panose="02020603050405020304" pitchFamily="18" charset="0"/>
              </a:rPr>
              <a:t>C</a:t>
            </a:r>
            <a:r>
              <a:rPr lang="en-IN" altLang="x-none" sz="1800" dirty="0">
                <a:solidFill>
                  <a:schemeClr val="accent2"/>
                </a:solidFill>
                <a:latin typeface="Arial" panose="020B0604020202020204"/>
                <a:ea typeface="Times New Roman" panose="02020603050405020304" pitchFamily="18" charset="0"/>
              </a:rPr>
              <a:t>an be created using the </a:t>
            </a:r>
            <a:r>
              <a:rPr sz="1800" dirty="0">
                <a:solidFill>
                  <a:schemeClr val="accent2"/>
                </a:solidFill>
                <a:latin typeface="Arial" panose="020B0604020202020204"/>
                <a:ea typeface="Times New Roman" panose="02020603050405020304" pitchFamily="18" charset="0"/>
              </a:rPr>
              <a:t>following statements:</a:t>
            </a:r>
            <a:endParaRPr sz="1800" dirty="0">
              <a:solidFill>
                <a:schemeClr val="accent2"/>
              </a:solidFill>
              <a:latin typeface="Arial" panose="020B0604020202020204"/>
              <a:ea typeface="Times New Roman" panose="02020603050405020304" pitchFamily="18" charset="0"/>
            </a:endParaRPr>
          </a:p>
          <a:p>
            <a:pPr lvl="2" indent="-277495" eaLnBrk="1" hangingPunct="1">
              <a:buBlip>
                <a:blip r:embed="rId2"/>
              </a:buBlip>
            </a:pPr>
            <a:r>
              <a:rPr sz="1600" dirty="0">
                <a:solidFill>
                  <a:schemeClr val="accent2"/>
                </a:solidFill>
                <a:latin typeface="Arial" panose="020B0604020202020204" pitchFamily="34" charset="0"/>
                <a:ea typeface="Times New Roman" panose="02020603050405020304" pitchFamily="18" charset="0"/>
              </a:rPr>
              <a:t>BEGIN TRANSACTION</a:t>
            </a:r>
            <a:endParaRPr sz="1600" dirty="0">
              <a:solidFill>
                <a:schemeClr val="accent2"/>
              </a:solidFill>
              <a:latin typeface="Arial" panose="020B0604020202020204" pitchFamily="34" charset="0"/>
              <a:ea typeface="Times New Roman" panose="02020603050405020304" pitchFamily="18" charset="0"/>
            </a:endParaRPr>
          </a:p>
          <a:p>
            <a:pPr lvl="2" indent="-277495" eaLnBrk="1" hangingPunct="1">
              <a:buBlip>
                <a:blip r:embed="rId2"/>
              </a:buBlip>
            </a:pPr>
            <a:r>
              <a:rPr sz="1600" dirty="0">
                <a:solidFill>
                  <a:schemeClr val="accent2"/>
                </a:solidFill>
                <a:latin typeface="Arial" panose="020B0604020202020204" pitchFamily="34" charset="0"/>
                <a:ea typeface="Times New Roman" panose="02020603050405020304" pitchFamily="18" charset="0"/>
              </a:rPr>
              <a:t>COMMIT TRANSACTION</a:t>
            </a:r>
            <a:endParaRPr sz="1600" dirty="0">
              <a:solidFill>
                <a:schemeClr val="accent2"/>
              </a:solidFill>
              <a:latin typeface="Arial" panose="020B0604020202020204" pitchFamily="34" charset="0"/>
              <a:ea typeface="Times New Roman" panose="02020603050405020304" pitchFamily="18" charset="0"/>
            </a:endParaRPr>
          </a:p>
          <a:p>
            <a:pPr lvl="2" indent="-277495" eaLnBrk="1" hangingPunct="1">
              <a:buBlip>
                <a:blip r:embed="rId2"/>
              </a:buBlip>
            </a:pPr>
            <a:r>
              <a:rPr sz="1600" dirty="0">
                <a:solidFill>
                  <a:schemeClr val="accent2"/>
                </a:solidFill>
                <a:latin typeface="Arial" panose="020B0604020202020204" pitchFamily="34" charset="0"/>
                <a:ea typeface="Times New Roman" panose="02020603050405020304" pitchFamily="18" charset="0"/>
              </a:rPr>
              <a:t>ROLLBACK TRANSACTION</a:t>
            </a:r>
            <a:endParaRPr sz="1600" dirty="0">
              <a:solidFill>
                <a:schemeClr val="accent2"/>
              </a:solidFill>
              <a:latin typeface="Arial" panose="020B0604020202020204" pitchFamily="34" charset="0"/>
              <a:ea typeface="Times New Roman" panose="02020603050405020304" pitchFamily="18" charset="0"/>
            </a:endParaRPr>
          </a:p>
          <a:p>
            <a:pPr lvl="2" indent="-277495" eaLnBrk="1" hangingPunct="1">
              <a:buBlip>
                <a:blip r:embed="rId2"/>
              </a:buBlip>
            </a:pPr>
            <a:r>
              <a:rPr sz="1600" dirty="0">
                <a:solidFill>
                  <a:srgbClr val="FF0000"/>
                </a:solidFill>
                <a:latin typeface="Arial" panose="020B0604020202020204" pitchFamily="34" charset="0"/>
                <a:ea typeface="Times New Roman" panose="02020603050405020304" pitchFamily="18" charset="0"/>
              </a:rPr>
              <a:t>SAVE TRANSACTION</a:t>
            </a:r>
            <a:endParaRPr sz="1600" dirty="0">
              <a:solidFill>
                <a:srgbClr val="FF0000"/>
              </a:solidFill>
              <a:latin typeface="Arial" panose="020B0604020202020204" pitchFamily="34" charset="0"/>
              <a:ea typeface="Times New Roman" panose="02020603050405020304" pitchFamily="18" charset="0"/>
            </a:endParaRPr>
          </a:p>
        </p:txBody>
      </p:sp>
      <p:sp>
        <p:nvSpPr>
          <p:cNvPr id="24579"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Creating Transactions (Contd.)</a:t>
            </a:r>
            <a:endParaRPr sz="2000" b="1" dirty="0">
              <a:solidFill>
                <a:schemeClr val="bg1"/>
              </a:solidFill>
              <a:latin typeface="Tahoma" panose="020B0604030504040204" pitchFamily="34" charset="0"/>
              <a:ea typeface="Times New Roman" panose="02020603050405020304" pitchFamily="18" charset="0"/>
            </a:endParaRPr>
          </a:p>
        </p:txBody>
      </p:sp>
      <p:sp>
        <p:nvSpPr>
          <p:cNvPr id="24580" name="TextBox 3"/>
          <p:cNvSpPr txBox="1"/>
          <p:nvPr/>
        </p:nvSpPr>
        <p:spPr>
          <a:xfrm>
            <a:off x="7620000" y="2524125"/>
            <a:ext cx="2514600" cy="731520"/>
          </a:xfrm>
          <a:prstGeom prst="rect">
            <a:avLst/>
          </a:prstGeom>
          <a:noFill/>
          <a:ln w="9525">
            <a:noFill/>
          </a:ln>
        </p:spPr>
        <p:txBody>
          <a:bodyPr>
            <a:spAutoFit/>
          </a:bodyPr>
          <a:p>
            <a:pPr lvl="0" eaLnBrk="1" hangingPunct="1">
              <a:buNone/>
            </a:pPr>
            <a:r>
              <a:rPr sz="1400" dirty="0">
                <a:solidFill>
                  <a:srgbClr val="C00000"/>
                </a:solidFill>
                <a:latin typeface="Arial" panose="020B0604020202020204"/>
                <a:ea typeface="Arial" panose="020B0604020202020204"/>
              </a:rPr>
              <a:t>Is used to establish save points that allow partial rollback of a transaction</a:t>
            </a:r>
            <a:endParaRPr sz="1400" dirty="0">
              <a:solidFill>
                <a:srgbClr val="C00000"/>
              </a:solidFill>
              <a:latin typeface="Arial" panose="020B0604020202020204"/>
              <a:ea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checkerboard(across)">
                                      <p:cBhvr>
                                        <p:cTn id="7"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ChangeArrowheads="1"/>
          </p:cNvSpPr>
          <p:nvPr>
            <p:ph idx="1"/>
          </p:nvPr>
        </p:nvSpPr>
        <p:spPr bwMode="auto">
          <a:xfrm>
            <a:off x="3032125" y="1597025"/>
            <a:ext cx="7237413" cy="4318000"/>
          </a:xfrm>
          <a:solidFill>
            <a:srgbClr val="FFFFFF"/>
          </a:solidFill>
          <a:ln>
            <a:noFill/>
            <a:miter lim="800000"/>
          </a:ln>
        </p:spPr>
        <p:txBody>
          <a:bodyPr vert="horz" wrap="square" lIns="91440" tIns="45720" rIns="91440" bIns="45720" numCol="1" anchor="t" anchorCtr="0" compatLnSpc="1"/>
          <a:p>
            <a:pPr lvl="1" indent="-277495" eaLnBrk="1" hangingPunct="1">
              <a:buBlip>
                <a:blip r:embed="rId1"/>
              </a:buBlip>
            </a:pPr>
            <a:r>
              <a:rPr sz="1800" dirty="0">
                <a:solidFill>
                  <a:schemeClr val="accent2"/>
                </a:solidFill>
                <a:latin typeface="Arial" panose="020B0604020202020204"/>
                <a:ea typeface="Times New Roman" panose="02020603050405020304" pitchFamily="18" charset="0"/>
              </a:rPr>
              <a:t>You can define the beginning and end of a transaction, as shown in the following statements:</a:t>
            </a:r>
            <a:endParaRPr sz="1800" dirty="0">
              <a:solidFill>
                <a:schemeClr val="accent2"/>
              </a:solidFill>
              <a:latin typeface="Arial" panose="020B0604020202020204"/>
              <a:ea typeface="Times New Roman" panose="02020603050405020304" pitchFamily="18"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BEGIN TRAN myTran</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UPDATE FixedDepositAccount</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SET Balance = Balance – 25000</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WHERE AccountName = ‘Sally’</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UPDATE SavingsAccount</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SET Balance = Balance + 25000</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WHERE AccountName = ‘Sally’</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COMMIT TRAN myTran</a:t>
            </a:r>
            <a:endParaRPr sz="1600" dirty="0">
              <a:solidFill>
                <a:schemeClr val="accent2"/>
              </a:solidFill>
              <a:latin typeface="Courier New" panose="02070309020205020404" pitchFamily="49" charset="0"/>
              <a:ea typeface="Courier New" panose="02070309020205020404" pitchFamily="49" charset="0"/>
            </a:endParaRPr>
          </a:p>
          <a:p>
            <a:pPr lvl="1" indent="-277495" eaLnBrk="1" hangingPunct="1">
              <a:buNone/>
            </a:pPr>
            <a:endParaRPr sz="1600" dirty="0">
              <a:solidFill>
                <a:schemeClr val="accent2"/>
              </a:solidFill>
              <a:latin typeface="Arial" panose="020B0604020202020204" pitchFamily="34" charset="0"/>
              <a:ea typeface="Times New Roman" panose="02020603050405020304" pitchFamily="18" charset="0"/>
            </a:endParaRPr>
          </a:p>
        </p:txBody>
      </p:sp>
      <p:sp>
        <p:nvSpPr>
          <p:cNvPr id="25603"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Creating Transactions (Contd.)</a:t>
            </a:r>
            <a:endParaRPr sz="2000" b="1" dirty="0">
              <a:solidFill>
                <a:schemeClr val="bg1"/>
              </a:solidFill>
              <a:latin typeface="Tahoma" panose="020B0604030504040204" pitchFamily="34" charset="0"/>
              <a:ea typeface="Times New Roman" panose="02020603050405020304" pitchFamily="18" charset="0"/>
            </a:endParaRPr>
          </a:p>
        </p:txBody>
      </p:sp>
      <p:sp>
        <p:nvSpPr>
          <p:cNvPr id="25604" name="TextBox 3"/>
          <p:cNvSpPr txBox="1"/>
          <p:nvPr/>
        </p:nvSpPr>
        <p:spPr>
          <a:xfrm>
            <a:off x="1676400" y="1905000"/>
            <a:ext cx="1676400" cy="365760"/>
          </a:xfrm>
          <a:prstGeom prst="rect">
            <a:avLst/>
          </a:prstGeom>
          <a:noFill/>
          <a:ln w="9525">
            <a:noFill/>
          </a:ln>
        </p:spPr>
        <p:txBody>
          <a:bodyPr>
            <a:spAutoFit/>
          </a:bodyPr>
          <a:p>
            <a:pPr lvl="0" eaLnBrk="1" hangingPunct="1">
              <a:buNone/>
            </a:pPr>
            <a:endParaRPr dirty="0">
              <a:latin typeface="Arial" panose="020B0604020202020204"/>
              <a:ea typeface="Arial" panose="020B060402020202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ChangeArrowheads="1"/>
          </p:cNvSpPr>
          <p:nvPr>
            <p:ph idx="1"/>
          </p:nvPr>
        </p:nvSpPr>
        <p:spPr bwMode="auto">
          <a:xfrm>
            <a:off x="3032125" y="1597025"/>
            <a:ext cx="7237413" cy="4318000"/>
          </a:xfrm>
          <a:solidFill>
            <a:srgbClr val="FFFFFF"/>
          </a:solidFill>
          <a:ln>
            <a:noFill/>
            <a:miter lim="800000"/>
          </a:ln>
        </p:spPr>
        <p:txBody>
          <a:bodyPr vert="horz" wrap="square" lIns="91440" tIns="45720" rIns="91440" bIns="45720" numCol="1" anchor="t" anchorCtr="0" compatLnSpc="1"/>
          <a:p>
            <a:pPr lvl="1" indent="-277495" eaLnBrk="1" hangingPunct="1">
              <a:buBlip>
                <a:blip r:embed="rId1"/>
              </a:buBlip>
            </a:pPr>
            <a:r>
              <a:rPr sz="1800" dirty="0">
                <a:solidFill>
                  <a:schemeClr val="accent2"/>
                </a:solidFill>
                <a:latin typeface="Arial" panose="020B0604020202020204"/>
                <a:ea typeface="Times New Roman" panose="02020603050405020304" pitchFamily="18" charset="0"/>
              </a:rPr>
              <a:t>You can define the beginning and end of a transaction, as shown in the following statements:</a:t>
            </a:r>
            <a:endParaRPr sz="1800" dirty="0">
              <a:solidFill>
                <a:schemeClr val="accent2"/>
              </a:solidFill>
              <a:latin typeface="Arial" panose="020B0604020202020204"/>
              <a:ea typeface="Times New Roman" panose="02020603050405020304" pitchFamily="18" charset="0"/>
            </a:endParaRPr>
          </a:p>
          <a:p>
            <a:pPr marL="1606550" lvl="3" indent="-292100" eaLnBrk="1" hangingPunct="1">
              <a:buNone/>
            </a:pPr>
            <a:r>
              <a:rPr sz="1600" dirty="0">
                <a:solidFill>
                  <a:srgbClr val="FF0000"/>
                </a:solidFill>
                <a:latin typeface="Courier New" panose="02070309020205020404" pitchFamily="49" charset="0"/>
                <a:ea typeface="Courier New" panose="02070309020205020404" pitchFamily="49" charset="0"/>
              </a:rPr>
              <a:t>BEGIN TRAN myTran</a:t>
            </a:r>
            <a:endParaRPr sz="1600" dirty="0">
              <a:solidFill>
                <a:srgbClr val="FF0000"/>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UPDATE FixedDepositAccount</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SET Balance = Balance – 25000</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WHERE AccountName = ‘Sally’</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UPDATE SavingsAccount</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SET Balance = Balance + 25000</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WHERE AccountName = ‘Sally’</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COMMIT TRAN myTran</a:t>
            </a:r>
            <a:endParaRPr sz="1600" dirty="0">
              <a:solidFill>
                <a:schemeClr val="accent2"/>
              </a:solidFill>
              <a:latin typeface="Courier New" panose="02070309020205020404" pitchFamily="49" charset="0"/>
              <a:ea typeface="Courier New" panose="02070309020205020404" pitchFamily="49" charset="0"/>
            </a:endParaRPr>
          </a:p>
          <a:p>
            <a:pPr lvl="1" indent="-277495" eaLnBrk="1" hangingPunct="1">
              <a:buNone/>
            </a:pPr>
            <a:endParaRPr sz="1600" dirty="0">
              <a:solidFill>
                <a:schemeClr val="accent2"/>
              </a:solidFill>
              <a:latin typeface="Arial" panose="020B0604020202020204" pitchFamily="34" charset="0"/>
              <a:ea typeface="Times New Roman" panose="02020603050405020304" pitchFamily="18" charset="0"/>
            </a:endParaRPr>
          </a:p>
        </p:txBody>
      </p:sp>
      <p:sp>
        <p:nvSpPr>
          <p:cNvPr id="26627"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Creating Transactions (Contd.)</a:t>
            </a:r>
            <a:endParaRPr sz="2000" b="1" dirty="0">
              <a:solidFill>
                <a:schemeClr val="bg1"/>
              </a:solidFill>
              <a:latin typeface="Tahoma" panose="020B0604030504040204" pitchFamily="34" charset="0"/>
              <a:ea typeface="Times New Roman" panose="02020603050405020304" pitchFamily="18" charset="0"/>
            </a:endParaRPr>
          </a:p>
        </p:txBody>
      </p:sp>
      <p:sp>
        <p:nvSpPr>
          <p:cNvPr id="26628" name="TextBox 3"/>
          <p:cNvSpPr txBox="1"/>
          <p:nvPr/>
        </p:nvSpPr>
        <p:spPr>
          <a:xfrm>
            <a:off x="1676400" y="1905000"/>
            <a:ext cx="1676400" cy="365760"/>
          </a:xfrm>
          <a:prstGeom prst="rect">
            <a:avLst/>
          </a:prstGeom>
          <a:noFill/>
          <a:ln w="9525">
            <a:noFill/>
          </a:ln>
        </p:spPr>
        <p:txBody>
          <a:bodyPr>
            <a:spAutoFit/>
          </a:bodyPr>
          <a:p>
            <a:pPr lvl="0" eaLnBrk="1" hangingPunct="1">
              <a:buNone/>
            </a:pPr>
            <a:endParaRPr dirty="0">
              <a:latin typeface="Arial" panose="020B0604020202020204"/>
              <a:ea typeface="Arial" panose="020B0604020202020204"/>
            </a:endParaRPr>
          </a:p>
        </p:txBody>
      </p:sp>
      <p:sp>
        <p:nvSpPr>
          <p:cNvPr id="26629" name="TextBox 4"/>
          <p:cNvSpPr txBox="1"/>
          <p:nvPr/>
        </p:nvSpPr>
        <p:spPr>
          <a:xfrm>
            <a:off x="4329113" y="5029200"/>
            <a:ext cx="4495800" cy="304800"/>
          </a:xfrm>
          <a:prstGeom prst="rect">
            <a:avLst/>
          </a:prstGeom>
          <a:noFill/>
          <a:ln w="9525">
            <a:noFill/>
          </a:ln>
        </p:spPr>
        <p:txBody>
          <a:bodyPr>
            <a:spAutoFit/>
          </a:bodyPr>
          <a:p>
            <a:pPr lvl="0" eaLnBrk="1" hangingPunct="1">
              <a:buNone/>
            </a:pPr>
            <a:r>
              <a:rPr sz="1400" dirty="0">
                <a:solidFill>
                  <a:srgbClr val="C00000"/>
                </a:solidFill>
                <a:latin typeface="Arial" panose="020B0604020202020204"/>
                <a:ea typeface="Arial" panose="020B0604020202020204"/>
              </a:rPr>
              <a:t>Starts the transaction named myTran</a:t>
            </a:r>
            <a:endParaRPr dirty="0">
              <a:latin typeface="Arial" panose="020B0604020202020204"/>
              <a:ea typeface="Arial" panose="020B060402020202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ChangeArrowheads="1"/>
          </p:cNvSpPr>
          <p:nvPr>
            <p:ph idx="1"/>
          </p:nvPr>
        </p:nvSpPr>
        <p:spPr bwMode="auto">
          <a:xfrm>
            <a:off x="3032125" y="1597025"/>
            <a:ext cx="7237413" cy="4318000"/>
          </a:xfrm>
          <a:solidFill>
            <a:srgbClr val="FFFFFF"/>
          </a:solidFill>
          <a:ln>
            <a:noFill/>
            <a:miter lim="800000"/>
          </a:ln>
        </p:spPr>
        <p:txBody>
          <a:bodyPr vert="horz" wrap="square" lIns="91440" tIns="45720" rIns="91440" bIns="45720" numCol="1" anchor="t" anchorCtr="0" compatLnSpc="1"/>
          <a:p>
            <a:pPr lvl="1" indent="-277495" eaLnBrk="1" hangingPunct="1">
              <a:buBlip>
                <a:blip r:embed="rId1"/>
              </a:buBlip>
            </a:pPr>
            <a:r>
              <a:rPr sz="1800" dirty="0">
                <a:solidFill>
                  <a:schemeClr val="accent2"/>
                </a:solidFill>
                <a:latin typeface="Arial" panose="020B0604020202020204"/>
                <a:ea typeface="Times New Roman" panose="02020603050405020304" pitchFamily="18" charset="0"/>
              </a:rPr>
              <a:t>You can define the beginning and end of a transaction, as shown in the following statements:</a:t>
            </a:r>
            <a:endParaRPr sz="1800" dirty="0">
              <a:solidFill>
                <a:schemeClr val="accent2"/>
              </a:solidFill>
              <a:latin typeface="Arial" panose="020B0604020202020204"/>
              <a:ea typeface="Times New Roman" panose="02020603050405020304" pitchFamily="18"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BEGIN TRAN myTran</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UPDATE FixedDepositAccount</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SET Balance = Balance – 25000</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WHERE AccountName = ‘Sally’</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UPDATE SavingsAccount</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SET Balance = Balance + 25000</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WHERE AccountName = ‘Sally’</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rgbClr val="FF0000"/>
                </a:solidFill>
                <a:latin typeface="Courier New" panose="02070309020205020404" pitchFamily="49" charset="0"/>
                <a:ea typeface="Courier New" panose="02070309020205020404" pitchFamily="49" charset="0"/>
              </a:rPr>
              <a:t>COMMIT TRAN myTran</a:t>
            </a:r>
            <a:endParaRPr sz="1600" dirty="0">
              <a:solidFill>
                <a:srgbClr val="FF0000"/>
              </a:solidFill>
              <a:latin typeface="Courier New" panose="02070309020205020404" pitchFamily="49" charset="0"/>
              <a:ea typeface="Courier New" panose="02070309020205020404" pitchFamily="49" charset="0"/>
            </a:endParaRPr>
          </a:p>
          <a:p>
            <a:pPr lvl="1" indent="-277495" eaLnBrk="1" hangingPunct="1">
              <a:buNone/>
            </a:pPr>
            <a:endParaRPr sz="1600" dirty="0">
              <a:solidFill>
                <a:schemeClr val="accent2"/>
              </a:solidFill>
              <a:latin typeface="Arial" panose="020B0604020202020204" pitchFamily="34" charset="0"/>
              <a:ea typeface="Times New Roman" panose="02020603050405020304" pitchFamily="18" charset="0"/>
            </a:endParaRPr>
          </a:p>
        </p:txBody>
      </p:sp>
      <p:sp>
        <p:nvSpPr>
          <p:cNvPr id="27651"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Creating Transactions (Contd.)</a:t>
            </a:r>
            <a:endParaRPr sz="2000" b="1" dirty="0">
              <a:solidFill>
                <a:schemeClr val="bg1"/>
              </a:solidFill>
              <a:latin typeface="Tahoma" panose="020B0604030504040204" pitchFamily="34" charset="0"/>
              <a:ea typeface="Times New Roman" panose="02020603050405020304" pitchFamily="18" charset="0"/>
            </a:endParaRPr>
          </a:p>
        </p:txBody>
      </p:sp>
      <p:sp>
        <p:nvSpPr>
          <p:cNvPr id="27652" name="TextBox 3"/>
          <p:cNvSpPr txBox="1"/>
          <p:nvPr/>
        </p:nvSpPr>
        <p:spPr>
          <a:xfrm>
            <a:off x="1676400" y="1905000"/>
            <a:ext cx="1676400" cy="365760"/>
          </a:xfrm>
          <a:prstGeom prst="rect">
            <a:avLst/>
          </a:prstGeom>
          <a:noFill/>
          <a:ln w="9525">
            <a:noFill/>
          </a:ln>
        </p:spPr>
        <p:txBody>
          <a:bodyPr>
            <a:spAutoFit/>
          </a:bodyPr>
          <a:p>
            <a:pPr lvl="0" eaLnBrk="1" hangingPunct="1">
              <a:buNone/>
            </a:pPr>
            <a:endParaRPr dirty="0">
              <a:latin typeface="Arial" panose="020B0604020202020204"/>
              <a:ea typeface="Arial" panose="020B0604020202020204"/>
            </a:endParaRPr>
          </a:p>
        </p:txBody>
      </p:sp>
      <p:sp>
        <p:nvSpPr>
          <p:cNvPr id="27653" name="TextBox 5"/>
          <p:cNvSpPr txBox="1"/>
          <p:nvPr/>
        </p:nvSpPr>
        <p:spPr>
          <a:xfrm>
            <a:off x="4325938" y="5026025"/>
            <a:ext cx="4114800" cy="304800"/>
          </a:xfrm>
          <a:prstGeom prst="rect">
            <a:avLst/>
          </a:prstGeom>
          <a:noFill/>
          <a:ln w="9525">
            <a:noFill/>
          </a:ln>
        </p:spPr>
        <p:txBody>
          <a:bodyPr>
            <a:spAutoFit/>
          </a:bodyPr>
          <a:p>
            <a:pPr lvl="0" eaLnBrk="1" hangingPunct="1">
              <a:buNone/>
            </a:pPr>
            <a:r>
              <a:rPr sz="1400" dirty="0">
                <a:solidFill>
                  <a:srgbClr val="C00000"/>
                </a:solidFill>
                <a:latin typeface="Arial" panose="020B0604020202020204"/>
                <a:ea typeface="Arial" panose="020B0604020202020204"/>
              </a:rPr>
              <a:t>Commits the transaction, myTran</a:t>
            </a:r>
            <a:endParaRPr dirty="0">
              <a:latin typeface="Arial" panose="020B0604020202020204"/>
              <a:ea typeface="Arial" panose="020B060402020202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ext Box 2"/>
          <p:cNvSpPr txBox="1"/>
          <p:nvPr/>
        </p:nvSpPr>
        <p:spPr>
          <a:xfrm>
            <a:off x="16764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 Just a minute </a:t>
            </a:r>
            <a:endParaRPr sz="2000" b="1" dirty="0">
              <a:solidFill>
                <a:schemeClr val="bg1"/>
              </a:solidFill>
              <a:latin typeface="Tahoma" panose="020B0604030504040204" pitchFamily="34" charset="0"/>
              <a:ea typeface="Times New Roman" panose="02020603050405020304" pitchFamily="18" charset="0"/>
            </a:endParaRPr>
          </a:p>
        </p:txBody>
      </p:sp>
      <p:sp>
        <p:nvSpPr>
          <p:cNvPr id="28675" name="Rectangle 6"/>
          <p:cNvSpPr/>
          <p:nvPr/>
        </p:nvSpPr>
        <p:spPr>
          <a:xfrm>
            <a:off x="3032125" y="1598613"/>
            <a:ext cx="7313613" cy="2744787"/>
          </a:xfrm>
          <a:prstGeom prst="rect">
            <a:avLst/>
          </a:prstGeom>
          <a:solidFill>
            <a:srgbClr val="FFFFFF"/>
          </a:solidFill>
          <a:ln w="9525">
            <a:noFill/>
          </a:ln>
        </p:spPr>
        <p:txBody>
          <a:bodyPr/>
          <a:p>
            <a:pPr marL="346075" lvl="0" indent="-346075" eaLnBrk="1" hangingPunct="1">
              <a:buBlip>
                <a:blip r:embed="rId1"/>
              </a:buBlip>
            </a:pPr>
            <a:r>
              <a:rPr sz="2000" dirty="0">
                <a:latin typeface="Arial" panose="020B0604020202020204" pitchFamily="34" charset="0"/>
                <a:ea typeface="Times New Roman" panose="02020603050405020304" pitchFamily="18" charset="0"/>
              </a:rPr>
              <a:t>Which of the following properties does a transaction NOT possess?</a:t>
            </a:r>
            <a:endParaRPr lang="en-IN" altLang="x-none" sz="2000" dirty="0">
              <a:latin typeface="Arial" panose="020B0604020202020204" pitchFamily="34" charset="0"/>
              <a:ea typeface="Times New Roman" panose="02020603050405020304" pitchFamily="18" charset="0"/>
            </a:endParaRPr>
          </a:p>
          <a:p>
            <a:pPr marL="749300" lvl="1" indent="-288925" eaLnBrk="1" hangingPunct="1">
              <a:buNone/>
            </a:pPr>
            <a:r>
              <a:rPr lang="en-IN" altLang="x-none" dirty="0">
                <a:latin typeface="Arial" panose="020B0604020202020204" pitchFamily="34" charset="0"/>
                <a:ea typeface="Times New Roman" panose="02020603050405020304" pitchFamily="18" charset="0"/>
              </a:rPr>
              <a:t>1.	Atomicity</a:t>
            </a:r>
            <a:endParaRPr lang="en-IN" altLang="x-none" dirty="0">
              <a:latin typeface="Arial" panose="020B0604020202020204" pitchFamily="34" charset="0"/>
              <a:ea typeface="Times New Roman" panose="02020603050405020304" pitchFamily="18" charset="0"/>
            </a:endParaRPr>
          </a:p>
          <a:p>
            <a:pPr marL="749300" lvl="1" indent="-288925" eaLnBrk="1" hangingPunct="1">
              <a:buNone/>
            </a:pPr>
            <a:r>
              <a:rPr lang="en-IN" altLang="x-none" dirty="0">
                <a:latin typeface="Arial" panose="020B0604020202020204" pitchFamily="34" charset="0"/>
                <a:ea typeface="Times New Roman" panose="02020603050405020304" pitchFamily="18" charset="0"/>
              </a:rPr>
              <a:t>2.	Consistency</a:t>
            </a:r>
            <a:endParaRPr lang="en-IN" altLang="x-none" dirty="0">
              <a:latin typeface="Arial" panose="020B0604020202020204" pitchFamily="34" charset="0"/>
              <a:ea typeface="Times New Roman" panose="02020603050405020304" pitchFamily="18" charset="0"/>
            </a:endParaRPr>
          </a:p>
          <a:p>
            <a:pPr marL="749300" lvl="1" indent="-288925" eaLnBrk="1" hangingPunct="1">
              <a:buNone/>
            </a:pPr>
            <a:r>
              <a:rPr lang="en-IN" altLang="x-none" dirty="0">
                <a:latin typeface="Arial" panose="020B0604020202020204" pitchFamily="34" charset="0"/>
                <a:ea typeface="Times New Roman" panose="02020603050405020304" pitchFamily="18" charset="0"/>
              </a:rPr>
              <a:t>3.	Isolation</a:t>
            </a:r>
            <a:endParaRPr lang="en-IN" altLang="x-none" dirty="0">
              <a:latin typeface="Arial" panose="020B0604020202020204" pitchFamily="34" charset="0"/>
              <a:ea typeface="Times New Roman" panose="02020603050405020304" pitchFamily="18" charset="0"/>
            </a:endParaRPr>
          </a:p>
          <a:p>
            <a:pPr marL="749300" lvl="1" indent="-288925" eaLnBrk="1" hangingPunct="1">
              <a:buNone/>
            </a:pPr>
            <a:r>
              <a:rPr lang="en-IN" altLang="x-none" dirty="0">
                <a:latin typeface="Arial" panose="020B0604020202020204" pitchFamily="34" charset="0"/>
                <a:ea typeface="Times New Roman" panose="02020603050405020304" pitchFamily="18" charset="0"/>
              </a:rPr>
              <a:t>4.	Separation</a:t>
            </a:r>
            <a:endParaRPr dirty="0">
              <a:latin typeface="Arial" panose="020B0604020202020204" pitchFamily="34" charset="0"/>
              <a:ea typeface="Times New Roman" panose="02020603050405020304" pitchFamily="18" charset="0"/>
            </a:endParaRPr>
          </a:p>
        </p:txBody>
      </p:sp>
      <p:sp>
        <p:nvSpPr>
          <p:cNvPr id="483336" name="Rectangle 8"/>
          <p:cNvSpPr/>
          <p:nvPr/>
        </p:nvSpPr>
        <p:spPr>
          <a:xfrm>
            <a:off x="3032125" y="4800600"/>
            <a:ext cx="6627813" cy="1219200"/>
          </a:xfrm>
          <a:prstGeom prst="rect">
            <a:avLst/>
          </a:prstGeom>
          <a:solidFill>
            <a:srgbClr val="FFFFFF"/>
          </a:solidFill>
          <a:ln w="9525">
            <a:noFill/>
          </a:ln>
        </p:spPr>
        <p:txBody>
          <a:bodyPr/>
          <a:p>
            <a:pPr marL="346075" lvl="0" indent="-346075" eaLnBrk="1" hangingPunct="1">
              <a:buBlip>
                <a:blip r:embed="rId1"/>
              </a:buBlip>
            </a:pPr>
            <a:r>
              <a:rPr sz="2000" dirty="0">
                <a:latin typeface="Arial" panose="020B0604020202020204" pitchFamily="34" charset="0"/>
                <a:ea typeface="Times New Roman" panose="02020603050405020304" pitchFamily="18" charset="0"/>
              </a:rPr>
              <a:t>Solution:</a:t>
            </a:r>
            <a:endParaRPr sz="2000" dirty="0">
              <a:latin typeface="Arial" panose="020B0604020202020204" pitchFamily="34" charset="0"/>
              <a:ea typeface="Times New Roman" panose="02020603050405020304" pitchFamily="18" charset="0"/>
            </a:endParaRPr>
          </a:p>
          <a:p>
            <a:pPr marL="739775" lvl="1" indent="-274320" eaLnBrk="1" hangingPunct="1">
              <a:buNone/>
            </a:pPr>
            <a:r>
              <a:rPr dirty="0">
                <a:latin typeface="Arial" panose="020B0604020202020204" pitchFamily="34" charset="0"/>
                <a:ea typeface="Times New Roman" panose="02020603050405020304" pitchFamily="18" charset="0"/>
              </a:rPr>
              <a:t>4.	Separation</a:t>
            </a:r>
            <a:endParaRPr dirty="0">
              <a:latin typeface="Arial" panose="020B0604020202020204" pitchFamily="34"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3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6"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ChangeArrowheads="1"/>
          </p:cNvSpPr>
          <p:nvPr>
            <p:ph idx="1"/>
          </p:nvPr>
        </p:nvSpPr>
        <p:spPr bwMode="auto">
          <a:xfrm>
            <a:off x="3032125" y="1597025"/>
            <a:ext cx="7313613" cy="4570413"/>
          </a:xfrm>
          <a:solidFill>
            <a:srgbClr val="FFFFFF"/>
          </a:solidFill>
          <a:ln>
            <a:noFill/>
            <a:miter lim="800000"/>
          </a:ln>
        </p:spPr>
        <p:txBody>
          <a:bodyPr vert="horz" wrap="square" lIns="91440" tIns="45720" rIns="91440" bIns="45720" numCol="1" anchor="t" anchorCtr="0" compatLnSpc="1"/>
          <a:p>
            <a:pPr marL="342900" lvl="1" indent="-342900" eaLnBrk="1" hangingPunct="1">
              <a:buBlip>
                <a:blip r:embed="rId1"/>
              </a:buBlip>
            </a:pPr>
            <a:r>
              <a:rPr sz="2000" dirty="0">
                <a:solidFill>
                  <a:schemeClr val="accent2"/>
                </a:solidFill>
                <a:latin typeface="Arial" panose="020B0604020202020204"/>
              </a:rPr>
              <a:t>Transactions are reverted:</a:t>
            </a:r>
            <a:endParaRPr sz="2000" dirty="0">
              <a:solidFill>
                <a:schemeClr val="accent2"/>
              </a:solidFill>
              <a:latin typeface="Arial" panose="020B0604020202020204"/>
            </a:endParaRPr>
          </a:p>
          <a:p>
            <a:pPr marL="342900" lvl="1" indent="-342900" eaLnBrk="1" hangingPunct="1">
              <a:buBlip>
                <a:blip r:embed="rId2"/>
              </a:buBlip>
            </a:pPr>
            <a:r>
              <a:rPr sz="1800" dirty="0">
                <a:solidFill>
                  <a:schemeClr val="accent2"/>
                </a:solidFill>
                <a:latin typeface="Arial" panose="020B0604020202020204"/>
              </a:rPr>
              <a:t>When the execution of transaction is in an invalid state.</a:t>
            </a:r>
            <a:endParaRPr sz="1800" dirty="0">
              <a:solidFill>
                <a:schemeClr val="accent2"/>
              </a:solidFill>
              <a:latin typeface="Arial" panose="020B0604020202020204"/>
            </a:endParaRPr>
          </a:p>
          <a:p>
            <a:pPr marL="342900" lvl="1" indent="-342900" eaLnBrk="1" hangingPunct="1">
              <a:buBlip>
                <a:blip r:embed="rId2"/>
              </a:buBlip>
            </a:pPr>
            <a:r>
              <a:rPr sz="1800" dirty="0">
                <a:solidFill>
                  <a:schemeClr val="accent2"/>
                </a:solidFill>
                <a:latin typeface="Arial" panose="020B0604020202020204"/>
              </a:rPr>
              <a:t>To maintain consistency.</a:t>
            </a:r>
            <a:endParaRPr sz="1800" dirty="0">
              <a:solidFill>
                <a:schemeClr val="accent2"/>
              </a:solidFill>
              <a:latin typeface="Arial" panose="020B0604020202020204"/>
            </a:endParaRPr>
          </a:p>
          <a:p>
            <a:pPr marL="342900" lvl="1" indent="-342900" eaLnBrk="1" hangingPunct="1">
              <a:buBlip>
                <a:blip r:embed="rId2"/>
              </a:buBlip>
            </a:pPr>
            <a:r>
              <a:rPr sz="1800" dirty="0">
                <a:solidFill>
                  <a:schemeClr val="accent2"/>
                </a:solidFill>
                <a:latin typeface="Arial" panose="020B0604020202020204"/>
              </a:rPr>
              <a:t>Using the ROLLBACK TRANSACTION and ROLLBACK WORK statements.</a:t>
            </a:r>
            <a:endParaRPr sz="1800" dirty="0">
              <a:solidFill>
                <a:schemeClr val="accent2"/>
              </a:solidFill>
              <a:latin typeface="Arial" panose="020B0604020202020204"/>
            </a:endParaRPr>
          </a:p>
          <a:p>
            <a:pPr marL="342900" lvl="1" indent="-342900" eaLnBrk="1" hangingPunct="1">
              <a:buBlip>
                <a:blip r:embed="rId2"/>
              </a:buBlip>
            </a:pPr>
            <a:r>
              <a:rPr sz="1800" dirty="0">
                <a:solidFill>
                  <a:schemeClr val="accent2"/>
                </a:solidFill>
                <a:latin typeface="Arial" panose="020B0604020202020204"/>
              </a:rPr>
              <a:t>Syntax:</a:t>
            </a:r>
            <a:endParaRPr sz="1800" dirty="0">
              <a:solidFill>
                <a:schemeClr val="accent2"/>
              </a:solidFill>
              <a:latin typeface="Arial" panose="020B0604020202020204"/>
            </a:endParaRPr>
          </a:p>
          <a:p>
            <a:pPr marL="1606550" lvl="3" indent="-292100" eaLnBrk="1" hangingPunct="1">
              <a:buNone/>
            </a:pPr>
            <a:r>
              <a:rPr lang="en-IN" altLang="x-none" sz="1600" dirty="0">
                <a:solidFill>
                  <a:schemeClr val="accent2"/>
                </a:solidFill>
                <a:latin typeface="Courier New" panose="02070309020205020404" pitchFamily="49" charset="0"/>
                <a:ea typeface="Courier New" panose="02070309020205020404" pitchFamily="49" charset="0"/>
              </a:rPr>
              <a:t>ROLLBACK [TRAN[SACTION] [transaction_name</a:t>
            </a:r>
            <a:endParaRPr lang="en-IN" altLang="x-none"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lang="en-IN" altLang="x-none" sz="1600" dirty="0">
                <a:solidFill>
                  <a:schemeClr val="accent2"/>
                </a:solidFill>
                <a:latin typeface="Courier New" panose="02070309020205020404" pitchFamily="49" charset="0"/>
                <a:ea typeface="Courier New" panose="02070309020205020404" pitchFamily="49" charset="0"/>
              </a:rPr>
              <a:t>|@tran_name_variable</a:t>
            </a:r>
            <a:endParaRPr lang="en-IN" altLang="x-none"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lang="en-IN" altLang="x-none" sz="1600" dirty="0">
                <a:solidFill>
                  <a:schemeClr val="accent2"/>
                </a:solidFill>
                <a:latin typeface="Courier New" panose="02070309020205020404" pitchFamily="49" charset="0"/>
                <a:ea typeface="Courier New" panose="02070309020205020404" pitchFamily="49" charset="0"/>
              </a:rPr>
              <a:t>|savepoint_name |</a:t>
            </a:r>
            <a:endParaRPr lang="en-IN" altLang="x-none"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lang="en-IN" altLang="x-none" sz="1600" dirty="0">
                <a:solidFill>
                  <a:schemeClr val="accent2"/>
                </a:solidFill>
                <a:latin typeface="Courier New" panose="02070309020205020404" pitchFamily="49" charset="0"/>
                <a:ea typeface="Courier New" panose="02070309020205020404" pitchFamily="49" charset="0"/>
              </a:rPr>
              <a:t>@savepoint_variable]]</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	</a:t>
            </a:r>
            <a:endParaRPr sz="1600" dirty="0">
              <a:solidFill>
                <a:schemeClr val="accent2"/>
              </a:solidFill>
              <a:latin typeface="Courier New" panose="02070309020205020404" pitchFamily="49" charset="0"/>
              <a:ea typeface="Courier New" panose="02070309020205020404" pitchFamily="49" charset="0"/>
            </a:endParaRPr>
          </a:p>
        </p:txBody>
      </p:sp>
      <p:sp>
        <p:nvSpPr>
          <p:cNvPr id="29699"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Reverting Transactions</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p:nvPr>
            <p:ph type="body" sz="half" idx="1"/>
          </p:nvPr>
        </p:nvSpPr>
        <p:spPr>
          <a:xfrm>
            <a:off x="3032125" y="1598613"/>
            <a:ext cx="7313613" cy="4954587"/>
          </a:xfrm>
          <a:noFill/>
          <a:ln>
            <a:noFill/>
          </a:ln>
        </p:spPr>
        <p:txBody>
          <a:bodyPr/>
          <a:p>
            <a:pPr marL="347980" indent="-347980">
              <a:buBlip>
                <a:blip r:embed="rId1"/>
              </a:buBlip>
            </a:pPr>
            <a:r>
              <a:rPr sz="2000" kern="1200" dirty="0">
                <a:solidFill>
                  <a:schemeClr val="accent2"/>
                </a:solidFill>
                <a:latin typeface="Arial" panose="020B0604020202020204" pitchFamily="34" charset="0"/>
                <a:ea typeface="Times New Roman" panose="02020603050405020304" pitchFamily="18" charset="0"/>
              </a:rPr>
              <a:t>Problem Statement:</a:t>
            </a:r>
            <a:endParaRPr sz="1800" kern="1200" dirty="0">
              <a:solidFill>
                <a:schemeClr val="accent2"/>
              </a:solidFill>
              <a:latin typeface="Arial" panose="020B0604020202020204"/>
            </a:endParaRPr>
          </a:p>
          <a:p>
            <a:pPr marL="739775" lvl="1" indent="-277495">
              <a:buBlip>
                <a:blip r:embed="rId2"/>
              </a:buBlip>
            </a:pPr>
            <a:r>
              <a:rPr sz="1800" kern="1200" dirty="0">
                <a:solidFill>
                  <a:schemeClr val="accent2"/>
                </a:solidFill>
                <a:latin typeface="Arial" panose="020B0604020202020204" pitchFamily="34" charset="0"/>
                <a:ea typeface="Times New Roman" panose="02020603050405020304" pitchFamily="18" charset="0"/>
              </a:rPr>
              <a:t>In AdventureWorks, Inc., you have created the following view, </a:t>
            </a:r>
            <a:r>
              <a:rPr sz="1800" kern="1200" dirty="0">
                <a:solidFill>
                  <a:schemeClr val="accent2"/>
                </a:solidFill>
                <a:latin typeface="Arial" panose="020B0604020202020204" pitchFamily="34" charset="0"/>
                <a:ea typeface="Courier New" panose="02070309020205020404" pitchFamily="49" charset="0"/>
              </a:rPr>
              <a:t>vwEmployee</a:t>
            </a:r>
            <a:r>
              <a:rPr sz="1800" kern="1200" dirty="0">
                <a:solidFill>
                  <a:schemeClr val="accent2"/>
                </a:solidFill>
                <a:latin typeface="Arial" panose="020B0604020202020204" pitchFamily="34" charset="0"/>
                <a:ea typeface="Times New Roman" panose="02020603050405020304" pitchFamily="18" charset="0"/>
              </a:rPr>
              <a:t> to view the employee details:</a:t>
            </a:r>
            <a:endParaRPr sz="1800" kern="1200" dirty="0">
              <a:solidFill>
                <a:schemeClr val="accent2"/>
              </a:solidFill>
              <a:latin typeface="Arial" panose="020B0604020202020204" pitchFamily="34" charset="0"/>
              <a:ea typeface="Times New Roman" panose="02020603050405020304" pitchFamily="18" charset="0"/>
            </a:endParaRPr>
          </a:p>
          <a:p>
            <a:pPr marL="1662430" lvl="3" indent="-304800">
              <a:buNone/>
            </a:pPr>
            <a:r>
              <a:rPr sz="1600" kern="1200" dirty="0">
                <a:solidFill>
                  <a:schemeClr val="accent2"/>
                </a:solidFill>
                <a:latin typeface="Courier New" panose="02070309020205020404" pitchFamily="49" charset="0"/>
                <a:ea typeface="Times New Roman" panose="02020603050405020304" pitchFamily="18" charset="0"/>
              </a:rPr>
              <a:t>CREATE VIEW vwEmployee AS</a:t>
            </a:r>
            <a:endParaRPr sz="1600" kern="1200" dirty="0">
              <a:solidFill>
                <a:schemeClr val="accent2"/>
              </a:solidFill>
              <a:latin typeface="Courier New" panose="02070309020205020404" pitchFamily="49" charset="0"/>
              <a:ea typeface="Times New Roman" panose="02020603050405020304" pitchFamily="18" charset="0"/>
            </a:endParaRPr>
          </a:p>
          <a:p>
            <a:pPr marL="1662430" lvl="3" indent="-304800">
              <a:buNone/>
            </a:pPr>
            <a:r>
              <a:rPr sz="1600" kern="1200" dirty="0">
                <a:solidFill>
                  <a:schemeClr val="accent2"/>
                </a:solidFill>
                <a:latin typeface="Courier New" panose="02070309020205020404" pitchFamily="49" charset="0"/>
                <a:ea typeface="Times New Roman" panose="02020603050405020304" pitchFamily="18" charset="0"/>
              </a:rPr>
              <a:t>SELECT e.EmployeeID AS 'Employee ID',</a:t>
            </a:r>
            <a:endParaRPr sz="1600" kern="1200" dirty="0">
              <a:solidFill>
                <a:schemeClr val="accent2"/>
              </a:solidFill>
              <a:latin typeface="Courier New" panose="02070309020205020404" pitchFamily="49" charset="0"/>
              <a:ea typeface="Times New Roman" panose="02020603050405020304" pitchFamily="18" charset="0"/>
            </a:endParaRPr>
          </a:p>
          <a:p>
            <a:pPr marL="1662430" lvl="3" indent="-304800">
              <a:buNone/>
            </a:pPr>
            <a:r>
              <a:rPr sz="1600" kern="1200" dirty="0">
                <a:solidFill>
                  <a:schemeClr val="accent2"/>
                </a:solidFill>
                <a:latin typeface="Courier New" panose="02070309020205020404" pitchFamily="49" charset="0"/>
                <a:ea typeface="Times New Roman" panose="02020603050405020304" pitchFamily="18" charset="0"/>
              </a:rPr>
              <a:t>h.FirstName as 'Employee Name', g.Name AS 'Department Name', </a:t>
            </a:r>
            <a:endParaRPr sz="1600" kern="1200" dirty="0">
              <a:solidFill>
                <a:schemeClr val="accent2"/>
              </a:solidFill>
              <a:latin typeface="Courier New" panose="02070309020205020404" pitchFamily="49" charset="0"/>
              <a:ea typeface="Times New Roman" panose="02020603050405020304" pitchFamily="18" charset="0"/>
            </a:endParaRPr>
          </a:p>
          <a:p>
            <a:pPr marL="1662430" lvl="3" indent="-304800">
              <a:buNone/>
            </a:pPr>
            <a:r>
              <a:rPr sz="1600" kern="1200" dirty="0">
                <a:solidFill>
                  <a:schemeClr val="accent2"/>
                </a:solidFill>
                <a:latin typeface="Courier New" panose="02070309020205020404" pitchFamily="49" charset="0"/>
                <a:ea typeface="Times New Roman" panose="02020603050405020304" pitchFamily="18" charset="0"/>
              </a:rPr>
              <a:t>e.HireDate AS 'Date of Joining', j.AddressLine1 AS 'Employee Address'</a:t>
            </a:r>
            <a:endParaRPr sz="1600" kern="1200" dirty="0">
              <a:solidFill>
                <a:schemeClr val="accent2"/>
              </a:solidFill>
              <a:latin typeface="Courier New" panose="02070309020205020404" pitchFamily="49" charset="0"/>
              <a:ea typeface="Times New Roman" panose="02020603050405020304" pitchFamily="18" charset="0"/>
            </a:endParaRPr>
          </a:p>
          <a:p>
            <a:pPr marL="1662430" lvl="3" indent="-304800">
              <a:buNone/>
            </a:pPr>
            <a:r>
              <a:rPr sz="1600" kern="1200" dirty="0">
                <a:solidFill>
                  <a:schemeClr val="accent2"/>
                </a:solidFill>
                <a:latin typeface="Courier New" panose="02070309020205020404" pitchFamily="49" charset="0"/>
                <a:ea typeface="Times New Roman" panose="02020603050405020304" pitchFamily="18" charset="0"/>
              </a:rPr>
              <a:t>FROM HumanResources.Employee AS e</a:t>
            </a:r>
            <a:endParaRPr sz="1600" kern="1200" dirty="0">
              <a:solidFill>
                <a:schemeClr val="accent2"/>
              </a:solidFill>
              <a:latin typeface="Courier New" panose="02070309020205020404" pitchFamily="49" charset="0"/>
              <a:ea typeface="Times New Roman" panose="02020603050405020304" pitchFamily="18" charset="0"/>
            </a:endParaRPr>
          </a:p>
          <a:p>
            <a:pPr marL="1662430" lvl="3" indent="-304800">
              <a:buNone/>
            </a:pPr>
            <a:r>
              <a:rPr sz="1600" kern="1200" dirty="0">
                <a:solidFill>
                  <a:schemeClr val="accent2"/>
                </a:solidFill>
                <a:latin typeface="Courier New" panose="02070309020205020404" pitchFamily="49" charset="0"/>
                <a:ea typeface="Times New Roman" panose="02020603050405020304" pitchFamily="18" charset="0"/>
              </a:rPr>
              <a:t>JOIN HumanResources.EmployeeDepartmentHistory AS f ON </a:t>
            </a:r>
            <a:endParaRPr sz="1600" kern="1200" dirty="0">
              <a:solidFill>
                <a:schemeClr val="accent2"/>
              </a:solidFill>
              <a:latin typeface="Courier New" panose="02070309020205020404" pitchFamily="49" charset="0"/>
              <a:ea typeface="Times New Roman" panose="02020603050405020304" pitchFamily="18" charset="0"/>
            </a:endParaRPr>
          </a:p>
          <a:p>
            <a:pPr marL="1662430" lvl="3" indent="-304800">
              <a:buNone/>
            </a:pPr>
            <a:r>
              <a:rPr sz="1600" kern="1200" dirty="0">
                <a:solidFill>
                  <a:schemeClr val="accent2"/>
                </a:solidFill>
                <a:latin typeface="Courier New" panose="02070309020205020404" pitchFamily="49" charset="0"/>
                <a:ea typeface="Times New Roman" panose="02020603050405020304" pitchFamily="18" charset="0"/>
              </a:rPr>
              <a:t>e.EmployeeID = f.EmployeeID JOIN HumanResources.Department AS g</a:t>
            </a:r>
            <a:endParaRPr sz="1600" kern="1200" dirty="0">
              <a:solidFill>
                <a:schemeClr val="accent2"/>
              </a:solidFill>
              <a:latin typeface="Courier New" panose="02070309020205020404" pitchFamily="49" charset="0"/>
              <a:ea typeface="Times New Roman" panose="02020603050405020304" pitchFamily="18" charset="0"/>
            </a:endParaRPr>
          </a:p>
          <a:p>
            <a:pPr marL="1662430" lvl="3" indent="-304800">
              <a:buNone/>
            </a:pPr>
            <a:r>
              <a:rPr sz="1600" kern="1200" dirty="0">
                <a:solidFill>
                  <a:schemeClr val="accent2"/>
                </a:solidFill>
                <a:latin typeface="Courier New" panose="02070309020205020404" pitchFamily="49" charset="0"/>
                <a:ea typeface="Times New Roman" panose="02020603050405020304" pitchFamily="18" charset="0"/>
              </a:rPr>
              <a:t>ON f.DepartmentID = g.DepartmentID </a:t>
            </a:r>
            <a:endParaRPr sz="1600" kern="1200" dirty="0">
              <a:solidFill>
                <a:schemeClr val="accent2"/>
              </a:solidFill>
              <a:latin typeface="Courier New" panose="02070309020205020404" pitchFamily="49" charset="0"/>
              <a:ea typeface="Times New Roman" panose="02020603050405020304" pitchFamily="18" charset="0"/>
            </a:endParaRPr>
          </a:p>
          <a:p>
            <a:pPr marL="1662430" lvl="3" indent="-304800">
              <a:buNone/>
            </a:pPr>
            <a:r>
              <a:rPr sz="1600" kern="1200" dirty="0">
                <a:solidFill>
                  <a:schemeClr val="accent2"/>
                </a:solidFill>
                <a:latin typeface="Courier New" panose="02070309020205020404" pitchFamily="49" charset="0"/>
                <a:ea typeface="Times New Roman" panose="02020603050405020304" pitchFamily="18" charset="0"/>
              </a:rPr>
              <a:t>JOIN Person.Contact AS h ON e.ContactID = h.ContactID</a:t>
            </a:r>
            <a:endParaRPr sz="1600" kern="1200" dirty="0">
              <a:solidFill>
                <a:schemeClr val="accent2"/>
              </a:solidFill>
              <a:latin typeface="Courier New" panose="02070309020205020404" pitchFamily="49" charset="0"/>
              <a:ea typeface="Times New Roman" panose="02020603050405020304" pitchFamily="18" charset="0"/>
            </a:endParaRPr>
          </a:p>
        </p:txBody>
      </p:sp>
      <p:sp>
        <p:nvSpPr>
          <p:cNvPr id="3075" name="Text Box 3"/>
          <p:cNvSpPr txBox="1"/>
          <p:nvPr/>
        </p:nvSpPr>
        <p:spPr>
          <a:xfrm>
            <a:off x="1752600" y="714375"/>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Demo: Implementing Triggers</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noChangeArrowheads="1"/>
          </p:cNvSpPr>
          <p:nvPr>
            <p:ph idx="1"/>
          </p:nvPr>
        </p:nvSpPr>
        <p:spPr bwMode="auto">
          <a:xfrm>
            <a:off x="3032125" y="1597025"/>
            <a:ext cx="7237413" cy="4318000"/>
          </a:xfrm>
          <a:solidFill>
            <a:srgbClr val="FFFFFF"/>
          </a:solidFill>
          <a:ln>
            <a:noFill/>
            <a:miter lim="800000"/>
          </a:ln>
        </p:spPr>
        <p:txBody>
          <a:bodyPr vert="horz" wrap="square" lIns="91440" tIns="45720" rIns="91440" bIns="45720" numCol="1" anchor="t" anchorCtr="0" compatLnSpc="1">
            <a:normAutofit lnSpcReduction="20000"/>
          </a:bodyPr>
          <a:p>
            <a:pPr lvl="1" indent="-277495" eaLnBrk="1" hangingPunct="1">
              <a:buBlip>
                <a:blip r:embed="rId1"/>
              </a:buBlip>
            </a:pPr>
            <a:r>
              <a:rPr sz="1800" dirty="0">
                <a:solidFill>
                  <a:schemeClr val="accent2"/>
                </a:solidFill>
                <a:latin typeface="Arial" panose="020B0604020202020204"/>
                <a:ea typeface="Times New Roman" panose="02020603050405020304" pitchFamily="18" charset="0"/>
              </a:rPr>
              <a:t>For example:</a:t>
            </a:r>
            <a:endParaRPr sz="1800" dirty="0">
              <a:solidFill>
                <a:schemeClr val="accent2"/>
              </a:solidFill>
              <a:latin typeface="Arial" panose="020B0604020202020204"/>
              <a:ea typeface="Times New Roman" panose="02020603050405020304" pitchFamily="18"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BEGIN TRANSACTION TR1</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BEGIN TRY</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	UPDATE Person.Contact </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	SET EmailAddress='jolyn@yahoo.com' </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	WHERE ContactID = 1070</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	--Statement 1</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	UPDATE HumanResources.EmployeeAddress SET AddressID = 32533 </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	WHERE EmployeeID = 1</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	COMMIT TRANSACTION TR1</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	--Statement 2</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	SELECT 'Transaction Executed'</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END TRY</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	</a:t>
            </a:r>
            <a:endParaRPr sz="1600" dirty="0">
              <a:solidFill>
                <a:schemeClr val="accent2"/>
              </a:solidFill>
              <a:latin typeface="Courier New" panose="02070309020205020404" pitchFamily="49" charset="0"/>
              <a:ea typeface="Courier New" panose="02070309020205020404" pitchFamily="49" charset="0"/>
            </a:endParaRPr>
          </a:p>
          <a:p>
            <a:pPr lvl="2" eaLnBrk="1" hangingPunct="1">
              <a:buNone/>
            </a:pPr>
            <a:endParaRPr sz="1400" dirty="0">
              <a:solidFill>
                <a:schemeClr val="accent2"/>
              </a:solidFill>
              <a:latin typeface="Arial" panose="020B0604020202020204" pitchFamily="34" charset="0"/>
              <a:ea typeface="Times New Roman" panose="02020603050405020304" pitchFamily="18" charset="0"/>
            </a:endParaRPr>
          </a:p>
          <a:p>
            <a:pPr lvl="1" indent="-277495" eaLnBrk="1" hangingPunct="1">
              <a:buNone/>
            </a:pPr>
            <a:r>
              <a:rPr sz="1600" dirty="0">
                <a:solidFill>
                  <a:schemeClr val="accent2"/>
                </a:solidFill>
                <a:latin typeface="Arial" panose="020B0604020202020204" pitchFamily="34" charset="0"/>
                <a:ea typeface="Times New Roman" panose="02020603050405020304" pitchFamily="18" charset="0"/>
              </a:rPr>
              <a:t>	</a:t>
            </a:r>
            <a:endParaRPr sz="1600" dirty="0">
              <a:solidFill>
                <a:schemeClr val="accent2"/>
              </a:solidFill>
              <a:latin typeface="Arial" panose="020B0604020202020204" pitchFamily="34" charset="0"/>
              <a:ea typeface="Times New Roman" panose="02020603050405020304" pitchFamily="18" charset="0"/>
            </a:endParaRPr>
          </a:p>
        </p:txBody>
      </p:sp>
      <p:sp>
        <p:nvSpPr>
          <p:cNvPr id="30723"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Reverting Transactions (Contd.)</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p:nvPr>
            <p:ph idx="1"/>
          </p:nvPr>
        </p:nvSpPr>
        <p:spPr>
          <a:xfrm>
            <a:off x="3032125" y="1597025"/>
            <a:ext cx="7237413" cy="4318000"/>
          </a:xfrm>
          <a:solidFill>
            <a:srgbClr val="FFFFFF"/>
          </a:solidFill>
          <a:ln>
            <a:noFill/>
          </a:ln>
        </p:spPr>
        <p:txBody>
          <a:bodyPr/>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BEGIN CATCH</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  ROLLBACK TRANSACTION TR1</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  SELECT 'Transaction Rollbacked‘</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END CATCH</a:t>
            </a:r>
            <a:endParaRPr sz="1600" dirty="0">
              <a:solidFill>
                <a:schemeClr val="accent2"/>
              </a:solidFill>
              <a:latin typeface="Courier New" panose="02070309020205020404" pitchFamily="49" charset="0"/>
              <a:ea typeface="Courier New" panose="02070309020205020404" pitchFamily="49" charset="0"/>
            </a:endParaRPr>
          </a:p>
          <a:p>
            <a:pPr marL="1606550" lvl="3" indent="-292100" eaLnBrk="1" hangingPunct="1">
              <a:buNone/>
            </a:pPr>
            <a:r>
              <a:rPr sz="1600" dirty="0">
                <a:solidFill>
                  <a:schemeClr val="accent2"/>
                </a:solidFill>
                <a:latin typeface="Courier New" panose="02070309020205020404" pitchFamily="49" charset="0"/>
                <a:ea typeface="Courier New" panose="02070309020205020404" pitchFamily="49" charset="0"/>
              </a:rPr>
              <a:t>	</a:t>
            </a:r>
            <a:endParaRPr sz="1600" dirty="0">
              <a:solidFill>
                <a:schemeClr val="accent2"/>
              </a:solidFill>
              <a:latin typeface="Courier New" panose="02070309020205020404" pitchFamily="49" charset="0"/>
              <a:ea typeface="Courier New" panose="02070309020205020404" pitchFamily="49" charset="0"/>
            </a:endParaRPr>
          </a:p>
          <a:p>
            <a:pPr lvl="2" eaLnBrk="1" hangingPunct="1">
              <a:buNone/>
            </a:pPr>
            <a:endParaRPr sz="1400" dirty="0">
              <a:solidFill>
                <a:schemeClr val="accent2"/>
              </a:solidFill>
              <a:latin typeface="Arial" panose="020B0604020202020204" pitchFamily="34" charset="0"/>
              <a:ea typeface="Times New Roman" panose="02020603050405020304" pitchFamily="18" charset="0"/>
            </a:endParaRPr>
          </a:p>
          <a:p>
            <a:pPr lvl="1" eaLnBrk="1" hangingPunct="1">
              <a:buNone/>
            </a:pPr>
            <a:r>
              <a:rPr sz="1600" dirty="0">
                <a:solidFill>
                  <a:schemeClr val="accent2"/>
                </a:solidFill>
                <a:latin typeface="Arial" panose="020B0604020202020204" pitchFamily="34" charset="0"/>
                <a:ea typeface="Times New Roman" panose="02020603050405020304" pitchFamily="18" charset="0"/>
              </a:rPr>
              <a:t>	</a:t>
            </a:r>
            <a:endParaRPr sz="1600" dirty="0">
              <a:solidFill>
                <a:schemeClr val="accent2"/>
              </a:solidFill>
              <a:latin typeface="Arial" panose="020B0604020202020204" pitchFamily="34" charset="0"/>
              <a:ea typeface="Times New Roman" panose="02020603050405020304" pitchFamily="18" charset="0"/>
            </a:endParaRPr>
          </a:p>
        </p:txBody>
      </p:sp>
      <p:sp>
        <p:nvSpPr>
          <p:cNvPr id="31747"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Reverting Transactions (Contd.)</a:t>
            </a:r>
            <a:endParaRPr sz="2000" b="1" dirty="0">
              <a:solidFill>
                <a:schemeClr val="bg1"/>
              </a:solidFill>
              <a:latin typeface="Tahoma" panose="020B0604030504040204" pitchFamily="34" charset="0"/>
              <a:ea typeface="Times New Roman" panose="02020603050405020304" pitchFamily="18" charset="0"/>
            </a:endParaRPr>
          </a:p>
        </p:txBody>
      </p:sp>
      <p:sp>
        <p:nvSpPr>
          <p:cNvPr id="4" name="TextBox 3"/>
          <p:cNvSpPr txBox="1"/>
          <p:nvPr/>
        </p:nvSpPr>
        <p:spPr>
          <a:xfrm>
            <a:off x="4343400" y="3124200"/>
            <a:ext cx="4953000" cy="518160"/>
          </a:xfrm>
          <a:prstGeom prst="rect">
            <a:avLst/>
          </a:prstGeom>
          <a:noFill/>
          <a:ln w="9525">
            <a:noFill/>
          </a:ln>
        </p:spPr>
        <p:txBody>
          <a:bodyPr>
            <a:spAutoFit/>
          </a:bodyPr>
          <a:p>
            <a:pPr lvl="0" eaLnBrk="1" hangingPunct="1">
              <a:buNone/>
            </a:pPr>
            <a:r>
              <a:rPr sz="1400" dirty="0">
                <a:solidFill>
                  <a:srgbClr val="C00000"/>
                </a:solidFill>
                <a:latin typeface="Arial" panose="020B0604020202020204"/>
                <a:ea typeface="Arial" panose="020B0604020202020204"/>
              </a:rPr>
              <a:t>Rolls back the entire transaction if any statement fails while updating the contact details</a:t>
            </a:r>
            <a:endParaRPr sz="1400" dirty="0">
              <a:solidFill>
                <a:srgbClr val="C00000"/>
              </a:solidFill>
              <a:latin typeface="Arial" panose="020B0604020202020204"/>
              <a:ea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0482">
                                            <p:txEl>
                                              <p:charRg st="12" end="39"/>
                                            </p:txEl>
                                          </p:spTgt>
                                        </p:tgtEl>
                                        <p:attrNameLst>
                                          <p:attrName>style.color</p:attrName>
                                        </p:attrNameLst>
                                      </p:cBhvr>
                                      <p:to>
                                        <a:srgbClr val="FF3300"/>
                                      </p:to>
                                    </p:animClr>
                                  </p:childTnLst>
                                </p:cTn>
                              </p:par>
                            </p:childTnLst>
                          </p:cTn>
                        </p:par>
                        <p:par>
                          <p:cTn id="7" fill="hold">
                            <p:stCondLst>
                              <p:cond delay="500"/>
                            </p:stCondLst>
                            <p:childTnLst>
                              <p:par>
                                <p:cTn id="8" presetID="5" presetClass="entr" presetSubtype="1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noChangeArrowheads="1"/>
          </p:cNvSpPr>
          <p:nvPr>
            <p:ph idx="1"/>
          </p:nvPr>
        </p:nvSpPr>
        <p:spPr bwMode="auto">
          <a:xfrm>
            <a:off x="3032125" y="1600200"/>
            <a:ext cx="7313613" cy="4570413"/>
          </a:xfrm>
          <a:solidFill>
            <a:srgbClr val="FFFFFF"/>
          </a:solidFill>
          <a:ln>
            <a:noFill/>
            <a:miter lim="800000"/>
          </a:ln>
        </p:spPr>
        <p:txBody>
          <a:bodyPr vert="horz" wrap="square" lIns="91440" tIns="45720" rIns="91440" bIns="45720" numCol="1" anchor="t" anchorCtr="0" compatLnSpc="1"/>
          <a:p>
            <a:pPr lvl="0" eaLnBrk="1" hangingPunct="1">
              <a:buBlip>
                <a:blip r:embed="rId1"/>
              </a:buBlip>
            </a:pPr>
            <a:r>
              <a:rPr sz="2000" dirty="0">
                <a:solidFill>
                  <a:schemeClr val="accent2"/>
                </a:solidFill>
                <a:latin typeface="Arial" panose="020B0604020202020204" pitchFamily="34" charset="0"/>
                <a:ea typeface="Times New Roman" panose="02020603050405020304" pitchFamily="18" charset="0"/>
              </a:rPr>
              <a:t>In this session, you learned that:</a:t>
            </a:r>
            <a:endParaRPr sz="2000" dirty="0">
              <a:solidFill>
                <a:schemeClr val="accent2"/>
              </a:solidFill>
              <a:latin typeface="Arial" panose="020B0604020202020204" pitchFamily="34" charset="0"/>
              <a:ea typeface="Times New Roman" panose="02020603050405020304" pitchFamily="18" charset="0"/>
            </a:endParaRPr>
          </a:p>
          <a:p>
            <a:pPr lvl="1" indent="-277495" eaLnBrk="1" hangingPunct="1">
              <a:buBlip>
                <a:blip r:embed="rId2"/>
              </a:buBlip>
            </a:pPr>
            <a:r>
              <a:rPr sz="1800" dirty="0">
                <a:solidFill>
                  <a:schemeClr val="accent2"/>
                </a:solidFill>
                <a:latin typeface="Arial" panose="020B0604020202020204"/>
              </a:rPr>
              <a:t>Transactions are used to execute a sequence of statements together as a single logical unit of work.</a:t>
            </a:r>
            <a:endParaRPr sz="1800" dirty="0">
              <a:solidFill>
                <a:schemeClr val="accent2"/>
              </a:solidFill>
              <a:latin typeface="Arial" panose="020B0604020202020204"/>
            </a:endParaRPr>
          </a:p>
          <a:p>
            <a:pPr lvl="1" indent="-277495" eaLnBrk="1" hangingPunct="1">
              <a:buBlip>
                <a:blip r:embed="rId2"/>
              </a:buBlip>
            </a:pPr>
            <a:r>
              <a:rPr sz="1800" dirty="0">
                <a:solidFill>
                  <a:schemeClr val="accent2"/>
                </a:solidFill>
                <a:latin typeface="Arial" panose="020B0604020202020204"/>
              </a:rPr>
              <a:t>Every transaction possesses the ACID property.</a:t>
            </a:r>
            <a:endParaRPr sz="1800" dirty="0">
              <a:solidFill>
                <a:schemeClr val="accent2"/>
              </a:solidFill>
              <a:latin typeface="Arial" panose="020B0604020202020204"/>
            </a:endParaRPr>
          </a:p>
          <a:p>
            <a:pPr lvl="1" indent="-277495" eaLnBrk="1" hangingPunct="1">
              <a:buBlip>
                <a:blip r:embed="rId2"/>
              </a:buBlip>
            </a:pPr>
            <a:r>
              <a:rPr sz="1800" dirty="0">
                <a:solidFill>
                  <a:schemeClr val="accent2"/>
                </a:solidFill>
                <a:latin typeface="Arial" panose="020B0604020202020204"/>
              </a:rPr>
              <a:t>SQL Server supports the following transactions:</a:t>
            </a:r>
            <a:endParaRPr sz="1800" dirty="0">
              <a:solidFill>
                <a:schemeClr val="accent2"/>
              </a:solidFill>
              <a:latin typeface="Arial" panose="020B0604020202020204"/>
            </a:endParaRPr>
          </a:p>
          <a:p>
            <a:pPr lvl="2" indent="-277495" eaLnBrk="1" hangingPunct="1">
              <a:buBlip>
                <a:blip r:embed="rId2"/>
              </a:buBlip>
            </a:pPr>
            <a:r>
              <a:rPr sz="1600" dirty="0">
                <a:solidFill>
                  <a:schemeClr val="accent2"/>
                </a:solidFill>
                <a:latin typeface="Arial" panose="020B0604020202020204"/>
              </a:rPr>
              <a:t>Autocommit transaction</a:t>
            </a:r>
            <a:endParaRPr sz="1600" dirty="0">
              <a:solidFill>
                <a:schemeClr val="accent2"/>
              </a:solidFill>
              <a:latin typeface="Arial" panose="020B0604020202020204"/>
            </a:endParaRPr>
          </a:p>
          <a:p>
            <a:pPr lvl="2" indent="-277495" eaLnBrk="1" hangingPunct="1">
              <a:buBlip>
                <a:blip r:embed="rId2"/>
              </a:buBlip>
            </a:pPr>
            <a:r>
              <a:rPr sz="1600" dirty="0">
                <a:solidFill>
                  <a:schemeClr val="accent2"/>
                </a:solidFill>
                <a:latin typeface="Arial" panose="020B0604020202020204"/>
              </a:rPr>
              <a:t>Implicit transaction</a:t>
            </a:r>
            <a:endParaRPr sz="1600" dirty="0">
              <a:solidFill>
                <a:schemeClr val="accent2"/>
              </a:solidFill>
              <a:latin typeface="Arial" panose="020B0604020202020204"/>
            </a:endParaRPr>
          </a:p>
          <a:p>
            <a:pPr lvl="2" indent="-277495" eaLnBrk="1" hangingPunct="1">
              <a:buBlip>
                <a:blip r:embed="rId2"/>
              </a:buBlip>
            </a:pPr>
            <a:r>
              <a:rPr sz="1600" dirty="0">
                <a:solidFill>
                  <a:schemeClr val="accent2"/>
                </a:solidFill>
                <a:latin typeface="Arial" panose="020B0604020202020204"/>
              </a:rPr>
              <a:t>Explicit transaction</a:t>
            </a:r>
            <a:endParaRPr sz="1600" dirty="0">
              <a:solidFill>
                <a:schemeClr val="accent2"/>
              </a:solidFill>
              <a:latin typeface="Arial" panose="020B0604020202020204"/>
            </a:endParaRPr>
          </a:p>
          <a:p>
            <a:pPr lvl="2" indent="-277495" eaLnBrk="1" hangingPunct="1">
              <a:buBlip>
                <a:blip r:embed="rId2"/>
              </a:buBlip>
            </a:pPr>
            <a:endParaRPr lang="en-IN" altLang="x-none" sz="1600" dirty="0">
              <a:solidFill>
                <a:schemeClr val="accent2"/>
              </a:solidFill>
              <a:latin typeface="Arial" panose="020B0604020202020204"/>
            </a:endParaRPr>
          </a:p>
          <a:p>
            <a:pPr lvl="1" indent="-277495" eaLnBrk="1" hangingPunct="1">
              <a:buNone/>
            </a:pPr>
            <a:endParaRPr lang="en-IN" altLang="x-none" sz="1800" dirty="0">
              <a:solidFill>
                <a:schemeClr val="accent2"/>
              </a:solidFill>
              <a:latin typeface="Arial" panose="020B0604020202020204"/>
            </a:endParaRPr>
          </a:p>
        </p:txBody>
      </p:sp>
      <p:sp>
        <p:nvSpPr>
          <p:cNvPr id="32771" name="Text Box 3"/>
          <p:cNvSpPr txBox="1"/>
          <p:nvPr/>
        </p:nvSpPr>
        <p:spPr>
          <a:xfrm>
            <a:off x="1676400" y="711200"/>
            <a:ext cx="6858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Arial" panose="020B0604020202020204"/>
              </a:rPr>
              <a:t> Summary</a:t>
            </a:r>
            <a:endParaRPr sz="2000" b="1" dirty="0">
              <a:solidFill>
                <a:schemeClr val="bg1"/>
              </a:solidFill>
              <a:latin typeface="Tahoma" panose="020B0604030504040204" pitchFamily="34" charset="0"/>
              <a:ea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p:nvPr>
            <p:ph type="body" sz="half" idx="1"/>
          </p:nvPr>
        </p:nvSpPr>
        <p:spPr>
          <a:xfrm>
            <a:off x="3032125" y="1598613"/>
            <a:ext cx="7313613" cy="4570412"/>
          </a:xfrm>
          <a:solidFill>
            <a:srgbClr val="FFFFFF"/>
          </a:solidFill>
          <a:ln>
            <a:noFill/>
          </a:ln>
        </p:spPr>
        <p:txBody>
          <a:bodyPr/>
          <a:p>
            <a:pPr marL="1662430" lvl="3" indent="-304800">
              <a:buNone/>
            </a:pPr>
            <a:r>
              <a:rPr sz="1600" kern="1200" dirty="0">
                <a:solidFill>
                  <a:schemeClr val="accent2"/>
                </a:solidFill>
                <a:latin typeface="Courier New" panose="02070309020205020404" pitchFamily="49" charset="0"/>
                <a:ea typeface="Times New Roman" panose="02020603050405020304" pitchFamily="18" charset="0"/>
              </a:rPr>
              <a:t>JOIN HumanResources.EmployeeAddress AS i ON</a:t>
            </a:r>
            <a:endParaRPr sz="1600" kern="1200" dirty="0">
              <a:solidFill>
                <a:schemeClr val="accent2"/>
              </a:solidFill>
              <a:latin typeface="Courier New" panose="02070309020205020404" pitchFamily="49" charset="0"/>
              <a:ea typeface="Times New Roman" panose="02020603050405020304" pitchFamily="18" charset="0"/>
            </a:endParaRPr>
          </a:p>
          <a:p>
            <a:pPr marL="1662430" lvl="3" indent="-304800">
              <a:buNone/>
            </a:pPr>
            <a:r>
              <a:rPr sz="1600" kern="1200" dirty="0">
                <a:solidFill>
                  <a:schemeClr val="accent2"/>
                </a:solidFill>
                <a:latin typeface="Courier New" panose="02070309020205020404" pitchFamily="49" charset="0"/>
                <a:ea typeface="Times New Roman" panose="02020603050405020304" pitchFamily="18" charset="0"/>
              </a:rPr>
              <a:t>e.EmployeeID = i.EmployeeID JOIN Person.Address AS j</a:t>
            </a:r>
            <a:endParaRPr sz="1600" kern="1200" dirty="0">
              <a:solidFill>
                <a:schemeClr val="accent2"/>
              </a:solidFill>
              <a:latin typeface="Courier New" panose="02070309020205020404" pitchFamily="49" charset="0"/>
              <a:ea typeface="Times New Roman" panose="02020603050405020304" pitchFamily="18" charset="0"/>
            </a:endParaRPr>
          </a:p>
          <a:p>
            <a:pPr marL="1662430" lvl="3" indent="-304800">
              <a:buNone/>
            </a:pPr>
            <a:r>
              <a:rPr sz="1600" kern="1200" dirty="0">
                <a:solidFill>
                  <a:schemeClr val="accent2"/>
                </a:solidFill>
                <a:latin typeface="Courier New" panose="02070309020205020404" pitchFamily="49" charset="0"/>
                <a:ea typeface="Times New Roman" panose="02020603050405020304" pitchFamily="18" charset="0"/>
              </a:rPr>
              <a:t>ON i.AddressID = j.AddressID</a:t>
            </a:r>
            <a:endParaRPr sz="1600" kern="1200" dirty="0">
              <a:solidFill>
                <a:schemeClr val="accent2"/>
              </a:solidFill>
              <a:latin typeface="Courier New" panose="02070309020205020404" pitchFamily="49" charset="0"/>
              <a:ea typeface="Times New Roman" panose="02020603050405020304" pitchFamily="18" charset="0"/>
            </a:endParaRPr>
          </a:p>
          <a:p>
            <a:pPr marL="865505" lvl="2" indent="0">
              <a:buNone/>
            </a:pPr>
            <a:r>
              <a:rPr sz="1800" kern="1200" dirty="0">
                <a:solidFill>
                  <a:schemeClr val="accent2"/>
                </a:solidFill>
                <a:latin typeface="Arial" panose="020B0604020202020204"/>
                <a:ea typeface="Times New Roman" panose="02020603050405020304" pitchFamily="18" charset="0"/>
              </a:rPr>
              <a:t>You have identified that you are not able to modify data by using this view because it is based on multiple tables. How can you make the view updateable?</a:t>
            </a:r>
            <a:endParaRPr sz="1800" kern="1200" dirty="0">
              <a:solidFill>
                <a:schemeClr val="accent2"/>
              </a:solidFill>
              <a:latin typeface="Arial" panose="020B0604020202020204"/>
            </a:endParaRPr>
          </a:p>
        </p:txBody>
      </p:sp>
      <p:sp>
        <p:nvSpPr>
          <p:cNvPr id="4099" name="Text Box 3"/>
          <p:cNvSpPr txBox="1"/>
          <p:nvPr/>
        </p:nvSpPr>
        <p:spPr>
          <a:xfrm>
            <a:off x="1752600" y="714375"/>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Demo: Implementing Triggers (Contd.)</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p:nvPr>
            <p:ph idx="1"/>
          </p:nvPr>
        </p:nvSpPr>
        <p:spPr>
          <a:xfrm>
            <a:off x="3032125" y="1598613"/>
            <a:ext cx="7313613" cy="4113212"/>
          </a:xfrm>
          <a:solidFill>
            <a:srgbClr val="FFFFFF"/>
          </a:solidFill>
          <a:ln>
            <a:noFill/>
          </a:ln>
        </p:spPr>
        <p:txBody>
          <a:bodyPr/>
          <a:p>
            <a:pPr marL="347980" indent="-347980">
              <a:buBlip>
                <a:blip r:embed="rId1"/>
              </a:buBlip>
            </a:pPr>
            <a:r>
              <a:rPr sz="2000" dirty="0">
                <a:solidFill>
                  <a:schemeClr val="accent2"/>
                </a:solidFill>
                <a:latin typeface="Arial" panose="020B0604020202020204" pitchFamily="34" charset="0"/>
                <a:ea typeface="Times New Roman" panose="02020603050405020304" pitchFamily="18" charset="0"/>
              </a:rPr>
              <a:t>Solution:</a:t>
            </a:r>
            <a:endParaRPr sz="2000" dirty="0">
              <a:solidFill>
                <a:schemeClr val="accent2"/>
              </a:solidFill>
              <a:latin typeface="Arial" panose="020B0604020202020204" pitchFamily="34" charset="0"/>
              <a:ea typeface="Times New Roman" panose="02020603050405020304" pitchFamily="18" charset="0"/>
            </a:endParaRPr>
          </a:p>
          <a:p>
            <a:pPr marL="739775" lvl="1" indent="-274320">
              <a:buBlip>
                <a:blip r:embed="rId2"/>
              </a:buBlip>
            </a:pPr>
            <a:r>
              <a:rPr sz="1800" dirty="0">
                <a:solidFill>
                  <a:schemeClr val="accent2"/>
                </a:solidFill>
                <a:latin typeface="Arial" panose="020B0604020202020204"/>
              </a:rPr>
              <a:t>To solve the preceding problem, you need to perform the following tasks:</a:t>
            </a:r>
            <a:endParaRPr sz="1800" dirty="0">
              <a:solidFill>
                <a:schemeClr val="accent2"/>
              </a:solidFill>
              <a:latin typeface="Arial" panose="020B0604020202020204"/>
            </a:endParaRPr>
          </a:p>
          <a:p>
            <a:pPr marL="1205230" lvl="2" indent="-290830">
              <a:buNone/>
            </a:pPr>
            <a:r>
              <a:rPr lang="en-IN" altLang="x-none" sz="1600" dirty="0">
                <a:solidFill>
                  <a:schemeClr val="accent2"/>
                </a:solidFill>
                <a:latin typeface="Arial" panose="020B0604020202020204"/>
              </a:rPr>
              <a:t>1.	Create an instead of trigger on the view.</a:t>
            </a:r>
            <a:endParaRPr lang="en-IN" altLang="x-none" sz="1600" dirty="0">
              <a:solidFill>
                <a:schemeClr val="accent2"/>
              </a:solidFill>
              <a:latin typeface="Arial" panose="020B0604020202020204"/>
            </a:endParaRPr>
          </a:p>
          <a:p>
            <a:pPr marL="1205230" lvl="2" indent="-290830">
              <a:buNone/>
            </a:pPr>
            <a:r>
              <a:rPr lang="en-IN" altLang="x-none" sz="1600" dirty="0">
                <a:solidFill>
                  <a:schemeClr val="accent2"/>
                </a:solidFill>
                <a:latin typeface="Arial" panose="020B0604020202020204"/>
              </a:rPr>
              <a:t>2.	Verify the </a:t>
            </a:r>
            <a:r>
              <a:rPr sz="1600" dirty="0">
                <a:solidFill>
                  <a:schemeClr val="accent2"/>
                </a:solidFill>
                <a:latin typeface="Arial" panose="020B0604020202020204"/>
                <a:ea typeface="Times New Roman" panose="02020603050405020304" pitchFamily="18" charset="0"/>
              </a:rPr>
              <a:t>functionality.</a:t>
            </a:r>
            <a:endParaRPr sz="1600" dirty="0">
              <a:solidFill>
                <a:schemeClr val="accent2"/>
              </a:solidFill>
              <a:latin typeface="Arial" panose="020B0604020202020204"/>
            </a:endParaRPr>
          </a:p>
        </p:txBody>
      </p:sp>
      <p:sp>
        <p:nvSpPr>
          <p:cNvPr id="5123" name="Text Box 3"/>
          <p:cNvSpPr txBox="1"/>
          <p:nvPr/>
        </p:nvSpPr>
        <p:spPr>
          <a:xfrm>
            <a:off x="1752600" y="714375"/>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Demo: Implementing Triggers (Contd.)</a:t>
            </a:r>
            <a:endParaRPr sz="2000" b="1" dirty="0">
              <a:solidFill>
                <a:schemeClr val="bg1"/>
              </a:solidFill>
              <a:latin typeface="Tahoma" panose="020B0604030504040204" pitchFamily="34"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Transactions </a:t>
            </a:r>
            <a:endParaRPr sz="2000" b="1" dirty="0">
              <a:solidFill>
                <a:schemeClr val="bg1"/>
              </a:solidFill>
              <a:latin typeface="Tahoma" panose="020B0604030504040204" pitchFamily="34" charset="0"/>
              <a:ea typeface="Times New Roman" panose="02020603050405020304" pitchFamily="18" charset="0"/>
            </a:endParaRPr>
          </a:p>
        </p:txBody>
      </p:sp>
      <p:grpSp>
        <p:nvGrpSpPr>
          <p:cNvPr id="6147" name="Group 7"/>
          <p:cNvGrpSpPr/>
          <p:nvPr/>
        </p:nvGrpSpPr>
        <p:grpSpPr>
          <a:xfrm>
            <a:off x="5029200" y="1981200"/>
            <a:ext cx="3733800" cy="3733800"/>
            <a:chOff x="3505200" y="1981200"/>
            <a:chExt cx="3733800" cy="3733800"/>
          </a:xfrm>
        </p:grpSpPr>
        <p:pic>
          <p:nvPicPr>
            <p:cNvPr id="6148" name="Picture 3" descr="CCM01238.WMF"/>
            <p:cNvPicPr>
              <a:picLocks noChangeAspect="1"/>
            </p:cNvPicPr>
            <p:nvPr/>
          </p:nvPicPr>
          <p:blipFill>
            <a:blip r:embed="rId1"/>
            <a:stretch>
              <a:fillRect/>
            </a:stretch>
          </p:blipFill>
          <p:spPr>
            <a:xfrm>
              <a:off x="3505200" y="2895600"/>
              <a:ext cx="1187438" cy="2819400"/>
            </a:xfrm>
            <a:prstGeom prst="rect">
              <a:avLst/>
            </a:prstGeom>
            <a:noFill/>
            <a:ln w="9525">
              <a:noFill/>
            </a:ln>
          </p:spPr>
        </p:pic>
        <p:sp>
          <p:nvSpPr>
            <p:cNvPr id="7" name="Cloud Callout 6"/>
            <p:cNvSpPr/>
            <p:nvPr/>
          </p:nvSpPr>
          <p:spPr>
            <a:xfrm>
              <a:off x="4953000" y="1981200"/>
              <a:ext cx="2286000" cy="1524000"/>
            </a:xfrm>
            <a:prstGeom prst="cloudCallout">
              <a:avLst>
                <a:gd name="adj1" fmla="val -62947"/>
                <a:gd name="adj2" fmla="val 66082"/>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eaLnBrk="1" hangingPunct="1"/>
              <a:endParaRPr dirty="0">
                <a:solidFill>
                  <a:srgbClr val="FFFFFF"/>
                </a:solidFill>
                <a:latin typeface="Times New Roman" panose="02020603050405020304" pitchFamily="18" charset="0"/>
              </a:endParaRPr>
            </a:p>
          </p:txBody>
        </p:sp>
        <p:sp>
          <p:nvSpPr>
            <p:cNvPr id="6150" name="TextBox 5"/>
            <p:cNvSpPr txBox="1"/>
            <p:nvPr/>
          </p:nvSpPr>
          <p:spPr>
            <a:xfrm>
              <a:off x="5043714" y="2346325"/>
              <a:ext cx="1981200" cy="701040"/>
            </a:xfrm>
            <a:prstGeom prst="rect">
              <a:avLst/>
            </a:prstGeom>
            <a:noFill/>
            <a:ln w="9525">
              <a:noFill/>
            </a:ln>
          </p:spPr>
          <p:txBody>
            <a:bodyPr>
              <a:spAutoFit/>
            </a:bodyPr>
            <a:p>
              <a:pPr lvl="0" algn="ctr" eaLnBrk="1" hangingPunct="1">
                <a:buNone/>
              </a:pPr>
              <a:r>
                <a:rPr sz="2000" dirty="0">
                  <a:solidFill>
                    <a:srgbClr val="C00000"/>
                  </a:solidFill>
                  <a:latin typeface="Arial" panose="020B0604020202020204" pitchFamily="34" charset="0"/>
                  <a:ea typeface="Arial" panose="020B0604020202020204"/>
                </a:rPr>
                <a:t>What is a transaction?</a:t>
              </a:r>
              <a:endParaRPr sz="2000" dirty="0">
                <a:solidFill>
                  <a:srgbClr val="C00000"/>
                </a:solidFill>
                <a:latin typeface="Arial" panose="020B0604020202020204" pitchFamily="34" charset="0"/>
                <a:ea typeface="Arial" panose="020B0604020202020204"/>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Transactions (Contd.)</a:t>
            </a:r>
            <a:endParaRPr sz="2000" b="1" dirty="0">
              <a:solidFill>
                <a:schemeClr val="bg1"/>
              </a:solidFill>
              <a:latin typeface="Tahoma" panose="020B0604030504040204" pitchFamily="34" charset="0"/>
              <a:ea typeface="Times New Roman" panose="02020603050405020304" pitchFamily="18" charset="0"/>
            </a:endParaRPr>
          </a:p>
        </p:txBody>
      </p:sp>
      <p:pic>
        <p:nvPicPr>
          <p:cNvPr id="7171" name="Picture 3" descr="JBIZ044.WMF"/>
          <p:cNvPicPr>
            <a:picLocks noChangeAspect="1"/>
          </p:cNvPicPr>
          <p:nvPr/>
        </p:nvPicPr>
        <p:blipFill>
          <a:blip r:embed="rId1"/>
          <a:stretch>
            <a:fillRect/>
          </a:stretch>
        </p:blipFill>
        <p:spPr>
          <a:xfrm>
            <a:off x="3821113" y="3124200"/>
            <a:ext cx="2046287" cy="2971800"/>
          </a:xfrm>
          <a:prstGeom prst="rect">
            <a:avLst/>
          </a:prstGeom>
          <a:noFill/>
          <a:ln w="9525">
            <a:noFill/>
          </a:ln>
        </p:spPr>
      </p:pic>
      <p:sp>
        <p:nvSpPr>
          <p:cNvPr id="4" name="Rectangular Callout 3"/>
          <p:cNvSpPr>
            <a:spLocks noChangeArrowheads="1"/>
          </p:cNvSpPr>
          <p:nvPr/>
        </p:nvSpPr>
        <p:spPr bwMode="auto">
          <a:xfrm>
            <a:off x="6248400" y="1843088"/>
            <a:ext cx="3962400" cy="1311275"/>
          </a:xfrm>
          <a:prstGeom prst="wedgeRectCallout">
            <a:avLst>
              <a:gd name="adj1" fmla="val -70069"/>
              <a:gd name="adj2" fmla="val 97597"/>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ln>
        </p:spPr>
        <p:txBody>
          <a:bodyPr anchor="ctr"/>
          <a:p>
            <a:pPr lvl="0" algn="ctr" eaLnBrk="1" hangingPunct="1"/>
            <a:endParaRPr dirty="0">
              <a:solidFill>
                <a:srgbClr val="FFFFFF"/>
              </a:solidFill>
              <a:latin typeface="Times New Roman" panose="02020603050405020304" pitchFamily="18" charset="0"/>
            </a:endParaRPr>
          </a:p>
        </p:txBody>
      </p:sp>
      <p:sp>
        <p:nvSpPr>
          <p:cNvPr id="7173" name="TextBox 5"/>
          <p:cNvSpPr txBox="1"/>
          <p:nvPr/>
        </p:nvSpPr>
        <p:spPr>
          <a:xfrm>
            <a:off x="6403975" y="1828800"/>
            <a:ext cx="3657600" cy="1310640"/>
          </a:xfrm>
          <a:prstGeom prst="rect">
            <a:avLst/>
          </a:prstGeom>
          <a:noFill/>
          <a:ln w="9525">
            <a:noFill/>
          </a:ln>
        </p:spPr>
        <p:txBody>
          <a:bodyPr>
            <a:spAutoFit/>
          </a:bodyPr>
          <a:p>
            <a:pPr lvl="0" algn="ctr" eaLnBrk="1" hangingPunct="1">
              <a:buNone/>
            </a:pPr>
            <a:r>
              <a:rPr sz="2000" dirty="0">
                <a:solidFill>
                  <a:srgbClr val="C00000"/>
                </a:solidFill>
                <a:latin typeface="Arial" panose="020B0604020202020204" pitchFamily="34" charset="0"/>
                <a:ea typeface="Arial" panose="020B0604020202020204"/>
              </a:rPr>
              <a:t>A transaction can be defined as a sequence of operations performed together as a single logical unit of work.</a:t>
            </a:r>
            <a:endParaRPr sz="2000" dirty="0">
              <a:solidFill>
                <a:srgbClr val="C00000"/>
              </a:solidFill>
              <a:latin typeface="Arial" panose="020B0604020202020204" pitchFamily="34" charset="0"/>
              <a:ea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Transactions (Contd.)</a:t>
            </a:r>
            <a:endParaRPr sz="2000" b="1" dirty="0">
              <a:solidFill>
                <a:schemeClr val="bg1"/>
              </a:solidFill>
              <a:latin typeface="Tahoma" panose="020B0604030504040204" pitchFamily="34" charset="0"/>
              <a:ea typeface="Times New Roman" panose="02020603050405020304" pitchFamily="18" charset="0"/>
            </a:endParaRPr>
          </a:p>
        </p:txBody>
      </p:sp>
      <p:pic>
        <p:nvPicPr>
          <p:cNvPr id="8195" name="Picture 3" descr="JBIZ044.WMF"/>
          <p:cNvPicPr>
            <a:picLocks noChangeAspect="1"/>
          </p:cNvPicPr>
          <p:nvPr/>
        </p:nvPicPr>
        <p:blipFill>
          <a:blip r:embed="rId1"/>
          <a:stretch>
            <a:fillRect/>
          </a:stretch>
        </p:blipFill>
        <p:spPr>
          <a:xfrm>
            <a:off x="3821113" y="3124200"/>
            <a:ext cx="2046287" cy="2971800"/>
          </a:xfrm>
          <a:prstGeom prst="rect">
            <a:avLst/>
          </a:prstGeom>
          <a:noFill/>
          <a:ln w="9525">
            <a:noFill/>
          </a:ln>
        </p:spPr>
      </p:pic>
      <p:sp>
        <p:nvSpPr>
          <p:cNvPr id="4" name="Rectangular Callout 3"/>
          <p:cNvSpPr>
            <a:spLocks noChangeArrowheads="1"/>
          </p:cNvSpPr>
          <p:nvPr/>
        </p:nvSpPr>
        <p:spPr bwMode="auto">
          <a:xfrm>
            <a:off x="6172200" y="1600200"/>
            <a:ext cx="4191000" cy="1554163"/>
          </a:xfrm>
          <a:prstGeom prst="wedgeRectCallout">
            <a:avLst>
              <a:gd name="adj1" fmla="val -70069"/>
              <a:gd name="adj2" fmla="val 97597"/>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ln>
        </p:spPr>
        <p:txBody>
          <a:bodyPr anchor="ctr"/>
          <a:p>
            <a:pPr lvl="0" algn="ctr" eaLnBrk="1" hangingPunct="1"/>
            <a:endParaRPr dirty="0">
              <a:solidFill>
                <a:srgbClr val="FFFFFF"/>
              </a:solidFill>
              <a:latin typeface="Times New Roman" panose="02020603050405020304" pitchFamily="18" charset="0"/>
            </a:endParaRPr>
          </a:p>
        </p:txBody>
      </p:sp>
      <p:sp>
        <p:nvSpPr>
          <p:cNvPr id="8197" name="TextBox 5"/>
          <p:cNvSpPr txBox="1"/>
          <p:nvPr/>
        </p:nvSpPr>
        <p:spPr>
          <a:xfrm>
            <a:off x="6096000" y="1695450"/>
            <a:ext cx="4343400" cy="1310640"/>
          </a:xfrm>
          <a:prstGeom prst="rect">
            <a:avLst/>
          </a:prstGeom>
          <a:noFill/>
          <a:ln w="9525">
            <a:noFill/>
          </a:ln>
        </p:spPr>
        <p:txBody>
          <a:bodyPr>
            <a:spAutoFit/>
          </a:bodyPr>
          <a:p>
            <a:pPr lvl="0" algn="ctr" eaLnBrk="1" hangingPunct="1">
              <a:buNone/>
            </a:pPr>
            <a:r>
              <a:rPr sz="2000" dirty="0">
                <a:solidFill>
                  <a:srgbClr val="C00000"/>
                </a:solidFill>
                <a:latin typeface="Arial" panose="020B0604020202020204" pitchFamily="34" charset="0"/>
                <a:ea typeface="Arial" panose="020B0604020202020204"/>
              </a:rPr>
              <a:t>Let us discuss about a banking transaction where the amount is debited from one account, and credited to another account.</a:t>
            </a:r>
            <a:endParaRPr sz="2000" dirty="0">
              <a:solidFill>
                <a:srgbClr val="C00000"/>
              </a:solidFill>
              <a:latin typeface="Arial" panose="020B0604020202020204" pitchFamily="34" charset="0"/>
              <a:ea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ext Box 3"/>
          <p:cNvSpPr txBox="1"/>
          <p:nvPr/>
        </p:nvSpPr>
        <p:spPr>
          <a:xfrm>
            <a:off x="1752600" y="711200"/>
            <a:ext cx="8763000" cy="397510"/>
          </a:xfrm>
          <a:prstGeom prst="rect">
            <a:avLst/>
          </a:prstGeom>
          <a:noFill/>
          <a:ln w="9525">
            <a:noFill/>
          </a:ln>
        </p:spPr>
        <p:txBody>
          <a:bodyPr>
            <a:spAutoFit/>
          </a:bodyPr>
          <a:p>
            <a:pPr lvl="0" eaLnBrk="1" hangingPunct="1">
              <a:spcBef>
                <a:spcPct val="50000"/>
              </a:spcBef>
              <a:buNone/>
            </a:pPr>
            <a:r>
              <a:rPr sz="2000" b="1" dirty="0">
                <a:solidFill>
                  <a:schemeClr val="bg1"/>
                </a:solidFill>
                <a:latin typeface="Tahoma" panose="020B0604030504040204" pitchFamily="34" charset="0"/>
                <a:ea typeface="Times New Roman" panose="02020603050405020304" pitchFamily="18" charset="0"/>
              </a:rPr>
              <a:t>Implementing Transactions (Contd.)</a:t>
            </a:r>
            <a:endParaRPr sz="2000" b="1" dirty="0">
              <a:solidFill>
                <a:schemeClr val="bg1"/>
              </a:solidFill>
              <a:latin typeface="Tahoma" panose="020B0604030504040204" pitchFamily="34" charset="0"/>
              <a:ea typeface="Times New Roman" panose="02020603050405020304" pitchFamily="18" charset="0"/>
            </a:endParaRPr>
          </a:p>
        </p:txBody>
      </p:sp>
      <p:sp>
        <p:nvSpPr>
          <p:cNvPr id="9219" name="TextBox 5"/>
          <p:cNvSpPr txBox="1"/>
          <p:nvPr/>
        </p:nvSpPr>
        <p:spPr>
          <a:xfrm>
            <a:off x="3200400" y="2501900"/>
            <a:ext cx="2743200" cy="2225040"/>
          </a:xfrm>
          <a:prstGeom prst="rect">
            <a:avLst/>
          </a:prstGeom>
          <a:noFill/>
          <a:ln w="9525">
            <a:noFill/>
          </a:ln>
        </p:spPr>
        <p:txBody>
          <a:bodyPr>
            <a:spAutoFit/>
          </a:bodyPr>
          <a:p>
            <a:pPr marL="342900" lvl="0" indent="-342900" eaLnBrk="1" hangingPunct="1">
              <a:buNone/>
            </a:pPr>
            <a:r>
              <a:rPr sz="2000" dirty="0">
                <a:solidFill>
                  <a:srgbClr val="C00000"/>
                </a:solidFill>
                <a:latin typeface="Arial" panose="020B0604020202020204" pitchFamily="34" charset="0"/>
                <a:ea typeface="Arial" panose="020B0604020202020204"/>
              </a:rPr>
              <a:t>Banking Transaction</a:t>
            </a:r>
            <a:endParaRPr sz="2000" dirty="0">
              <a:solidFill>
                <a:srgbClr val="C00000"/>
              </a:solidFill>
              <a:latin typeface="Arial" panose="020B0604020202020204" pitchFamily="34" charset="0"/>
              <a:ea typeface="Arial" panose="020B0604020202020204"/>
            </a:endParaRPr>
          </a:p>
          <a:p>
            <a:pPr marL="342900" lvl="0" indent="-342900" eaLnBrk="1" hangingPunct="1">
              <a:buNone/>
            </a:pPr>
            <a:endParaRPr sz="2000" dirty="0">
              <a:solidFill>
                <a:srgbClr val="C00000"/>
              </a:solidFill>
              <a:latin typeface="Arial" panose="020B0604020202020204" pitchFamily="34" charset="0"/>
              <a:ea typeface="Arial" panose="020B0604020202020204"/>
            </a:endParaRPr>
          </a:p>
          <a:p>
            <a:pPr marL="342900" lvl="0" indent="-342900" eaLnBrk="1" hangingPunct="1">
              <a:buAutoNum type="arabicPeriod"/>
            </a:pPr>
            <a:r>
              <a:rPr sz="2000" dirty="0">
                <a:solidFill>
                  <a:srgbClr val="C00000"/>
                </a:solidFill>
                <a:latin typeface="Arial" panose="020B0604020202020204" pitchFamily="34" charset="0"/>
                <a:ea typeface="Arial" panose="020B0604020202020204"/>
              </a:rPr>
              <a:t>Debit</a:t>
            </a:r>
            <a:br>
              <a:rPr sz="2000" dirty="0">
                <a:solidFill>
                  <a:srgbClr val="C00000"/>
                </a:solidFill>
                <a:latin typeface="Arial" panose="020B0604020202020204" pitchFamily="34" charset="0"/>
                <a:ea typeface="Arial" panose="020B0604020202020204"/>
              </a:rPr>
            </a:br>
            <a:endParaRPr sz="2000" dirty="0">
              <a:solidFill>
                <a:srgbClr val="C00000"/>
              </a:solidFill>
              <a:latin typeface="Arial" panose="020B0604020202020204" pitchFamily="34" charset="0"/>
              <a:ea typeface="Arial" panose="020B0604020202020204"/>
            </a:endParaRPr>
          </a:p>
          <a:p>
            <a:pPr marL="342900" lvl="0" indent="-342900" eaLnBrk="1" hangingPunct="1">
              <a:buAutoNum type="arabicPeriod"/>
            </a:pPr>
            <a:r>
              <a:rPr sz="2000" dirty="0">
                <a:solidFill>
                  <a:srgbClr val="C00000"/>
                </a:solidFill>
                <a:latin typeface="Arial" panose="020B0604020202020204" pitchFamily="34" charset="0"/>
                <a:ea typeface="Arial" panose="020B0604020202020204"/>
              </a:rPr>
              <a:t>Credit</a:t>
            </a:r>
            <a:endParaRPr sz="2000" dirty="0">
              <a:solidFill>
                <a:srgbClr val="C00000"/>
              </a:solidFill>
              <a:latin typeface="Arial" panose="020B0604020202020204" pitchFamily="34" charset="0"/>
              <a:ea typeface="Arial" panose="020B0604020202020204"/>
            </a:endParaRPr>
          </a:p>
          <a:p>
            <a:pPr marL="342900" lvl="0" indent="-342900" algn="ctr" eaLnBrk="1" hangingPunct="1">
              <a:buNone/>
            </a:pPr>
            <a:endParaRPr sz="2000" dirty="0">
              <a:solidFill>
                <a:srgbClr val="C00000"/>
              </a:solidFill>
              <a:latin typeface="Arial" panose="020B0604020202020204" pitchFamily="34" charset="0"/>
              <a:ea typeface="Arial" panose="020B0604020202020204"/>
            </a:endParaRPr>
          </a:p>
          <a:p>
            <a:pPr marL="342900" lvl="0" indent="-342900" algn="ctr" eaLnBrk="1" hangingPunct="1">
              <a:buNone/>
            </a:pPr>
            <a:endParaRPr sz="2000" dirty="0">
              <a:solidFill>
                <a:srgbClr val="C00000"/>
              </a:solidFill>
              <a:latin typeface="Arial" panose="020B0604020202020204" pitchFamily="34" charset="0"/>
              <a:ea typeface="Arial" panose="020B0604020202020204"/>
            </a:endParaRPr>
          </a:p>
        </p:txBody>
      </p:sp>
      <p:pic>
        <p:nvPicPr>
          <p:cNvPr id="45063" name="Picture 7"/>
          <p:cNvPicPr>
            <a:picLocks noChangeAspect="1"/>
          </p:cNvPicPr>
          <p:nvPr/>
        </p:nvPicPr>
        <p:blipFill>
          <a:blip r:embed="rId1"/>
          <a:stretch>
            <a:fillRect/>
          </a:stretch>
        </p:blipFill>
        <p:spPr>
          <a:xfrm>
            <a:off x="5105400" y="3111500"/>
            <a:ext cx="752475" cy="533400"/>
          </a:xfrm>
          <a:prstGeom prst="rect">
            <a:avLst/>
          </a:prstGeom>
          <a:noFill/>
          <a:ln w="9525">
            <a:noFill/>
          </a:ln>
        </p:spPr>
      </p:pic>
      <p:pic>
        <p:nvPicPr>
          <p:cNvPr id="45064" name="Picture 8"/>
          <p:cNvPicPr>
            <a:picLocks noChangeAspect="1"/>
          </p:cNvPicPr>
          <p:nvPr/>
        </p:nvPicPr>
        <p:blipFill>
          <a:blip r:embed="rId1"/>
          <a:stretch>
            <a:fillRect/>
          </a:stretch>
        </p:blipFill>
        <p:spPr>
          <a:xfrm>
            <a:off x="5105400" y="3873500"/>
            <a:ext cx="752475" cy="533400"/>
          </a:xfrm>
          <a:prstGeom prst="rect">
            <a:avLst/>
          </a:prstGeom>
          <a:noFill/>
          <a:ln w="9525">
            <a:noFill/>
          </a:ln>
        </p:spPr>
      </p:pic>
      <p:sp>
        <p:nvSpPr>
          <p:cNvPr id="45065" name="TextBox 5"/>
          <p:cNvSpPr txBox="1"/>
          <p:nvPr/>
        </p:nvSpPr>
        <p:spPr>
          <a:xfrm>
            <a:off x="7315200" y="3432175"/>
            <a:ext cx="3048000" cy="1005840"/>
          </a:xfrm>
          <a:prstGeom prst="rect">
            <a:avLst/>
          </a:prstGeom>
          <a:noFill/>
          <a:ln w="9525">
            <a:noFill/>
          </a:ln>
        </p:spPr>
        <p:txBody>
          <a:bodyPr>
            <a:spAutoFit/>
          </a:bodyPr>
          <a:p>
            <a:pPr marL="342900" lvl="0" indent="-342900" eaLnBrk="1" hangingPunct="1">
              <a:buNone/>
            </a:pPr>
            <a:r>
              <a:rPr sz="2000" dirty="0">
                <a:solidFill>
                  <a:srgbClr val="C00000"/>
                </a:solidFill>
                <a:latin typeface="Arial" panose="020B0604020202020204" pitchFamily="34" charset="0"/>
                <a:ea typeface="Arial" panose="020B0604020202020204"/>
              </a:rPr>
              <a:t> Transaction successful</a:t>
            </a:r>
            <a:endParaRPr sz="2000" dirty="0">
              <a:solidFill>
                <a:srgbClr val="C00000"/>
              </a:solidFill>
              <a:latin typeface="Arial" panose="020B0604020202020204" pitchFamily="34" charset="0"/>
              <a:ea typeface="Arial" panose="020B0604020202020204"/>
            </a:endParaRPr>
          </a:p>
          <a:p>
            <a:pPr marL="342900" lvl="0" indent="-342900" algn="ctr" eaLnBrk="1" hangingPunct="1">
              <a:buNone/>
            </a:pPr>
            <a:endParaRPr sz="2000" dirty="0">
              <a:solidFill>
                <a:srgbClr val="C00000"/>
              </a:solidFill>
              <a:latin typeface="Arial" panose="020B0604020202020204" pitchFamily="34" charset="0"/>
              <a:ea typeface="Arial" panose="020B0604020202020204"/>
            </a:endParaRPr>
          </a:p>
          <a:p>
            <a:pPr marL="342900" lvl="0" indent="-342900" algn="ctr" eaLnBrk="1" hangingPunct="1">
              <a:buNone/>
            </a:pPr>
            <a:endParaRPr sz="2000" dirty="0">
              <a:solidFill>
                <a:srgbClr val="C00000"/>
              </a:solidFill>
              <a:latin typeface="Arial" panose="020B0604020202020204" pitchFamily="34" charset="0"/>
              <a:ea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5063"/>
                                        </p:tgtEl>
                                        <p:attrNameLst>
                                          <p:attrName>style.visibility</p:attrName>
                                        </p:attrNameLst>
                                      </p:cBhvr>
                                      <p:to>
                                        <p:strVal val="visible"/>
                                      </p:to>
                                    </p:set>
                                    <p:animEffect transition="in" filter="checkerboard(across)">
                                      <p:cBhvr>
                                        <p:cTn id="7" dur="500"/>
                                        <p:tgtEl>
                                          <p:spTgt spid="4506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5064"/>
                                        </p:tgtEl>
                                        <p:attrNameLst>
                                          <p:attrName>style.visibility</p:attrName>
                                        </p:attrNameLst>
                                      </p:cBhvr>
                                      <p:to>
                                        <p:strVal val="visible"/>
                                      </p:to>
                                    </p:set>
                                    <p:animEffect transition="in" filter="checkerboard(across)">
                                      <p:cBhvr>
                                        <p:cTn id="12" dur="500"/>
                                        <p:tgtEl>
                                          <p:spTgt spid="4506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5065">
                                            <p:txEl>
                                              <p:charRg st="0" end="24"/>
                                            </p:txEl>
                                          </p:spTgt>
                                        </p:tgtEl>
                                        <p:attrNameLst>
                                          <p:attrName>style.visibility</p:attrName>
                                        </p:attrNameLst>
                                      </p:cBhvr>
                                      <p:to>
                                        <p:strVal val="visible"/>
                                      </p:to>
                                    </p:set>
                                    <p:animEffect transition="in" filter="checkerboard(across)">
                                      <p:cBhvr>
                                        <p:cTn id="17" dur="500"/>
                                        <p:tgtEl>
                                          <p:spTgt spid="45065">
                                            <p:txEl>
                                              <p:charRg st="0"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003C9C02642248B0EE9C4155EFCCBB" ma:contentTypeVersion="10" ma:contentTypeDescription="Create a new document." ma:contentTypeScope="" ma:versionID="6e9740428170257ae9e6a8319dfe873c">
  <xsd:schema xmlns:xsd="http://www.w3.org/2001/XMLSchema" xmlns:xs="http://www.w3.org/2001/XMLSchema" xmlns:p="http://schemas.microsoft.com/office/2006/metadata/properties" xmlns:ns2="1112f2f3-fd3c-4edb-967e-b241f3dc190c" targetNamespace="http://schemas.microsoft.com/office/2006/metadata/properties" ma:root="true" ma:fieldsID="128e5e1ad2b1365ab9797d2a1c16ca79" ns2:_="">
    <xsd:import namespace="1112f2f3-fd3c-4edb-967e-b241f3dc190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12f2f3-fd3c-4edb-967e-b241f3dc19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35648d73-342b-4611-b78b-eed4889ddbd2"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112f2f3-fd3c-4edb-967e-b241f3dc190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78F55B6-14CC-49BC-9757-9D48DA6A8677}"/>
</file>

<file path=customXml/itemProps2.xml><?xml version="1.0" encoding="utf-8"?>
<ds:datastoreItem xmlns:ds="http://schemas.openxmlformats.org/officeDocument/2006/customXml" ds:itemID="{38EDE763-7B78-4072-8EDC-96ABC6B11ABA}"/>
</file>

<file path=customXml/itemProps3.xml><?xml version="1.0" encoding="utf-8"?>
<ds:datastoreItem xmlns:ds="http://schemas.openxmlformats.org/officeDocument/2006/customXml" ds:itemID="{4FDF7AF3-BB7B-4297-8FEC-8EDBF63CAF23}"/>
</file>

<file path=docProps/app.xml><?xml version="1.0" encoding="utf-8"?>
<Properties xmlns="http://schemas.openxmlformats.org/officeDocument/2006/extended-properties" xmlns:vt="http://schemas.openxmlformats.org/officeDocument/2006/docPropsVTypes">
  <TotalTime>0</TotalTime>
  <Words>6949</Words>
  <Application>WPS Presentation</Application>
  <PresentationFormat>Widescreen</PresentationFormat>
  <Paragraphs>331</Paragraphs>
  <Slides>32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32</vt:i4>
      </vt:variant>
    </vt:vector>
  </HeadingPairs>
  <TitlesOfParts>
    <vt:vector size="44" baseType="lpstr">
      <vt:lpstr>Arial</vt:lpstr>
      <vt:lpstr>SimSun</vt:lpstr>
      <vt:lpstr>Wingdings</vt:lpstr>
      <vt:lpstr>Calibri Light</vt:lpstr>
      <vt:lpstr>Calibri</vt:lpstr>
      <vt:lpstr>Microsoft YaHei</vt:lpstr>
      <vt:lpstr>Times New Roman</vt:lpstr>
      <vt:lpstr>Tahoma</vt:lpstr>
      <vt:lpstr>Arial</vt:lpstr>
      <vt:lpstr>Courier New</vt:lpstr>
      <vt:lpstr>Segoe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Trainer</dc:creator>
  <cp:lastModifiedBy>Trainer</cp:lastModifiedBy>
  <cp:revision>1</cp:revision>
  <dcterms:created xsi:type="dcterms:W3CDTF">2018-09-19T06:04:22Z</dcterms:created>
  <dcterms:modified xsi:type="dcterms:W3CDTF">2018-09-19T06:04:22Z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y fmtid="{D5CDD505-2E9C-101B-9397-08002B2CF9AE}" pid="3" name="ContentTypeId">
    <vt:lpwstr>0x01010015003C9C02642248B0EE9C4155EFCCBB</vt:lpwstr>
  </property>
</Properties>
</file>