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26" Type="http://schemas.openxmlformats.org/officeDocument/2006/relationships/presProps" Target="presProps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29" Type="http://schemas.openxmlformats.org/officeDocument/2006/relationships/customXml" Target="../customXml/item1.xml"/><Relationship Id="rId6" Type="http://schemas.openxmlformats.org/officeDocument/2006/relationships/slide" Target="slides/slide3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31" Type="http://schemas.openxmlformats.org/officeDocument/2006/relationships/customXml" Target="../customXml/item3.xml"/><Relationship Id="rId9" Type="http://schemas.openxmlformats.org/officeDocument/2006/relationships/slide" Target="slides/slide6.xml"/><Relationship Id="rId4" Type="http://schemas.openxmlformats.org/officeDocument/2006/relationships/slide" Target="slides/slide2.xml"/><Relationship Id="rId27" Type="http://schemas.openxmlformats.org/officeDocument/2006/relationships/viewProps" Target="viewProps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4579" name="Rectangle 3074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24580" name="Rectangle 3075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4485" tIns="47242" rIns="94485" bIns="47242" anchor="t"/>
          <a:p>
            <a:pPr marL="228600" lvl="0" indent="-228600" eaLnBrk="1" hangingPunct="1"/>
            <a:r>
              <a:rPr lang="en-IN" altLang="x-none" dirty="0"/>
              <a:t>Start the session by sharing the objectives with the students.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In this slide, you need to explain the students about Table-Value Functions. </a:t>
            </a:r>
            <a:endParaRPr dirty="0"/>
          </a:p>
          <a:p>
            <a:pPr lvl="0" eaLnBrk="1" hangingPunct="1"/>
            <a:r>
              <a:rPr b="1" dirty="0"/>
              <a:t>Example: (inline table-valued function)</a:t>
            </a:r>
            <a:endParaRPr b="1" dirty="0"/>
          </a:p>
          <a:p>
            <a:pPr lvl="0" eaLnBrk="1" hangingPunct="1"/>
            <a:r>
              <a:rPr dirty="0"/>
              <a:t>USE AdventureWorks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CREATE FUNCTION fx_Department_GName</a:t>
            </a:r>
            <a:endParaRPr dirty="0"/>
          </a:p>
          <a:p>
            <a:pPr lvl="0" eaLnBrk="1" hangingPunct="1"/>
            <a:r>
              <a:rPr dirty="0"/>
              <a:t>( @GrName nvarchar(20) )</a:t>
            </a:r>
            <a:endParaRPr dirty="0"/>
          </a:p>
          <a:p>
            <a:pPr lvl="0" eaLnBrk="1" hangingPunct="1"/>
            <a:r>
              <a:rPr dirty="0"/>
              <a:t>RETURNS table</a:t>
            </a:r>
            <a:endParaRPr dirty="0"/>
          </a:p>
          <a:p>
            <a:pPr lvl="0" eaLnBrk="1" hangingPunct="1"/>
            <a:r>
              <a:rPr dirty="0"/>
              <a:t>AS</a:t>
            </a:r>
            <a:endParaRPr dirty="0"/>
          </a:p>
          <a:p>
            <a:pPr lvl="0" eaLnBrk="1" hangingPunct="1"/>
            <a:r>
              <a:rPr dirty="0"/>
              <a:t>RETURN (</a:t>
            </a:r>
            <a:endParaRPr dirty="0"/>
          </a:p>
          <a:p>
            <a:pPr lvl="0" eaLnBrk="1" hangingPunct="1"/>
            <a:r>
              <a:rPr dirty="0"/>
              <a:t>        SELECT *</a:t>
            </a:r>
            <a:endParaRPr dirty="0"/>
          </a:p>
          <a:p>
            <a:pPr lvl="0" eaLnBrk="1" hangingPunct="1"/>
            <a:r>
              <a:rPr dirty="0"/>
              <a:t>        FROM HumanResources.Department</a:t>
            </a:r>
            <a:endParaRPr dirty="0"/>
          </a:p>
          <a:p>
            <a:pPr lvl="0" eaLnBrk="1" hangingPunct="1"/>
            <a:r>
              <a:rPr dirty="0"/>
              <a:t>        WHERE GroupName=@GrName</a:t>
            </a:r>
            <a:endParaRPr dirty="0"/>
          </a:p>
          <a:p>
            <a:pPr lvl="0" eaLnBrk="1" hangingPunct="1"/>
            <a:r>
              <a:rPr dirty="0"/>
              <a:t>	 )</a:t>
            </a:r>
            <a:endParaRPr dirty="0"/>
          </a:p>
          <a:p>
            <a:pPr lvl="0" eaLnBrk="1" hangingPunct="1"/>
            <a:r>
              <a:rPr dirty="0"/>
              <a:t>go</a:t>
            </a:r>
            <a:endParaRPr dirty="0"/>
          </a:p>
          <a:p>
            <a:pPr lvl="0" eaLnBrk="1" hangingPunct="1"/>
            <a:r>
              <a:rPr dirty="0"/>
              <a:t>After creating the function, calling the function with specified argument.</a:t>
            </a:r>
            <a:endParaRPr dirty="0"/>
          </a:p>
          <a:p>
            <a:pPr lvl="0" eaLnBrk="1" hangingPunct="1"/>
            <a:r>
              <a:rPr dirty="0"/>
              <a:t>SELECT * FROM fx_Department_GName('Manufacturing')</a:t>
            </a:r>
            <a:endParaRPr dirty="0"/>
          </a:p>
          <a:p>
            <a:pPr lvl="0" eaLnBrk="1" hangingPunct="1"/>
            <a:r>
              <a:rPr b="1" dirty="0"/>
              <a:t>Example: (multistatement table-valued function)</a:t>
            </a:r>
            <a:endParaRPr dirty="0"/>
          </a:p>
          <a:p>
            <a:pPr lvl="0" eaLnBrk="1" hangingPunct="1"/>
            <a:r>
              <a:rPr dirty="0"/>
              <a:t>CREATE FUNCTION PayRate (@rate money) </a:t>
            </a:r>
            <a:endParaRPr dirty="0"/>
          </a:p>
          <a:p>
            <a:pPr lvl="0" eaLnBrk="1" hangingPunct="1"/>
            <a:r>
              <a:rPr dirty="0"/>
              <a:t>RETURNS @table TABLE </a:t>
            </a:r>
            <a:endParaRPr dirty="0"/>
          </a:p>
          <a:p>
            <a:pPr lvl="0" eaLnBrk="1" hangingPunct="1"/>
            <a:r>
              <a:rPr dirty="0"/>
              <a:t>(EmployeeID int not null, </a:t>
            </a:r>
            <a:endParaRPr dirty="0"/>
          </a:p>
          <a:p>
            <a:pPr lvl="0" eaLnBrk="1" hangingPunct="1"/>
            <a:r>
              <a:rPr dirty="0"/>
              <a:t>RateChangeDate datetime not null, </a:t>
            </a:r>
            <a:endParaRPr dirty="0"/>
          </a:p>
          <a:p>
            <a:pPr lvl="0" eaLnBrk="1" hangingPunct="1"/>
            <a:r>
              <a:rPr dirty="0"/>
              <a:t>Rate money not null, </a:t>
            </a:r>
            <a:endParaRPr dirty="0"/>
          </a:p>
          <a:p>
            <a:pPr lvl="0" eaLnBrk="1" hangingPunct="1"/>
            <a:r>
              <a:rPr dirty="0"/>
              <a:t>PayFrequency tinyint not null, </a:t>
            </a:r>
            <a:endParaRPr dirty="0"/>
          </a:p>
          <a:p>
            <a:pPr lvl="0" eaLnBrk="1" hangingPunct="1"/>
            <a:r>
              <a:rPr dirty="0"/>
              <a:t>ModifiedDate datetime not null) </a:t>
            </a:r>
            <a:endParaRPr dirty="0"/>
          </a:p>
          <a:p>
            <a:pPr lvl="0" eaLnBrk="1" hangingPunct="1"/>
            <a:r>
              <a:rPr dirty="0"/>
              <a:t>AS </a:t>
            </a:r>
            <a:endParaRPr dirty="0"/>
          </a:p>
          <a:p>
            <a:pPr lvl="0" eaLnBrk="1" hangingPunct="1"/>
            <a:r>
              <a:rPr dirty="0"/>
              <a:t>BEGIN </a:t>
            </a:r>
            <a:endParaRPr dirty="0"/>
          </a:p>
          <a:p>
            <a:pPr lvl="0" eaLnBrk="1" hangingPunct="1"/>
            <a:r>
              <a:rPr dirty="0"/>
              <a:t>INSERT @table </a:t>
            </a:r>
            <a:endParaRPr dirty="0"/>
          </a:p>
          <a:p>
            <a:pPr lvl="0" eaLnBrk="1" hangingPunct="1"/>
            <a:r>
              <a:rPr dirty="0"/>
              <a:t>SELECT * </a:t>
            </a:r>
            <a:endParaRPr dirty="0"/>
          </a:p>
          <a:p>
            <a:pPr lvl="0" eaLnBrk="1" hangingPunct="1"/>
            <a:r>
              <a:rPr dirty="0"/>
              <a:t>FROM HumanResources.EmployeePayHistory </a:t>
            </a:r>
            <a:endParaRPr dirty="0"/>
          </a:p>
          <a:p>
            <a:pPr lvl="0" eaLnBrk="1" hangingPunct="1"/>
            <a:r>
              <a:rPr dirty="0"/>
              <a:t>WHERE Rate &gt; @rate</a:t>
            </a:r>
            <a:endParaRPr dirty="0"/>
          </a:p>
          <a:p>
            <a:pPr lvl="0" eaLnBrk="1" hangingPunct="1"/>
            <a:r>
              <a:rPr dirty="0"/>
              <a:t>RETURN </a:t>
            </a:r>
            <a:endParaRPr dirty="0"/>
          </a:p>
          <a:p>
            <a:pPr lvl="0" eaLnBrk="1" hangingPunct="1"/>
            <a:r>
              <a:rPr dirty="0"/>
              <a:t>END </a:t>
            </a:r>
            <a:endParaRPr dirty="0"/>
          </a:p>
          <a:p>
            <a:pPr lvl="0" eaLnBrk="1" hangingPunct="1"/>
            <a:r>
              <a:rPr dirty="0"/>
              <a:t>Select * from PayRate(45)</a:t>
            </a:r>
            <a:endParaRPr dirty="0"/>
          </a:p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Reiterate the learning by asking the given question.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You need to ensure that after this demo, the students are able to create and execute user-defined functions.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You need to ensure that after this demo, students are able to create and execute stored procedure.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endParaRPr lang="en-IN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dirty="0"/>
              <a:t>You can summarize the session by running through the summary given in SG. </a:t>
            </a:r>
            <a:endParaRPr dirty="0"/>
          </a:p>
          <a:p>
            <a:pPr lvl="0" eaLnBrk="1" hangingPunct="1"/>
            <a:r>
              <a:rPr dirty="0"/>
              <a:t>In addition, you can also ask students summarize what they have learnt in this session.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endParaRPr lang="en-IN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endParaRPr lang="en-IN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In this slide, you need to explain the user-defined functions first. In addition, state that User-Defined functions are of two types, Scalar Functions and Table-Valued Functions. </a:t>
            </a:r>
            <a:endParaRPr lang="en-IN" altLang="x-none" dirty="0"/>
          </a:p>
          <a:p>
            <a:pPr lvl="0" eaLnBrk="1" hangingPunct="1"/>
            <a:r>
              <a:rPr lang="en-IN" altLang="x-none" dirty="0"/>
              <a:t>In addition, you need to explain about Scalar Functions and creating Scalar Function. 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In this slide, you need to explain the user-defined functions first. In addition, state that User-Defined functions are of two types, Scalar Functions and Table-Valued Functions. </a:t>
            </a:r>
            <a:endParaRPr lang="en-IN" altLang="x-none" dirty="0"/>
          </a:p>
          <a:p>
            <a:pPr lvl="0" eaLnBrk="1" hangingPunct="1"/>
            <a:r>
              <a:rPr lang="en-IN" altLang="x-none" dirty="0"/>
              <a:t>In addition, you need to explain about Scalar Functions and creating Scalar Function. 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In this slide, you need to explain the user-defined functions first. In addition, state that User-Defined functions are of two types, Scalar Functions and Table-Valued Functions. </a:t>
            </a:r>
            <a:endParaRPr lang="en-IN" altLang="x-none" dirty="0"/>
          </a:p>
          <a:p>
            <a:pPr lvl="0" eaLnBrk="1" hangingPunct="1"/>
            <a:r>
              <a:rPr lang="en-IN" altLang="x-none" dirty="0"/>
              <a:t>In addition, you need to explain about Scalar Functions and creating Scalar Function. 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In this slide, you need to explain the user-defined functions first. In addition, state that User-Defined functions are of two types, Scalar Functions and Table-Valued Functions. </a:t>
            </a:r>
            <a:endParaRPr lang="en-IN" altLang="x-none" dirty="0"/>
          </a:p>
          <a:p>
            <a:pPr lvl="0" eaLnBrk="1" hangingPunct="1"/>
            <a:r>
              <a:rPr lang="en-IN" altLang="x-none" dirty="0"/>
              <a:t>In addition, you need to explain about Scalar Functions and creating Scalar Function. </a:t>
            </a:r>
            <a:endParaRPr lang="en-IN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055"/>
          <p:cNvSpPr txBox="1">
            <a:spLocks noGrp="1"/>
          </p:cNvSpPr>
          <p:nvPr>
            <p:ph type="sldNum" sz="quarter"/>
          </p:nvPr>
        </p:nvSpPr>
        <p:spPr>
          <a:xfrm>
            <a:off x="4037013" y="8940800"/>
            <a:ext cx="3087687" cy="469900"/>
          </a:xfrm>
          <a:prstGeom prst="rect">
            <a:avLst/>
          </a:prstGeom>
          <a:noFill/>
          <a:ln w="9525">
            <a:noFill/>
          </a:ln>
        </p:spPr>
        <p:txBody>
          <a:bodyPr lIns="94485" tIns="47242" rIns="94485" bIns="47242" anchor="b"/>
          <a:p>
            <a:pPr lvl="0" algn="r" defTabSz="944880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485" tIns="47242" rIns="94485" bIns="47242" anchor="t"/>
          <a:p>
            <a:pPr lvl="0" eaLnBrk="1" hangingPunct="1"/>
            <a:r>
              <a:rPr lang="en-IN" altLang="x-none" dirty="0"/>
              <a:t>In this slide, you need to explain the user-defined functions first. In addition, state that User-Defined functions are of two types, Scalar Functions and Table-Valued Functions. </a:t>
            </a:r>
            <a:endParaRPr lang="en-IN" altLang="x-none" dirty="0"/>
          </a:p>
          <a:p>
            <a:pPr lvl="0" eaLnBrk="1" hangingPunct="1"/>
            <a:r>
              <a:rPr lang="en-IN" altLang="x-none" dirty="0"/>
              <a:t>In addition, you need to explain about Scalar Functions and creating Scalar Function. </a:t>
            </a:r>
            <a:endParaRPr lang="en-IN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</a:rPr>
              <a:t>Execute the function by using the following statements: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None/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	</a:t>
            </a: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DECLARE @PayRate float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1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SET @PayRate = HumanResources.MonthlySal(12.25)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1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PRINT @PayRate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1" indent="-277495" eaLnBrk="1" hangingPunct="1">
              <a:buNone/>
            </a:pPr>
            <a:endParaRPr sz="18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173355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1263" y="2992438"/>
            <a:ext cx="4800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/>
                <a:ea typeface="Times New Roman" panose="02020603050405020304" pitchFamily="18" charset="0"/>
              </a:rPr>
              <a:t>Stores a value returned by the MonthlySal function in the @PayRate variable </a:t>
            </a:r>
            <a:endParaRPr sz="1400" dirty="0">
              <a:solidFill>
                <a:srgbClr val="C00000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1266">
                                            <p:txEl>
                                              <p:charRg st="8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34163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Creating table-valued functions: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6600" lvl="1" indent="-280670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table-valued function returns a table as an output in the form of table data type.</a:t>
            </a:r>
            <a:endParaRPr lang="en-IN" altLang="x-none"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6600" lvl="1" indent="-280670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table data type is a special data type used to store a set of rows.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6600" lvl="1" indent="-280670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Table-valued functions are of the following types: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202055" lvl="2" indent="-282575" eaLnBrk="1" hangingPunct="1">
              <a:buBlip>
                <a:blip r:embed="rId2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Inline table-valued function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202055" lvl="2" indent="-282575" eaLnBrk="1" hangingPunct="1">
              <a:buBlip>
                <a:blip r:embed="rId2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Multistatement table-valued function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736600" lvl="1" indent="-280670" eaLnBrk="1" hangingPunct="1">
              <a:buBlip>
                <a:blip r:embed="rId1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Inline table-valued function: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Returns a variable of a table data type from the result set of a single SELECT statement.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Does not contain a function body within the BEGIN and END statements.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Example: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None/>
            </a:pPr>
            <a:r>
              <a:rPr sz="12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</a:t>
            </a: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CREATE FUNCTION fx_Department_Gname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( @GrName nvarchar(20) )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RETURNS table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AS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RETURN (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          SELECT * FROM HumanResources.Department       	  WHERE GroupName=@GrName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 	)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GO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36600" lvl="1" indent="-280670" eaLnBrk="1" hangingPunct="1">
              <a:buNone/>
            </a:pP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5943600"/>
            <a:ext cx="5562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Returns the details of the departments that belong to a particular group</a:t>
            </a:r>
            <a:endParaRPr sz="1400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 can use the following query to execute the fx_Department_GName function with a specified argument: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6600" lvl="1" indent="-28067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	SELECT * FROM 			</a:t>
            </a:r>
            <a:b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fx_Department_GName('Manufacturing')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preceding query will return a result set, as shown in the following figure.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3316" name="Picture 4" descr="fornam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581400"/>
            <a:ext cx="6400800" cy="1600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736600" lvl="1" indent="-280670" eaLnBrk="1" hangingPunct="1">
              <a:buBlip>
                <a:blip r:embed="rId1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Multistatement table-valued function: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Uses multiple statements to build the table.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Contains a function body using a BEGIN...END block  that holds multiple T-SQL statements.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Returns a temporary table that is created based on the function specification.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example: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CREATE FUNCTION PayRate (@rate money)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RETURNS @table TABLE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(EmployeeID int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RateChangeDate datetime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 money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PayFrequency tinyint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ModifiedDate datetime NOT NULL)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AS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BEGIN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INSERT @table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SELECT * FROM </a:t>
            </a:r>
            <a:b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HumanResources.EmployeePayHistory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	WHERE Rate &gt; @rate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RETURN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END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example: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CREATE FUNCTION PayRate (@rate money)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</a:t>
            </a: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RETURNS @table TABLE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(EmployeeID int NOT NULL,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RateChangeDate datetime NOT NULL,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 money NOT NULL,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PayFrequency tinyint NOT NULL,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ModifiedDate datetime NOT NULL)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AS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BEGIN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INSERT @table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SELECT * FROM </a:t>
            </a:r>
            <a:b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HumanResources.EmployeePayHistory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	WHERE Rate &gt; @rate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RETURN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END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388" name="TextBox 6"/>
          <p:cNvSpPr txBox="1"/>
          <p:nvPr/>
        </p:nvSpPr>
        <p:spPr>
          <a:xfrm>
            <a:off x="7010400" y="4124325"/>
            <a:ext cx="2895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Definition of the temporary table that is returned by the function</a:t>
            </a:r>
            <a:endParaRPr sz="1400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example: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CREATE FUNCTION PayRate (@rate money)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RETURNS @table TABLE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(EmployeeID int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RateChangeDate datetime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Rate money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PayFrequency tinyint NOT NULL,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ModifiedDate datetime NOT NULL)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AS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</a:t>
            </a: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BEGIN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INSERT @table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	SELECT * FROM </a:t>
            </a:r>
            <a:b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HumanResources.EmployeePayHistory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	WHERE Rate &gt; @rate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RETURN </a:t>
            </a:r>
            <a:endParaRPr sz="1600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   END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412" name="TextBox 4"/>
          <p:cNvSpPr txBox="1"/>
          <p:nvPr/>
        </p:nvSpPr>
        <p:spPr>
          <a:xfrm>
            <a:off x="7086600" y="4124325"/>
            <a:ext cx="31242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Returns a set of records that will be inserted into the temporay table</a:t>
            </a:r>
            <a:endParaRPr sz="1400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1136650" lvl="2" indent="-280670" eaLnBrk="1" hangingPunct="1">
              <a:buBlip>
                <a:blip r:embed="rId1"/>
              </a:buBlip>
            </a:pP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 can execute the PayRate function by using the following query: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indent="-341630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	SELECT * FROM PayRate(45)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341630" indent="-341630" eaLnBrk="1" hangingPunct="1">
              <a:buNone/>
            </a:pP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1733550" y="711200"/>
            <a:ext cx="8763000" cy="854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</a:pP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167640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Just a minute 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3032125" y="1600200"/>
            <a:ext cx="7313613" cy="27447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marL="346075" lvl="0" indent="-346075" eaLnBrk="1" hangingPunct="1">
              <a:spcBef>
                <a:spcPct val="20000"/>
              </a:spcBef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type of function returns a single value?</a:t>
            </a:r>
            <a:endParaRPr lang="en-IN" altLang="x-none"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7192" name="Rectangle 8"/>
          <p:cNvSpPr/>
          <p:nvPr/>
        </p:nvSpPr>
        <p:spPr>
          <a:xfrm>
            <a:off x="3032125" y="4800600"/>
            <a:ext cx="6627813" cy="1219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marL="346075" lvl="0" indent="-346075" defTabSz="0" eaLnBrk="1" hangingPunct="1">
              <a:spcBef>
                <a:spcPct val="20000"/>
              </a:spcBef>
              <a:buBlip>
                <a:blip r:embed="rId1"/>
              </a:buBlip>
              <a:tabLst>
                <a:tab pos="635000" algn="l"/>
              </a:tabLst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Solution: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98830" lvl="1" indent="-333375" defTabSz="0" eaLnBrk="1" hangingPunct="1">
              <a:spcBef>
                <a:spcPct val="20000"/>
              </a:spcBef>
              <a:buBlip>
                <a:blip r:embed="rId2"/>
              </a:buBlip>
              <a:tabLst>
                <a:tab pos="635000" algn="l"/>
              </a:tabLst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Scalar functions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idx="1"/>
          </p:nvPr>
        </p:nvSpPr>
        <p:spPr>
          <a:xfrm>
            <a:off x="3032125" y="1598613"/>
            <a:ext cx="7315200" cy="4570412"/>
          </a:xfrm>
          <a:noFill/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this session, you will learn to: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Implement functions</a:t>
            </a:r>
            <a:endParaRPr sz="18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51" name="Text Box 3"/>
          <p:cNvSpPr txBox="1"/>
          <p:nvPr/>
        </p:nvSpPr>
        <p:spPr>
          <a:xfrm>
            <a:off x="1676400" y="711200"/>
            <a:ext cx="6858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Objectives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>
            <p:ph type="body" sz="half"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347980" indent="-347980" eaLnBrk="1" hangingPunct="1">
              <a:buBlip>
                <a:blip r:embed="rId1"/>
              </a:buBlip>
            </a:pPr>
            <a:r>
              <a:rPr sz="2000" kern="12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Problem Statement:</a:t>
            </a:r>
            <a:endParaRPr sz="2000" kern="12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9775" lvl="1" indent="-274320" eaLnBrk="1" hangingPunct="1">
              <a:buBlip>
                <a:blip r:embed="rId2"/>
              </a:buBlip>
            </a:pPr>
            <a:r>
              <a:rPr sz="18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As a database developer at AdventureWorks, Inc., you need to create a function that accepts the employee ID of an employee and returns the following details:</a:t>
            </a:r>
            <a:endParaRPr sz="18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1202055" lvl="2" indent="-301625" eaLnBrk="1" hangingPunct="1">
              <a:buBlip>
                <a:blip r:embed="rId2"/>
              </a:buBlip>
            </a:pPr>
            <a:r>
              <a:rPr sz="16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Employee ID</a:t>
            </a:r>
            <a:endParaRPr sz="16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1202055" lvl="2" indent="-301625" eaLnBrk="1" hangingPunct="1">
              <a:buBlip>
                <a:blip r:embed="rId2"/>
              </a:buBlip>
            </a:pPr>
            <a:r>
              <a:rPr sz="16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Name of the employee</a:t>
            </a:r>
            <a:endParaRPr sz="16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1202055" lvl="2" indent="-301625" eaLnBrk="1" hangingPunct="1">
              <a:buBlip>
                <a:blip r:embed="rId2"/>
              </a:buBlip>
            </a:pPr>
            <a:r>
              <a:rPr sz="16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Title of the employee</a:t>
            </a:r>
            <a:endParaRPr sz="16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1202055" lvl="2" indent="-301625" eaLnBrk="1" hangingPunct="1">
              <a:buBlip>
                <a:blip r:embed="rId2"/>
              </a:buBlip>
            </a:pPr>
            <a:r>
              <a:rPr sz="16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Number of other employees working under the employee</a:t>
            </a:r>
            <a:endParaRPr sz="16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739775" lvl="1" indent="-274320" eaLnBrk="1" hangingPunct="1">
              <a:buNone/>
            </a:pPr>
            <a:r>
              <a:rPr sz="1800" kern="12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	How will you create the function?</a:t>
            </a:r>
            <a:endParaRPr lang="en-IN" altLang="x-none" sz="1800" kern="12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1733550" y="714375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Demo: Creating Functions 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marL="34163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Solution: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5180" lvl="1" indent="-341630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To solve the preceding problem, you need to perform the following tasks: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marL="1202055" lvl="2" indent="-282575" eaLnBrk="1" hangingPunct="1"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Arial" panose="020B0604020202020204"/>
              </a:rPr>
              <a:t>1.	Create a function.</a:t>
            </a:r>
            <a:endParaRPr lang="en-IN" altLang="x-none" sz="1600" dirty="0">
              <a:solidFill>
                <a:schemeClr val="accent2"/>
              </a:solidFill>
              <a:latin typeface="Arial" panose="020B0604020202020204"/>
            </a:endParaRPr>
          </a:p>
          <a:p>
            <a:pPr marL="1202055" lvl="2" indent="-282575" eaLnBrk="1" hangingPunct="1"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Arial" panose="020B0604020202020204"/>
              </a:rPr>
              <a:t>2.	Execute the function to verify the result.</a:t>
            </a:r>
            <a:endParaRPr sz="16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1733550" y="714375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Demo: Creating Functions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>
            <p:ph idx="1"/>
          </p:nvPr>
        </p:nvSpPr>
        <p:spPr>
          <a:xfrm>
            <a:off x="3032125" y="1625600"/>
            <a:ext cx="7313613" cy="4800600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lnSpc>
                <a:spcPct val="90000"/>
              </a:lnSpc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this session, you learned that: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A user-defined function is a database object that contains a set of T-SQL statements.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The user-defined functions can return either a single scalar value or a result set.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UDFs are of two types: scalar functions and table-valued functions.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A scalar function accepts a single value and returns a single value.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A table-valued function returns a table as an output, which can be derived as part of a SELECT statement.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lnSpc>
                <a:spcPct val="90000"/>
              </a:lnSpc>
              <a:buBlip>
                <a:blip r:embed="rId2"/>
              </a:buBlip>
            </a:pPr>
            <a:endParaRPr lang="en-IN" altLang="x-none"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lnSpc>
                <a:spcPct val="90000"/>
              </a:lnSpc>
              <a:buNone/>
            </a:pPr>
            <a:endParaRPr lang="en-IN" altLang="x-none" sz="18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1676400" y="711200"/>
            <a:ext cx="6858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Summary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3"/>
          <p:cNvSpPr txBox="1"/>
          <p:nvPr/>
        </p:nvSpPr>
        <p:spPr>
          <a:xfrm>
            <a:off x="1733550" y="714375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Demo: Creating Stored Procedures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75" name="Rectangle 58"/>
          <p:cNvSpPr/>
          <p:nvPr/>
        </p:nvSpPr>
        <p:spPr>
          <a:xfrm>
            <a:off x="3032125" y="1598613"/>
            <a:ext cx="7313613" cy="4570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marL="342900" lvl="0" indent="-342900" eaLnBrk="1" hangingPunct="1">
              <a:spcBef>
                <a:spcPct val="20000"/>
              </a:spcBef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Problem Statement:</a:t>
            </a:r>
            <a:endParaRPr sz="20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</a:rPr>
              <a:t>You are a database developer of AdventureWorks, Inc. The Human Resource department needs to revise the payment details of the employees. You need to create a procedure that </a:t>
            </a:r>
            <a:r>
              <a:rPr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obtains </a:t>
            </a: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the percentage value by which you need to increase the pay rate. In addition, you need to </a:t>
            </a:r>
            <a:r>
              <a:rPr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ensure </a:t>
            </a: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that the pay is revised for only those employees whose pay rate was not revised in the last six months.</a:t>
            </a:r>
            <a:endParaRPr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>
            <p:ph idx="1"/>
          </p:nvPr>
        </p:nvSpPr>
        <p:spPr>
          <a:xfrm>
            <a:off x="3032125" y="1598613"/>
            <a:ext cx="7313613" cy="4113212"/>
          </a:xfrm>
          <a:solidFill>
            <a:srgbClr val="FFFFFF"/>
          </a:solidFill>
          <a:ln>
            <a:noFill/>
          </a:ln>
        </p:spPr>
        <p:txBody>
          <a:bodyPr/>
          <a:p>
            <a:pPr marL="34163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Solution: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36600" lvl="1" indent="-280670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To solve the preceding problem, you need to perform the following tasks: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marL="1202055" lvl="2" indent="-28765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Arial" panose="020B0604020202020204"/>
              </a:rPr>
              <a:t>1.	Create a stored procedure.</a:t>
            </a:r>
            <a:endParaRPr sz="1600" dirty="0">
              <a:solidFill>
                <a:schemeClr val="accent2"/>
              </a:solidFill>
              <a:latin typeface="Arial" panose="020B0604020202020204"/>
            </a:endParaRPr>
          </a:p>
          <a:p>
            <a:pPr marL="1202055" lvl="2" indent="-28765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Arial" panose="020B0604020202020204"/>
              </a:rPr>
              <a:t>2.	Execute the stored procedure.</a:t>
            </a:r>
            <a:endParaRPr sz="1600" dirty="0">
              <a:solidFill>
                <a:schemeClr val="accent2"/>
              </a:solidFill>
              <a:latin typeface="Arial" panose="020B0604020202020204"/>
            </a:endParaRPr>
          </a:p>
          <a:p>
            <a:pPr marL="1202055" lvl="2" indent="-28765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3.	Verify the result.</a:t>
            </a:r>
            <a:endParaRPr sz="16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733550" y="714375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Demo: Creating Stored Procedures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32125" y="1598613"/>
            <a:ext cx="7313613" cy="4113213"/>
          </a:xfrm>
          <a:solidFill>
            <a:srgbClr val="FFFFFF"/>
          </a:solidFill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341630" lvl="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Similar to stored procedures, you can also create functions to store a set of T-SQL statements permanently. 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lvl="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These functions are also referred to as user-defined functions (UDFs). 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1630" lvl="0" indent="-341630"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UDF: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Is a database object.</a:t>
            </a:r>
            <a:endParaRPr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Contains a set of T-SQL statements.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Accepts parameters.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Performs an action.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Returns the result of that action as a value.</a:t>
            </a:r>
            <a:endParaRPr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1733550" y="714375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Implementing Functions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UDF contains the following components:</a:t>
            </a:r>
            <a:endParaRPr sz="200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Function name with optional schema/owner name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Input parameter name and data type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Options applicable to the input parameter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Return parameter data type and optional name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Options applicable to the return parameter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IN" altLang="x-none" sz="1800" dirty="0">
                <a:solidFill>
                  <a:schemeClr val="accent2"/>
                </a:solidFill>
                <a:latin typeface="Arial" panose="020B0604020202020204"/>
                <a:ea typeface="Times New Roman" panose="02020603050405020304" pitchFamily="18" charset="0"/>
              </a:rPr>
              <a:t>One or more T-SQL statements</a:t>
            </a:r>
            <a:endParaRPr lang="en-IN" altLang="x-none" sz="1800" dirty="0">
              <a:solidFill>
                <a:schemeClr val="accent2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173355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</a:rPr>
              <a:t>A UDF can be created by using the CREATE FUNCTION statement.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</a:rPr>
              <a:t>Syntax: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CREATE FUNCTION [ schema_name. ] function_name 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 [ { @parameter_name [ AS ][ type_schema_name. ] parameter_data_type 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 = default ] } 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 ,...n ]])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RETURNS return_data_type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 WITH &lt;function_option&gt; [ ,...n ] ]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 AS ]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BEGIN 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function_body 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RETURN scalar_expression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  <a:endParaRPr lang="en-IN" altLang="x-none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10000"/>
              </a:spcBef>
              <a:buNone/>
            </a:pPr>
            <a:r>
              <a:rPr lang="en-IN" altLang="x-none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 ; ]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173355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</a:rPr>
              <a:t>UDFs can be of the following types: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Scalar function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Table-valued function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173355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>
            <p:ph idx="1"/>
          </p:nvPr>
        </p:nvSpPr>
        <p:spPr>
          <a:xfrm>
            <a:off x="3032125" y="1598613"/>
            <a:ext cx="7313613" cy="4570412"/>
          </a:xfr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buBlip>
                <a:blip r:embed="rId1"/>
              </a:buBlip>
            </a:pPr>
            <a:r>
              <a:rPr sz="2000" dirty="0">
                <a:solidFill>
                  <a:schemeClr val="accent2"/>
                </a:solidFill>
                <a:latin typeface="Arial" panose="020B0604020202020204"/>
              </a:rPr>
              <a:t>Creating scalar functions:</a:t>
            </a:r>
            <a:endParaRPr sz="20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Scalar functions accept a single parameter and return a single data value.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r>
              <a:rPr sz="1800" dirty="0">
                <a:solidFill>
                  <a:schemeClr val="accent2"/>
                </a:solidFill>
                <a:latin typeface="Arial" panose="020B0604020202020204"/>
              </a:rPr>
              <a:t>For example:</a:t>
            </a: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2" indent="-277495" eaLnBrk="1" hangingPunct="1">
              <a:buNone/>
            </a:pPr>
            <a:r>
              <a:rPr sz="12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</a:t>
            </a: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CREATE FUNCTION HumanResources.MonthlySal (@PayRate float)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2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RETURNS float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2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AS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2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BEGIN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2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	RETURN (@PayRate * 8 * 30) 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2" indent="-277495" eaLnBrk="1" hangingPunct="1">
              <a:buNone/>
            </a:pPr>
            <a:r>
              <a:rPr sz="1600" dirty="0">
                <a:solidFill>
                  <a:schemeClr val="accent2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	END</a:t>
            </a:r>
            <a:endParaRPr sz="1600" dirty="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1" indent="-277495" eaLnBrk="1" hangingPunct="1">
              <a:buNone/>
            </a:pPr>
            <a:endParaRPr sz="1800" dirty="0">
              <a:solidFill>
                <a:schemeClr val="accent2"/>
              </a:solidFill>
              <a:latin typeface="Arial" panose="020B0604020202020204"/>
            </a:endParaRPr>
          </a:p>
          <a:p>
            <a:pPr lvl="1" indent="-277495" eaLnBrk="1" hangingPunct="1">
              <a:buBlip>
                <a:blip r:embed="rId2"/>
              </a:buBlip>
            </a:pPr>
            <a:endParaRPr sz="1800" dirty="0">
              <a:solidFill>
                <a:schemeClr val="accent2"/>
              </a:solidFill>
              <a:latin typeface="Arial" panose="020B0604020202020204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1733550" y="711200"/>
            <a:ext cx="87630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2000" b="1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Creating UDFs (Contd.)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4953000"/>
            <a:ext cx="42672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/>
                <a:ea typeface="Times New Roman" panose="02020603050405020304" pitchFamily="18" charset="0"/>
              </a:rPr>
              <a:t>Accepts the pay rate and returns a single float value</a:t>
            </a:r>
            <a:endParaRPr sz="1400" dirty="0">
              <a:solidFill>
                <a:srgbClr val="C00000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4953000"/>
            <a:ext cx="4953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sz="1400" dirty="0">
                <a:solidFill>
                  <a:srgbClr val="C00000"/>
                </a:solidFill>
                <a:latin typeface="Arial" panose="020B0604020202020204"/>
                <a:ea typeface="Times New Roman" panose="02020603050405020304" pitchFamily="18" charset="0"/>
              </a:rPr>
              <a:t>Returns a single value after multiplying the rate with the number of hours and number of days</a:t>
            </a:r>
            <a:endParaRPr sz="1400" dirty="0">
              <a:solidFill>
                <a:srgbClr val="C00000"/>
              </a:solidFill>
              <a:latin typeface="Arial" panose="020B0604020202020204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266">
                                            <p:txEl>
                                              <p:charRg st="11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charRg st="11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266">
                                            <p:txEl>
                                              <p:charRg st="20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003C9C02642248B0EE9C4155EFCCBB" ma:contentTypeVersion="10" ma:contentTypeDescription="Create a new document." ma:contentTypeScope="" ma:versionID="6e9740428170257ae9e6a8319dfe873c">
  <xsd:schema xmlns:xsd="http://www.w3.org/2001/XMLSchema" xmlns:xs="http://www.w3.org/2001/XMLSchema" xmlns:p="http://schemas.microsoft.com/office/2006/metadata/properties" xmlns:ns2="1112f2f3-fd3c-4edb-967e-b241f3dc190c" targetNamespace="http://schemas.microsoft.com/office/2006/metadata/properties" ma:root="true" ma:fieldsID="128e5e1ad2b1365ab9797d2a1c16ca79" ns2:_="">
    <xsd:import namespace="1112f2f3-fd3c-4edb-967e-b241f3dc1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2f2f3-fd3c-4edb-967e-b241f3dc1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5648d73-342b-4611-b78b-eed4889ddb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112f2f3-fd3c-4edb-967e-b241f3dc19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2EBCEE-ACD8-49F1-99AD-2972B1C16A67}"/>
</file>

<file path=customXml/itemProps2.xml><?xml version="1.0" encoding="utf-8"?>
<ds:datastoreItem xmlns:ds="http://schemas.openxmlformats.org/officeDocument/2006/customXml" ds:itemID="{B0234E8C-A6AC-40D5-8361-4D8FC028E52E}"/>
</file>

<file path=customXml/itemProps3.xml><?xml version="1.0" encoding="utf-8"?>
<ds:datastoreItem xmlns:ds="http://schemas.openxmlformats.org/officeDocument/2006/customXml" ds:itemID="{04BCC789-041B-457F-AEEA-8F17D4FE1C8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6278</Words>
  <Application>WPS Presentation</Application>
  <PresentationFormat>Widescreen</PresentationFormat>
  <Paragraphs>242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Times New Roman</vt:lpstr>
      <vt:lpstr>Tahoma</vt:lpstr>
      <vt:lpstr>Arial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Trainer</dc:creator>
  <cp:lastModifiedBy>Trainer</cp:lastModifiedBy>
  <cp:revision>1</cp:revision>
  <dcterms:created xsi:type="dcterms:W3CDTF">2018-09-19T06:03:16Z</dcterms:created>
  <dcterms:modified xsi:type="dcterms:W3CDTF">2018-09-19T06:03:16Z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  <property fmtid="{D5CDD505-2E9C-101B-9397-08002B2CF9AE}" pid="3" name="ContentTypeId">
    <vt:lpwstr>0x01010015003C9C02642248B0EE9C4155EFCCBB</vt:lpwstr>
  </property>
</Properties>
</file>