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400" r:id="rId3"/>
    <p:sldId id="401" r:id="rId4"/>
    <p:sldId id="402" r:id="rId5"/>
    <p:sldId id="3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6CBA-BB53-4144-9C57-66775E34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45B-FF4C-4881-ADA7-B73B75D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7EA-4850-4FFC-B881-CF5980C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5A96-A215-44C0-AF48-3E37327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8374-BF54-4586-8C02-6736868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5B3D-39DA-42A4-B57B-00C3263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A91C4-92EC-46A9-97A8-23D28AC2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D3F7-FA1C-4BD2-80B6-B018592C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3A3F-532B-4F12-8504-40910886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F4B-EB1D-4F2F-A38B-62EBCBD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146F-FB1E-4DD6-A786-8DC687092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D5DF-F4F9-4427-80CA-ECE26FD9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2BF3-7958-4D8D-8593-BC15713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5662-EE15-4719-BD5F-FD2F82A4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32F9-3952-412A-B1FC-CA11F19C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BBD1-432D-4C2C-910A-02D93DD0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B72-2003-4E08-8151-B180C169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B16E-22EA-4123-B8E6-36288AB8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9B90-E072-4002-B410-621CE95C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5F98-2072-46A6-8303-F4F5559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EFCE-A3B8-4DB0-B7C9-04F56CC4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C8A4-2448-46D8-9DD4-FBC8CFE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9850-5320-47C6-AC4A-57C7C70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ABE-C1D3-4081-AC82-CCD02A53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2817-6AB2-4B8A-A365-2564E8CC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CB4-855B-479C-9F90-F3FD12E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E4F6-2C38-4208-B743-FC1CFDDA5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8FE3-4227-476B-B343-20EA441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F229-EEF4-4232-803E-870E2CB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1656-DCED-4B16-9EA2-44B499F1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2D82-77F1-4E57-BED7-1C0ACCA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C816-CC54-4C27-979D-781F63E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065-F205-4A17-B322-ADC27503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59B3-7531-478D-B900-B80D2F66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6F8B3-F829-4603-95D2-BDA344E2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6747-C2F0-433D-8F44-08B91CE1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BE54-A3D9-48AD-A619-1FBD816B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8EC0-C754-4DA5-B02A-091DD29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4B6C2-77AE-451A-B153-0E87C329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5DB-A8B5-4B8B-B808-B9C3046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F9D44-3716-4283-A31B-BE744825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4D1F-081C-48C8-B96D-D78B424C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FB609-BB1E-4003-BA29-BBD6798C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BE8C4-0521-4061-A1FA-AC86784C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4229-3DAF-4765-814A-8A175D37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52AD2-34B9-4833-AD14-113B7F23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04-9D8E-460E-A0BD-3327030E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F8C4-7E67-4FE3-BBF3-2976B153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4A2D-1752-444A-9C36-F9C05586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73DD-4C85-4DD2-8013-F3A830A7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12D5-9554-4D60-B23F-91808BE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E192-7C90-49F8-8311-53C2D19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682-4C5C-4516-9263-F70F76E4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E9BB-ADBC-4322-BFAA-FBC4220D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CA04-801D-4B05-AD77-F17DA8F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2F2D-6DBE-4AA8-940A-7F22ED5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3662-0D6C-474C-956A-4B8FE95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4E45-0A53-432F-9DEF-2F55B24C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CB803-C1E3-4A53-B2D0-AD2EE944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A691-A859-4E86-B6F2-5C929F5C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9D44-3559-47B8-964E-2D84D922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6FBE-41EA-411B-A670-78A0438A2C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F274-D8C4-4B93-A7AE-CE9D7B9C8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D6F1-1608-46C3-B75E-61C764BE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B75E82C3-D54A-4835-83AF-FD36CA227E26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4564" y="2514600"/>
            <a:ext cx="7742237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CS </a:t>
            </a:r>
            <a:r>
              <a:rPr lang="en-US" altLang="en-US" sz="3200" b="1" smtClean="0">
                <a:solidFill>
                  <a:srgbClr val="FF0000"/>
                </a:solidFill>
              </a:rPr>
              <a:t>211 </a:t>
            </a:r>
            <a:r>
              <a:rPr lang="en-US" altLang="en-US" sz="3200" b="1" dirty="0">
                <a:solidFill>
                  <a:srgbClr val="FF0000"/>
                </a:solidFill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Computer Architecture Lab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(MIPS Assembly Programming)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 Sinha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sharad@iitgoa.ac.in</a:t>
            </a:r>
          </a:p>
        </p:txBody>
      </p:sp>
    </p:spTree>
    <p:extLst>
      <p:ext uri="{BB962C8B-B14F-4D97-AF65-F5344CB8AC3E}">
        <p14:creationId xmlns:p14="http://schemas.microsoft.com/office/powerpoint/2010/main" val="40191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449" y="652827"/>
            <a:ext cx="109162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System Calls allow your assembly language program to access system services like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Printing to screen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Taking input from user etc.</a:t>
            </a:r>
          </a:p>
          <a:p>
            <a:pPr lvl="1"/>
            <a:endParaRPr lang="en-SG" sz="24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Can you answer why we need System Calls? </a:t>
            </a:r>
            <a:r>
              <a:rPr lang="en-SG" sz="2400" i="1" dirty="0">
                <a:solidFill>
                  <a:prstClr val="black"/>
                </a:solidFill>
              </a:rPr>
              <a:t>(The previous point only tells what they do and not why we need them)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System calls (implemented by </a:t>
            </a:r>
            <a:r>
              <a:rPr lang="en-SG" sz="2400" i="1" dirty="0" err="1">
                <a:solidFill>
                  <a:prstClr val="black"/>
                </a:solidFill>
              </a:rPr>
              <a:t>syscall</a:t>
            </a:r>
            <a:r>
              <a:rPr lang="en-SG" sz="2400" i="1" dirty="0">
                <a:solidFill>
                  <a:prstClr val="black"/>
                </a:solidFill>
              </a:rPr>
              <a:t> </a:t>
            </a:r>
            <a:r>
              <a:rPr lang="en-SG" sz="2400" dirty="0">
                <a:solidFill>
                  <a:prstClr val="black"/>
                </a:solidFill>
              </a:rPr>
              <a:t>instruction in MIPS ISA) place processor in </a:t>
            </a:r>
            <a:r>
              <a:rPr lang="en-SG" sz="2400" i="1" dirty="0">
                <a:solidFill>
                  <a:prstClr val="black"/>
                </a:solidFill>
              </a:rPr>
              <a:t>supervisor mode</a:t>
            </a:r>
            <a:r>
              <a:rPr lang="en-SG" sz="2400" dirty="0">
                <a:solidFill>
                  <a:prstClr val="black"/>
                </a:solidFill>
              </a:rPr>
              <a:t>; your code is executed in </a:t>
            </a:r>
            <a:r>
              <a:rPr lang="en-SG" sz="2400" i="1" dirty="0">
                <a:solidFill>
                  <a:prstClr val="black"/>
                </a:solidFill>
              </a:rPr>
              <a:t>user mode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When system calls are made, an exception or interrupt is raised and a corresponding interrupt/exception service routine or handler (I/ESR) is executed.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This I/ESR (written inside SPIM simulator in your case) brings functionality like printing to screen for you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SG" sz="2400" dirty="0">
              <a:solidFill>
                <a:prstClr val="black"/>
              </a:solidFill>
            </a:endParaRPr>
          </a:p>
          <a:p>
            <a:pPr lvl="1"/>
            <a:endParaRPr lang="en-SG" sz="24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System Calls</a:t>
            </a:r>
            <a:endParaRPr lang="en-SG" sz="3200" b="1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71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449" y="652827"/>
            <a:ext cx="1091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Table 1 in lab manual 2 :</a:t>
            </a:r>
            <a:endParaRPr lang="en-SG" sz="2400" dirty="0">
              <a:solidFill>
                <a:prstClr val="black"/>
              </a:solidFill>
            </a:endParaRPr>
          </a:p>
          <a:p>
            <a:pPr lvl="1"/>
            <a:endParaRPr lang="en-SG" sz="24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Support for System Calls in SPIM</a:t>
            </a:r>
            <a:endParaRPr lang="en-SG" sz="3200" b="1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3D8A8C-1A38-4D82-BD8F-DB610E375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43964"/>
              </p:ext>
            </p:extLst>
          </p:nvPr>
        </p:nvGraphicFramePr>
        <p:xfrm>
          <a:off x="2139886" y="1263195"/>
          <a:ext cx="8070914" cy="4848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7185">
                  <a:extLst>
                    <a:ext uri="{9D8B030D-6E8A-4147-A177-3AD203B41FA5}">
                      <a16:colId xmlns:a16="http://schemas.microsoft.com/office/drawing/2014/main" val="485572257"/>
                    </a:ext>
                  </a:extLst>
                </a:gridCol>
                <a:gridCol w="1451371">
                  <a:extLst>
                    <a:ext uri="{9D8B030D-6E8A-4147-A177-3AD203B41FA5}">
                      <a16:colId xmlns:a16="http://schemas.microsoft.com/office/drawing/2014/main" val="3108833651"/>
                    </a:ext>
                  </a:extLst>
                </a:gridCol>
                <a:gridCol w="3271895">
                  <a:extLst>
                    <a:ext uri="{9D8B030D-6E8A-4147-A177-3AD203B41FA5}">
                      <a16:colId xmlns:a16="http://schemas.microsoft.com/office/drawing/2014/main" val="1576441788"/>
                    </a:ext>
                  </a:extLst>
                </a:gridCol>
                <a:gridCol w="1790463">
                  <a:extLst>
                    <a:ext uri="{9D8B030D-6E8A-4147-A177-3AD203B41FA5}">
                      <a16:colId xmlns:a16="http://schemas.microsoft.com/office/drawing/2014/main" val="846426852"/>
                    </a:ext>
                  </a:extLst>
                </a:gridCol>
              </a:tblGrid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Service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System Call 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Arguments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7741774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print 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$a0 =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436500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print 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$f12 = float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8628087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print 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$f12 = double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8368055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print string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$a0 = address of string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809855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read 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$v0 = value 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5757891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read 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$f0 = value 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4851366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read 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$f0 = value 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898901"/>
                  </a:ext>
                </a:extLst>
              </a:tr>
              <a:tr h="635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read string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$a0 = address where string to be stored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$a1 = number of characters to read + 1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4425803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memory allocation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$a0 = number of bytes of storage desired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$v0 = address of block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8009182"/>
                  </a:ext>
                </a:extLst>
              </a:tr>
              <a:tr h="635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exit (end of program)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8600270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print character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$a0 = 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0852035"/>
                  </a:ext>
                </a:extLst>
              </a:tr>
              <a:tr h="325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read character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char in $v0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861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880" y="609600"/>
            <a:ext cx="10916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Sample code:</a:t>
            </a:r>
          </a:p>
          <a:p>
            <a:endParaRPr lang="en-SG" sz="2400" dirty="0">
              <a:solidFill>
                <a:prstClr val="black"/>
              </a:solidFill>
            </a:endParaRPr>
          </a:p>
          <a:p>
            <a:r>
              <a:rPr lang="en-SG" sz="2400" dirty="0">
                <a:solidFill>
                  <a:prstClr val="black"/>
                </a:solidFill>
              </a:rPr>
              <a:t>li $v0, &lt;system call code&gt;                #load system call code in register v0</a:t>
            </a:r>
          </a:p>
          <a:p>
            <a:r>
              <a:rPr lang="en-SG" sz="2400" dirty="0">
                <a:solidFill>
                  <a:prstClr val="black"/>
                </a:solidFill>
              </a:rPr>
              <a:t>la $a0, &lt;arguments&gt;		        #load arguments in </a:t>
            </a:r>
            <a:r>
              <a:rPr lang="en-SG" sz="2400" dirty="0" err="1">
                <a:solidFill>
                  <a:prstClr val="black"/>
                </a:solidFill>
              </a:rPr>
              <a:t>registes</a:t>
            </a:r>
            <a:r>
              <a:rPr lang="en-SG" sz="2400" dirty="0">
                <a:solidFill>
                  <a:prstClr val="black"/>
                </a:solidFill>
              </a:rPr>
              <a:t> a0-a3 or f12 for floating 				          point values </a:t>
            </a:r>
          </a:p>
          <a:p>
            <a:r>
              <a:rPr lang="en-SG" sz="2400" dirty="0" err="1">
                <a:solidFill>
                  <a:prstClr val="black"/>
                </a:solidFill>
              </a:rPr>
              <a:t>syscall</a:t>
            </a:r>
            <a:r>
              <a:rPr lang="en-SG" sz="2400" dirty="0">
                <a:solidFill>
                  <a:prstClr val="black"/>
                </a:solidFill>
              </a:rPr>
              <a:t>				        # call </a:t>
            </a:r>
            <a:r>
              <a:rPr lang="en-SG" sz="2400" dirty="0" err="1">
                <a:solidFill>
                  <a:prstClr val="black"/>
                </a:solidFill>
              </a:rPr>
              <a:t>syscall</a:t>
            </a:r>
            <a:endParaRPr lang="en-SG" sz="2400" dirty="0">
              <a:solidFill>
                <a:prstClr val="black"/>
              </a:solidFill>
            </a:endParaRPr>
          </a:p>
          <a:p>
            <a:endParaRPr lang="en-SG" sz="2400" dirty="0"/>
          </a:p>
          <a:p>
            <a:endParaRPr lang="en-SG" sz="2400" dirty="0">
              <a:solidFill>
                <a:prstClr val="black"/>
              </a:solidFill>
            </a:endParaRPr>
          </a:p>
          <a:p>
            <a:r>
              <a:rPr lang="en-SG" sz="2400" i="1" u="sng" dirty="0">
                <a:solidFill>
                  <a:srgbClr val="FF0000"/>
                </a:solidFill>
              </a:rPr>
              <a:t>Read the manual for more details and explanation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How to use a System Call</a:t>
            </a:r>
            <a:endParaRPr lang="en-SG" sz="3200" b="1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19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Control flow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08267" y="758509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Control Flow operations: </a:t>
            </a:r>
            <a:r>
              <a:rPr lang="en-SG" sz="2200" dirty="0" err="1">
                <a:solidFill>
                  <a:srgbClr val="FF0000"/>
                </a:solidFill>
              </a:rPr>
              <a:t>beq</a:t>
            </a:r>
            <a:r>
              <a:rPr lang="en-SG" sz="2200" dirty="0">
                <a:solidFill>
                  <a:srgbClr val="FF0000"/>
                </a:solidFill>
              </a:rPr>
              <a:t>, </a:t>
            </a:r>
            <a:r>
              <a:rPr lang="en-SG" sz="2200" dirty="0" err="1">
                <a:solidFill>
                  <a:srgbClr val="FF0000"/>
                </a:solidFill>
              </a:rPr>
              <a:t>bne</a:t>
            </a:r>
            <a:r>
              <a:rPr lang="en-SG" sz="2200" dirty="0">
                <a:solidFill>
                  <a:srgbClr val="FF0000"/>
                </a:solidFill>
              </a:rPr>
              <a:t>, </a:t>
            </a:r>
            <a:r>
              <a:rPr lang="en-SG" sz="2200" dirty="0" err="1">
                <a:solidFill>
                  <a:srgbClr val="FF0000"/>
                </a:solidFill>
              </a:rPr>
              <a:t>bgez</a:t>
            </a:r>
            <a:r>
              <a:rPr lang="en-SG" sz="2200" dirty="0">
                <a:solidFill>
                  <a:srgbClr val="FF0000"/>
                </a:solidFill>
              </a:rPr>
              <a:t>, </a:t>
            </a:r>
            <a:r>
              <a:rPr lang="en-SG" sz="2200" dirty="0" err="1">
                <a:solidFill>
                  <a:srgbClr val="FF0000"/>
                </a:solidFill>
              </a:rPr>
              <a:t>bgtz</a:t>
            </a:r>
            <a:r>
              <a:rPr lang="en-SG" sz="2200" dirty="0">
                <a:solidFill>
                  <a:srgbClr val="FF0000"/>
                </a:solidFill>
              </a:rPr>
              <a:t>, j, </a:t>
            </a:r>
            <a:r>
              <a:rPr lang="en-SG" sz="2200" dirty="0" err="1">
                <a:solidFill>
                  <a:srgbClr val="FF0000"/>
                </a:solidFill>
              </a:rPr>
              <a:t>jr</a:t>
            </a:r>
            <a:r>
              <a:rPr lang="en-SG" sz="2200" dirty="0">
                <a:solidFill>
                  <a:srgbClr val="FF0000"/>
                </a:solidFill>
              </a:rPr>
              <a:t>,</a:t>
            </a:r>
            <a:endParaRPr lang="en-SG" sz="2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370312" y="1238736"/>
          <a:ext cx="799288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1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when equal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r>
                        <a:rPr lang="en-US" baseline="0" dirty="0"/>
                        <a:t> $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 , $</a:t>
                      </a:r>
                      <a:r>
                        <a:rPr lang="en-US" baseline="0" dirty="0" err="1"/>
                        <a:t>rt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imm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Branch if</a:t>
                      </a:r>
                      <a:r>
                        <a:rPr lang="en-SG" baseline="0" dirty="0"/>
                        <a:t> ($</a:t>
                      </a:r>
                      <a:r>
                        <a:rPr lang="en-SG" baseline="0" dirty="0" err="1"/>
                        <a:t>rs</a:t>
                      </a:r>
                      <a:r>
                        <a:rPr lang="en-SG" baseline="0" dirty="0"/>
                        <a:t>==$</a:t>
                      </a:r>
                      <a:r>
                        <a:rPr lang="en-SG" baseline="0" dirty="0" err="1"/>
                        <a:t>rt</a:t>
                      </a:r>
                      <a:r>
                        <a:rPr lang="en-SG" baseline="0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when not equal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r>
                        <a:rPr lang="en-US" baseline="0" dirty="0"/>
                        <a:t> $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 , $</a:t>
                      </a:r>
                      <a:r>
                        <a:rPr lang="en-US" baseline="0" dirty="0" err="1"/>
                        <a:t>rt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imm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Branch if</a:t>
                      </a:r>
                      <a:r>
                        <a:rPr lang="en-SG" baseline="0" dirty="0"/>
                        <a:t> ($</a:t>
                      </a:r>
                      <a:r>
                        <a:rPr lang="en-SG" baseline="0" dirty="0" err="1"/>
                        <a:t>rs</a:t>
                      </a:r>
                      <a:r>
                        <a:rPr lang="en-SG" baseline="0" dirty="0"/>
                        <a:t>!=$</a:t>
                      </a:r>
                      <a:r>
                        <a:rPr lang="en-SG" baseline="0" dirty="0" err="1"/>
                        <a:t>rt</a:t>
                      </a:r>
                      <a:r>
                        <a:rPr lang="en-SG" baseline="0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greater than or equal to zero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bgez</a:t>
                      </a:r>
                      <a:r>
                        <a:rPr lang="en-US" baseline="0" dirty="0"/>
                        <a:t> $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 ,  </a:t>
                      </a:r>
                      <a:r>
                        <a:rPr lang="en-US" baseline="0" dirty="0" err="1"/>
                        <a:t>imm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Branch if</a:t>
                      </a:r>
                      <a:r>
                        <a:rPr lang="en-SG" baseline="0" dirty="0"/>
                        <a:t> ($</a:t>
                      </a:r>
                      <a:r>
                        <a:rPr lang="en-SG" baseline="0" dirty="0" err="1"/>
                        <a:t>rs</a:t>
                      </a:r>
                      <a:r>
                        <a:rPr lang="en-SG" baseline="0" dirty="0"/>
                        <a:t> &gt;=0)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greater than zero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bgtz</a:t>
                      </a:r>
                      <a:r>
                        <a:rPr lang="en-US" baseline="0" dirty="0"/>
                        <a:t> $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 ,  </a:t>
                      </a:r>
                      <a:r>
                        <a:rPr lang="en-US" baseline="0" dirty="0" err="1"/>
                        <a:t>imm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Branch if</a:t>
                      </a:r>
                      <a:r>
                        <a:rPr lang="en-SG" baseline="0" dirty="0"/>
                        <a:t> ($</a:t>
                      </a:r>
                      <a:r>
                        <a:rPr lang="en-SG" baseline="0" dirty="0" err="1"/>
                        <a:t>rs</a:t>
                      </a:r>
                      <a:r>
                        <a:rPr lang="en-SG" baseline="0" dirty="0"/>
                        <a:t> &gt;0)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offset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by</a:t>
                      </a:r>
                      <a:r>
                        <a:rPr lang="en-US" baseline="0" dirty="0"/>
                        <a:t> offset words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register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jr</a:t>
                      </a:r>
                      <a:r>
                        <a:rPr lang="en-US" dirty="0"/>
                        <a:t> $</a:t>
                      </a:r>
                      <a:r>
                        <a:rPr lang="en-US" dirty="0" err="1"/>
                        <a:t>ra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to the content of $</a:t>
                      </a:r>
                      <a:r>
                        <a:rPr lang="en-US" dirty="0" err="1"/>
                        <a:t>ra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and link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jal</a:t>
                      </a:r>
                      <a:r>
                        <a:rPr lang="en-US" dirty="0"/>
                        <a:t> offset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Jump by offset words and saves PC+4</a:t>
                      </a:r>
                      <a:r>
                        <a:rPr lang="en-SG" baseline="0" dirty="0"/>
                        <a:t> to $</a:t>
                      </a:r>
                      <a:r>
                        <a:rPr lang="en-SG" baseline="0" dirty="0" err="1"/>
                        <a:t>ra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38264" y="5373217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SG" sz="2200" dirty="0"/>
              <a:t>For branch if taken, </a:t>
            </a:r>
            <a:r>
              <a:rPr lang="en-SG" sz="2200" dirty="0" err="1"/>
              <a:t>nPC</a:t>
            </a:r>
            <a:r>
              <a:rPr lang="en-SG" sz="2200" dirty="0"/>
              <a:t>=</a:t>
            </a:r>
            <a:r>
              <a:rPr lang="en-US" altLang="en-US" sz="2200" dirty="0"/>
              <a:t>PC + 4 + (</a:t>
            </a:r>
            <a:r>
              <a:rPr lang="en-US" altLang="en-US" sz="2200" dirty="0" err="1"/>
              <a:t>imm</a:t>
            </a:r>
            <a:r>
              <a:rPr lang="en-US" altLang="en-US" sz="2200" dirty="0"/>
              <a:t> x 4)</a:t>
            </a:r>
            <a:endParaRPr lang="en-SG" sz="2200" dirty="0"/>
          </a:p>
          <a:p>
            <a:r>
              <a:rPr lang="en-SG" sz="2200" dirty="0"/>
              <a:t>For Jump, </a:t>
            </a:r>
            <a:r>
              <a:rPr lang="en-SG" sz="2200" dirty="0" err="1"/>
              <a:t>nPC</a:t>
            </a:r>
            <a:r>
              <a:rPr lang="en-SG" sz="2200" dirty="0"/>
              <a:t>={4 upper bits of PC},{26 offset bits}, and {00}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C2E56-2CE5-4A14-94B2-72CD32A3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99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501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CS 211  Computer Architecture Lab (MIPS Assembly Programming)  Sharad Sinha sharad@iitgoa.ac.in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 Computer Architecture Lab (Module 2: Instruction set architecture design)  Sharad Sinha sharad@iitgoa.ac.in</dc:title>
  <dc:creator>Sharad Sinha</dc:creator>
  <cp:lastModifiedBy>SHARAD SINHA</cp:lastModifiedBy>
  <cp:revision>15</cp:revision>
  <dcterms:created xsi:type="dcterms:W3CDTF">2018-08-15T15:43:01Z</dcterms:created>
  <dcterms:modified xsi:type="dcterms:W3CDTF">2023-01-24T16:47:52Z</dcterms:modified>
</cp:coreProperties>
</file>