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38C3-5BD7-4FCA-A8AD-F28EB1822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66486-8F88-4B6E-B99A-6D2C2FC9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341D-B2AB-4A35-89A3-FFC009EF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3049-B4A3-4388-BE4A-9C28DBA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A745-7A4F-4A9E-A245-F0575FB1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2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7A07-4A9C-4239-B930-255E744D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54819-4761-4FF0-883D-3C0FEBD5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A91C-EA95-4F18-AEB9-2749092A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99E9-F73A-4455-9C0B-7953053F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BDC9-47E8-4840-9BFD-4BAC4C0B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2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E1B3F-B960-4E11-9ABA-7DDC88859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8ED99-6718-4EC1-A184-B60AF8763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7D1D-63C2-4DBD-9595-F7F2A85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D2B3-A83B-429C-A5BF-4D9AAD2E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4CF6-7060-4B52-A72B-7426D07F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5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9CC7-4295-45ED-BD63-2667F976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DABE-D8E4-4F08-BC66-985AB8DD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D72F-37F4-4BA1-859A-2BA0A822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E582-3689-476F-8FBD-CB13D0A7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F318-7EB7-41A9-83F1-AFB7D06B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6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3E68-EA9F-4393-A051-98912C40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E2430-A496-43C9-BFFB-99E3A068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1895-8B56-4DB3-887E-ABE3136B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42CA-1A88-498B-939B-D81CEB87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0298-4E62-4386-8213-8DFBC50B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5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43A3-563C-463A-A762-645070F5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14A4-4FB1-4A34-A83B-147B9C3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B2CA6-0093-4667-8700-638495737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718B-56A7-42FE-AD7B-4A2D1AAE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E724-2E7E-456C-B389-8E15DB5D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33D50-2B98-4782-A45E-778CFCAD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8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AA94-760A-40C5-B20F-0A577E95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E0D5-59AA-4ADE-AD0C-D32626E4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1EC8-C56D-487B-B0D2-038B82FD5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D1F9D-D461-4700-846D-0F598AE40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9F845-60BC-487A-B4C0-0F30B763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4C1F5-3172-4D58-B9A4-6A7D031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C4D8F-D2F5-4D03-B28B-4C2D04EF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E579F-564C-4CEF-8294-C90A9C62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8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69E-6714-485F-9955-80C5E51F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D1C59-A7BE-4F37-A8A1-F6FB3DEA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68D7E-B212-4003-AC85-B58F1B85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AC859-32D4-4B60-9A40-C1076E08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63F58-3D5D-4941-AF67-F4D9606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F92BC-BBA8-44BA-8C8E-FF244B67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9CB75-726D-47E9-AFA0-0B0E0191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1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E412-7D90-49BE-B042-5B04E463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23DD-BBE8-4954-BB14-CE777C9B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DA163-B4BF-4777-A456-71D39517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3B54-0AD7-4DF3-88C8-31AC51DD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6E4B-666D-4098-B0CF-C5F9748C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B817-D47E-451F-912A-116966D5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70D5-5B8B-4FBA-B046-F993CB5E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38C82-AF98-43E7-9952-4B5B5CD5E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95A48-72E8-451F-A231-0DA19FB1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E902-FB9E-4892-AE2C-DAC65ED1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EF39-48A8-4297-A40F-1EFF4EEF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027ED-C055-4A66-97C3-7136A654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4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2014D-8F71-4679-A410-51B6FEC2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6430-EDE4-40E6-AC9B-7F0DCE48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CBBC-B375-4CBD-9B35-134075B97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75E9-DFE5-420A-919E-BCB1E17CF99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DA7C-DDE5-4A83-B564-3DE921CEB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D879-C1F9-42F2-B72C-95CA5A0A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FA04-3CD2-4836-B728-9BAC20FA2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9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F773-7CFE-4B56-99BD-E566626C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CS </a:t>
            </a:r>
            <a:r>
              <a:rPr lang="en-IN" sz="3200" smtClean="0">
                <a:solidFill>
                  <a:srgbClr val="FF0000"/>
                </a:solidFill>
              </a:rPr>
              <a:t>211</a:t>
            </a:r>
            <a:r>
              <a:rPr lang="en-IN" sz="3200" dirty="0">
                <a:solidFill>
                  <a:srgbClr val="FF0000"/>
                </a:solidFill>
              </a:rPr>
              <a:t/>
            </a:r>
            <a:br>
              <a:rPr lang="en-IN" sz="3200" dirty="0">
                <a:solidFill>
                  <a:srgbClr val="FF0000"/>
                </a:solidFill>
              </a:rPr>
            </a:br>
            <a:r>
              <a:rPr lang="en-IN" sz="3200" dirty="0">
                <a:solidFill>
                  <a:srgbClr val="FF0000"/>
                </a:solidFill>
              </a:rPr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2A81A-94F2-41CE-A420-2289245F1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Lab 03</a:t>
            </a:r>
          </a:p>
        </p:txBody>
      </p:sp>
    </p:spTree>
    <p:extLst>
      <p:ext uri="{BB962C8B-B14F-4D97-AF65-F5344CB8AC3E}">
        <p14:creationId xmlns:p14="http://schemas.microsoft.com/office/powerpoint/2010/main" val="8808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432A-D13B-4790-98B4-9F77453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F9B1-790B-455F-AC80-12A66128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Exception:</a:t>
            </a:r>
          </a:p>
          <a:p>
            <a:pPr marL="0" indent="0" algn="just">
              <a:buNone/>
            </a:pPr>
            <a:r>
              <a:rPr lang="en-IN" dirty="0"/>
              <a:t>Unexpected change in control flow.</a:t>
            </a:r>
          </a:p>
          <a:p>
            <a:pPr marL="0" indent="0" algn="just">
              <a:buNone/>
            </a:pPr>
            <a:r>
              <a:rPr lang="en-IN" dirty="0"/>
              <a:t>It can be synchronous or asynchronous.</a:t>
            </a:r>
          </a:p>
          <a:p>
            <a:pPr marL="0" indent="0" algn="just">
              <a:buNone/>
            </a:pPr>
            <a:r>
              <a:rPr lang="en-IN" dirty="0"/>
              <a:t>Synchronous(traps): If it occurs at the same place every time a program is executed.</a:t>
            </a:r>
          </a:p>
          <a:p>
            <a:pPr marL="0" indent="0" algn="just">
              <a:buNone/>
            </a:pPr>
            <a:r>
              <a:rPr lang="en-IN" dirty="0"/>
              <a:t>Asynchronous(interrupts): It occurs with no temporal relation to the program being executed.</a:t>
            </a:r>
          </a:p>
          <a:p>
            <a:pPr algn="just"/>
            <a:endParaRPr lang="en-IN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3F60FECE-BE39-416F-AF58-EA402BE7E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B45A172-63A6-4782-9C68-201D4BC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SG" dirty="0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128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220D-5A4D-4067-9362-D873A77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Exception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D3FD-5817-4BF2-8651-11EFC642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an exception happens, the control is transferred to a different program named exception handler, written explicitly for the purpose of dealing with exceptions.</a:t>
            </a:r>
          </a:p>
          <a:p>
            <a:pPr algn="just"/>
            <a:r>
              <a:rPr lang="en-US" dirty="0"/>
              <a:t>After the exception, the control is returned to the program that was executing when the exception occurred: that program then continues as if nothing happened.</a:t>
            </a:r>
          </a:p>
          <a:p>
            <a:pPr algn="just"/>
            <a:r>
              <a:rPr lang="en-US" dirty="0"/>
              <a:t>An exception appears as if a procedure (with no parameters and no return value) has been inserted in the program.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82685C19-ECE7-437A-86BE-F0E0E4C4C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060C732-C0F1-461C-8379-42FD4EDB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SG" dirty="0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68732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86D6-36CE-423B-9912-1B4C3D94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42E4-001F-4986-8CB4-845F8046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MIPS, exception mechanism is handled by Coprocessor 0.</a:t>
            </a:r>
          </a:p>
          <a:p>
            <a:pPr algn="just"/>
            <a:r>
              <a:rPr lang="en-IN" dirty="0"/>
              <a:t>Processor operates in either user or kernel mode. </a:t>
            </a:r>
            <a:r>
              <a:rPr lang="en-US" dirty="0"/>
              <a:t>User programs run in user mode. The CPU enters the kernel mode when an exception happens.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By MIPS register usage convention, registers $k0 and $k1 are reserved for the use of exception handlers.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4243A8B0-2E24-489C-8F66-B226FC796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395A23D-EC9C-4FDD-83BC-AC9582BF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SG" dirty="0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4688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942C-8B0D-4621-A707-BD0445E7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Coprocessor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5C5C-1169-4CCD-B364-6A223DB4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Registers of Coprocessor 0 are as follows:</a:t>
            </a:r>
          </a:p>
          <a:p>
            <a:pPr marL="0" indent="0" algn="just">
              <a:buNone/>
            </a:pPr>
            <a:r>
              <a:rPr lang="en-IN" dirty="0"/>
              <a:t>1. </a:t>
            </a:r>
            <a:r>
              <a:rPr lang="en-IN" dirty="0" err="1"/>
              <a:t>BadVAddr</a:t>
            </a:r>
            <a:r>
              <a:rPr lang="en-IN" dirty="0"/>
              <a:t>: Contains the invalid memory address caused by load, store, or fetch. </a:t>
            </a:r>
          </a:p>
          <a:p>
            <a:pPr marL="0" indent="0" algn="just">
              <a:buNone/>
            </a:pPr>
            <a:r>
              <a:rPr lang="en-IN" dirty="0"/>
              <a:t>2. Status: Contains the interrupt mask and enable bits.</a:t>
            </a:r>
          </a:p>
          <a:p>
            <a:pPr marL="0" indent="0" algn="just">
              <a:buNone/>
            </a:pPr>
            <a:r>
              <a:rPr lang="en-IN" dirty="0"/>
              <a:t>3. Cause: Contains the type of exception and any pending bits.</a:t>
            </a:r>
          </a:p>
          <a:p>
            <a:pPr marL="0" indent="0" algn="just">
              <a:buNone/>
            </a:pPr>
            <a:r>
              <a:rPr lang="en-IN" dirty="0"/>
              <a:t>4. EPC: Contains the address of the instruction when the exception occurred. </a:t>
            </a:r>
          </a:p>
          <a:p>
            <a:pPr algn="just"/>
            <a:endParaRPr lang="en-IN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667E1765-9AC3-4530-8093-26FECECA0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1E12C70-412D-42B6-90D3-D2550628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SG" dirty="0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3451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508E-80C0-451C-AE55-85AF596B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Instructions which access the registers of Coprocessor 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73CCE-CA2D-489E-93EB-ADEDD4539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43" y="2348917"/>
            <a:ext cx="10895585" cy="3061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57F12-20F4-4407-9D18-269F3DCBB222}"/>
              </a:ext>
            </a:extLst>
          </p:cNvPr>
          <p:cNvSpPr txBox="1"/>
          <p:nvPr/>
        </p:nvSpPr>
        <p:spPr>
          <a:xfrm>
            <a:off x="4882393" y="5486400"/>
            <a:ext cx="96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01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BF95ECE1-BDB8-4333-906D-83DA3E1C0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7B256AD-E4EF-4067-947C-653E30B4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SG" dirty="0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710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BC6E-FEE0-43C6-8641-4EFC9453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881"/>
            <a:ext cx="10515600" cy="1325563"/>
          </a:xfrm>
        </p:spPr>
        <p:txBody>
          <a:bodyPr/>
          <a:lstStyle/>
          <a:p>
            <a:r>
              <a:rPr lang="en-IN" dirty="0"/>
              <a:t>Extended 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2D1B-37D4-48D5-A57E-A3DE1D4D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4742954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An extended assembler creates a view that is a level higher than the assembly level. Many of the statements accepted by the extended assembler correspond to several machine instructions.</a:t>
            </a:r>
          </a:p>
          <a:p>
            <a:pPr lvl="0" algn="just"/>
            <a:r>
              <a:rPr lang="en-IN" dirty="0"/>
              <a:t>Eg1: mov </a:t>
            </a:r>
            <a:r>
              <a:rPr lang="en-IN" dirty="0" err="1"/>
              <a:t>d,s</a:t>
            </a:r>
            <a:r>
              <a:rPr lang="en-IN" dirty="0"/>
              <a:t>  </a:t>
            </a:r>
          </a:p>
          <a:p>
            <a:pPr marL="0" indent="0" algn="just">
              <a:buNone/>
            </a:pPr>
            <a:r>
              <a:rPr lang="en-IN" sz="2100" dirty="0"/>
              <a:t>This instruction moves the contents of source register s to destination register d</a:t>
            </a:r>
          </a:p>
          <a:p>
            <a:pPr marL="0" indent="0" algn="just">
              <a:buNone/>
            </a:pPr>
            <a:r>
              <a:rPr lang="en-IN" sz="2100" dirty="0"/>
              <a:t>This instruction is translated into the following assembly instruction</a:t>
            </a:r>
          </a:p>
          <a:p>
            <a:pPr marL="0" indent="0" algn="just">
              <a:buNone/>
            </a:pPr>
            <a:r>
              <a:rPr lang="en-IN" dirty="0"/>
              <a:t>Addu </a:t>
            </a:r>
            <a:r>
              <a:rPr lang="en-IN" dirty="0" err="1"/>
              <a:t>d,s,$zero</a:t>
            </a:r>
            <a:endParaRPr lang="en-IN" dirty="0"/>
          </a:p>
          <a:p>
            <a:pPr lvl="0" algn="just"/>
            <a:r>
              <a:rPr lang="en-IN" dirty="0"/>
              <a:t>Eg2: li d, value</a:t>
            </a:r>
          </a:p>
          <a:p>
            <a:pPr marL="0" indent="0" algn="just">
              <a:buNone/>
            </a:pPr>
            <a:r>
              <a:rPr lang="en-IN" sz="2100" dirty="0"/>
              <a:t>load register $d with the positive or negative integer "value".  Value may be a 16 or a 32-bit integer. </a:t>
            </a:r>
          </a:p>
          <a:p>
            <a:pPr marL="0" indent="0" algn="just">
              <a:buNone/>
            </a:pPr>
            <a:r>
              <a:rPr lang="en-IN" sz="2100" dirty="0"/>
              <a:t>This instruction is translated into the following assembly instruction</a:t>
            </a:r>
          </a:p>
          <a:p>
            <a:pPr marL="0" indent="0" algn="just">
              <a:buNone/>
            </a:pPr>
            <a:r>
              <a:rPr lang="en-IN" dirty="0"/>
              <a:t>Ori d,$</a:t>
            </a:r>
            <a:r>
              <a:rPr lang="en-IN" dirty="0" err="1"/>
              <a:t>Zero,value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87CEB0B3-FE9D-41D3-9E70-44E22A408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378CC85-8A90-4B0F-BD91-5D8AE39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SG" dirty="0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4536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405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 211 Computer Architecture</vt:lpstr>
      <vt:lpstr>Exception</vt:lpstr>
      <vt:lpstr>Exception Handlers</vt:lpstr>
      <vt:lpstr>Exception Handlers</vt:lpstr>
      <vt:lpstr>Coprocessor 0</vt:lpstr>
      <vt:lpstr>Instructions which access the registers of Coprocessor 0</vt:lpstr>
      <vt:lpstr>Extended Assembler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user</dc:creator>
  <cp:lastModifiedBy>SHARAD SINHA</cp:lastModifiedBy>
  <cp:revision>12</cp:revision>
  <dcterms:created xsi:type="dcterms:W3CDTF">2018-08-29T08:28:03Z</dcterms:created>
  <dcterms:modified xsi:type="dcterms:W3CDTF">2023-01-30T07:32:25Z</dcterms:modified>
</cp:coreProperties>
</file>