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90" r:id="rId3"/>
    <p:sldId id="391" r:id="rId4"/>
    <p:sldId id="392" r:id="rId5"/>
    <p:sldId id="394" r:id="rId6"/>
    <p:sldId id="398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6CBA-BB53-4144-9C57-66775E34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45B-FF4C-4881-ADA7-B73B75D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7EA-4850-4FFC-B881-CF5980C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5A96-A215-44C0-AF48-3E37327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8374-BF54-4586-8C02-6736868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5B3D-39DA-42A4-B57B-00C3263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A91C4-92EC-46A9-97A8-23D28AC2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D3F7-FA1C-4BD2-80B6-B018592C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3A3F-532B-4F12-8504-40910886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F4B-EB1D-4F2F-A38B-62EBCBD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146F-FB1E-4DD6-A786-8DC687092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D5DF-F4F9-4427-80CA-ECE26FD9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2BF3-7958-4D8D-8593-BC15713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5662-EE15-4719-BD5F-FD2F82A4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32F9-3952-412A-B1FC-CA11F19C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BBD1-432D-4C2C-910A-02D93DD0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B72-2003-4E08-8151-B180C169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B16E-22EA-4123-B8E6-36288AB8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9B90-E072-4002-B410-621CE95C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5F98-2072-46A6-8303-F4F5559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EFCE-A3B8-4DB0-B7C9-04F56CC4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C8A4-2448-46D8-9DD4-FBC8CFE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9850-5320-47C6-AC4A-57C7C70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ABE-C1D3-4081-AC82-CCD02A53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2817-6AB2-4B8A-A365-2564E8CC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CB4-855B-479C-9F90-F3FD12E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E4F6-2C38-4208-B743-FC1CFDDA5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8FE3-4227-476B-B343-20EA441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F229-EEF4-4232-803E-870E2CB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1656-DCED-4B16-9EA2-44B499F1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2D82-77F1-4E57-BED7-1C0ACCA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C816-CC54-4C27-979D-781F63E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065-F205-4A17-B322-ADC27503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59B3-7531-478D-B900-B80D2F66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6F8B3-F829-4603-95D2-BDA344E2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6747-C2F0-433D-8F44-08B91CE1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BE54-A3D9-48AD-A619-1FBD816B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8EC0-C754-4DA5-B02A-091DD29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4B6C2-77AE-451A-B153-0E87C329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5DB-A8B5-4B8B-B808-B9C3046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F9D44-3716-4283-A31B-BE744825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4D1F-081C-48C8-B96D-D78B424C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FB609-BB1E-4003-BA29-BBD6798C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BE8C4-0521-4061-A1FA-AC86784C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4229-3DAF-4765-814A-8A175D37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52AD2-34B9-4833-AD14-113B7F23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04-9D8E-460E-A0BD-3327030E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F8C4-7E67-4FE3-BBF3-2976B153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4A2D-1752-444A-9C36-F9C05586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73DD-4C85-4DD2-8013-F3A830A7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12D5-9554-4D60-B23F-91808BE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E192-7C90-49F8-8311-53C2D19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682-4C5C-4516-9263-F70F76E4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E9BB-ADBC-4322-BFAA-FBC4220D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CA04-801D-4B05-AD77-F17DA8F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2F2D-6DBE-4AA8-940A-7F22ED5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3662-0D6C-474C-956A-4B8FE95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4E45-0A53-432F-9DEF-2F55B24C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CB803-C1E3-4A53-B2D0-AD2EE944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A691-A859-4E86-B6F2-5C929F5C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9D44-3559-47B8-964E-2D84D922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6FBE-41EA-411B-A670-78A0438A2CB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F274-D8C4-4B93-A7AE-CE9D7B9C8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D6F1-1608-46C3-B75E-61C764BE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B75E82C3-D54A-4835-83AF-FD36CA227E26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4564" y="2514600"/>
            <a:ext cx="7742237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CS </a:t>
            </a:r>
            <a:r>
              <a:rPr lang="en-US" altLang="en-US" sz="3200" b="1" smtClean="0">
                <a:solidFill>
                  <a:srgbClr val="FF0000"/>
                </a:solidFill>
              </a:rPr>
              <a:t>211 </a:t>
            </a:r>
            <a:r>
              <a:rPr lang="en-US" altLang="en-US" sz="3200" b="1" dirty="0">
                <a:solidFill>
                  <a:srgbClr val="FF0000"/>
                </a:solidFill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Computer Architecture Lab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(MIPS Assembly Programming)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 Sinha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sharad@iitgoa.ac.in</a:t>
            </a:r>
          </a:p>
        </p:txBody>
      </p:sp>
    </p:spTree>
    <p:extLst>
      <p:ext uri="{BB962C8B-B14F-4D97-AF65-F5344CB8AC3E}">
        <p14:creationId xmlns:p14="http://schemas.microsoft.com/office/powerpoint/2010/main" val="40191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2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arithmetic operations</a:t>
            </a:r>
            <a:endParaRPr lang="en-SG" sz="3200" dirty="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arithmetic operations: </a:t>
            </a:r>
            <a:r>
              <a:rPr lang="en-SG" sz="2200" dirty="0">
                <a:solidFill>
                  <a:srgbClr val="FF0000"/>
                </a:solidFill>
              </a:rPr>
              <a:t>add, sub, </a:t>
            </a:r>
            <a:r>
              <a:rPr lang="en-SG" sz="2200" dirty="0" err="1">
                <a:solidFill>
                  <a:srgbClr val="FF0000"/>
                </a:solidFill>
              </a:rPr>
              <a:t>addi</a:t>
            </a:r>
            <a:r>
              <a:rPr lang="en-SG" sz="2200" dirty="0">
                <a:solidFill>
                  <a:srgbClr val="FF0000"/>
                </a:solidFill>
              </a:rPr>
              <a:t>, </a:t>
            </a:r>
            <a:r>
              <a:rPr lang="en-SG" sz="2200" dirty="0" err="1">
                <a:solidFill>
                  <a:srgbClr val="FF0000"/>
                </a:solidFill>
              </a:rPr>
              <a:t>subi</a:t>
            </a:r>
            <a:r>
              <a:rPr lang="en-SG" sz="2200" dirty="0">
                <a:solidFill>
                  <a:srgbClr val="FF0000"/>
                </a:solidFill>
              </a:rPr>
              <a:t> </a:t>
            </a:r>
            <a:r>
              <a:rPr lang="en-SG" sz="2200" dirty="0"/>
              <a:t>and their variants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6156" y="4941169"/>
            <a:ext cx="8659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/>
              <a:t>What is the difference between add and </a:t>
            </a:r>
            <a:r>
              <a:rPr lang="en-SG" sz="2000" dirty="0" err="1"/>
              <a:t>addu</a:t>
            </a:r>
            <a:r>
              <a:rPr lang="en-SG" sz="2000" dirty="0"/>
              <a:t>?</a:t>
            </a:r>
          </a:p>
          <a:p>
            <a:r>
              <a:rPr lang="en-SG" sz="2000" dirty="0"/>
              <a:t>When </a:t>
            </a:r>
            <a:r>
              <a:rPr lang="en-SG" sz="2000" u="sng" dirty="0"/>
              <a:t>overflow</a:t>
            </a:r>
            <a:r>
              <a:rPr lang="en-SG" sz="2000" dirty="0"/>
              <a:t> occurs in case of </a:t>
            </a:r>
            <a:r>
              <a:rPr lang="en-SG" sz="2000" u="sng" dirty="0"/>
              <a:t>add and sub</a:t>
            </a:r>
            <a:r>
              <a:rPr lang="en-SG" sz="2000" dirty="0"/>
              <a:t>, the </a:t>
            </a:r>
            <a:r>
              <a:rPr lang="en-SG" sz="2000" u="sng" dirty="0"/>
              <a:t>result is not stored in the destination but an exception is raised</a:t>
            </a:r>
            <a:r>
              <a:rPr lang="en-SG" sz="2000" dirty="0"/>
              <a:t>. </a:t>
            </a:r>
            <a:r>
              <a:rPr lang="en-SG" sz="2000" u="sng" dirty="0" err="1"/>
              <a:t>addu</a:t>
            </a:r>
            <a:r>
              <a:rPr lang="en-SG" sz="2000" u="sng" dirty="0"/>
              <a:t> </a:t>
            </a:r>
            <a:r>
              <a:rPr lang="en-SG" sz="2000" dirty="0"/>
              <a:t>does the same operations as add but </a:t>
            </a:r>
            <a:r>
              <a:rPr lang="en-SG" sz="2000" u="sng" dirty="0"/>
              <a:t>ignores overflows and the result is stored in the destination</a:t>
            </a:r>
            <a:r>
              <a:rPr lang="en-SG" sz="20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57776"/>
              </p:ext>
            </p:extLst>
          </p:nvPr>
        </p:nvGraphicFramePr>
        <p:xfrm>
          <a:off x="1991545" y="1268760"/>
          <a:ext cx="676875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subtract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sub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-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addu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unsigned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 smtClean="0"/>
                        <a:t>addu</a:t>
                      </a:r>
                      <a:r>
                        <a:rPr lang="en-SG" sz="2000" dirty="0" smtClean="0"/>
                        <a:t>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addi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 immediate unsigned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addiu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055B-5538-4E5A-8B02-583DA3D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542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logical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Logical  operations: </a:t>
            </a:r>
            <a:r>
              <a:rPr lang="en-SG" sz="2200" dirty="0">
                <a:solidFill>
                  <a:srgbClr val="FF0000"/>
                </a:solidFill>
              </a:rPr>
              <a:t>AND, OR, XOR, ANDI </a:t>
            </a:r>
            <a:r>
              <a:rPr lang="en-SG" sz="2200" dirty="0"/>
              <a:t>and their variants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423593" y="1412776"/>
          <a:ext cx="676875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and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&amp;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or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|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XOR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/>
                        <a:t>xor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^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AND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andi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&amp;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ori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|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XOR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xori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^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73A3BC-0EB0-476F-90E1-BAAE843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077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Shift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Shift  operations: </a:t>
            </a:r>
            <a:r>
              <a:rPr lang="en-SG" sz="2200" dirty="0" err="1">
                <a:solidFill>
                  <a:srgbClr val="FF0000"/>
                </a:solidFill>
              </a:rPr>
              <a:t>srl,sll,sra</a:t>
            </a:r>
            <a:r>
              <a:rPr lang="en-SG" sz="2200" dirty="0">
                <a:solidFill>
                  <a:srgbClr val="FF0000"/>
                </a:solidFill>
              </a:rPr>
              <a:t> </a:t>
            </a:r>
            <a:r>
              <a:rPr lang="en-SG" sz="2200" dirty="0"/>
              <a:t>and their variants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423593" y="1594480"/>
          <a:ext cx="676875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left logical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sll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&lt;&lt;h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right logical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srl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&gt;&gt; 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right arithmetic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sra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&gt;&gt; 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2851620" y="1315271"/>
            <a:ext cx="5890384" cy="768717"/>
            <a:chOff x="739016" y="1578557"/>
            <a:chExt cx="5890384" cy="1024943"/>
          </a:xfrm>
        </p:grpSpPr>
        <p:grpSp>
          <p:nvGrpSpPr>
            <p:cNvPr id="13" name="Group 148"/>
            <p:cNvGrpSpPr>
              <a:grpSpLocks/>
            </p:cNvGrpSpPr>
            <p:nvPr/>
          </p:nvGrpSpPr>
          <p:grpSpPr bwMode="auto">
            <a:xfrm>
              <a:off x="762000" y="1600201"/>
              <a:ext cx="5867400" cy="334963"/>
              <a:chOff x="480" y="846"/>
              <a:chExt cx="3696" cy="211"/>
            </a:xfrm>
          </p:grpSpPr>
          <p:sp>
            <p:nvSpPr>
              <p:cNvPr id="30" name="Line 155"/>
              <p:cNvSpPr>
                <a:spLocks noChangeShapeType="1"/>
              </p:cNvSpPr>
              <p:nvPr/>
            </p:nvSpPr>
            <p:spPr bwMode="auto">
              <a:xfrm>
                <a:off x="480" y="846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156"/>
              <p:cNvSpPr>
                <a:spLocks noChangeShapeType="1"/>
              </p:cNvSpPr>
              <p:nvPr/>
            </p:nvSpPr>
            <p:spPr bwMode="auto">
              <a:xfrm>
                <a:off x="480" y="1057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Line 157"/>
              <p:cNvSpPr>
                <a:spLocks noChangeShapeType="1"/>
              </p:cNvSpPr>
              <p:nvPr/>
            </p:nvSpPr>
            <p:spPr bwMode="auto">
              <a:xfrm>
                <a:off x="480" y="846"/>
                <a:ext cx="0" cy="21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Line 158"/>
              <p:cNvSpPr>
                <a:spLocks noChangeShapeType="1"/>
              </p:cNvSpPr>
              <p:nvPr/>
            </p:nvSpPr>
            <p:spPr bwMode="auto">
              <a:xfrm>
                <a:off x="1096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Line 159"/>
              <p:cNvSpPr>
                <a:spLocks noChangeShapeType="1"/>
              </p:cNvSpPr>
              <p:nvPr/>
            </p:nvSpPr>
            <p:spPr bwMode="auto">
              <a:xfrm>
                <a:off x="1712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160"/>
              <p:cNvSpPr>
                <a:spLocks noChangeShapeType="1"/>
              </p:cNvSpPr>
              <p:nvPr/>
            </p:nvSpPr>
            <p:spPr bwMode="auto">
              <a:xfrm>
                <a:off x="2328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Line 161"/>
              <p:cNvSpPr>
                <a:spLocks noChangeShapeType="1"/>
              </p:cNvSpPr>
              <p:nvPr/>
            </p:nvSpPr>
            <p:spPr bwMode="auto">
              <a:xfrm>
                <a:off x="2944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162"/>
              <p:cNvSpPr>
                <a:spLocks noChangeShapeType="1"/>
              </p:cNvSpPr>
              <p:nvPr/>
            </p:nvSpPr>
            <p:spPr bwMode="auto">
              <a:xfrm>
                <a:off x="3560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163"/>
              <p:cNvSpPr>
                <a:spLocks noChangeShapeType="1"/>
              </p:cNvSpPr>
              <p:nvPr/>
            </p:nvSpPr>
            <p:spPr bwMode="auto">
              <a:xfrm>
                <a:off x="4176" y="846"/>
                <a:ext cx="0" cy="21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" name="Line 180"/>
            <p:cNvSpPr>
              <a:spLocks noChangeShapeType="1"/>
            </p:cNvSpPr>
            <p:nvPr/>
          </p:nvSpPr>
          <p:spPr bwMode="auto">
            <a:xfrm>
              <a:off x="774700" y="2268538"/>
              <a:ext cx="0" cy="33496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639249" y="1606508"/>
              <a:ext cx="9779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function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003275" y="1587829"/>
              <a:ext cx="419100" cy="32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rd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984500" y="1606508"/>
              <a:ext cx="4445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rt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0250" y="1606508"/>
              <a:ext cx="4572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rs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739016" y="1606508"/>
              <a:ext cx="102798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opcode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593084" y="1578557"/>
              <a:ext cx="1089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Shamt</a:t>
              </a: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(h)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120337" y="2746608"/>
            <a:ext cx="1659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The sign bit is </a:t>
            </a:r>
          </a:p>
          <a:p>
            <a:r>
              <a:rPr lang="en-SG" sz="2000" dirty="0"/>
              <a:t>shifted in.</a:t>
            </a:r>
          </a:p>
        </p:txBody>
      </p:sp>
      <p:graphicFrame>
        <p:nvGraphicFramePr>
          <p:cNvPr id="55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001079" y="4797152"/>
          <a:ext cx="8229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right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6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5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right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 err="1"/>
                        <a:t>a</a:t>
                      </a:r>
                      <a:r>
                        <a:rPr lang="en-SG" sz="2000" baseline="-25000" dirty="0" err="1"/>
                        <a:t>7</a:t>
                      </a:r>
                      <a:r>
                        <a:rPr lang="en-SG" sz="2000" baseline="-25000" dirty="0"/>
                        <a:t> </a:t>
                      </a:r>
                      <a:r>
                        <a:rPr lang="en-SG" sz="2000" dirty="0" err="1"/>
                        <a:t>a</a:t>
                      </a:r>
                      <a:r>
                        <a:rPr lang="en-SG" sz="2000" baseline="-25000" dirty="0" err="1"/>
                        <a:t>7</a:t>
                      </a:r>
                      <a:r>
                        <a:rPr lang="en-SG" sz="2000" baseline="-25000" dirty="0"/>
                        <a:t>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6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5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left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2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1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0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821259" y="3955704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Let $</a:t>
            </a:r>
            <a:r>
              <a:rPr lang="en-SG" sz="2200"/>
              <a:t>rs </a:t>
            </a:r>
            <a:r>
              <a:rPr lang="en-SG" sz="2200" dirty="0"/>
              <a:t>= a</a:t>
            </a:r>
            <a:r>
              <a:rPr lang="en-SG" sz="2200" baseline="-25000" dirty="0"/>
              <a:t>7</a:t>
            </a:r>
            <a:r>
              <a:rPr lang="en-SG" sz="2200" dirty="0"/>
              <a:t>a</a:t>
            </a:r>
            <a:r>
              <a:rPr lang="en-SG" sz="2200" baseline="-25000" dirty="0"/>
              <a:t>6</a:t>
            </a:r>
            <a:r>
              <a:rPr lang="en-SG" sz="2200" dirty="0"/>
              <a:t>a</a:t>
            </a:r>
            <a:r>
              <a:rPr lang="en-SG" sz="2200" baseline="-25000" dirty="0"/>
              <a:t>5</a:t>
            </a:r>
            <a:r>
              <a:rPr lang="en-SG" sz="2200" dirty="0"/>
              <a:t>a</a:t>
            </a:r>
            <a:r>
              <a:rPr lang="en-SG" sz="2200" baseline="-25000" dirty="0"/>
              <a:t>4</a:t>
            </a:r>
            <a:r>
              <a:rPr lang="en-SG" sz="2200" dirty="0"/>
              <a:t>a</a:t>
            </a:r>
            <a:r>
              <a:rPr lang="en-SG" sz="2200" baseline="-25000" dirty="0"/>
              <a:t>3</a:t>
            </a:r>
            <a:r>
              <a:rPr lang="en-SG" sz="2200" dirty="0"/>
              <a:t>a</a:t>
            </a:r>
            <a:r>
              <a:rPr lang="en-SG" sz="2200" baseline="-25000" dirty="0"/>
              <a:t>2</a:t>
            </a:r>
            <a:r>
              <a:rPr lang="en-SG" sz="2200" dirty="0"/>
              <a:t>a</a:t>
            </a:r>
            <a:r>
              <a:rPr lang="en-SG" sz="2200" baseline="-25000" dirty="0"/>
              <a:t>1</a:t>
            </a:r>
            <a:r>
              <a:rPr lang="en-SG" sz="2200" dirty="0"/>
              <a:t>a</a:t>
            </a:r>
            <a:r>
              <a:rPr lang="en-SG" sz="2200" baseline="-25000" dirty="0"/>
              <a:t>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The shift amount, h, is 3 bits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4CCA0-7BBF-425F-859B-1260DB6E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5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transfer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000" dirty="0"/>
              <a:t>Data transfer operations: </a:t>
            </a:r>
            <a:r>
              <a:rPr lang="en-SG" sz="2000" dirty="0">
                <a:solidFill>
                  <a:srgbClr val="FF0000"/>
                </a:solidFill>
              </a:rPr>
              <a:t>LW, SW, LB, SB</a:t>
            </a:r>
            <a:endParaRPr lang="en-SG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65425"/>
              </p:ext>
            </p:extLst>
          </p:nvPr>
        </p:nvGraphicFramePr>
        <p:xfrm>
          <a:off x="2423592" y="1412777"/>
          <a:ext cx="7787208" cy="223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23">
                <a:tc>
                  <a:txBody>
                    <a:bodyPr/>
                    <a:lstStyle/>
                    <a:p>
                      <a:r>
                        <a:rPr lang="en-US" sz="2000" dirty="0"/>
                        <a:t>Load</a:t>
                      </a:r>
                      <a:r>
                        <a:rPr lang="en-US" sz="2000" baseline="0" dirty="0"/>
                        <a:t> word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lw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 smtClean="0"/>
                        <a:t>rs</a:t>
                      </a:r>
                      <a:r>
                        <a:rPr lang="en-SG" sz="2000" dirty="0" smtClean="0"/>
                        <a:t>]+</a:t>
                      </a:r>
                      <a:r>
                        <a:rPr lang="en-SG" sz="2000" dirty="0" err="1" smtClean="0"/>
                        <a:t>imm</a:t>
                      </a:r>
                      <a:r>
                        <a:rPr lang="en-SG" sz="2000" dirty="0" smtClean="0"/>
                        <a:t>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word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sw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$</a:t>
                      </a:r>
                      <a:r>
                        <a:rPr lang="en-SG" sz="2000" dirty="0" err="1">
                          <a:sym typeface="Wingdings" panose="05000000000000000000" pitchFamily="2" charset="2"/>
                        </a:rPr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35">
                <a:tc>
                  <a:txBody>
                    <a:bodyPr/>
                    <a:lstStyle/>
                    <a:p>
                      <a:r>
                        <a:rPr lang="en-US" sz="2000" dirty="0"/>
                        <a:t>Load</a:t>
                      </a:r>
                      <a:r>
                        <a:rPr lang="en-US" sz="2000" baseline="0" dirty="0"/>
                        <a:t> byte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lb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byte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sb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$</a:t>
                      </a:r>
                      <a:r>
                        <a:rPr lang="en-SG" sz="2000" dirty="0" err="1">
                          <a:sym typeface="Wingdings" panose="05000000000000000000" pitchFamily="2" charset="2"/>
                        </a:rPr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9786A-0970-4BB3-857A-F4FE48F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03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4522" y="652827"/>
            <a:ext cx="885698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FF0000"/>
                </a:solidFill>
              </a:rPr>
              <a:t>“la” (LOAD ADDRESS</a:t>
            </a:r>
            <a:r>
              <a:rPr lang="en-SG" sz="2200" dirty="0" smtClean="0">
                <a:solidFill>
                  <a:srgbClr val="FF0000"/>
                </a:solidFill>
              </a:rPr>
              <a:t>)     la $s0 0x2110003d    -&gt; </a:t>
            </a:r>
            <a:endParaRPr lang="en-SG" sz="22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Can be executed by 2 MIPS instructions: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SG" sz="22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SG" sz="2200" dirty="0" err="1"/>
              <a:t>lui</a:t>
            </a:r>
            <a:r>
              <a:rPr lang="en-SG" sz="2200" dirty="0"/>
              <a:t> $s0,0x2110 , meaning $</a:t>
            </a:r>
            <a:r>
              <a:rPr lang="en-SG" sz="2200" dirty="0" smtClean="0"/>
              <a:t>s0</a:t>
            </a:r>
            <a:r>
              <a:rPr lang="en-SG" sz="2200" dirty="0" smtClean="0">
                <a:sym typeface="Wingdings" panose="05000000000000000000" pitchFamily="2" charset="2"/>
              </a:rPr>
              <a:t></a:t>
            </a:r>
            <a:r>
              <a:rPr lang="en-SG" sz="2200" dirty="0" smtClean="0"/>
              <a:t> </a:t>
            </a:r>
            <a:r>
              <a:rPr lang="en-SG" sz="2200" dirty="0"/>
              <a:t>(</a:t>
            </a:r>
            <a:r>
              <a:rPr lang="en-SG" sz="2200" dirty="0" err="1"/>
              <a:t>imm</a:t>
            </a:r>
            <a:r>
              <a:rPr lang="en-SG" sz="2200" dirty="0"/>
              <a:t>&lt;&lt;16):  </a:t>
            </a:r>
          </a:p>
          <a:p>
            <a:pPr lvl="1"/>
            <a:r>
              <a:rPr lang="en-SG" sz="2200" dirty="0"/>
              <a:t>“load upper immediate” instruction shifts the upper two bytes of the address to left by   16 bits and loads the shifted word into destination register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SG" sz="2200" dirty="0" err="1"/>
              <a:t>ori</a:t>
            </a:r>
            <a:r>
              <a:rPr lang="en-SG" sz="2200" dirty="0"/>
              <a:t> $s0,0x003d , meaning $</a:t>
            </a:r>
            <a:r>
              <a:rPr lang="en-SG" sz="2200" dirty="0" smtClean="0"/>
              <a:t>s0 </a:t>
            </a:r>
            <a:r>
              <a:rPr lang="en-SG" sz="2200" dirty="0">
                <a:sym typeface="Wingdings" panose="05000000000000000000" pitchFamily="2" charset="2"/>
              </a:rPr>
              <a:t></a:t>
            </a:r>
            <a:r>
              <a:rPr lang="en-SG" sz="2200" dirty="0"/>
              <a:t> 0x 2110 0000 OR 0000 003d: </a:t>
            </a:r>
          </a:p>
          <a:p>
            <a:pPr lvl="1"/>
            <a:r>
              <a:rPr lang="en-SG" sz="2200" dirty="0"/>
              <a:t>“OR immediate” instruction does the OR operation and loads the result into destination register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SG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FF0000"/>
                </a:solidFill>
              </a:rPr>
              <a:t>“move” </a:t>
            </a:r>
            <a:r>
              <a:rPr lang="en-SG" sz="2200" dirty="0"/>
              <a:t>is also a pseudo-instruction: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Move $t1, $t2 can be realized by add $t1, $t2, $zero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The null operation NOP or NOOP effectively does nothing, but just increments the PC by 4: can be realized by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l-PL" sz="2200" dirty="0"/>
              <a:t>add $zero, $zero, $zero or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l-PL" sz="2200" dirty="0"/>
              <a:t>sll $zero, $zero, $zero </a:t>
            </a:r>
            <a:endParaRPr lang="en-SG" sz="22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Pseudo instructions</a:t>
            </a:r>
            <a:endParaRPr lang="en-SG" sz="32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55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4522" y="652827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To multiply two integers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Use: MULT/MULTU instruction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Result is stored in HI and LO registers</a:t>
            </a:r>
          </a:p>
          <a:p>
            <a:pPr lvl="1"/>
            <a:endParaRPr lang="en-SG" sz="24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To move the result in HI and LO registers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Use </a:t>
            </a:r>
            <a:r>
              <a:rPr lang="en-SG" sz="2400" dirty="0" err="1">
                <a:solidFill>
                  <a:prstClr val="black"/>
                </a:solidFill>
              </a:rPr>
              <a:t>mflo</a:t>
            </a:r>
            <a:r>
              <a:rPr lang="en-SG" sz="2400" dirty="0">
                <a:solidFill>
                  <a:prstClr val="black"/>
                </a:solidFill>
              </a:rPr>
              <a:t> 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Use </a:t>
            </a:r>
            <a:r>
              <a:rPr lang="en-SG" sz="2400" dirty="0" err="1">
                <a:solidFill>
                  <a:prstClr val="black"/>
                </a:solidFill>
              </a:rPr>
              <a:t>mfhi</a:t>
            </a:r>
            <a:r>
              <a:rPr lang="en-SG" sz="2400" dirty="0">
                <a:solidFill>
                  <a:prstClr val="black"/>
                </a:solidFill>
              </a:rPr>
              <a:t> 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Where, d is a destination register</a:t>
            </a:r>
          </a:p>
          <a:p>
            <a:pPr lvl="1"/>
            <a:endParaRPr lang="en-SG" sz="24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 Instruction</a:t>
            </a:r>
            <a:endParaRPr lang="en-SG" sz="32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11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756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新細明體</vt:lpstr>
      <vt:lpstr>Times New Roman</vt:lpstr>
      <vt:lpstr>Wingdings</vt:lpstr>
      <vt:lpstr>Office Theme</vt:lpstr>
      <vt:lpstr>CS 211  Computer Architecture Lab (MIPS Assembly Programming)  Sharad Sinha sharad@iitgoa.ac.in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 Computer Architecture Lab (Module 2: Instruction set architecture design)  Sharad Sinha sharad@iitgoa.ac.in</dc:title>
  <dc:creator>Sharad Sinha</dc:creator>
  <cp:lastModifiedBy>SHARAD SINHA</cp:lastModifiedBy>
  <cp:revision>16</cp:revision>
  <dcterms:created xsi:type="dcterms:W3CDTF">2018-08-15T15:43:01Z</dcterms:created>
  <dcterms:modified xsi:type="dcterms:W3CDTF">2023-01-18T07:39:56Z</dcterms:modified>
</cp:coreProperties>
</file>