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77" r:id="rId3"/>
    <p:sldId id="278" r:id="rId4"/>
    <p:sldId id="258" r:id="rId5"/>
    <p:sldId id="259" r:id="rId6"/>
    <p:sldId id="260" r:id="rId7"/>
    <p:sldId id="261" r:id="rId8"/>
    <p:sldId id="262" r:id="rId9"/>
    <p:sldId id="263" r:id="rId10"/>
    <p:sldId id="264" r:id="rId11"/>
    <p:sldId id="265" r:id="rId12"/>
    <p:sldId id="266" r:id="rId13"/>
    <p:sldId id="267" r:id="rId14"/>
    <p:sldId id="309" r:id="rId15"/>
    <p:sldId id="310" r:id="rId16"/>
    <p:sldId id="311"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69" d="100"/>
          <a:sy n="69" d="100"/>
        </p:scale>
        <p:origin x="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45F103-60C9-4CE9-9437-95C5FA3F24B3}" type="datetimeFigureOut">
              <a:rPr lang="en-IN" smtClean="0"/>
              <a:t>24/12/20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369950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45F103-60C9-4CE9-9437-95C5FA3F24B3}" type="datetimeFigureOut">
              <a:rPr lang="en-IN" smtClean="0"/>
              <a:t>24/12/20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267959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45F103-60C9-4CE9-9437-95C5FA3F24B3}" type="datetimeFigureOut">
              <a:rPr lang="en-IN" smtClean="0"/>
              <a:t>24/12/20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264182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45F103-60C9-4CE9-9437-95C5FA3F24B3}" type="datetimeFigureOut">
              <a:rPr lang="en-IN" smtClean="0"/>
              <a:t>24/12/20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19788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5F103-60C9-4CE9-9437-95C5FA3F24B3}" type="datetimeFigureOut">
              <a:rPr lang="en-IN" smtClean="0"/>
              <a:t>24/12/20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316570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45F103-60C9-4CE9-9437-95C5FA3F24B3}" type="datetimeFigureOut">
              <a:rPr lang="en-IN" smtClean="0"/>
              <a:t>24/12/20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254733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45F103-60C9-4CE9-9437-95C5FA3F24B3}" type="datetimeFigureOut">
              <a:rPr lang="en-IN" smtClean="0"/>
              <a:t>24/12/20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352730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45F103-60C9-4CE9-9437-95C5FA3F24B3}" type="datetimeFigureOut">
              <a:rPr lang="en-IN" smtClean="0"/>
              <a:t>24/12/20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61146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5F103-60C9-4CE9-9437-95C5FA3F24B3}" type="datetimeFigureOut">
              <a:rPr lang="en-IN" smtClean="0"/>
              <a:t>24/12/20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250271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5F103-60C9-4CE9-9437-95C5FA3F24B3}" type="datetimeFigureOut">
              <a:rPr lang="en-IN" smtClean="0"/>
              <a:t>24/12/20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66833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5F103-60C9-4CE9-9437-95C5FA3F24B3}" type="datetimeFigureOut">
              <a:rPr lang="en-IN" smtClean="0"/>
              <a:t>24/12/20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2C0B14-787E-40BE-B4D0-0DAA5408E8C7}" type="slidenum">
              <a:rPr lang="en-IN" smtClean="0"/>
              <a:t>‹#›</a:t>
            </a:fld>
            <a:endParaRPr lang="en-IN"/>
          </a:p>
        </p:txBody>
      </p:sp>
    </p:spTree>
    <p:extLst>
      <p:ext uri="{BB962C8B-B14F-4D97-AF65-F5344CB8AC3E}">
        <p14:creationId xmlns:p14="http://schemas.microsoft.com/office/powerpoint/2010/main" val="56757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5F103-60C9-4CE9-9437-95C5FA3F24B3}" type="datetimeFigureOut">
              <a:rPr lang="en-IN" smtClean="0"/>
              <a:t>24/12/20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C0B14-787E-40BE-B4D0-0DAA5408E8C7}" type="slidenum">
              <a:rPr lang="en-IN" smtClean="0"/>
              <a:t>‹#›</a:t>
            </a:fld>
            <a:endParaRPr lang="en-IN"/>
          </a:p>
        </p:txBody>
      </p:sp>
    </p:spTree>
    <p:extLst>
      <p:ext uri="{BB962C8B-B14F-4D97-AF65-F5344CB8AC3E}">
        <p14:creationId xmlns:p14="http://schemas.microsoft.com/office/powerpoint/2010/main" val="146493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Introduction to Inheritance</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5976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Inheritance Syntax &amp; Example:</a:t>
            </a:r>
          </a:p>
        </p:txBody>
      </p:sp>
      <p:pic>
        <p:nvPicPr>
          <p:cNvPr id="7" name="Picture 6"/>
          <p:cNvPicPr>
            <a:picLocks noChangeAspect="1"/>
          </p:cNvPicPr>
          <p:nvPr/>
        </p:nvPicPr>
        <p:blipFill>
          <a:blip r:embed="rId2"/>
          <a:stretch>
            <a:fillRect/>
          </a:stretch>
        </p:blipFill>
        <p:spPr>
          <a:xfrm>
            <a:off x="838200" y="1690688"/>
            <a:ext cx="5640166" cy="2181158"/>
          </a:xfrm>
          <a:prstGeom prst="rect">
            <a:avLst/>
          </a:prstGeom>
        </p:spPr>
      </p:pic>
      <p:pic>
        <p:nvPicPr>
          <p:cNvPr id="6148" name="Picture 4" descr="Concept of Inheritance Java and Java Polymorphi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995" y="1690688"/>
            <a:ext cx="19050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19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Inheritance:</a:t>
            </a:r>
          </a:p>
        </p:txBody>
      </p:sp>
      <p:pic>
        <p:nvPicPr>
          <p:cNvPr id="6148" name="Picture 4" descr="Concept of Inheritance Java and Java Polymorphi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705" y="1935386"/>
            <a:ext cx="1905000" cy="36861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5357523" y="1381259"/>
            <a:ext cx="4813701" cy="5281318"/>
          </a:xfrm>
          <a:prstGeom prst="rect">
            <a:avLst/>
          </a:prstGeom>
        </p:spPr>
      </p:pic>
    </p:spTree>
    <p:extLst>
      <p:ext uri="{BB962C8B-B14F-4D97-AF65-F5344CB8AC3E}">
        <p14:creationId xmlns:p14="http://schemas.microsoft.com/office/powerpoint/2010/main" val="344945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Inheritance: Super Keyword</a:t>
            </a:r>
          </a:p>
        </p:txBody>
      </p:sp>
      <p:sp>
        <p:nvSpPr>
          <p:cNvPr id="4" name="Content Placeholder 3"/>
          <p:cNvSpPr>
            <a:spLocks noGrp="1"/>
          </p:cNvSpPr>
          <p:nvPr>
            <p:ph idx="1"/>
          </p:nvPr>
        </p:nvSpPr>
        <p:spPr/>
        <p:txBody>
          <a:bodyPr/>
          <a:lstStyle/>
          <a:p>
            <a:r>
              <a:rPr lang="en-US" dirty="0"/>
              <a:t>The super keyword is similar to "this" keyword.</a:t>
            </a:r>
          </a:p>
          <a:p>
            <a:r>
              <a:rPr lang="en-US" dirty="0"/>
              <a:t>The keyword super can be used to access any data member or methods of the parent class.</a:t>
            </a:r>
          </a:p>
          <a:p>
            <a:r>
              <a:rPr lang="en-US" dirty="0"/>
              <a:t>Super keyword can be used at variable, method and constructor level.</a:t>
            </a:r>
          </a:p>
          <a:p>
            <a:endParaRPr lang="en-US" dirty="0"/>
          </a:p>
          <a:p>
            <a:r>
              <a:rPr lang="en-US" dirty="0"/>
              <a:t>Syntax:</a:t>
            </a:r>
          </a:p>
          <a:p>
            <a:pPr marL="0" indent="0">
              <a:buNone/>
            </a:pPr>
            <a:endParaRPr lang="en-IN" dirty="0"/>
          </a:p>
        </p:txBody>
      </p:sp>
      <p:pic>
        <p:nvPicPr>
          <p:cNvPr id="5" name="Picture 4"/>
          <p:cNvPicPr>
            <a:picLocks noChangeAspect="1"/>
          </p:cNvPicPr>
          <p:nvPr/>
        </p:nvPicPr>
        <p:blipFill>
          <a:blip r:embed="rId2"/>
          <a:stretch>
            <a:fillRect/>
          </a:stretch>
        </p:blipFill>
        <p:spPr>
          <a:xfrm>
            <a:off x="1444186" y="4935158"/>
            <a:ext cx="3245736" cy="692910"/>
          </a:xfrm>
          <a:prstGeom prst="rect">
            <a:avLst/>
          </a:prstGeom>
        </p:spPr>
      </p:pic>
    </p:spTree>
    <p:extLst>
      <p:ext uri="{BB962C8B-B14F-4D97-AF65-F5344CB8AC3E}">
        <p14:creationId xmlns:p14="http://schemas.microsoft.com/office/powerpoint/2010/main" val="328374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Polymorphism?</a:t>
            </a:r>
          </a:p>
        </p:txBody>
      </p:sp>
      <p:sp>
        <p:nvSpPr>
          <p:cNvPr id="4" name="Content Placeholder 3"/>
          <p:cNvSpPr>
            <a:spLocks noGrp="1"/>
          </p:cNvSpPr>
          <p:nvPr>
            <p:ph idx="1"/>
          </p:nvPr>
        </p:nvSpPr>
        <p:spPr/>
        <p:txBody>
          <a:bodyPr/>
          <a:lstStyle/>
          <a:p>
            <a:r>
              <a:rPr lang="en-US" dirty="0"/>
              <a:t>Polymorphism is a OOPs concept where one name can have many forms.</a:t>
            </a:r>
          </a:p>
          <a:p>
            <a:r>
              <a:rPr lang="en-US" dirty="0"/>
              <a:t>For example, you have a smartphone for communication. </a:t>
            </a:r>
          </a:p>
          <a:p>
            <a:pPr marL="0" indent="0">
              <a:buNone/>
            </a:pPr>
            <a:r>
              <a:rPr lang="en-US" dirty="0"/>
              <a:t>	The communication mode you choose could be anything. It can 	be a call, a text message, a picture message, mail, etc. So, the 	goal is common that is communication, but their approach is 	different. This is called </a:t>
            </a:r>
            <a:r>
              <a:rPr lang="en-US" b="1" dirty="0"/>
              <a:t>Polymorphism.</a:t>
            </a:r>
            <a:endParaRPr lang="en-US" dirty="0"/>
          </a:p>
          <a:p>
            <a:pPr marL="0" indent="0">
              <a:buNone/>
            </a:pPr>
            <a:endParaRPr lang="en-IN" dirty="0"/>
          </a:p>
        </p:txBody>
      </p:sp>
    </p:spTree>
    <p:extLst>
      <p:ext uri="{BB962C8B-B14F-4D97-AF65-F5344CB8AC3E}">
        <p14:creationId xmlns:p14="http://schemas.microsoft.com/office/powerpoint/2010/main" val="428986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Polymorphism</a:t>
            </a:r>
          </a:p>
        </p:txBody>
      </p:sp>
      <p:sp>
        <p:nvSpPr>
          <p:cNvPr id="4" name="Content Placeholder 3"/>
          <p:cNvSpPr>
            <a:spLocks noGrp="1"/>
          </p:cNvSpPr>
          <p:nvPr>
            <p:ph idx="1"/>
          </p:nvPr>
        </p:nvSpPr>
        <p:spPr/>
        <p:txBody>
          <a:bodyPr/>
          <a:lstStyle/>
          <a:p>
            <a:r>
              <a:rPr lang="en-US" dirty="0"/>
              <a:t>“Polymorphism” means the ability to take several forms. In object-oriented development what may take several forms is a variable entity or data structure element, which will have the ability, at run time, to become attached to objects of different types, all controlled by </a:t>
            </a:r>
            <a:r>
              <a:rPr lang="en-IN" dirty="0"/>
              <a:t>the static declaration.</a:t>
            </a:r>
          </a:p>
        </p:txBody>
      </p:sp>
    </p:spTree>
    <p:extLst>
      <p:ext uri="{BB962C8B-B14F-4D97-AF65-F5344CB8AC3E}">
        <p14:creationId xmlns:p14="http://schemas.microsoft.com/office/powerpoint/2010/main" val="132762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exactly happens during a polymorphic attachment?</a:t>
            </a:r>
            <a:endParaRPr lang="en-IN" b="1" dirty="0"/>
          </a:p>
        </p:txBody>
      </p:sp>
      <p:sp>
        <p:nvSpPr>
          <p:cNvPr id="4" name="Content Placeholder 3"/>
          <p:cNvSpPr>
            <a:spLocks noGrp="1"/>
          </p:cNvSpPr>
          <p:nvPr>
            <p:ph idx="1"/>
          </p:nvPr>
        </p:nvSpPr>
        <p:spPr/>
        <p:txBody>
          <a:bodyPr/>
          <a:lstStyle/>
          <a:p>
            <a:r>
              <a:rPr lang="en-US" dirty="0"/>
              <a:t>All the entities of polymorphic attachment are of reference types: the possible values for </a:t>
            </a:r>
            <a:r>
              <a:rPr lang="en-US" i="1" dirty="0"/>
              <a:t>p</a:t>
            </a:r>
            <a:r>
              <a:rPr lang="en-US" dirty="0"/>
              <a:t>, </a:t>
            </a:r>
            <a:r>
              <a:rPr lang="en-US" i="1" dirty="0"/>
              <a:t>r </a:t>
            </a:r>
            <a:r>
              <a:rPr lang="en-US" dirty="0"/>
              <a:t>and </a:t>
            </a:r>
            <a:r>
              <a:rPr lang="en-US" i="1" dirty="0"/>
              <a:t>t </a:t>
            </a:r>
            <a:r>
              <a:rPr lang="en-US" dirty="0"/>
              <a:t>are not objects but references to objects.</a:t>
            </a:r>
          </a:p>
          <a:p>
            <a:r>
              <a:rPr lang="en-US" dirty="0"/>
              <a:t>So the effect of an assignment such as </a:t>
            </a:r>
            <a:r>
              <a:rPr lang="en-US" i="1" dirty="0"/>
              <a:t>p := r </a:t>
            </a:r>
            <a:r>
              <a:rPr lang="en-US" dirty="0"/>
              <a:t>is simply to reattach a reference:</a:t>
            </a:r>
            <a:endParaRPr lang="en-IN" dirty="0"/>
          </a:p>
        </p:txBody>
      </p:sp>
      <p:pic>
        <p:nvPicPr>
          <p:cNvPr id="3" name="Picture 2"/>
          <p:cNvPicPr>
            <a:picLocks noChangeAspect="1"/>
          </p:cNvPicPr>
          <p:nvPr/>
        </p:nvPicPr>
        <p:blipFill>
          <a:blip r:embed="rId2"/>
          <a:stretch>
            <a:fillRect/>
          </a:stretch>
        </p:blipFill>
        <p:spPr>
          <a:xfrm>
            <a:off x="3154452" y="3393783"/>
            <a:ext cx="6319009" cy="3225957"/>
          </a:xfrm>
          <a:prstGeom prst="rect">
            <a:avLst/>
          </a:prstGeom>
        </p:spPr>
      </p:pic>
    </p:spTree>
    <p:extLst>
      <p:ext uri="{BB962C8B-B14F-4D97-AF65-F5344CB8AC3E}">
        <p14:creationId xmlns:p14="http://schemas.microsoft.com/office/powerpoint/2010/main" val="165749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exactly happens during a polymorphic attachment?</a:t>
            </a:r>
            <a:endParaRPr lang="en-IN" b="1" dirty="0"/>
          </a:p>
        </p:txBody>
      </p:sp>
      <p:sp>
        <p:nvSpPr>
          <p:cNvPr id="4" name="Content Placeholder 3"/>
          <p:cNvSpPr>
            <a:spLocks noGrp="1"/>
          </p:cNvSpPr>
          <p:nvPr>
            <p:ph idx="1"/>
          </p:nvPr>
        </p:nvSpPr>
        <p:spPr/>
        <p:txBody>
          <a:bodyPr/>
          <a:lstStyle/>
          <a:p>
            <a:r>
              <a:rPr lang="en-US" dirty="0"/>
              <a:t>Once created, an object never changes its type. Only references do so by getting reattached to objects of different types. This also means that polymorphism does not carry any efficiency penalty; a reference reattachment — a very fast operation — costs the same regardless of the objects involved.</a:t>
            </a:r>
            <a:endParaRPr lang="en-IN" dirty="0"/>
          </a:p>
        </p:txBody>
      </p:sp>
    </p:spTree>
    <p:extLst>
      <p:ext uri="{BB962C8B-B14F-4D97-AF65-F5344CB8AC3E}">
        <p14:creationId xmlns:p14="http://schemas.microsoft.com/office/powerpoint/2010/main" val="90963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 Overriding</a:t>
            </a:r>
          </a:p>
        </p:txBody>
      </p:sp>
      <p:sp>
        <p:nvSpPr>
          <p:cNvPr id="4" name="Content Placeholder 3"/>
          <p:cNvSpPr>
            <a:spLocks noGrp="1"/>
          </p:cNvSpPr>
          <p:nvPr>
            <p:ph idx="1"/>
          </p:nvPr>
        </p:nvSpPr>
        <p:spPr/>
        <p:txBody>
          <a:bodyPr>
            <a:normAutofit lnSpcReduction="10000"/>
          </a:bodyPr>
          <a:lstStyle/>
          <a:p>
            <a:r>
              <a:rPr lang="en-US" dirty="0"/>
              <a:t>Method Overriding is redefining a super class method in a sub class.</a:t>
            </a:r>
          </a:p>
          <a:p>
            <a:pPr marL="0" indent="0">
              <a:buNone/>
            </a:pPr>
            <a:endParaRPr lang="en-US" b="1" dirty="0"/>
          </a:p>
          <a:p>
            <a:pPr marL="0" indent="0">
              <a:buNone/>
            </a:pPr>
            <a:r>
              <a:rPr lang="en-US" b="1" dirty="0"/>
              <a:t>Rules for Method Overriding</a:t>
            </a:r>
            <a:endParaRPr lang="en-US" dirty="0"/>
          </a:p>
          <a:p>
            <a:r>
              <a:rPr lang="en-US" dirty="0"/>
              <a:t>The method signature i.e. method name, parameter list and return type have to match exactly.</a:t>
            </a:r>
          </a:p>
          <a:p>
            <a:r>
              <a:rPr lang="en-US" dirty="0"/>
              <a:t>The overridden method can widen the accessibility but not narrow it, i.e. if it is private in the base class, the child class can make it public but not vice versa.</a:t>
            </a:r>
          </a:p>
          <a:p>
            <a:pPr marL="0" indent="0">
              <a:buNone/>
            </a:pPr>
            <a:br>
              <a:rPr lang="en-US" dirty="0"/>
            </a:br>
            <a:endParaRPr lang="en-IN" dirty="0"/>
          </a:p>
        </p:txBody>
      </p:sp>
    </p:spTree>
    <p:extLst>
      <p:ext uri="{BB962C8B-B14F-4D97-AF65-F5344CB8AC3E}">
        <p14:creationId xmlns:p14="http://schemas.microsoft.com/office/powerpoint/2010/main" val="252455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 Overriding</a:t>
            </a:r>
          </a:p>
        </p:txBody>
      </p:sp>
      <p:sp>
        <p:nvSpPr>
          <p:cNvPr id="4" name="Content Placeholder 3"/>
          <p:cNvSpPr>
            <a:spLocks noGrp="1"/>
          </p:cNvSpPr>
          <p:nvPr>
            <p:ph idx="1"/>
          </p:nvPr>
        </p:nvSpPr>
        <p:spPr/>
        <p:txBody>
          <a:bodyPr>
            <a:normAutofit/>
          </a:bodyPr>
          <a:lstStyle/>
          <a:p>
            <a:pPr marL="0" indent="0">
              <a:buNone/>
            </a:pPr>
            <a:br>
              <a:rPr lang="en-US" dirty="0"/>
            </a:br>
            <a:endParaRPr lang="en-IN" dirty="0"/>
          </a:p>
        </p:txBody>
      </p:sp>
      <p:pic>
        <p:nvPicPr>
          <p:cNvPr id="5" name="Picture 2" descr="Concept of Inheritance Java and Java Polymorphi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 y="1690688"/>
            <a:ext cx="5553075" cy="51054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6120773" y="1381986"/>
            <a:ext cx="5799026" cy="5238616"/>
          </a:xfrm>
          <a:prstGeom prst="rect">
            <a:avLst/>
          </a:prstGeom>
        </p:spPr>
      </p:pic>
    </p:spTree>
    <p:extLst>
      <p:ext uri="{BB962C8B-B14F-4D97-AF65-F5344CB8AC3E}">
        <p14:creationId xmlns:p14="http://schemas.microsoft.com/office/powerpoint/2010/main" val="138615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Overloading and Overriding</a:t>
            </a:r>
          </a:p>
        </p:txBody>
      </p:sp>
      <p:sp>
        <p:nvSpPr>
          <p:cNvPr id="4" name="Content Placeholder 3"/>
          <p:cNvSpPr>
            <a:spLocks noGrp="1"/>
          </p:cNvSpPr>
          <p:nvPr>
            <p:ph idx="1"/>
          </p:nvPr>
        </p:nvSpPr>
        <p:spPr/>
        <p:txBody>
          <a:bodyPr>
            <a:normAutofit/>
          </a:bodyPr>
          <a:lstStyle/>
          <a:p>
            <a:pPr marL="0" indent="0">
              <a:buNone/>
            </a:pPr>
            <a:br>
              <a:rPr lang="en-US" dirty="0"/>
            </a:b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296984638"/>
              </p:ext>
            </p:extLst>
          </p:nvPr>
        </p:nvGraphicFramePr>
        <p:xfrm>
          <a:off x="1133686" y="1825625"/>
          <a:ext cx="9929264" cy="1886631"/>
        </p:xfrm>
        <a:graphic>
          <a:graphicData uri="http://schemas.openxmlformats.org/drawingml/2006/table">
            <a:tbl>
              <a:tblPr/>
              <a:tblGrid>
                <a:gridCol w="4964632">
                  <a:extLst>
                    <a:ext uri="{9D8B030D-6E8A-4147-A177-3AD203B41FA5}">
                      <a16:colId xmlns:a16="http://schemas.microsoft.com/office/drawing/2014/main" val="20000"/>
                    </a:ext>
                  </a:extLst>
                </a:gridCol>
                <a:gridCol w="4964632">
                  <a:extLst>
                    <a:ext uri="{9D8B030D-6E8A-4147-A177-3AD203B41FA5}">
                      <a16:colId xmlns:a16="http://schemas.microsoft.com/office/drawing/2014/main" val="20001"/>
                    </a:ext>
                  </a:extLst>
                </a:gridCol>
              </a:tblGrid>
              <a:tr h="404767">
                <a:tc>
                  <a:txBody>
                    <a:bodyPr/>
                    <a:lstStyle/>
                    <a:p>
                      <a:pPr algn="l" fontAlgn="ctr"/>
                      <a:r>
                        <a:rPr lang="en-IN" sz="2800" b="1" dirty="0">
                          <a:effectLst/>
                        </a:rPr>
                        <a:t>Method Overloading</a:t>
                      </a:r>
                    </a:p>
                  </a:txBody>
                  <a:tcPr anchor="ctr">
                    <a:lnL>
                      <a:noFill/>
                    </a:lnL>
                    <a:lnR>
                      <a:noFill/>
                    </a:lnR>
                    <a:lnT>
                      <a:noFill/>
                    </a:lnT>
                    <a:lnB>
                      <a:noFill/>
                    </a:lnB>
                    <a:solidFill>
                      <a:srgbClr val="FFFFFF"/>
                    </a:solidFill>
                  </a:tcPr>
                </a:tc>
                <a:tc>
                  <a:txBody>
                    <a:bodyPr/>
                    <a:lstStyle/>
                    <a:p>
                      <a:pPr algn="l" fontAlgn="ctr"/>
                      <a:r>
                        <a:rPr lang="en-IN" sz="2800" b="1" dirty="0">
                          <a:effectLst/>
                        </a:rPr>
                        <a:t>Method Overriding</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1368471">
                <a:tc>
                  <a:txBody>
                    <a:bodyPr/>
                    <a:lstStyle/>
                    <a:p>
                      <a:pPr fontAlgn="ctr"/>
                      <a:r>
                        <a:rPr lang="en-US" dirty="0">
                          <a:effectLst/>
                        </a:rPr>
                        <a:t>Method overloading is in the same class, where more than one method have the same name but different signatures.</a:t>
                      </a:r>
                    </a:p>
                  </a:txBody>
                  <a:tcPr anchor="ctr">
                    <a:lnL>
                      <a:noFill/>
                    </a:lnL>
                    <a:lnR>
                      <a:noFill/>
                    </a:lnR>
                    <a:lnT>
                      <a:noFill/>
                    </a:lnT>
                    <a:lnB>
                      <a:noFill/>
                    </a:lnB>
                    <a:solidFill>
                      <a:srgbClr val="FFFFFF"/>
                    </a:solidFill>
                  </a:tcPr>
                </a:tc>
                <a:tc>
                  <a:txBody>
                    <a:bodyPr/>
                    <a:lstStyle/>
                    <a:p>
                      <a:pPr fontAlgn="ctr"/>
                      <a:r>
                        <a:rPr lang="en-US" dirty="0">
                          <a:effectLst/>
                        </a:rPr>
                        <a:t>Method overriding is when one of the methods in the super class is redefined in the sub-class. In this case, the signature of the method remains the same.</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stretch>
            <a:fillRect/>
          </a:stretch>
        </p:blipFill>
        <p:spPr>
          <a:xfrm>
            <a:off x="1133686" y="4314288"/>
            <a:ext cx="4726805" cy="2447120"/>
          </a:xfrm>
          <a:prstGeom prst="rect">
            <a:avLst/>
          </a:prstGeom>
        </p:spPr>
      </p:pic>
      <p:pic>
        <p:nvPicPr>
          <p:cNvPr id="8" name="Picture 7"/>
          <p:cNvPicPr>
            <a:picLocks noChangeAspect="1"/>
          </p:cNvPicPr>
          <p:nvPr/>
        </p:nvPicPr>
        <p:blipFill>
          <a:blip r:embed="rId3"/>
          <a:stretch>
            <a:fillRect/>
          </a:stretch>
        </p:blipFill>
        <p:spPr>
          <a:xfrm>
            <a:off x="6155977" y="3637208"/>
            <a:ext cx="4288789" cy="3124200"/>
          </a:xfrm>
          <a:prstGeom prst="rect">
            <a:avLst/>
          </a:prstGeom>
        </p:spPr>
      </p:pic>
    </p:spTree>
    <p:extLst>
      <p:ext uri="{BB962C8B-B14F-4D97-AF65-F5344CB8AC3E}">
        <p14:creationId xmlns:p14="http://schemas.microsoft.com/office/powerpoint/2010/main" val="132205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Inheritance?</a:t>
            </a:r>
            <a:endParaRPr lang="en-IN" dirty="0"/>
          </a:p>
        </p:txBody>
      </p:sp>
      <p:sp>
        <p:nvSpPr>
          <p:cNvPr id="3" name="Content Placeholder 2"/>
          <p:cNvSpPr>
            <a:spLocks noGrp="1"/>
          </p:cNvSpPr>
          <p:nvPr>
            <p:ph idx="1"/>
          </p:nvPr>
        </p:nvSpPr>
        <p:spPr/>
        <p:txBody>
          <a:bodyPr/>
          <a:lstStyle/>
          <a:p>
            <a:r>
              <a:rPr lang="en-US" dirty="0"/>
              <a:t>Inheritance is a mechanism in which one class acquires the property of another class. </a:t>
            </a:r>
          </a:p>
          <a:p>
            <a:r>
              <a:rPr lang="en-US" dirty="0"/>
              <a:t>For example, a child inherits the traits of his/her parents. </a:t>
            </a:r>
          </a:p>
          <a:p>
            <a:r>
              <a:rPr lang="en-US" dirty="0"/>
              <a:t>With inheritance, we can reuse the fields and methods of the existing class. </a:t>
            </a:r>
          </a:p>
          <a:p>
            <a:r>
              <a:rPr lang="en-US" dirty="0"/>
              <a:t>Hence, inheritance facilitates Reusability and is an important concept of OOPs.</a:t>
            </a:r>
            <a:endParaRPr lang="en-IN" dirty="0"/>
          </a:p>
        </p:txBody>
      </p:sp>
    </p:spTree>
    <p:extLst>
      <p:ext uri="{BB962C8B-B14F-4D97-AF65-F5344CB8AC3E}">
        <p14:creationId xmlns:p14="http://schemas.microsoft.com/office/powerpoint/2010/main" val="4003440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Overloading and Overriding</a:t>
            </a:r>
          </a:p>
        </p:txBody>
      </p:sp>
      <p:sp>
        <p:nvSpPr>
          <p:cNvPr id="4" name="Content Placeholder 3"/>
          <p:cNvSpPr>
            <a:spLocks noGrp="1"/>
          </p:cNvSpPr>
          <p:nvPr>
            <p:ph idx="1"/>
          </p:nvPr>
        </p:nvSpPr>
        <p:spPr/>
        <p:txBody>
          <a:bodyPr>
            <a:normAutofit/>
          </a:bodyPr>
          <a:lstStyle/>
          <a:p>
            <a:pPr marL="0" indent="0">
              <a:buNone/>
            </a:pPr>
            <a:br>
              <a:rPr lang="en-US" dirty="0"/>
            </a:b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296984638"/>
              </p:ext>
            </p:extLst>
          </p:nvPr>
        </p:nvGraphicFramePr>
        <p:xfrm>
          <a:off x="1133686" y="1825625"/>
          <a:ext cx="9929264" cy="1886631"/>
        </p:xfrm>
        <a:graphic>
          <a:graphicData uri="http://schemas.openxmlformats.org/drawingml/2006/table">
            <a:tbl>
              <a:tblPr/>
              <a:tblGrid>
                <a:gridCol w="4964632">
                  <a:extLst>
                    <a:ext uri="{9D8B030D-6E8A-4147-A177-3AD203B41FA5}">
                      <a16:colId xmlns:a16="http://schemas.microsoft.com/office/drawing/2014/main" val="20000"/>
                    </a:ext>
                  </a:extLst>
                </a:gridCol>
                <a:gridCol w="4964632">
                  <a:extLst>
                    <a:ext uri="{9D8B030D-6E8A-4147-A177-3AD203B41FA5}">
                      <a16:colId xmlns:a16="http://schemas.microsoft.com/office/drawing/2014/main" val="20001"/>
                    </a:ext>
                  </a:extLst>
                </a:gridCol>
              </a:tblGrid>
              <a:tr h="404767">
                <a:tc>
                  <a:txBody>
                    <a:bodyPr/>
                    <a:lstStyle/>
                    <a:p>
                      <a:pPr algn="l" fontAlgn="ctr"/>
                      <a:r>
                        <a:rPr lang="en-IN" sz="2800" b="1" dirty="0">
                          <a:effectLst/>
                        </a:rPr>
                        <a:t>Method Overloading</a:t>
                      </a:r>
                    </a:p>
                  </a:txBody>
                  <a:tcPr anchor="ctr">
                    <a:lnL>
                      <a:noFill/>
                    </a:lnL>
                    <a:lnR>
                      <a:noFill/>
                    </a:lnR>
                    <a:lnT>
                      <a:noFill/>
                    </a:lnT>
                    <a:lnB>
                      <a:noFill/>
                    </a:lnB>
                    <a:solidFill>
                      <a:srgbClr val="FFFFFF"/>
                    </a:solidFill>
                  </a:tcPr>
                </a:tc>
                <a:tc>
                  <a:txBody>
                    <a:bodyPr/>
                    <a:lstStyle/>
                    <a:p>
                      <a:pPr algn="l" fontAlgn="ctr"/>
                      <a:r>
                        <a:rPr lang="en-IN" sz="2800" b="1" dirty="0">
                          <a:effectLst/>
                        </a:rPr>
                        <a:t>Method Overriding</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1368471">
                <a:tc>
                  <a:txBody>
                    <a:bodyPr/>
                    <a:lstStyle/>
                    <a:p>
                      <a:pPr fontAlgn="ctr"/>
                      <a:r>
                        <a:rPr lang="en-US" dirty="0">
                          <a:effectLst/>
                        </a:rPr>
                        <a:t>Method overloading is in the same class, where more than one method have the same name but different signatures.</a:t>
                      </a:r>
                    </a:p>
                  </a:txBody>
                  <a:tcPr anchor="ctr">
                    <a:lnL>
                      <a:noFill/>
                    </a:lnL>
                    <a:lnR>
                      <a:noFill/>
                    </a:lnR>
                    <a:lnT>
                      <a:noFill/>
                    </a:lnT>
                    <a:lnB>
                      <a:noFill/>
                    </a:lnB>
                    <a:solidFill>
                      <a:srgbClr val="FFFFFF"/>
                    </a:solidFill>
                  </a:tcPr>
                </a:tc>
                <a:tc>
                  <a:txBody>
                    <a:bodyPr/>
                    <a:lstStyle/>
                    <a:p>
                      <a:pPr fontAlgn="ctr"/>
                      <a:r>
                        <a:rPr lang="en-US" dirty="0">
                          <a:effectLst/>
                        </a:rPr>
                        <a:t>Method overriding is when one of the methods in the super class is redefined in the sub-class. In this case, the signature of the method remains the same.</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stretch>
            <a:fillRect/>
          </a:stretch>
        </p:blipFill>
        <p:spPr>
          <a:xfrm>
            <a:off x="1133686" y="4314288"/>
            <a:ext cx="4726805" cy="2447120"/>
          </a:xfrm>
          <a:prstGeom prst="rect">
            <a:avLst/>
          </a:prstGeom>
        </p:spPr>
      </p:pic>
      <p:pic>
        <p:nvPicPr>
          <p:cNvPr id="8" name="Picture 7"/>
          <p:cNvPicPr>
            <a:picLocks noChangeAspect="1"/>
          </p:cNvPicPr>
          <p:nvPr/>
        </p:nvPicPr>
        <p:blipFill>
          <a:blip r:embed="rId3"/>
          <a:stretch>
            <a:fillRect/>
          </a:stretch>
        </p:blipFill>
        <p:spPr>
          <a:xfrm>
            <a:off x="6155977" y="3637208"/>
            <a:ext cx="4288789" cy="3124200"/>
          </a:xfrm>
          <a:prstGeom prst="rect">
            <a:avLst/>
          </a:prstGeom>
        </p:spPr>
      </p:pic>
    </p:spTree>
    <p:extLst>
      <p:ext uri="{BB962C8B-B14F-4D97-AF65-F5344CB8AC3E}">
        <p14:creationId xmlns:p14="http://schemas.microsoft.com/office/powerpoint/2010/main" val="300466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Inheritance terminology</a:t>
            </a:r>
            <a:endParaRPr lang="en-IN" dirty="0"/>
          </a:p>
        </p:txBody>
      </p:sp>
      <p:sp>
        <p:nvSpPr>
          <p:cNvPr id="3" name="Content Placeholder 2"/>
          <p:cNvSpPr>
            <a:spLocks noGrp="1"/>
          </p:cNvSpPr>
          <p:nvPr>
            <p:ph idx="1"/>
          </p:nvPr>
        </p:nvSpPr>
        <p:spPr/>
        <p:txBody>
          <a:bodyPr>
            <a:normAutofit/>
          </a:bodyPr>
          <a:lstStyle/>
          <a:p>
            <a:r>
              <a:rPr lang="en-US" dirty="0"/>
              <a:t>A </a:t>
            </a:r>
            <a:r>
              <a:rPr lang="en-US" b="1" dirty="0"/>
              <a:t>descendant </a:t>
            </a:r>
            <a:r>
              <a:rPr lang="en-US" dirty="0"/>
              <a:t>of a class </a:t>
            </a:r>
            <a:r>
              <a:rPr lang="en-US" i="1" dirty="0"/>
              <a:t>C </a:t>
            </a:r>
            <a:r>
              <a:rPr lang="en-US" dirty="0"/>
              <a:t>is any class that inherits directly or indirectly from </a:t>
            </a:r>
            <a:r>
              <a:rPr lang="en-US" i="1" dirty="0"/>
              <a:t>C</a:t>
            </a:r>
            <a:r>
              <a:rPr lang="en-US" dirty="0"/>
              <a:t>, including </a:t>
            </a:r>
            <a:r>
              <a:rPr lang="en-US" i="1" dirty="0"/>
              <a:t>C </a:t>
            </a:r>
            <a:r>
              <a:rPr lang="en-US" dirty="0"/>
              <a:t>itself. </a:t>
            </a:r>
            <a:endParaRPr lang="en-IN" dirty="0"/>
          </a:p>
          <a:p>
            <a:r>
              <a:rPr lang="en-US" dirty="0"/>
              <a:t>A </a:t>
            </a:r>
            <a:r>
              <a:rPr lang="en-US" b="1" dirty="0"/>
              <a:t>proper descendant </a:t>
            </a:r>
            <a:r>
              <a:rPr lang="en-US" dirty="0"/>
              <a:t>of </a:t>
            </a:r>
            <a:r>
              <a:rPr lang="en-US" i="1" dirty="0"/>
              <a:t>C </a:t>
            </a:r>
            <a:r>
              <a:rPr lang="en-US" dirty="0"/>
              <a:t>is a descendant other than </a:t>
            </a:r>
            <a:r>
              <a:rPr lang="en-US" i="1" dirty="0"/>
              <a:t>C </a:t>
            </a:r>
            <a:r>
              <a:rPr lang="en-US" dirty="0"/>
              <a:t>itself.</a:t>
            </a:r>
          </a:p>
          <a:p>
            <a:r>
              <a:rPr lang="en-US" dirty="0"/>
              <a:t>An </a:t>
            </a:r>
            <a:r>
              <a:rPr lang="en-US" b="1" dirty="0"/>
              <a:t>ancestor </a:t>
            </a:r>
            <a:r>
              <a:rPr lang="en-US" dirty="0"/>
              <a:t>of </a:t>
            </a:r>
            <a:r>
              <a:rPr lang="en-US" i="1" dirty="0"/>
              <a:t>C </a:t>
            </a:r>
            <a:r>
              <a:rPr lang="en-US" dirty="0"/>
              <a:t>is a class </a:t>
            </a:r>
            <a:r>
              <a:rPr lang="en-US" i="1" dirty="0"/>
              <a:t>A </a:t>
            </a:r>
            <a:r>
              <a:rPr lang="en-US" dirty="0"/>
              <a:t>such that </a:t>
            </a:r>
            <a:r>
              <a:rPr lang="en-US" i="1" dirty="0"/>
              <a:t>C </a:t>
            </a:r>
            <a:r>
              <a:rPr lang="en-US" dirty="0"/>
              <a:t>is a descendant of </a:t>
            </a:r>
            <a:r>
              <a:rPr lang="en-US" i="1" dirty="0"/>
              <a:t>A</a:t>
            </a:r>
            <a:r>
              <a:rPr lang="en-US" dirty="0"/>
              <a:t>. A </a:t>
            </a:r>
            <a:r>
              <a:rPr lang="en-US" b="1" dirty="0"/>
              <a:t>proper ancestor </a:t>
            </a:r>
            <a:r>
              <a:rPr lang="en-US" dirty="0"/>
              <a:t>of </a:t>
            </a:r>
            <a:r>
              <a:rPr lang="en-US" i="1" dirty="0"/>
              <a:t>C </a:t>
            </a:r>
            <a:r>
              <a:rPr lang="en-US" dirty="0"/>
              <a:t>is a class </a:t>
            </a:r>
            <a:r>
              <a:rPr lang="en-US" i="1" dirty="0"/>
              <a:t>A </a:t>
            </a:r>
            <a:r>
              <a:rPr lang="en-US" dirty="0"/>
              <a:t>such that </a:t>
            </a:r>
            <a:r>
              <a:rPr lang="en-US" i="1" dirty="0"/>
              <a:t>C </a:t>
            </a:r>
            <a:r>
              <a:rPr lang="en-US" dirty="0"/>
              <a:t>is a proper descendant of </a:t>
            </a:r>
            <a:r>
              <a:rPr lang="en-US" i="1" dirty="0"/>
              <a:t>A</a:t>
            </a:r>
            <a:r>
              <a:rPr lang="en-US" dirty="0"/>
              <a:t>.</a:t>
            </a:r>
            <a:endParaRPr lang="en-IN" dirty="0"/>
          </a:p>
        </p:txBody>
      </p:sp>
    </p:spTree>
    <p:extLst>
      <p:ext uri="{BB962C8B-B14F-4D97-AF65-F5344CB8AC3E}">
        <p14:creationId xmlns:p14="http://schemas.microsoft.com/office/powerpoint/2010/main" val="304723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Inheritance</a:t>
            </a:r>
          </a:p>
        </p:txBody>
      </p:sp>
      <p:sp>
        <p:nvSpPr>
          <p:cNvPr id="3" name="Content Placeholder 2"/>
          <p:cNvSpPr>
            <a:spLocks noGrp="1"/>
          </p:cNvSpPr>
          <p:nvPr>
            <p:ph idx="1"/>
          </p:nvPr>
        </p:nvSpPr>
        <p:spPr>
          <a:xfrm>
            <a:off x="838200" y="1568047"/>
            <a:ext cx="10515600" cy="4351338"/>
          </a:xfrm>
        </p:spPr>
        <p:txBody>
          <a:bodyPr>
            <a:normAutofit fontScale="92500" lnSpcReduction="10000"/>
          </a:bodyPr>
          <a:lstStyle/>
          <a:p>
            <a:pPr marL="0" indent="0">
              <a:buNone/>
            </a:pPr>
            <a:r>
              <a:rPr lang="en-IN" b="1" dirty="0">
                <a:solidFill>
                  <a:srgbClr val="002060"/>
                </a:solidFill>
              </a:rPr>
              <a:t>Single Inheritance</a:t>
            </a:r>
            <a:r>
              <a:rPr lang="en-IN" b="1" dirty="0"/>
              <a:t>: </a:t>
            </a:r>
            <a:r>
              <a:rPr lang="en-US" dirty="0"/>
              <a:t>In Single Inheritance one class extends another class (one class only).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above diagram, Class B extends only Class A. Class A is a super class and Class B is a Sub-class.</a:t>
            </a:r>
            <a:endParaRPr lang="en-IN" dirty="0"/>
          </a:p>
        </p:txBody>
      </p:sp>
      <p:pic>
        <p:nvPicPr>
          <p:cNvPr id="1026" name="Picture 2" descr="Types of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011" y="2012660"/>
            <a:ext cx="24765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2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Inheritance</a:t>
            </a:r>
          </a:p>
        </p:txBody>
      </p:sp>
      <p:sp>
        <p:nvSpPr>
          <p:cNvPr id="3" name="Content Placeholder 2"/>
          <p:cNvSpPr>
            <a:spLocks noGrp="1"/>
          </p:cNvSpPr>
          <p:nvPr>
            <p:ph idx="1"/>
          </p:nvPr>
        </p:nvSpPr>
        <p:spPr>
          <a:xfrm>
            <a:off x="838200" y="1568046"/>
            <a:ext cx="10515600" cy="4948663"/>
          </a:xfrm>
        </p:spPr>
        <p:txBody>
          <a:bodyPr>
            <a:normAutofit/>
          </a:bodyPr>
          <a:lstStyle/>
          <a:p>
            <a:pPr marL="0" indent="0">
              <a:buNone/>
            </a:pPr>
            <a:r>
              <a:rPr lang="en-IN" b="1" dirty="0">
                <a:solidFill>
                  <a:srgbClr val="002060"/>
                </a:solidFill>
              </a:rPr>
              <a:t>Multiple Inheritance</a:t>
            </a:r>
            <a:r>
              <a:rPr lang="en-IN" b="1" dirty="0"/>
              <a:t>: </a:t>
            </a:r>
            <a:r>
              <a:rPr lang="en-US" dirty="0"/>
              <a:t>In Multiple Inheritance, one class extending more than one class. Java does not support multiple inheritance.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As per above diagram, Class C extends Class A and Class B both.</a:t>
            </a:r>
            <a:endParaRPr lang="en-IN" dirty="0"/>
          </a:p>
        </p:txBody>
      </p:sp>
      <p:pic>
        <p:nvPicPr>
          <p:cNvPr id="2050" name="Picture 2" descr="Types of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56" y="2414453"/>
            <a:ext cx="62865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9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Inheritance</a:t>
            </a:r>
          </a:p>
        </p:txBody>
      </p:sp>
      <p:sp>
        <p:nvSpPr>
          <p:cNvPr id="3" name="Content Placeholder 2"/>
          <p:cNvSpPr>
            <a:spLocks noGrp="1"/>
          </p:cNvSpPr>
          <p:nvPr>
            <p:ph idx="1"/>
          </p:nvPr>
        </p:nvSpPr>
        <p:spPr>
          <a:xfrm>
            <a:off x="838200" y="1568046"/>
            <a:ext cx="10515600" cy="4948663"/>
          </a:xfrm>
        </p:spPr>
        <p:txBody>
          <a:bodyPr>
            <a:normAutofit/>
          </a:bodyPr>
          <a:lstStyle/>
          <a:p>
            <a:pPr marL="0" indent="0">
              <a:buNone/>
            </a:pPr>
            <a:r>
              <a:rPr lang="en-IN" b="1" dirty="0">
                <a:solidFill>
                  <a:srgbClr val="002060"/>
                </a:solidFill>
              </a:rPr>
              <a:t>Multilevel Inheritance</a:t>
            </a:r>
            <a:r>
              <a:rPr lang="en-IN" b="1" dirty="0"/>
              <a:t>: </a:t>
            </a:r>
            <a:r>
              <a:rPr lang="en-US" dirty="0"/>
              <a:t>In Multilevel Inheritance, one class can inherit from a derived class. Hence, the derived class becomes the base class for the new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As per shown in diagram Class C is subclass of B </a:t>
            </a:r>
          </a:p>
          <a:p>
            <a:pPr marL="0" indent="0">
              <a:buNone/>
            </a:pPr>
            <a:r>
              <a:rPr lang="en-US" dirty="0"/>
              <a:t>and B is a of subclass Class A.</a:t>
            </a:r>
            <a:endParaRPr lang="en-IN" dirty="0"/>
          </a:p>
        </p:txBody>
      </p:sp>
      <p:pic>
        <p:nvPicPr>
          <p:cNvPr id="3074" name="Picture 2" descr="Types of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2144" y="2286000"/>
            <a:ext cx="24765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06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Inheritance</a:t>
            </a:r>
          </a:p>
        </p:txBody>
      </p:sp>
      <p:sp>
        <p:nvSpPr>
          <p:cNvPr id="3" name="Content Placeholder 2"/>
          <p:cNvSpPr>
            <a:spLocks noGrp="1"/>
          </p:cNvSpPr>
          <p:nvPr>
            <p:ph idx="1"/>
          </p:nvPr>
        </p:nvSpPr>
        <p:spPr>
          <a:xfrm>
            <a:off x="838200" y="1568046"/>
            <a:ext cx="10515600" cy="4948663"/>
          </a:xfrm>
        </p:spPr>
        <p:txBody>
          <a:bodyPr>
            <a:normAutofit/>
          </a:bodyPr>
          <a:lstStyle/>
          <a:p>
            <a:pPr marL="0" indent="0">
              <a:buNone/>
            </a:pPr>
            <a:r>
              <a:rPr lang="en-IN" b="1" dirty="0">
                <a:solidFill>
                  <a:srgbClr val="002060"/>
                </a:solidFill>
              </a:rPr>
              <a:t>Hierarchical Inheritance</a:t>
            </a:r>
            <a:r>
              <a:rPr lang="en-IN" b="1" dirty="0"/>
              <a:t>: </a:t>
            </a:r>
            <a:r>
              <a:rPr lang="en-US" dirty="0"/>
              <a:t>In Hierarchical Inheritance, one class is inherited by many sub classes.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As per above example, Class B, C, and D inherit the same class A.</a:t>
            </a:r>
            <a:endParaRPr lang="en-IN" dirty="0"/>
          </a:p>
        </p:txBody>
      </p:sp>
      <p:pic>
        <p:nvPicPr>
          <p:cNvPr id="4098" name="Picture 2" descr="Types of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223" y="2423126"/>
            <a:ext cx="78105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97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ypes of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2107618"/>
            <a:ext cx="7014961" cy="39153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b="1" dirty="0"/>
              <a:t>Types of Inheritance</a:t>
            </a:r>
          </a:p>
        </p:txBody>
      </p:sp>
      <p:sp>
        <p:nvSpPr>
          <p:cNvPr id="3" name="Content Placeholder 2"/>
          <p:cNvSpPr>
            <a:spLocks noGrp="1"/>
          </p:cNvSpPr>
          <p:nvPr>
            <p:ph idx="1"/>
          </p:nvPr>
        </p:nvSpPr>
        <p:spPr>
          <a:xfrm>
            <a:off x="838200" y="1568046"/>
            <a:ext cx="10515600" cy="5193362"/>
          </a:xfrm>
        </p:spPr>
        <p:txBody>
          <a:bodyPr>
            <a:normAutofit lnSpcReduction="10000"/>
          </a:bodyPr>
          <a:lstStyle/>
          <a:p>
            <a:pPr marL="0" indent="0">
              <a:buNone/>
            </a:pPr>
            <a:r>
              <a:rPr lang="en-IN" b="1" dirty="0">
                <a:solidFill>
                  <a:srgbClr val="002060"/>
                </a:solidFill>
              </a:rPr>
              <a:t>Hybrid Inheritance</a:t>
            </a:r>
            <a:r>
              <a:rPr lang="en-IN" b="1" dirty="0"/>
              <a:t>: </a:t>
            </a:r>
            <a:r>
              <a:rPr lang="en-US" dirty="0"/>
              <a:t>Hybrid inheritance is a combination of Single and Multiple inheritance.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As per above example, all the public and protected members of Class A are inherited into Class D, first via Class B and secondly via Class C.</a:t>
            </a:r>
            <a:endParaRPr lang="en-IN" dirty="0"/>
          </a:p>
        </p:txBody>
      </p:sp>
    </p:spTree>
    <p:extLst>
      <p:ext uri="{BB962C8B-B14F-4D97-AF65-F5344CB8AC3E}">
        <p14:creationId xmlns:p14="http://schemas.microsoft.com/office/powerpoint/2010/main" val="85728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8046"/>
            <a:ext cx="10515600" cy="5193362"/>
          </a:xfrm>
        </p:spPr>
        <p:txBody>
          <a:bodyPr>
            <a:normAutofit/>
          </a:bodyPr>
          <a:lstStyle/>
          <a:p>
            <a:r>
              <a:rPr lang="en-US" dirty="0"/>
              <a:t>In Java, when an "Is-A" relationship exists between two classes we use Inheritance</a:t>
            </a:r>
          </a:p>
          <a:p>
            <a:r>
              <a:rPr lang="en-US" dirty="0"/>
              <a:t>The parent class is termed super class and the inherited class is the sub class</a:t>
            </a:r>
          </a:p>
          <a:p>
            <a:r>
              <a:rPr lang="en-US" dirty="0"/>
              <a:t>The keyword "extends" is used by the sub class to inherit the features of super class</a:t>
            </a:r>
          </a:p>
          <a:p>
            <a:r>
              <a:rPr lang="en-US" dirty="0"/>
              <a:t>Inheritance is important since it leads to reusability of code</a:t>
            </a:r>
          </a:p>
        </p:txBody>
      </p:sp>
      <p:sp>
        <p:nvSpPr>
          <p:cNvPr id="2" name="Title 1"/>
          <p:cNvSpPr>
            <a:spLocks noGrp="1"/>
          </p:cNvSpPr>
          <p:nvPr>
            <p:ph type="title"/>
          </p:nvPr>
        </p:nvSpPr>
        <p:spPr/>
        <p:txBody>
          <a:bodyPr/>
          <a:lstStyle/>
          <a:p>
            <a:r>
              <a:rPr lang="en-IN" b="1" dirty="0"/>
              <a:t>Inheritance in Java</a:t>
            </a:r>
          </a:p>
        </p:txBody>
      </p:sp>
    </p:spTree>
    <p:extLst>
      <p:ext uri="{BB962C8B-B14F-4D97-AF65-F5344CB8AC3E}">
        <p14:creationId xmlns:p14="http://schemas.microsoft.com/office/powerpoint/2010/main" val="104188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930</Words>
  <Application>Microsoft Macintosh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Introduction to Inheritance</vt:lpstr>
      <vt:lpstr>What Is Inheritance?</vt:lpstr>
      <vt:lpstr>Inheritance terminology</vt:lpstr>
      <vt:lpstr>Types of Inheritance</vt:lpstr>
      <vt:lpstr>Types of Inheritance</vt:lpstr>
      <vt:lpstr>Types of Inheritance</vt:lpstr>
      <vt:lpstr>Types of Inheritance</vt:lpstr>
      <vt:lpstr>Types of Inheritance</vt:lpstr>
      <vt:lpstr>Inheritance in Java</vt:lpstr>
      <vt:lpstr>Java Inheritance Syntax &amp; Example:</vt:lpstr>
      <vt:lpstr>Java Inheritance:</vt:lpstr>
      <vt:lpstr>Java Inheritance: Super Keyword</vt:lpstr>
      <vt:lpstr>What is Polymorphism?</vt:lpstr>
      <vt:lpstr>Polymorphism</vt:lpstr>
      <vt:lpstr>What exactly happens during a polymorphic attachment?</vt:lpstr>
      <vt:lpstr>What exactly happens during a polymorphic attachment?</vt:lpstr>
      <vt:lpstr>Method Overriding</vt:lpstr>
      <vt:lpstr>Method Overriding</vt:lpstr>
      <vt:lpstr>Difference between Overloading and Overriding</vt:lpstr>
      <vt:lpstr>Difference between Overloading and Overriding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smc</dc:creator>
  <cp:lastModifiedBy>Filipe A  Rodrigues-Assistant Professor- Government College of Arts, Science and Commerce</cp:lastModifiedBy>
  <cp:revision>30</cp:revision>
  <dcterms:created xsi:type="dcterms:W3CDTF">2019-08-02T04:49:50Z</dcterms:created>
  <dcterms:modified xsi:type="dcterms:W3CDTF">2020-12-24T13:08:27Z</dcterms:modified>
</cp:coreProperties>
</file>