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1" r:id="rId8"/>
    <p:sldId id="262" r:id="rId9"/>
    <p:sldId id="263" r:id="rId10"/>
    <p:sldId id="264" r:id="rId11"/>
    <p:sldId id="266"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3462"/>
  </p:normalViewPr>
  <p:slideViewPr>
    <p:cSldViewPr>
      <p:cViewPr varScale="1">
        <p:scale>
          <a:sx n="59" d="100"/>
          <a:sy n="59" d="100"/>
        </p:scale>
        <p:origin x="166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AE169057-5915-4C87-BCC6-AEE829D61070}" type="datetimeFigureOut">
              <a:rPr lang="en-US" smtClean="0"/>
              <a:pPr/>
              <a:t>11/23/20</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940EDB0-3ACB-4698-98BB-6ECEAD09B78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169057-5915-4C87-BCC6-AEE829D61070}" type="datetimeFigureOut">
              <a:rPr lang="en-US" smtClean="0"/>
              <a:pPr/>
              <a:t>11/23/20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0EDB0-3ACB-4698-98BB-6ECEAD09B78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169057-5915-4C87-BCC6-AEE829D61070}" type="datetimeFigureOut">
              <a:rPr lang="en-US" smtClean="0"/>
              <a:pPr/>
              <a:t>11/23/20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0EDB0-3ACB-4698-98BB-6ECEAD09B78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169057-5915-4C87-BCC6-AEE829D61070}" type="datetimeFigureOut">
              <a:rPr lang="en-US" smtClean="0"/>
              <a:pPr/>
              <a:t>11/23/20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0EDB0-3ACB-4698-98BB-6ECEAD09B78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E169057-5915-4C87-BCC6-AEE829D61070}" type="datetimeFigureOut">
              <a:rPr lang="en-US" smtClean="0"/>
              <a:pPr/>
              <a:t>11/23/20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0EDB0-3ACB-4698-98BB-6ECEAD09B78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E169057-5915-4C87-BCC6-AEE829D61070}" type="datetimeFigureOut">
              <a:rPr lang="en-US" smtClean="0"/>
              <a:pPr/>
              <a:t>11/23/20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40EDB0-3ACB-4698-98BB-6ECEAD09B78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AE169057-5915-4C87-BCC6-AEE829D61070}" type="datetimeFigureOut">
              <a:rPr lang="en-US" smtClean="0"/>
              <a:pPr/>
              <a:t>11/23/20</a:t>
            </a:fld>
            <a:endParaRPr lang="en-IN"/>
          </a:p>
        </p:txBody>
      </p:sp>
      <p:sp>
        <p:nvSpPr>
          <p:cNvPr id="27" name="Slide Number Placeholder 26"/>
          <p:cNvSpPr>
            <a:spLocks noGrp="1"/>
          </p:cNvSpPr>
          <p:nvPr>
            <p:ph type="sldNum" sz="quarter" idx="11"/>
          </p:nvPr>
        </p:nvSpPr>
        <p:spPr/>
        <p:txBody>
          <a:bodyPr rtlCol="0"/>
          <a:lstStyle/>
          <a:p>
            <a:fld id="{5940EDB0-3ACB-4698-98BB-6ECEAD09B780}"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AE169057-5915-4C87-BCC6-AEE829D61070}" type="datetimeFigureOut">
              <a:rPr lang="en-US" smtClean="0"/>
              <a:pPr/>
              <a:t>11/23/20</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5940EDB0-3ACB-4698-98BB-6ECEAD09B78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69057-5915-4C87-BCC6-AEE829D61070}" type="datetimeFigureOut">
              <a:rPr lang="en-US" smtClean="0"/>
              <a:pPr/>
              <a:t>11/23/20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40EDB0-3ACB-4698-98BB-6ECEAD09B78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E169057-5915-4C87-BCC6-AEE829D61070}" type="datetimeFigureOut">
              <a:rPr lang="en-US" smtClean="0"/>
              <a:pPr/>
              <a:t>11/23/20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40EDB0-3ACB-4698-98BB-6ECEAD09B78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E169057-5915-4C87-BCC6-AEE829D61070}" type="datetimeFigureOut">
              <a:rPr lang="en-US" smtClean="0"/>
              <a:pPr/>
              <a:t>11/23/20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40EDB0-3ACB-4698-98BB-6ECEAD09B78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E169057-5915-4C87-BCC6-AEE829D61070}" type="datetimeFigureOut">
              <a:rPr lang="en-US" smtClean="0"/>
              <a:pPr/>
              <a:t>11/23/20</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940EDB0-3ACB-4698-98BB-6ECEAD09B78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Multiple Inheritance</a:t>
            </a:r>
          </a:p>
        </p:txBody>
      </p:sp>
      <p:sp>
        <p:nvSpPr>
          <p:cNvPr id="3" name="Subtitle 2"/>
          <p:cNvSpPr>
            <a:spLocks noGrp="1"/>
          </p:cNvSpPr>
          <p:nvPr>
            <p:ph type="subTitle" idx="1"/>
          </p:nvPr>
        </p:nvSpPr>
        <p:spPr/>
        <p:txBody>
          <a:bodyPr/>
          <a:lstStyle/>
          <a:p>
            <a:r>
              <a:rPr lang="en-IN" dirty="0"/>
              <a:t>Through interfaces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642918"/>
            <a:ext cx="8229600" cy="1066800"/>
          </a:xfrm>
        </p:spPr>
        <p:txBody>
          <a:bodyPr>
            <a:noAutofit/>
          </a:bodyPr>
          <a:lstStyle/>
          <a:p>
            <a:r>
              <a:rPr lang="en-IN" sz="2800" dirty="0"/>
              <a:t>Java program to demonstrate working of interface. </a:t>
            </a:r>
            <a:br>
              <a:rPr lang="en-IN" sz="2800" dirty="0"/>
            </a:br>
            <a:endParaRPr lang="en-IN" sz="2800" dirty="0"/>
          </a:p>
        </p:txBody>
      </p:sp>
      <p:sp>
        <p:nvSpPr>
          <p:cNvPr id="3" name="Content Placeholder 2"/>
          <p:cNvSpPr>
            <a:spLocks noGrp="1"/>
          </p:cNvSpPr>
          <p:nvPr>
            <p:ph sz="half" idx="1"/>
          </p:nvPr>
        </p:nvSpPr>
        <p:spPr>
          <a:xfrm>
            <a:off x="457200" y="1428736"/>
            <a:ext cx="4038600" cy="4697427"/>
          </a:xfrm>
        </p:spPr>
        <p:txBody>
          <a:bodyPr>
            <a:noAutofit/>
          </a:bodyPr>
          <a:lstStyle/>
          <a:p>
            <a:pPr>
              <a:buNone/>
            </a:pPr>
            <a:r>
              <a:rPr lang="en-IN" sz="1800" dirty="0">
                <a:latin typeface="Times New Roman" pitchFamily="18" charset="0"/>
                <a:cs typeface="Times New Roman" pitchFamily="18" charset="0"/>
              </a:rPr>
              <a:t>import java.io.*; </a:t>
            </a:r>
          </a:p>
          <a:p>
            <a:pPr>
              <a:buNone/>
            </a:pPr>
            <a:endParaRPr lang="en-IN" sz="1800" dirty="0">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 A simple interface </a:t>
            </a:r>
          </a:p>
          <a:p>
            <a:pPr>
              <a:buNone/>
            </a:pPr>
            <a:r>
              <a:rPr lang="en-IN" sz="1800" dirty="0">
                <a:latin typeface="Times New Roman" pitchFamily="18" charset="0"/>
                <a:cs typeface="Times New Roman" pitchFamily="18" charset="0"/>
              </a:rPr>
              <a:t>interface in1 </a:t>
            </a:r>
          </a:p>
          <a:p>
            <a:pPr>
              <a:buNone/>
            </a:pPr>
            <a:r>
              <a:rPr lang="en-IN" sz="1800" dirty="0">
                <a:latin typeface="Times New Roman" pitchFamily="18" charset="0"/>
                <a:cs typeface="Times New Roman" pitchFamily="18" charset="0"/>
              </a:rPr>
              <a:t>{ </a:t>
            </a:r>
          </a:p>
          <a:p>
            <a:pPr>
              <a:buNone/>
            </a:pPr>
            <a:r>
              <a:rPr lang="en-IN" sz="1800" dirty="0">
                <a:latin typeface="Times New Roman" pitchFamily="18" charset="0"/>
                <a:cs typeface="Times New Roman" pitchFamily="18" charset="0"/>
              </a:rPr>
              <a:t>	// public, static and final </a:t>
            </a:r>
          </a:p>
          <a:p>
            <a:pPr>
              <a:buNone/>
            </a:pPr>
            <a:r>
              <a:rPr lang="en-IN" sz="1800" dirty="0">
                <a:latin typeface="Times New Roman" pitchFamily="18" charset="0"/>
                <a:cs typeface="Times New Roman" pitchFamily="18" charset="0"/>
              </a:rPr>
              <a:t>	final </a:t>
            </a:r>
            <a:r>
              <a:rPr lang="en-IN" sz="1800" dirty="0" err="1">
                <a:latin typeface="Times New Roman" pitchFamily="18" charset="0"/>
                <a:cs typeface="Times New Roman" pitchFamily="18" charset="0"/>
              </a:rPr>
              <a:t>int</a:t>
            </a:r>
            <a:r>
              <a:rPr lang="en-IN" sz="1800" dirty="0">
                <a:latin typeface="Times New Roman" pitchFamily="18" charset="0"/>
                <a:cs typeface="Times New Roman" pitchFamily="18" charset="0"/>
              </a:rPr>
              <a:t> a = 10; </a:t>
            </a:r>
          </a:p>
          <a:p>
            <a:pPr>
              <a:buNone/>
            </a:pPr>
            <a:endParaRPr lang="en-IN" sz="1800" dirty="0">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	// public and abstract </a:t>
            </a:r>
          </a:p>
          <a:p>
            <a:pPr>
              <a:buNone/>
            </a:pPr>
            <a:r>
              <a:rPr lang="en-IN" sz="1800" dirty="0">
                <a:latin typeface="Times New Roman" pitchFamily="18" charset="0"/>
                <a:cs typeface="Times New Roman" pitchFamily="18" charset="0"/>
              </a:rPr>
              <a:t>	void display(); </a:t>
            </a:r>
          </a:p>
          <a:p>
            <a:pPr>
              <a:buNone/>
            </a:pPr>
            <a:r>
              <a:rPr lang="en-IN" sz="1800" dirty="0">
                <a:latin typeface="Times New Roman" pitchFamily="18" charset="0"/>
                <a:cs typeface="Times New Roman" pitchFamily="18" charset="0"/>
              </a:rPr>
              <a:t>} </a:t>
            </a:r>
          </a:p>
          <a:p>
            <a:pPr>
              <a:buNone/>
            </a:pPr>
            <a:endParaRPr lang="en-IN"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p:txBody>
      </p:sp>
      <p:sp>
        <p:nvSpPr>
          <p:cNvPr id="5" name="Content Placeholder 4"/>
          <p:cNvSpPr>
            <a:spLocks noGrp="1"/>
          </p:cNvSpPr>
          <p:nvPr>
            <p:ph sz="half" idx="2"/>
          </p:nvPr>
        </p:nvSpPr>
        <p:spPr>
          <a:xfrm>
            <a:off x="4648200" y="1357298"/>
            <a:ext cx="4038600" cy="4768865"/>
          </a:xfrm>
        </p:spPr>
        <p:txBody>
          <a:bodyPr>
            <a:noAutofit/>
          </a:bodyPr>
          <a:lstStyle/>
          <a:p>
            <a:pPr>
              <a:buNone/>
            </a:pPr>
            <a:r>
              <a:rPr lang="en-IN" sz="1400" dirty="0">
                <a:latin typeface="Times New Roman" pitchFamily="18" charset="0"/>
                <a:cs typeface="Times New Roman" pitchFamily="18" charset="0"/>
              </a:rPr>
              <a:t>// A class that implements interface.</a:t>
            </a:r>
          </a:p>
          <a:p>
            <a:pPr>
              <a:buNone/>
            </a:pPr>
            <a:r>
              <a:rPr lang="en-IN" sz="1400" dirty="0">
                <a:latin typeface="Times New Roman" pitchFamily="18" charset="0"/>
                <a:cs typeface="Times New Roman" pitchFamily="18" charset="0"/>
              </a:rPr>
              <a:t>class </a:t>
            </a:r>
            <a:r>
              <a:rPr lang="en-IN" sz="1400" dirty="0" err="1">
                <a:latin typeface="Times New Roman" pitchFamily="18" charset="0"/>
                <a:cs typeface="Times New Roman" pitchFamily="18" charset="0"/>
              </a:rPr>
              <a:t>testClass</a:t>
            </a:r>
            <a:r>
              <a:rPr lang="en-IN" sz="1400" dirty="0">
                <a:latin typeface="Times New Roman" pitchFamily="18" charset="0"/>
                <a:cs typeface="Times New Roman" pitchFamily="18" charset="0"/>
              </a:rPr>
              <a:t> implements in1 </a:t>
            </a:r>
          </a:p>
          <a:p>
            <a:pPr>
              <a:buNone/>
            </a:pPr>
            <a:r>
              <a:rPr lang="en-IN" sz="1400" dirty="0">
                <a:latin typeface="Times New Roman" pitchFamily="18" charset="0"/>
                <a:cs typeface="Times New Roman" pitchFamily="18" charset="0"/>
              </a:rPr>
              <a:t>{ </a:t>
            </a:r>
          </a:p>
          <a:p>
            <a:pPr>
              <a:buNone/>
            </a:pPr>
            <a:r>
              <a:rPr lang="en-IN" sz="1400" dirty="0">
                <a:latin typeface="Times New Roman" pitchFamily="18" charset="0"/>
                <a:cs typeface="Times New Roman" pitchFamily="18" charset="0"/>
              </a:rPr>
              <a:t>	// Implementing the capabilities of </a:t>
            </a:r>
          </a:p>
          <a:p>
            <a:pPr>
              <a:buNone/>
            </a:pPr>
            <a:r>
              <a:rPr lang="en-IN" sz="1400" dirty="0">
                <a:latin typeface="Times New Roman" pitchFamily="18" charset="0"/>
                <a:cs typeface="Times New Roman" pitchFamily="18" charset="0"/>
              </a:rPr>
              <a:t>	// interface. </a:t>
            </a:r>
          </a:p>
          <a:p>
            <a:pPr>
              <a:buNone/>
            </a:pPr>
            <a:r>
              <a:rPr lang="en-IN" sz="1400" dirty="0">
                <a:latin typeface="Times New Roman" pitchFamily="18" charset="0"/>
                <a:cs typeface="Times New Roman" pitchFamily="18" charset="0"/>
              </a:rPr>
              <a:t>	public void display() </a:t>
            </a:r>
          </a:p>
          <a:p>
            <a:pPr>
              <a:buNone/>
            </a:pPr>
            <a:r>
              <a:rPr lang="en-IN" sz="1400" dirty="0">
                <a:latin typeface="Times New Roman" pitchFamily="18" charset="0"/>
                <a:cs typeface="Times New Roman" pitchFamily="18" charset="0"/>
              </a:rPr>
              <a:t>	{ </a:t>
            </a:r>
          </a:p>
          <a:p>
            <a:pPr>
              <a:buNone/>
            </a:pP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System.out.println</a:t>
            </a:r>
            <a:r>
              <a:rPr lang="en-IN" sz="1400" dirty="0">
                <a:latin typeface="Times New Roman" pitchFamily="18" charset="0"/>
                <a:cs typeface="Times New Roman" pitchFamily="18" charset="0"/>
              </a:rPr>
              <a:t>("Geek"); </a:t>
            </a:r>
          </a:p>
          <a:p>
            <a:pPr>
              <a:buNone/>
            </a:pPr>
            <a:r>
              <a:rPr lang="en-IN" sz="1400" dirty="0">
                <a:latin typeface="Times New Roman" pitchFamily="18" charset="0"/>
                <a:cs typeface="Times New Roman" pitchFamily="18" charset="0"/>
              </a:rPr>
              <a:t>	} </a:t>
            </a:r>
          </a:p>
          <a:p>
            <a:pPr>
              <a:buNone/>
            </a:pPr>
            <a:endParaRPr lang="en-IN" sz="1400" dirty="0">
              <a:latin typeface="Times New Roman" pitchFamily="18" charset="0"/>
              <a:cs typeface="Times New Roman" pitchFamily="18" charset="0"/>
            </a:endParaRPr>
          </a:p>
          <a:p>
            <a:pPr>
              <a:buNone/>
            </a:pPr>
            <a:r>
              <a:rPr lang="en-IN" sz="1400" dirty="0">
                <a:latin typeface="Times New Roman" pitchFamily="18" charset="0"/>
                <a:cs typeface="Times New Roman" pitchFamily="18" charset="0"/>
              </a:rPr>
              <a:t>	// Driver Code </a:t>
            </a:r>
          </a:p>
          <a:p>
            <a:pPr>
              <a:buNone/>
            </a:pPr>
            <a:r>
              <a:rPr lang="en-IN" sz="1400" dirty="0">
                <a:latin typeface="Times New Roman" pitchFamily="18" charset="0"/>
                <a:cs typeface="Times New Roman" pitchFamily="18" charset="0"/>
              </a:rPr>
              <a:t>	public static void main (String[] </a:t>
            </a:r>
            <a:r>
              <a:rPr lang="en-IN" sz="1400" dirty="0" err="1">
                <a:latin typeface="Times New Roman" pitchFamily="18" charset="0"/>
                <a:cs typeface="Times New Roman" pitchFamily="18" charset="0"/>
              </a:rPr>
              <a:t>args</a:t>
            </a:r>
            <a:r>
              <a:rPr lang="en-IN" sz="1400" dirty="0">
                <a:latin typeface="Times New Roman" pitchFamily="18" charset="0"/>
                <a:cs typeface="Times New Roman" pitchFamily="18" charset="0"/>
              </a:rPr>
              <a:t>) </a:t>
            </a:r>
          </a:p>
          <a:p>
            <a:pPr>
              <a:buNone/>
            </a:pPr>
            <a:r>
              <a:rPr lang="en-IN" sz="1400" dirty="0">
                <a:latin typeface="Times New Roman" pitchFamily="18" charset="0"/>
                <a:cs typeface="Times New Roman" pitchFamily="18" charset="0"/>
              </a:rPr>
              <a:t>	{ </a:t>
            </a:r>
          </a:p>
          <a:p>
            <a:pPr>
              <a:buNone/>
            </a:pP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testClass</a:t>
            </a:r>
            <a:r>
              <a:rPr lang="en-IN" sz="1400" dirty="0">
                <a:latin typeface="Times New Roman" pitchFamily="18" charset="0"/>
                <a:cs typeface="Times New Roman" pitchFamily="18" charset="0"/>
              </a:rPr>
              <a:t> t = new </a:t>
            </a:r>
            <a:r>
              <a:rPr lang="en-IN" sz="1400" dirty="0" err="1">
                <a:latin typeface="Times New Roman" pitchFamily="18" charset="0"/>
                <a:cs typeface="Times New Roman" pitchFamily="18" charset="0"/>
              </a:rPr>
              <a:t>testClass</a:t>
            </a:r>
            <a:r>
              <a:rPr lang="en-IN" sz="1400" dirty="0">
                <a:latin typeface="Times New Roman" pitchFamily="18" charset="0"/>
                <a:cs typeface="Times New Roman" pitchFamily="18" charset="0"/>
              </a:rPr>
              <a:t>(); </a:t>
            </a:r>
          </a:p>
          <a:p>
            <a:pPr>
              <a:buNone/>
            </a:pP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t.display</a:t>
            </a:r>
            <a:r>
              <a:rPr lang="en-IN" sz="1400" dirty="0">
                <a:latin typeface="Times New Roman" pitchFamily="18" charset="0"/>
                <a:cs typeface="Times New Roman" pitchFamily="18" charset="0"/>
              </a:rPr>
              <a:t>(); </a:t>
            </a:r>
          </a:p>
          <a:p>
            <a:pPr>
              <a:buNone/>
            </a:pP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System.out.println</a:t>
            </a:r>
            <a:r>
              <a:rPr lang="en-IN" sz="1400" dirty="0">
                <a:latin typeface="Times New Roman" pitchFamily="18" charset="0"/>
                <a:cs typeface="Times New Roman" pitchFamily="18" charset="0"/>
              </a:rPr>
              <a:t>(a); </a:t>
            </a:r>
          </a:p>
          <a:p>
            <a:pPr>
              <a:buNone/>
            </a:pPr>
            <a:r>
              <a:rPr lang="en-IN" sz="1400" dirty="0">
                <a:latin typeface="Times New Roman" pitchFamily="18" charset="0"/>
                <a:cs typeface="Times New Roman" pitchFamily="18" charset="0"/>
              </a:rPr>
              <a:t>	} </a:t>
            </a:r>
          </a:p>
          <a:p>
            <a:pPr>
              <a:buNone/>
            </a:pPr>
            <a:r>
              <a:rPr lang="en-IN" sz="1400" dirty="0">
                <a:latin typeface="Times New Roman" pitchFamily="18" charset="0"/>
                <a:cs typeface="Times New Roman" pitchFamily="18" charset="0"/>
              </a:rPr>
              <a:t>} </a:t>
            </a:r>
          </a:p>
          <a:p>
            <a:pPr>
              <a:buNone/>
            </a:pPr>
            <a:endParaRPr lang="en-IN" sz="1400" dirty="0">
              <a:latin typeface="Times New Roman" pitchFamily="18" charset="0"/>
              <a:cs typeface="Times New Roman" pitchFamily="18" charset="0"/>
            </a:endParaRPr>
          </a:p>
          <a:p>
            <a:pPr>
              <a:buNone/>
            </a:pPr>
            <a:r>
              <a:rPr lang="en-IN" sz="1400" dirty="0">
                <a:latin typeface="Times New Roman" pitchFamily="18" charset="0"/>
                <a:cs typeface="Times New Roman" pitchFamily="18" charset="0"/>
              </a:rPr>
              <a:t>--Output</a:t>
            </a:r>
          </a:p>
          <a:p>
            <a:pPr>
              <a:buNone/>
            </a:pPr>
            <a:r>
              <a:rPr lang="en-IN" sz="1400" dirty="0">
                <a:latin typeface="Times New Roman" pitchFamily="18" charset="0"/>
                <a:cs typeface="Times New Roman" pitchFamily="18" charset="0"/>
              </a:rPr>
              <a:t>Geek 10</a:t>
            </a:r>
          </a:p>
          <a:p>
            <a:endParaRPr lang="en-IN" sz="1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28596" y="714356"/>
            <a:ext cx="8229600" cy="1066800"/>
          </a:xfrm>
        </p:spPr>
        <p:txBody>
          <a:bodyPr>
            <a:normAutofit fontScale="90000"/>
          </a:bodyPr>
          <a:lstStyle/>
          <a:p>
            <a:r>
              <a:rPr lang="en-IN" dirty="0"/>
              <a:t>Java program to demonstrate multiple inheritance through default methods</a:t>
            </a:r>
            <a:r>
              <a:rPr lang="en-IN" dirty="0">
                <a:latin typeface="Times New Roman" pitchFamily="18" charset="0"/>
                <a:cs typeface="Times New Roman" pitchFamily="18" charset="0"/>
              </a:rPr>
              <a:t>. </a:t>
            </a:r>
            <a:endParaRPr lang="en-IN" dirty="0"/>
          </a:p>
        </p:txBody>
      </p:sp>
      <p:sp>
        <p:nvSpPr>
          <p:cNvPr id="6" name="Content Placeholder 5"/>
          <p:cNvSpPr>
            <a:spLocks noGrp="1"/>
          </p:cNvSpPr>
          <p:nvPr>
            <p:ph sz="half" idx="1"/>
          </p:nvPr>
        </p:nvSpPr>
        <p:spPr/>
        <p:txBody>
          <a:bodyPr>
            <a:normAutofit fontScale="85000" lnSpcReduction="20000"/>
          </a:bodyPr>
          <a:lstStyle/>
          <a:p>
            <a:pPr>
              <a:buNone/>
            </a:pPr>
            <a:r>
              <a:rPr lang="en-IN" sz="2500" dirty="0">
                <a:latin typeface="Times New Roman" pitchFamily="18" charset="0"/>
                <a:cs typeface="Times New Roman" pitchFamily="18" charset="0"/>
              </a:rPr>
              <a:t>// A simple Java program to demonstrate multiple </a:t>
            </a:r>
          </a:p>
          <a:p>
            <a:pPr>
              <a:buNone/>
            </a:pPr>
            <a:r>
              <a:rPr lang="en-IN" sz="2500" dirty="0">
                <a:latin typeface="Times New Roman" pitchFamily="18" charset="0"/>
                <a:cs typeface="Times New Roman" pitchFamily="18" charset="0"/>
              </a:rPr>
              <a:t>// inheritance through default methods. </a:t>
            </a:r>
          </a:p>
          <a:p>
            <a:pPr>
              <a:buNone/>
            </a:pPr>
            <a:r>
              <a:rPr lang="en-IN" sz="2500" dirty="0">
                <a:latin typeface="Times New Roman" pitchFamily="18" charset="0"/>
                <a:cs typeface="Times New Roman" pitchFamily="18" charset="0"/>
              </a:rPr>
              <a:t>interface </a:t>
            </a:r>
            <a:r>
              <a:rPr lang="en-IN" sz="2500" dirty="0" err="1">
                <a:latin typeface="Times New Roman" pitchFamily="18" charset="0"/>
                <a:cs typeface="Times New Roman" pitchFamily="18" charset="0"/>
              </a:rPr>
              <a:t>TeleCom</a:t>
            </a:r>
            <a:r>
              <a:rPr lang="en-IN" sz="2500" dirty="0">
                <a:latin typeface="Times New Roman" pitchFamily="18" charset="0"/>
                <a:cs typeface="Times New Roman" pitchFamily="18" charset="0"/>
              </a:rPr>
              <a:t> </a:t>
            </a:r>
          </a:p>
          <a:p>
            <a:pPr>
              <a:buNone/>
            </a:pPr>
            <a:r>
              <a:rPr lang="en-IN" sz="2500" dirty="0">
                <a:latin typeface="Times New Roman" pitchFamily="18" charset="0"/>
                <a:cs typeface="Times New Roman" pitchFamily="18" charset="0"/>
              </a:rPr>
              <a:t>{ </a:t>
            </a:r>
          </a:p>
          <a:p>
            <a:pPr>
              <a:buNone/>
            </a:pPr>
            <a:r>
              <a:rPr lang="en-IN" sz="2500" dirty="0">
                <a:latin typeface="Times New Roman" pitchFamily="18" charset="0"/>
                <a:cs typeface="Times New Roman" pitchFamily="18" charset="0"/>
              </a:rPr>
              <a:t>	// default method </a:t>
            </a:r>
          </a:p>
          <a:p>
            <a:pPr>
              <a:buNone/>
            </a:pPr>
            <a:r>
              <a:rPr lang="en-IN" sz="2500" dirty="0">
                <a:latin typeface="Times New Roman" pitchFamily="18" charset="0"/>
                <a:cs typeface="Times New Roman" pitchFamily="18" charset="0"/>
              </a:rPr>
              <a:t>	default void Call() </a:t>
            </a:r>
          </a:p>
          <a:p>
            <a:pPr>
              <a:buNone/>
            </a:pPr>
            <a:r>
              <a:rPr lang="en-IN" sz="2500" dirty="0">
                <a:latin typeface="Times New Roman" pitchFamily="18" charset="0"/>
                <a:cs typeface="Times New Roman" pitchFamily="18" charset="0"/>
              </a:rPr>
              <a:t>	{ </a:t>
            </a:r>
          </a:p>
          <a:p>
            <a:pPr>
              <a:buNone/>
            </a:pPr>
            <a:r>
              <a:rPr lang="en-IN" sz="2500" dirty="0">
                <a:latin typeface="Times New Roman" pitchFamily="18" charset="0"/>
                <a:cs typeface="Times New Roman" pitchFamily="18" charset="0"/>
              </a:rPr>
              <a:t>		</a:t>
            </a:r>
            <a:r>
              <a:rPr lang="en-IN" sz="2500" dirty="0" err="1">
                <a:latin typeface="Times New Roman" pitchFamily="18" charset="0"/>
                <a:cs typeface="Times New Roman" pitchFamily="18" charset="0"/>
              </a:rPr>
              <a:t>System.out.println</a:t>
            </a:r>
            <a:r>
              <a:rPr lang="en-IN" sz="2500" dirty="0">
                <a:latin typeface="Times New Roman" pitchFamily="18" charset="0"/>
                <a:cs typeface="Times New Roman" pitchFamily="18" charset="0"/>
              </a:rPr>
              <a:t>("Calling through </a:t>
            </a:r>
            <a:r>
              <a:rPr lang="en-IN" sz="2500" dirty="0" err="1">
                <a:latin typeface="Times New Roman" pitchFamily="18" charset="0"/>
                <a:cs typeface="Times New Roman" pitchFamily="18" charset="0"/>
              </a:rPr>
              <a:t>TeleCom</a:t>
            </a:r>
            <a:r>
              <a:rPr lang="en-IN" sz="2500" dirty="0">
                <a:latin typeface="Times New Roman" pitchFamily="18" charset="0"/>
                <a:cs typeface="Times New Roman" pitchFamily="18" charset="0"/>
              </a:rPr>
              <a:t>"); </a:t>
            </a:r>
          </a:p>
          <a:p>
            <a:pPr>
              <a:buNone/>
            </a:pPr>
            <a:r>
              <a:rPr lang="en-IN" sz="2500" dirty="0">
                <a:latin typeface="Times New Roman" pitchFamily="18" charset="0"/>
                <a:cs typeface="Times New Roman" pitchFamily="18" charset="0"/>
              </a:rPr>
              <a:t>	} </a:t>
            </a:r>
          </a:p>
          <a:p>
            <a:pPr>
              <a:buNone/>
            </a:pPr>
            <a:r>
              <a:rPr lang="en-IN" sz="2500" dirty="0">
                <a:latin typeface="Times New Roman" pitchFamily="18" charset="0"/>
                <a:cs typeface="Times New Roman" pitchFamily="18" charset="0"/>
              </a:rPr>
              <a:t>  	public abstract void SMS(); </a:t>
            </a:r>
          </a:p>
          <a:p>
            <a:pPr>
              <a:buNone/>
            </a:pPr>
            <a:r>
              <a:rPr lang="en-IN" sz="2500" dirty="0">
                <a:latin typeface="Times New Roman" pitchFamily="18" charset="0"/>
                <a:cs typeface="Times New Roman" pitchFamily="18" charset="0"/>
              </a:rPr>
              <a:t>} </a:t>
            </a:r>
          </a:p>
          <a:p>
            <a:pPr>
              <a:buNone/>
            </a:pPr>
            <a:endParaRPr lang="en-IN" sz="2500" dirty="0">
              <a:latin typeface="Times New Roman" pitchFamily="18" charset="0"/>
              <a:cs typeface="Times New Roman" pitchFamily="18" charset="0"/>
            </a:endParaRPr>
          </a:p>
        </p:txBody>
      </p:sp>
      <p:sp>
        <p:nvSpPr>
          <p:cNvPr id="10" name="Content Placeholder 9"/>
          <p:cNvSpPr>
            <a:spLocks noGrp="1"/>
          </p:cNvSpPr>
          <p:nvPr>
            <p:ph sz="half" idx="2"/>
          </p:nvPr>
        </p:nvSpPr>
        <p:spPr/>
        <p:txBody>
          <a:bodyPr>
            <a:normAutofit fontScale="85000" lnSpcReduction="20000"/>
          </a:bodyPr>
          <a:lstStyle/>
          <a:p>
            <a:pPr>
              <a:buNone/>
            </a:pPr>
            <a:r>
              <a:rPr lang="en-IN" dirty="0">
                <a:latin typeface="Times New Roman" pitchFamily="18" charset="0"/>
                <a:cs typeface="Times New Roman" pitchFamily="18" charset="0"/>
              </a:rPr>
              <a:t>interface Internet </a:t>
            </a:r>
          </a:p>
          <a:p>
            <a:pPr>
              <a:buNone/>
            </a:pP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 Default method </a:t>
            </a:r>
          </a:p>
          <a:p>
            <a:pPr>
              <a:buNone/>
            </a:pPr>
            <a:r>
              <a:rPr lang="en-IN" dirty="0">
                <a:latin typeface="Times New Roman" pitchFamily="18" charset="0"/>
                <a:cs typeface="Times New Roman" pitchFamily="18" charset="0"/>
              </a:rPr>
              <a:t>	default void Call() </a:t>
            </a:r>
          </a:p>
          <a:p>
            <a:pPr>
              <a:buNone/>
            </a:pPr>
            <a:r>
              <a:rPr lang="en-IN" dirty="0">
                <a:latin typeface="Times New Roman" pitchFamily="18" charset="0"/>
                <a:cs typeface="Times New Roman" pitchFamily="18" charset="0"/>
              </a:rPr>
              <a:t>	{ </a:t>
            </a:r>
          </a:p>
          <a:p>
            <a:pPr>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System.out.println</a:t>
            </a:r>
            <a:r>
              <a:rPr lang="en-IN" dirty="0">
                <a:latin typeface="Times New Roman" pitchFamily="18" charset="0"/>
                <a:cs typeface="Times New Roman" pitchFamily="18" charset="0"/>
              </a:rPr>
              <a:t>("Calling over internet"); </a:t>
            </a:r>
          </a:p>
          <a:p>
            <a:pPr>
              <a:buNone/>
            </a:pPr>
            <a:r>
              <a:rPr lang="en-IN" dirty="0">
                <a:latin typeface="Times New Roman" pitchFamily="18" charset="0"/>
                <a:cs typeface="Times New Roman" pitchFamily="18" charset="0"/>
              </a:rPr>
              <a:t>	} </a:t>
            </a:r>
          </a:p>
          <a:p>
            <a:pPr>
              <a:buNone/>
            </a:pPr>
            <a:r>
              <a:rPr lang="en-IN" dirty="0">
                <a:latin typeface="Times New Roman" pitchFamily="18" charset="0"/>
                <a:cs typeface="Times New Roman" pitchFamily="18" charset="0"/>
              </a:rPr>
              <a:t>  	public abstract void Chat();</a:t>
            </a:r>
          </a:p>
          <a:p>
            <a:pPr>
              <a:buNone/>
            </a:pPr>
            <a:r>
              <a:rPr lang="en-IN" dirty="0">
                <a:latin typeface="Times New Roman" pitchFamily="18" charset="0"/>
                <a:cs typeface="Times New Roman" pitchFamily="18" charset="0"/>
              </a:rPr>
              <a:t>} </a:t>
            </a:r>
          </a:p>
          <a:p>
            <a:pPr>
              <a:buNone/>
            </a:pP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//Cont...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28596" y="428604"/>
            <a:ext cx="8229600" cy="1066800"/>
          </a:xfrm>
        </p:spPr>
        <p:txBody>
          <a:bodyPr/>
          <a:lstStyle/>
          <a:p>
            <a:endParaRPr lang="en-IN" dirty="0"/>
          </a:p>
        </p:txBody>
      </p:sp>
      <p:sp>
        <p:nvSpPr>
          <p:cNvPr id="6" name="Content Placeholder 5"/>
          <p:cNvSpPr>
            <a:spLocks noGrp="1"/>
          </p:cNvSpPr>
          <p:nvPr>
            <p:ph sz="half" idx="1"/>
          </p:nvPr>
        </p:nvSpPr>
        <p:spPr>
          <a:xfrm>
            <a:off x="457200" y="1785926"/>
            <a:ext cx="4038600" cy="4989461"/>
          </a:xfrm>
        </p:spPr>
        <p:txBody>
          <a:bodyPr>
            <a:normAutofit fontScale="70000" lnSpcReduction="20000"/>
          </a:bodyPr>
          <a:lstStyle/>
          <a:p>
            <a:pPr>
              <a:buNone/>
            </a:pPr>
            <a:r>
              <a:rPr lang="en-IN" dirty="0">
                <a:latin typeface="Times New Roman" pitchFamily="18" charset="0"/>
                <a:cs typeface="Times New Roman" pitchFamily="18" charset="0"/>
              </a:rPr>
              <a:t>// Implementation class code </a:t>
            </a:r>
          </a:p>
          <a:p>
            <a:pPr>
              <a:buNone/>
            </a:pPr>
            <a:r>
              <a:rPr lang="en-IN" dirty="0">
                <a:latin typeface="Times New Roman" pitchFamily="18" charset="0"/>
                <a:cs typeface="Times New Roman" pitchFamily="18" charset="0"/>
              </a:rPr>
              <a:t>class </a:t>
            </a:r>
            <a:r>
              <a:rPr lang="en-IN" dirty="0" err="1">
                <a:latin typeface="Times New Roman" pitchFamily="18" charset="0"/>
                <a:cs typeface="Times New Roman" pitchFamily="18" charset="0"/>
              </a:rPr>
              <a:t>TestClass</a:t>
            </a:r>
            <a:r>
              <a:rPr lang="en-IN" dirty="0">
                <a:latin typeface="Times New Roman" pitchFamily="18" charset="0"/>
                <a:cs typeface="Times New Roman" pitchFamily="18" charset="0"/>
              </a:rPr>
              <a:t> implements </a:t>
            </a:r>
            <a:r>
              <a:rPr lang="en-IN" dirty="0" err="1">
                <a:latin typeface="Times New Roman" pitchFamily="18" charset="0"/>
                <a:cs typeface="Times New Roman" pitchFamily="18" charset="0"/>
              </a:rPr>
              <a:t>TeleCom</a:t>
            </a:r>
            <a:r>
              <a:rPr lang="en-IN" dirty="0">
                <a:latin typeface="Times New Roman" pitchFamily="18" charset="0"/>
                <a:cs typeface="Times New Roman" pitchFamily="18" charset="0"/>
              </a:rPr>
              <a:t>, Internet </a:t>
            </a:r>
          </a:p>
          <a:p>
            <a:pPr>
              <a:buNone/>
            </a:pP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 Overriding default show method </a:t>
            </a:r>
          </a:p>
          <a:p>
            <a:pPr>
              <a:buNone/>
            </a:pPr>
            <a:r>
              <a:rPr lang="en-IN" dirty="0">
                <a:latin typeface="Times New Roman" pitchFamily="18" charset="0"/>
                <a:cs typeface="Times New Roman" pitchFamily="18" charset="0"/>
              </a:rPr>
              <a:t>	public void Call() </a:t>
            </a:r>
          </a:p>
          <a:p>
            <a:pPr>
              <a:buNone/>
            </a:pPr>
            <a:r>
              <a:rPr lang="en-IN" dirty="0">
                <a:latin typeface="Times New Roman" pitchFamily="18" charset="0"/>
                <a:cs typeface="Times New Roman" pitchFamily="18" charset="0"/>
              </a:rPr>
              <a:t>	{ </a:t>
            </a:r>
          </a:p>
          <a:p>
            <a:pPr>
              <a:buNone/>
            </a:pPr>
            <a:r>
              <a:rPr lang="en-IN" dirty="0">
                <a:latin typeface="Times New Roman" pitchFamily="18" charset="0"/>
                <a:cs typeface="Times New Roman" pitchFamily="18" charset="0"/>
              </a:rPr>
              <a:t>		// use super keyword to call the show </a:t>
            </a:r>
          </a:p>
          <a:p>
            <a:pPr>
              <a:buNone/>
            </a:pPr>
            <a:r>
              <a:rPr lang="en-IN" dirty="0">
                <a:latin typeface="Times New Roman" pitchFamily="18" charset="0"/>
                <a:cs typeface="Times New Roman" pitchFamily="18" charset="0"/>
              </a:rPr>
              <a:t>		// method of </a:t>
            </a:r>
            <a:r>
              <a:rPr lang="en-IN" dirty="0" err="1">
                <a:latin typeface="Times New Roman" pitchFamily="18" charset="0"/>
                <a:cs typeface="Times New Roman" pitchFamily="18" charset="0"/>
              </a:rPr>
              <a:t>TeleCom</a:t>
            </a:r>
            <a:r>
              <a:rPr lang="en-IN" dirty="0">
                <a:latin typeface="Times New Roman" pitchFamily="18" charset="0"/>
                <a:cs typeface="Times New Roman" pitchFamily="18" charset="0"/>
              </a:rPr>
              <a:t> interface </a:t>
            </a:r>
          </a:p>
          <a:p>
            <a:pPr>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System.out.println</a:t>
            </a:r>
            <a:r>
              <a:rPr lang="en-IN" dirty="0">
                <a:latin typeface="Times New Roman" pitchFamily="18" charset="0"/>
                <a:cs typeface="Times New Roman" pitchFamily="18" charset="0"/>
              </a:rPr>
              <a:t>("Connecting using Telecom Exchange Network"); </a:t>
            </a:r>
          </a:p>
          <a:p>
            <a:pPr>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TeleCom.super.Call</a:t>
            </a:r>
            <a:r>
              <a:rPr lang="en-IN" dirty="0">
                <a:latin typeface="Times New Roman" pitchFamily="18" charset="0"/>
                <a:cs typeface="Times New Roman" pitchFamily="18" charset="0"/>
              </a:rPr>
              <a:t>(); </a:t>
            </a:r>
          </a:p>
          <a:p>
            <a:pPr>
              <a:buNone/>
            </a:pP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		// use super keyword to call the show </a:t>
            </a:r>
          </a:p>
          <a:p>
            <a:pPr>
              <a:buNone/>
            </a:pPr>
            <a:r>
              <a:rPr lang="en-IN" dirty="0">
                <a:latin typeface="Times New Roman" pitchFamily="18" charset="0"/>
                <a:cs typeface="Times New Roman" pitchFamily="18" charset="0"/>
              </a:rPr>
              <a:t>		// method of Internet interface </a:t>
            </a:r>
          </a:p>
          <a:p>
            <a:pPr>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System.out.println</a:t>
            </a:r>
            <a:r>
              <a:rPr lang="en-IN" dirty="0">
                <a:latin typeface="Times New Roman" pitchFamily="18" charset="0"/>
                <a:cs typeface="Times New Roman" pitchFamily="18" charset="0"/>
              </a:rPr>
              <a:t>("Connecting using Internet Network");</a:t>
            </a:r>
          </a:p>
          <a:p>
            <a:pPr>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Internet.super.Call</a:t>
            </a: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 </a:t>
            </a:r>
          </a:p>
          <a:p>
            <a:pPr>
              <a:buNone/>
            </a:pP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//Cont...</a:t>
            </a:r>
          </a:p>
          <a:p>
            <a:pPr>
              <a:buNone/>
            </a:pPr>
            <a:r>
              <a:rPr lang="en-IN" dirty="0">
                <a:latin typeface="Times New Roman" pitchFamily="18" charset="0"/>
                <a:cs typeface="Times New Roman" pitchFamily="18" charset="0"/>
              </a:rPr>
              <a:t>    </a:t>
            </a:r>
          </a:p>
        </p:txBody>
      </p:sp>
      <p:sp>
        <p:nvSpPr>
          <p:cNvPr id="8" name="Content Placeholder 7"/>
          <p:cNvSpPr>
            <a:spLocks noGrp="1"/>
          </p:cNvSpPr>
          <p:nvPr>
            <p:ph sz="half" idx="2"/>
          </p:nvPr>
        </p:nvSpPr>
        <p:spPr>
          <a:xfrm>
            <a:off x="4648200" y="1643050"/>
            <a:ext cx="4038600" cy="5132337"/>
          </a:xfrm>
        </p:spPr>
        <p:txBody>
          <a:bodyPr>
            <a:normAutofit fontScale="70000" lnSpcReduction="20000"/>
          </a:bodyPr>
          <a:lstStyle/>
          <a:p>
            <a:pPr>
              <a:buNone/>
            </a:pPr>
            <a:r>
              <a:rPr lang="en-IN" dirty="0">
                <a:latin typeface="Times New Roman" pitchFamily="18" charset="0"/>
                <a:cs typeface="Times New Roman" pitchFamily="18" charset="0"/>
              </a:rPr>
              <a:t>public void SMS()</a:t>
            </a:r>
          </a:p>
          <a:p>
            <a:pPr>
              <a:buNone/>
            </a:pP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System.out.println</a:t>
            </a:r>
            <a:r>
              <a:rPr lang="en-IN" dirty="0">
                <a:latin typeface="Times New Roman" pitchFamily="18" charset="0"/>
                <a:cs typeface="Times New Roman" pitchFamily="18" charset="0"/>
              </a:rPr>
              <a:t>("SMS using </a:t>
            </a:r>
            <a:r>
              <a:rPr lang="en-IN" dirty="0" err="1">
                <a:latin typeface="Times New Roman" pitchFamily="18" charset="0"/>
                <a:cs typeface="Times New Roman" pitchFamily="18" charset="0"/>
              </a:rPr>
              <a:t>TeleCom</a:t>
            </a:r>
            <a:r>
              <a:rPr lang="en-IN" dirty="0">
                <a:latin typeface="Times New Roman" pitchFamily="18" charset="0"/>
                <a:cs typeface="Times New Roman" pitchFamily="18" charset="0"/>
              </a:rPr>
              <a:t> Network");</a:t>
            </a:r>
          </a:p>
          <a:p>
            <a:pPr>
              <a:buNone/>
            </a:pP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public void Chat()</a:t>
            </a:r>
          </a:p>
          <a:p>
            <a:pPr>
              <a:buNone/>
            </a:pP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System.out.println</a:t>
            </a:r>
            <a:r>
              <a:rPr lang="en-IN" dirty="0">
                <a:latin typeface="Times New Roman" pitchFamily="18" charset="0"/>
                <a:cs typeface="Times New Roman" pitchFamily="18" charset="0"/>
              </a:rPr>
              <a:t>("Chat using Internet Network");</a:t>
            </a:r>
          </a:p>
          <a:p>
            <a:pPr>
              <a:buNone/>
            </a:pP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a:t>
            </a:r>
          </a:p>
          <a:p>
            <a:pPr>
              <a:buNone/>
            </a:pP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	public static void main(String </a:t>
            </a:r>
            <a:r>
              <a:rPr lang="en-IN" dirty="0" err="1">
                <a:latin typeface="Times New Roman" pitchFamily="18" charset="0"/>
                <a:cs typeface="Times New Roman" pitchFamily="18" charset="0"/>
              </a:rPr>
              <a:t>args</a:t>
            </a: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 </a:t>
            </a:r>
          </a:p>
          <a:p>
            <a:pPr>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TestClass</a:t>
            </a:r>
            <a:r>
              <a:rPr lang="en-IN" dirty="0">
                <a:latin typeface="Times New Roman" pitchFamily="18" charset="0"/>
                <a:cs typeface="Times New Roman" pitchFamily="18" charset="0"/>
              </a:rPr>
              <a:t> d = new </a:t>
            </a:r>
            <a:r>
              <a:rPr lang="en-IN" dirty="0" err="1">
                <a:latin typeface="Times New Roman" pitchFamily="18" charset="0"/>
                <a:cs typeface="Times New Roman" pitchFamily="18" charset="0"/>
              </a:rPr>
              <a:t>TestClass</a:t>
            </a: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d.Call</a:t>
            </a: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d.SMS();</a:t>
            </a:r>
          </a:p>
          <a:p>
            <a:pPr>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d.Chat</a:t>
            </a:r>
            <a:r>
              <a:rPr lang="en-IN" dirty="0">
                <a:latin typeface="Times New Roman" pitchFamily="18" charset="0"/>
                <a:cs typeface="Times New Roman" pitchFamily="18" charset="0"/>
              </a:rPr>
              <a:t>();</a:t>
            </a:r>
          </a:p>
          <a:p>
            <a:pPr>
              <a:buNone/>
            </a:pPr>
            <a:r>
              <a:rPr lang="en-IN" dirty="0">
                <a:latin typeface="Times New Roman" pitchFamily="18" charset="0"/>
                <a:cs typeface="Times New Roman" pitchFamily="18" charset="0"/>
              </a:rPr>
              <a:t>	} </a:t>
            </a:r>
          </a:p>
          <a:p>
            <a:pPr>
              <a:buNone/>
            </a:pPr>
            <a:r>
              <a:rPr lang="en-IN" dirty="0">
                <a:latin typeface="Times New Roman" pitchFamily="18" charset="0"/>
                <a:cs typeface="Times New Roman" pitchFamily="18" charset="0"/>
              </a:rPr>
              <a:t>}</a:t>
            </a:r>
          </a:p>
          <a:p>
            <a:pPr>
              <a:buNone/>
            </a:pPr>
            <a:endParaRPr lang="en-IN"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p:txBody>
          <a:bodyPr/>
          <a:lstStyle/>
          <a:p>
            <a:r>
              <a:rPr lang="en-IN" dirty="0">
                <a:latin typeface="Times New Roman" pitchFamily="18" charset="0"/>
                <a:cs typeface="Times New Roman" pitchFamily="18" charset="0"/>
              </a:rPr>
              <a:t>Output</a:t>
            </a:r>
          </a:p>
          <a:p>
            <a:pPr>
              <a:buNone/>
            </a:pPr>
            <a:r>
              <a:rPr lang="en-IN" dirty="0">
                <a:latin typeface="Times New Roman" pitchFamily="18" charset="0"/>
                <a:cs typeface="Times New Roman" pitchFamily="18" charset="0"/>
              </a:rPr>
              <a:t>Connecting using Telecom Exchange Network </a:t>
            </a:r>
          </a:p>
          <a:p>
            <a:pPr>
              <a:buNone/>
            </a:pPr>
            <a:r>
              <a:rPr lang="en-IN" dirty="0">
                <a:latin typeface="Times New Roman" pitchFamily="18" charset="0"/>
                <a:cs typeface="Times New Roman" pitchFamily="18" charset="0"/>
              </a:rPr>
              <a:t>Calling through </a:t>
            </a:r>
            <a:r>
              <a:rPr lang="en-IN" dirty="0" err="1">
                <a:latin typeface="Times New Roman" pitchFamily="18" charset="0"/>
                <a:cs typeface="Times New Roman" pitchFamily="18" charset="0"/>
              </a:rPr>
              <a:t>TeleCom</a:t>
            </a: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Connecting using Internet Network </a:t>
            </a:r>
          </a:p>
          <a:p>
            <a:pPr>
              <a:buNone/>
            </a:pPr>
            <a:r>
              <a:rPr lang="en-IN" dirty="0">
                <a:latin typeface="Times New Roman" pitchFamily="18" charset="0"/>
                <a:cs typeface="Times New Roman" pitchFamily="18" charset="0"/>
              </a:rPr>
              <a:t>Calling over internet </a:t>
            </a:r>
          </a:p>
          <a:p>
            <a:pPr>
              <a:buNone/>
            </a:pPr>
            <a:r>
              <a:rPr lang="en-IN" dirty="0">
                <a:latin typeface="Times New Roman" pitchFamily="18" charset="0"/>
                <a:cs typeface="Times New Roman" pitchFamily="18" charset="0"/>
              </a:rPr>
              <a:t>SMS using </a:t>
            </a:r>
            <a:r>
              <a:rPr lang="en-IN" dirty="0" err="1">
                <a:latin typeface="Times New Roman" pitchFamily="18" charset="0"/>
                <a:cs typeface="Times New Roman" pitchFamily="18" charset="0"/>
              </a:rPr>
              <a:t>TeleCom</a:t>
            </a:r>
            <a:r>
              <a:rPr lang="en-IN" dirty="0">
                <a:latin typeface="Times New Roman" pitchFamily="18" charset="0"/>
                <a:cs typeface="Times New Roman" pitchFamily="18" charset="0"/>
              </a:rPr>
              <a:t> Network </a:t>
            </a:r>
          </a:p>
          <a:p>
            <a:pPr>
              <a:buNone/>
            </a:pPr>
            <a:r>
              <a:rPr lang="en-IN" dirty="0">
                <a:latin typeface="Times New Roman" pitchFamily="18" charset="0"/>
                <a:cs typeface="Times New Roman" pitchFamily="18" charset="0"/>
              </a:rPr>
              <a:t>Chat using Internet Network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Explanation</a:t>
            </a:r>
          </a:p>
        </p:txBody>
      </p:sp>
      <p:sp>
        <p:nvSpPr>
          <p:cNvPr id="3" name="Content Placeholder 2"/>
          <p:cNvSpPr>
            <a:spLocks noGrp="1"/>
          </p:cNvSpPr>
          <p:nvPr>
            <p:ph idx="1"/>
          </p:nvPr>
        </p:nvSpPr>
        <p:spPr/>
        <p:txBody>
          <a:bodyPr>
            <a:normAutofit lnSpcReduction="10000"/>
          </a:bodyPr>
          <a:lstStyle/>
          <a:p>
            <a:r>
              <a:rPr lang="en-IN" dirty="0">
                <a:latin typeface="Times New Roman" pitchFamily="18" charset="0"/>
                <a:cs typeface="Times New Roman" pitchFamily="18" charset="0"/>
              </a:rPr>
              <a:t>Java 8 supports default methods where interfaces can provide default implementation of methods. And a class can implement two or more interfaces. </a:t>
            </a:r>
          </a:p>
          <a:p>
            <a:r>
              <a:rPr lang="en-IN" dirty="0">
                <a:latin typeface="Times New Roman" pitchFamily="18" charset="0"/>
                <a:cs typeface="Times New Roman" pitchFamily="18" charset="0"/>
              </a:rPr>
              <a:t>In case both the implemented interfaces contain default methods with same method signature, the implementing class should explicitly specify which default method is to be used or it should override the default method.</a:t>
            </a:r>
          </a:p>
          <a:p>
            <a:r>
              <a:rPr lang="en-IN" dirty="0">
                <a:latin typeface="Times New Roman" pitchFamily="18" charset="0"/>
                <a:cs typeface="Times New Roman" pitchFamily="18" charset="0"/>
              </a:rPr>
              <a:t>If we remove implementation of default method from “</a:t>
            </a:r>
            <a:r>
              <a:rPr lang="en-IN" dirty="0" err="1">
                <a:latin typeface="Times New Roman" pitchFamily="18" charset="0"/>
                <a:cs typeface="Times New Roman" pitchFamily="18" charset="0"/>
              </a:rPr>
              <a:t>TestClass</a:t>
            </a:r>
            <a:r>
              <a:rPr lang="en-IN" dirty="0">
                <a:latin typeface="Times New Roman" pitchFamily="18" charset="0"/>
                <a:cs typeface="Times New Roman" pitchFamily="18" charset="0"/>
              </a:rPr>
              <a:t>”, we get compiler error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Revision</a:t>
            </a:r>
          </a:p>
        </p:txBody>
      </p:sp>
      <p:sp>
        <p:nvSpPr>
          <p:cNvPr id="3" name="Content Placeholder 2"/>
          <p:cNvSpPr>
            <a:spLocks noGrp="1"/>
          </p:cNvSpPr>
          <p:nvPr>
            <p:ph idx="1"/>
          </p:nvPr>
        </p:nvSpPr>
        <p:spPr/>
        <p:txBody>
          <a:bodyPr>
            <a:normAutofit/>
          </a:bodyPr>
          <a:lstStyle/>
          <a:p>
            <a:r>
              <a:rPr lang="en-IN" b="1" dirty="0">
                <a:latin typeface="Times New Roman" pitchFamily="18" charset="0"/>
                <a:cs typeface="Times New Roman" pitchFamily="18" charset="0"/>
              </a:rPr>
              <a:t>Multiple Inheritance:</a:t>
            </a:r>
          </a:p>
          <a:p>
            <a:pPr lvl="1"/>
            <a:r>
              <a:rPr lang="en-IN" dirty="0">
                <a:latin typeface="Times New Roman" pitchFamily="18" charset="0"/>
                <a:cs typeface="Times New Roman" pitchFamily="18" charset="0"/>
              </a:rPr>
              <a:t>One class extending more than one classes, which means a child class has two or more parent classes.</a:t>
            </a:r>
          </a:p>
          <a:p>
            <a:pPr lvl="1"/>
            <a:r>
              <a:rPr lang="en-IN" dirty="0">
                <a:latin typeface="Times New Roman" pitchFamily="18" charset="0"/>
                <a:cs typeface="Times New Roman" pitchFamily="18" charset="0"/>
              </a:rPr>
              <a:t>Java doesn’t support multiple inheritance</a:t>
            </a:r>
          </a:p>
          <a:p>
            <a:pPr lvl="1"/>
            <a:r>
              <a:rPr lang="en-IN" dirty="0">
                <a:latin typeface="Times New Roman" pitchFamily="18" charset="0"/>
                <a:cs typeface="Times New Roman" pitchFamily="18" charset="0"/>
              </a:rPr>
              <a:t>For example class C extends both </a:t>
            </a:r>
          </a:p>
          <a:p>
            <a:pPr lvl="1">
              <a:buNone/>
            </a:pPr>
            <a:r>
              <a:rPr lang="en-IN" dirty="0">
                <a:latin typeface="Times New Roman" pitchFamily="18" charset="0"/>
                <a:cs typeface="Times New Roman" pitchFamily="18" charset="0"/>
              </a:rPr>
              <a:t>	classes A and B</a:t>
            </a:r>
          </a:p>
          <a:p>
            <a:pPr lvl="1"/>
            <a:r>
              <a:rPr lang="en-IN" dirty="0">
                <a:latin typeface="Times New Roman" pitchFamily="18" charset="0"/>
                <a:cs typeface="Times New Roman" pitchFamily="18" charset="0"/>
              </a:rPr>
              <a:t>We have to use Interface </a:t>
            </a:r>
          </a:p>
          <a:p>
            <a:pPr lvl="1">
              <a:buNone/>
            </a:pPr>
            <a:r>
              <a:rPr lang="en-IN" dirty="0">
                <a:latin typeface="Times New Roman" pitchFamily="18" charset="0"/>
                <a:cs typeface="Times New Roman" pitchFamily="18" charset="0"/>
              </a:rPr>
              <a:t>	to implement multiple inheritance</a:t>
            </a:r>
          </a:p>
          <a:p>
            <a:pPr lvl="1">
              <a:buNone/>
            </a:pPr>
            <a:r>
              <a:rPr lang="en-IN" dirty="0">
                <a:latin typeface="Times New Roman" pitchFamily="18" charset="0"/>
                <a:cs typeface="Times New Roman" pitchFamily="18" charset="0"/>
              </a:rPr>
              <a:t>	in java </a:t>
            </a:r>
          </a:p>
          <a:p>
            <a:endParaRPr lang="en-IN" dirty="0">
              <a:latin typeface="Times New Roman" pitchFamily="18" charset="0"/>
              <a:cs typeface="Times New Roman" pitchFamily="18" charset="0"/>
            </a:endParaRPr>
          </a:p>
        </p:txBody>
      </p:sp>
      <p:pic>
        <p:nvPicPr>
          <p:cNvPr id="4" name="Picture 2" descr="G:\Com Sci\OOPS\inheritance_multiple.png"/>
          <p:cNvPicPr>
            <a:picLocks noChangeAspect="1" noChangeArrowheads="1"/>
          </p:cNvPicPr>
          <p:nvPr/>
        </p:nvPicPr>
        <p:blipFill>
          <a:blip r:embed="rId2"/>
          <a:srcRect/>
          <a:stretch>
            <a:fillRect/>
          </a:stretch>
        </p:blipFill>
        <p:spPr bwMode="auto">
          <a:xfrm>
            <a:off x="5929322" y="4214818"/>
            <a:ext cx="2694000" cy="238588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latin typeface="Times New Roman" pitchFamily="18" charset="0"/>
                <a:cs typeface="Times New Roman" pitchFamily="18" charset="0"/>
              </a:rPr>
              <a:t>Why multiple inheritance is not supported in java?</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6" name="Content Placeholder 5"/>
          <p:cNvSpPr>
            <a:spLocks noGrp="1"/>
          </p:cNvSpPr>
          <p:nvPr>
            <p:ph idx="1"/>
          </p:nvPr>
        </p:nvSpPr>
        <p:spPr/>
        <p:txBody>
          <a:bodyPr>
            <a:normAutofit fontScale="92500" lnSpcReduction="10000"/>
          </a:bodyPr>
          <a:lstStyle/>
          <a:p>
            <a:r>
              <a:rPr lang="en-IN" dirty="0">
                <a:latin typeface="Times New Roman" pitchFamily="18" charset="0"/>
                <a:cs typeface="Times New Roman" pitchFamily="18" charset="0"/>
              </a:rPr>
              <a:t>To reduce the complexity and simplify the language, multiple inheritance is not supported in java.</a:t>
            </a:r>
          </a:p>
          <a:p>
            <a:r>
              <a:rPr lang="en-IN" dirty="0">
                <a:latin typeface="Times New Roman" pitchFamily="18" charset="0"/>
                <a:cs typeface="Times New Roman" pitchFamily="18" charset="0"/>
              </a:rPr>
              <a:t>Consider a scenario where A, B, and C are three classes. </a:t>
            </a:r>
          </a:p>
          <a:p>
            <a:r>
              <a:rPr lang="en-IN" dirty="0">
                <a:latin typeface="Times New Roman" pitchFamily="18" charset="0"/>
                <a:cs typeface="Times New Roman" pitchFamily="18" charset="0"/>
              </a:rPr>
              <a:t>The C class inherits A and B classes.</a:t>
            </a:r>
          </a:p>
          <a:p>
            <a:r>
              <a:rPr lang="en-IN" dirty="0">
                <a:latin typeface="Times New Roman" pitchFamily="18" charset="0"/>
                <a:cs typeface="Times New Roman" pitchFamily="18" charset="0"/>
              </a:rPr>
              <a:t>If A and B classes have the same method and you call it from child class object, there will be ambiguity to call the method of A or B class resulting in </a:t>
            </a:r>
            <a:r>
              <a:rPr lang="en-IN" b="1" dirty="0">
                <a:latin typeface="Times New Roman" pitchFamily="18" charset="0"/>
                <a:cs typeface="Times New Roman" pitchFamily="18" charset="0"/>
              </a:rPr>
              <a:t>Diamond problem</a:t>
            </a:r>
            <a:r>
              <a:rPr lang="en-IN" dirty="0">
                <a:latin typeface="Times New Roman" pitchFamily="18" charset="0"/>
                <a:cs typeface="Times New Roman" pitchFamily="18" charset="0"/>
              </a:rPr>
              <a:t>.</a:t>
            </a:r>
          </a:p>
          <a:p>
            <a:r>
              <a:rPr lang="en-IN" dirty="0">
                <a:latin typeface="Times New Roman" pitchFamily="18" charset="0"/>
                <a:cs typeface="Times New Roman" pitchFamily="18" charset="0"/>
              </a:rPr>
              <a:t>Since compile-time errors are better than runtime errors, Java renders compile-time error if you inherit 2 classes. So whether you have same method or different, there will be compile time error.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pic>
        <p:nvPicPr>
          <p:cNvPr id="7" name="Content Placeholder 6" descr="inheritance_multiple.png"/>
          <p:cNvPicPr>
            <a:picLocks noGrp="1" noChangeAspect="1"/>
          </p:cNvPicPr>
          <p:nvPr>
            <p:ph sz="half" idx="1"/>
          </p:nvPr>
        </p:nvPicPr>
        <p:blipFill>
          <a:blip r:embed="rId2"/>
          <a:stretch>
            <a:fillRect/>
          </a:stretch>
        </p:blipFill>
        <p:spPr>
          <a:xfrm>
            <a:off x="292318" y="1928802"/>
            <a:ext cx="3808422" cy="3372855"/>
          </a:xfrm>
        </p:spPr>
      </p:pic>
      <p:sp>
        <p:nvSpPr>
          <p:cNvPr id="6" name="Content Placeholder 5"/>
          <p:cNvSpPr>
            <a:spLocks noGrp="1"/>
          </p:cNvSpPr>
          <p:nvPr>
            <p:ph sz="half" idx="2"/>
          </p:nvPr>
        </p:nvSpPr>
        <p:spPr>
          <a:xfrm>
            <a:off x="4357686" y="1142984"/>
            <a:ext cx="4329114" cy="5286412"/>
          </a:xfrm>
        </p:spPr>
        <p:txBody>
          <a:bodyPr>
            <a:normAutofit fontScale="25000" lnSpcReduction="20000"/>
          </a:bodyPr>
          <a:lstStyle/>
          <a:p>
            <a:pPr>
              <a:buNone/>
            </a:pPr>
            <a:r>
              <a:rPr lang="en-IN" sz="7200" b="1" dirty="0">
                <a:latin typeface="Times New Roman" pitchFamily="18" charset="0"/>
                <a:cs typeface="Times New Roman" pitchFamily="18" charset="0"/>
              </a:rPr>
              <a:t>Code example of Multiple Inheritance</a:t>
            </a:r>
            <a:endParaRPr lang="en-IN" sz="4900" b="1" dirty="0">
              <a:latin typeface="Times New Roman" pitchFamily="18" charset="0"/>
              <a:cs typeface="Times New Roman" pitchFamily="18" charset="0"/>
            </a:endParaRPr>
          </a:p>
          <a:p>
            <a:pPr>
              <a:buNone/>
            </a:pPr>
            <a:r>
              <a:rPr lang="en-IN" sz="7200" b="1" dirty="0">
                <a:latin typeface="Times New Roman" pitchFamily="18" charset="0"/>
                <a:cs typeface="Times New Roman" pitchFamily="18" charset="0"/>
              </a:rPr>
              <a:t>class</a:t>
            </a:r>
            <a:r>
              <a:rPr lang="en-IN" sz="7200" dirty="0">
                <a:latin typeface="Times New Roman" pitchFamily="18" charset="0"/>
                <a:cs typeface="Times New Roman" pitchFamily="18" charset="0"/>
              </a:rPr>
              <a:t> A{  </a:t>
            </a:r>
          </a:p>
          <a:p>
            <a:pPr>
              <a:buNone/>
            </a:pPr>
            <a:r>
              <a:rPr lang="en-IN" sz="7200" b="1" dirty="0">
                <a:latin typeface="Times New Roman" pitchFamily="18" charset="0"/>
                <a:cs typeface="Times New Roman" pitchFamily="18" charset="0"/>
              </a:rPr>
              <a:t>void</a:t>
            </a:r>
            <a:r>
              <a:rPr lang="en-IN" sz="7200" dirty="0">
                <a:latin typeface="Times New Roman" pitchFamily="18" charset="0"/>
                <a:cs typeface="Times New Roman" pitchFamily="18" charset="0"/>
              </a:rPr>
              <a:t> </a:t>
            </a:r>
            <a:r>
              <a:rPr lang="en-IN" sz="7200" dirty="0" err="1">
                <a:latin typeface="Times New Roman" pitchFamily="18" charset="0"/>
                <a:cs typeface="Times New Roman" pitchFamily="18" charset="0"/>
              </a:rPr>
              <a:t>msg</a:t>
            </a:r>
            <a:r>
              <a:rPr lang="en-IN" sz="7200" dirty="0">
                <a:latin typeface="Times New Roman" pitchFamily="18" charset="0"/>
                <a:cs typeface="Times New Roman" pitchFamily="18" charset="0"/>
              </a:rPr>
              <a:t>(){</a:t>
            </a:r>
            <a:r>
              <a:rPr lang="en-IN" sz="7200" dirty="0" err="1">
                <a:latin typeface="Times New Roman" pitchFamily="18" charset="0"/>
                <a:cs typeface="Times New Roman" pitchFamily="18" charset="0"/>
              </a:rPr>
              <a:t>System.out.println</a:t>
            </a:r>
            <a:r>
              <a:rPr lang="en-IN" sz="7200" dirty="0">
                <a:latin typeface="Times New Roman" pitchFamily="18" charset="0"/>
                <a:cs typeface="Times New Roman" pitchFamily="18" charset="0"/>
              </a:rPr>
              <a:t>("Hello");}  </a:t>
            </a:r>
          </a:p>
          <a:p>
            <a:pPr>
              <a:buNone/>
            </a:pPr>
            <a:r>
              <a:rPr lang="en-IN" sz="7200" dirty="0">
                <a:latin typeface="Times New Roman" pitchFamily="18" charset="0"/>
                <a:cs typeface="Times New Roman" pitchFamily="18" charset="0"/>
              </a:rPr>
              <a:t>}  </a:t>
            </a:r>
          </a:p>
          <a:p>
            <a:pPr>
              <a:buNone/>
            </a:pPr>
            <a:r>
              <a:rPr lang="en-IN" sz="7200" b="1" dirty="0">
                <a:latin typeface="Times New Roman" pitchFamily="18" charset="0"/>
                <a:cs typeface="Times New Roman" pitchFamily="18" charset="0"/>
              </a:rPr>
              <a:t>class</a:t>
            </a:r>
            <a:r>
              <a:rPr lang="en-IN" sz="7200" dirty="0">
                <a:latin typeface="Times New Roman" pitchFamily="18" charset="0"/>
                <a:cs typeface="Times New Roman" pitchFamily="18" charset="0"/>
              </a:rPr>
              <a:t> B{  </a:t>
            </a:r>
          </a:p>
          <a:p>
            <a:pPr>
              <a:buNone/>
            </a:pPr>
            <a:r>
              <a:rPr lang="en-IN" sz="7200" b="1" dirty="0">
                <a:latin typeface="Times New Roman" pitchFamily="18" charset="0"/>
                <a:cs typeface="Times New Roman" pitchFamily="18" charset="0"/>
              </a:rPr>
              <a:t>void</a:t>
            </a:r>
            <a:r>
              <a:rPr lang="en-IN" sz="7200" dirty="0">
                <a:latin typeface="Times New Roman" pitchFamily="18" charset="0"/>
                <a:cs typeface="Times New Roman" pitchFamily="18" charset="0"/>
              </a:rPr>
              <a:t> </a:t>
            </a:r>
            <a:r>
              <a:rPr lang="en-IN" sz="7200" dirty="0" err="1">
                <a:latin typeface="Times New Roman" pitchFamily="18" charset="0"/>
                <a:cs typeface="Times New Roman" pitchFamily="18" charset="0"/>
              </a:rPr>
              <a:t>msg</a:t>
            </a:r>
            <a:r>
              <a:rPr lang="en-IN" sz="7200" dirty="0">
                <a:latin typeface="Times New Roman" pitchFamily="18" charset="0"/>
                <a:cs typeface="Times New Roman" pitchFamily="18" charset="0"/>
              </a:rPr>
              <a:t>(){</a:t>
            </a:r>
            <a:r>
              <a:rPr lang="en-IN" sz="7200" dirty="0" err="1">
                <a:latin typeface="Times New Roman" pitchFamily="18" charset="0"/>
                <a:cs typeface="Times New Roman" pitchFamily="18" charset="0"/>
              </a:rPr>
              <a:t>System.out.println</a:t>
            </a:r>
            <a:r>
              <a:rPr lang="en-IN" sz="7200" dirty="0">
                <a:latin typeface="Times New Roman" pitchFamily="18" charset="0"/>
                <a:cs typeface="Times New Roman" pitchFamily="18" charset="0"/>
              </a:rPr>
              <a:t>("Welcome");}  </a:t>
            </a:r>
          </a:p>
          <a:p>
            <a:pPr>
              <a:buNone/>
            </a:pPr>
            <a:r>
              <a:rPr lang="en-IN" sz="7200" dirty="0">
                <a:latin typeface="Times New Roman" pitchFamily="18" charset="0"/>
                <a:cs typeface="Times New Roman" pitchFamily="18" charset="0"/>
              </a:rPr>
              <a:t>}  </a:t>
            </a:r>
          </a:p>
          <a:p>
            <a:pPr>
              <a:buNone/>
            </a:pPr>
            <a:r>
              <a:rPr lang="en-IN" sz="7200" b="1" dirty="0">
                <a:latin typeface="Times New Roman" pitchFamily="18" charset="0"/>
                <a:cs typeface="Times New Roman" pitchFamily="18" charset="0"/>
              </a:rPr>
              <a:t>class</a:t>
            </a:r>
            <a:r>
              <a:rPr lang="en-IN" sz="7200" dirty="0">
                <a:latin typeface="Times New Roman" pitchFamily="18" charset="0"/>
                <a:cs typeface="Times New Roman" pitchFamily="18" charset="0"/>
              </a:rPr>
              <a:t> C </a:t>
            </a:r>
            <a:r>
              <a:rPr lang="en-IN" sz="7200" b="1" dirty="0">
                <a:latin typeface="Times New Roman" pitchFamily="18" charset="0"/>
                <a:cs typeface="Times New Roman" pitchFamily="18" charset="0"/>
              </a:rPr>
              <a:t>extends</a:t>
            </a:r>
            <a:r>
              <a:rPr lang="en-IN" sz="7200" dirty="0">
                <a:latin typeface="Times New Roman" pitchFamily="18" charset="0"/>
                <a:cs typeface="Times New Roman" pitchFamily="18" charset="0"/>
              </a:rPr>
              <a:t> A,B{//suppose if it were  </a:t>
            </a:r>
          </a:p>
          <a:p>
            <a:pPr>
              <a:buNone/>
            </a:pPr>
            <a:r>
              <a:rPr lang="en-IN" sz="7200" dirty="0">
                <a:latin typeface="Times New Roman" pitchFamily="18" charset="0"/>
                <a:cs typeface="Times New Roman" pitchFamily="18" charset="0"/>
              </a:rPr>
              <a:t>   </a:t>
            </a:r>
          </a:p>
          <a:p>
            <a:pPr>
              <a:buNone/>
            </a:pPr>
            <a:r>
              <a:rPr lang="en-IN" sz="7200" dirty="0">
                <a:latin typeface="Times New Roman" pitchFamily="18" charset="0"/>
                <a:cs typeface="Times New Roman" pitchFamily="18" charset="0"/>
              </a:rPr>
              <a:t> </a:t>
            </a:r>
            <a:r>
              <a:rPr lang="en-IN" sz="7200" b="1" dirty="0">
                <a:latin typeface="Times New Roman" pitchFamily="18" charset="0"/>
                <a:cs typeface="Times New Roman" pitchFamily="18" charset="0"/>
              </a:rPr>
              <a:t>public</a:t>
            </a:r>
            <a:r>
              <a:rPr lang="en-IN" sz="7200" dirty="0">
                <a:latin typeface="Times New Roman" pitchFamily="18" charset="0"/>
                <a:cs typeface="Times New Roman" pitchFamily="18" charset="0"/>
              </a:rPr>
              <a:t> </a:t>
            </a:r>
            <a:r>
              <a:rPr lang="en-IN" sz="7200" b="1" dirty="0">
                <a:latin typeface="Times New Roman" pitchFamily="18" charset="0"/>
                <a:cs typeface="Times New Roman" pitchFamily="18" charset="0"/>
              </a:rPr>
              <a:t>static</a:t>
            </a:r>
            <a:r>
              <a:rPr lang="en-IN" sz="7200" dirty="0">
                <a:latin typeface="Times New Roman" pitchFamily="18" charset="0"/>
                <a:cs typeface="Times New Roman" pitchFamily="18" charset="0"/>
              </a:rPr>
              <a:t> </a:t>
            </a:r>
            <a:r>
              <a:rPr lang="en-IN" sz="7200" b="1" dirty="0">
                <a:latin typeface="Times New Roman" pitchFamily="18" charset="0"/>
                <a:cs typeface="Times New Roman" pitchFamily="18" charset="0"/>
              </a:rPr>
              <a:t>void</a:t>
            </a:r>
            <a:r>
              <a:rPr lang="en-IN" sz="7200" dirty="0">
                <a:latin typeface="Times New Roman" pitchFamily="18" charset="0"/>
                <a:cs typeface="Times New Roman" pitchFamily="18" charset="0"/>
              </a:rPr>
              <a:t> main(String </a:t>
            </a:r>
            <a:r>
              <a:rPr lang="en-IN" sz="7200" dirty="0" err="1">
                <a:latin typeface="Times New Roman" pitchFamily="18" charset="0"/>
                <a:cs typeface="Times New Roman" pitchFamily="18" charset="0"/>
              </a:rPr>
              <a:t>args</a:t>
            </a:r>
            <a:r>
              <a:rPr lang="en-IN" sz="7200" dirty="0">
                <a:latin typeface="Times New Roman" pitchFamily="18" charset="0"/>
                <a:cs typeface="Times New Roman" pitchFamily="18" charset="0"/>
              </a:rPr>
              <a:t>[]){  </a:t>
            </a:r>
          </a:p>
          <a:p>
            <a:pPr>
              <a:buNone/>
            </a:pPr>
            <a:r>
              <a:rPr lang="en-IN" sz="7200" dirty="0">
                <a:latin typeface="Times New Roman" pitchFamily="18" charset="0"/>
                <a:cs typeface="Times New Roman" pitchFamily="18" charset="0"/>
              </a:rPr>
              <a:t>   C </a:t>
            </a:r>
            <a:r>
              <a:rPr lang="en-IN" sz="7200" dirty="0" err="1">
                <a:latin typeface="Times New Roman" pitchFamily="18" charset="0"/>
                <a:cs typeface="Times New Roman" pitchFamily="18" charset="0"/>
              </a:rPr>
              <a:t>obj</a:t>
            </a:r>
            <a:r>
              <a:rPr lang="en-IN" sz="7200" dirty="0">
                <a:latin typeface="Times New Roman" pitchFamily="18" charset="0"/>
                <a:cs typeface="Times New Roman" pitchFamily="18" charset="0"/>
              </a:rPr>
              <a:t>=</a:t>
            </a:r>
            <a:r>
              <a:rPr lang="en-IN" sz="7200" b="1" dirty="0">
                <a:latin typeface="Times New Roman" pitchFamily="18" charset="0"/>
                <a:cs typeface="Times New Roman" pitchFamily="18" charset="0"/>
              </a:rPr>
              <a:t>new</a:t>
            </a:r>
            <a:r>
              <a:rPr lang="en-IN" sz="7200" dirty="0">
                <a:latin typeface="Times New Roman" pitchFamily="18" charset="0"/>
                <a:cs typeface="Times New Roman" pitchFamily="18" charset="0"/>
              </a:rPr>
              <a:t> C();  </a:t>
            </a:r>
          </a:p>
          <a:p>
            <a:pPr>
              <a:buNone/>
            </a:pPr>
            <a:r>
              <a:rPr lang="en-IN" sz="7200" dirty="0">
                <a:latin typeface="Times New Roman" pitchFamily="18" charset="0"/>
                <a:cs typeface="Times New Roman" pitchFamily="18" charset="0"/>
              </a:rPr>
              <a:t>   obj.msg();//Now which </a:t>
            </a:r>
            <a:r>
              <a:rPr lang="en-IN" sz="7200" dirty="0" err="1">
                <a:latin typeface="Times New Roman" pitchFamily="18" charset="0"/>
                <a:cs typeface="Times New Roman" pitchFamily="18" charset="0"/>
              </a:rPr>
              <a:t>msg</a:t>
            </a:r>
            <a:r>
              <a:rPr lang="en-IN" sz="7200" dirty="0">
                <a:latin typeface="Times New Roman" pitchFamily="18" charset="0"/>
                <a:cs typeface="Times New Roman" pitchFamily="18" charset="0"/>
              </a:rPr>
              <a:t>() method would be invoked?  </a:t>
            </a:r>
          </a:p>
          <a:p>
            <a:pPr>
              <a:buNone/>
            </a:pPr>
            <a:r>
              <a:rPr lang="en-IN" sz="7200" dirty="0">
                <a:latin typeface="Times New Roman" pitchFamily="18" charset="0"/>
                <a:cs typeface="Times New Roman" pitchFamily="18" charset="0"/>
              </a:rPr>
              <a:t>}  </a:t>
            </a:r>
          </a:p>
          <a:p>
            <a:pPr>
              <a:buNone/>
            </a:pPr>
            <a:r>
              <a:rPr lang="en-IN" sz="7200" dirty="0">
                <a:latin typeface="Times New Roman" pitchFamily="18" charset="0"/>
                <a:cs typeface="Times New Roman" pitchFamily="18" charset="0"/>
              </a:rPr>
              <a:t>}  </a:t>
            </a:r>
          </a:p>
          <a:p>
            <a:pPr>
              <a:buNone/>
            </a:pPr>
            <a:endParaRPr lang="en-IN" sz="6200" dirty="0">
              <a:latin typeface="Times New Roman" pitchFamily="18" charset="0"/>
              <a:cs typeface="Times New Roman" pitchFamily="18" charset="0"/>
            </a:endParaRPr>
          </a:p>
          <a:p>
            <a:pPr>
              <a:buNone/>
            </a:pPr>
            <a:r>
              <a:rPr lang="en-IN" sz="6400" dirty="0">
                <a:latin typeface="Times New Roman" pitchFamily="18" charset="0"/>
                <a:cs typeface="Times New Roman" pitchFamily="18" charset="0"/>
              </a:rPr>
              <a:t>--Output</a:t>
            </a:r>
          </a:p>
          <a:p>
            <a:pPr>
              <a:buNone/>
            </a:pPr>
            <a:r>
              <a:rPr lang="en-IN" sz="8000" dirty="0">
                <a:latin typeface="Times New Roman" pitchFamily="18" charset="0"/>
                <a:cs typeface="Times New Roman" pitchFamily="18" charset="0"/>
              </a:rPr>
              <a:t>Compile Time Error</a:t>
            </a:r>
            <a:endParaRPr lang="en-IN" sz="6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How to implement multiple inheritance in java?</a:t>
            </a:r>
          </a:p>
        </p:txBody>
      </p:sp>
      <p:sp>
        <p:nvSpPr>
          <p:cNvPr id="6" name="Content Placeholder 5"/>
          <p:cNvSpPr>
            <a:spLocks noGrp="1"/>
          </p:cNvSpPr>
          <p:nvPr>
            <p:ph idx="1"/>
          </p:nvPr>
        </p:nvSpPr>
        <p:spPr/>
        <p:txBody>
          <a:bodyPr>
            <a:normAutofit/>
          </a:bodyPr>
          <a:lstStyle/>
          <a:p>
            <a:r>
              <a:rPr lang="en-IN" dirty="0">
                <a:latin typeface="Times New Roman" pitchFamily="18" charset="0"/>
                <a:cs typeface="Times New Roman" pitchFamily="18" charset="0"/>
              </a:rPr>
              <a:t>Introduction to interfaces:</a:t>
            </a:r>
          </a:p>
          <a:p>
            <a:pPr lvl="1"/>
            <a:r>
              <a:rPr lang="en-IN" dirty="0">
                <a:latin typeface="Times New Roman" pitchFamily="18" charset="0"/>
                <a:cs typeface="Times New Roman" pitchFamily="18" charset="0"/>
              </a:rPr>
              <a:t>Like a class, an interface can have methods and variables, but the methods declared in interface are by default abstract (only method signature, no body).  </a:t>
            </a:r>
          </a:p>
          <a:p>
            <a:pPr lvl="1"/>
            <a:r>
              <a:rPr lang="en-IN" dirty="0">
                <a:latin typeface="Times New Roman" pitchFamily="18" charset="0"/>
                <a:cs typeface="Times New Roman" pitchFamily="18" charset="0"/>
              </a:rPr>
              <a:t>Interfaces specify what a class must do and not how. It is the blueprint of the class.</a:t>
            </a:r>
          </a:p>
          <a:p>
            <a:pPr lvl="1"/>
            <a:r>
              <a:rPr lang="en-IN" dirty="0">
                <a:latin typeface="Times New Roman" pitchFamily="18" charset="0"/>
                <a:cs typeface="Times New Roman" pitchFamily="18" charset="0"/>
              </a:rPr>
              <a:t>Syntax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interface &lt;</a:t>
            </a:r>
            <a:r>
              <a:rPr lang="en-IN" dirty="0" err="1">
                <a:latin typeface="Times New Roman" pitchFamily="18" charset="0"/>
                <a:cs typeface="Times New Roman" pitchFamily="18" charset="0"/>
              </a:rPr>
              <a:t>interface_name</a:t>
            </a:r>
            <a:r>
              <a:rPr lang="en-IN" dirty="0">
                <a:latin typeface="Times New Roman" pitchFamily="18" charset="0"/>
                <a:cs typeface="Times New Roman" pitchFamily="18" charset="0"/>
              </a:rPr>
              <a:t>&gt; { </a:t>
            </a:r>
          </a:p>
          <a:p>
            <a:pPr>
              <a:buNone/>
            </a:pPr>
            <a:r>
              <a:rPr lang="en-IN" dirty="0">
                <a:latin typeface="Times New Roman" pitchFamily="18" charset="0"/>
                <a:cs typeface="Times New Roman" pitchFamily="18" charset="0"/>
              </a:rPr>
              <a:t>// declare constant fields </a:t>
            </a:r>
          </a:p>
          <a:p>
            <a:pPr>
              <a:buNone/>
            </a:pPr>
            <a:r>
              <a:rPr lang="en-IN" dirty="0">
                <a:latin typeface="Times New Roman" pitchFamily="18" charset="0"/>
                <a:cs typeface="Times New Roman" pitchFamily="18" charset="0"/>
              </a:rPr>
              <a:t>// declare methods that are abstract by</a:t>
            </a:r>
          </a:p>
          <a:p>
            <a:pPr>
              <a:buNone/>
            </a:pPr>
            <a:r>
              <a:rPr lang="en-IN" dirty="0">
                <a:latin typeface="Times New Roman" pitchFamily="18" charset="0"/>
                <a:cs typeface="Times New Roman" pitchFamily="18" charset="0"/>
              </a:rPr>
              <a:t>//default. </a:t>
            </a:r>
          </a:p>
          <a:p>
            <a:pPr>
              <a:buNone/>
            </a:pPr>
            <a:r>
              <a:rPr lang="en-IN" dirty="0">
                <a:latin typeface="Times New Roman" pitchFamily="18" charset="0"/>
                <a:cs typeface="Times New Roman"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latin typeface="Times New Roman" pitchFamily="18" charset="0"/>
                <a:cs typeface="Times New Roman" pitchFamily="18" charset="0"/>
              </a:rPr>
              <a:t>To declare an interface, use </a:t>
            </a:r>
            <a:r>
              <a:rPr lang="en-IN" b="1" dirty="0">
                <a:latin typeface="Times New Roman" pitchFamily="18" charset="0"/>
                <a:cs typeface="Times New Roman" pitchFamily="18" charset="0"/>
              </a:rPr>
              <a:t>interface</a:t>
            </a:r>
            <a:r>
              <a:rPr lang="en-IN" dirty="0">
                <a:latin typeface="Times New Roman" pitchFamily="18" charset="0"/>
                <a:cs typeface="Times New Roman" pitchFamily="18" charset="0"/>
              </a:rPr>
              <a:t> keyword. It is used to provide total abstraction.</a:t>
            </a:r>
          </a:p>
          <a:p>
            <a:r>
              <a:rPr lang="en-IN" dirty="0">
                <a:latin typeface="Times New Roman" pitchFamily="18" charset="0"/>
                <a:cs typeface="Times New Roman" pitchFamily="18" charset="0"/>
              </a:rPr>
              <a:t>It means all the methods in interface are declared with empty body and are public and all fields are public, static and final by default.</a:t>
            </a:r>
          </a:p>
          <a:p>
            <a:r>
              <a:rPr lang="en-IN" dirty="0">
                <a:latin typeface="Times New Roman" pitchFamily="18" charset="0"/>
                <a:cs typeface="Times New Roman" pitchFamily="18" charset="0"/>
              </a:rPr>
              <a:t>Java 8 allows method declared as default to have method body.</a:t>
            </a:r>
          </a:p>
          <a:p>
            <a:r>
              <a:rPr lang="en-IN" dirty="0">
                <a:latin typeface="Times New Roman" pitchFamily="18" charset="0"/>
                <a:cs typeface="Times New Roman" pitchFamily="18" charset="0"/>
              </a:rPr>
              <a:t>A class that implement interface must implement all the methods declared in the interface.</a:t>
            </a:r>
          </a:p>
          <a:p>
            <a:r>
              <a:rPr lang="en-IN" dirty="0">
                <a:latin typeface="Times New Roman" pitchFamily="18" charset="0"/>
                <a:cs typeface="Times New Roman" pitchFamily="18" charset="0"/>
              </a:rPr>
              <a:t>To implement interface use </a:t>
            </a:r>
            <a:r>
              <a:rPr lang="en-IN" b="1" dirty="0">
                <a:latin typeface="Times New Roman" pitchFamily="18" charset="0"/>
                <a:cs typeface="Times New Roman" pitchFamily="18" charset="0"/>
              </a:rPr>
              <a:t>implements</a:t>
            </a:r>
            <a:r>
              <a:rPr lang="en-IN" dirty="0">
                <a:latin typeface="Times New Roman" pitchFamily="18" charset="0"/>
                <a:cs typeface="Times New Roman" pitchFamily="18" charset="0"/>
              </a:rPr>
              <a:t> keyword.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b="1" dirty="0">
                <a:latin typeface="Times New Roman" pitchFamily="18" charset="0"/>
                <a:cs typeface="Times New Roman" pitchFamily="18" charset="0"/>
              </a:rPr>
              <a:t>Why do we use interface ?</a:t>
            </a:r>
          </a:p>
          <a:p>
            <a:pPr lvl="1"/>
            <a:r>
              <a:rPr lang="en-IN" dirty="0">
                <a:latin typeface="Times New Roman" pitchFamily="18" charset="0"/>
                <a:cs typeface="Times New Roman" pitchFamily="18" charset="0"/>
              </a:rPr>
              <a:t>It is used to achieve total abstraction.</a:t>
            </a:r>
          </a:p>
          <a:p>
            <a:pPr lvl="1"/>
            <a:r>
              <a:rPr lang="en-IN" dirty="0">
                <a:latin typeface="Times New Roman" pitchFamily="18" charset="0"/>
                <a:cs typeface="Times New Roman" pitchFamily="18" charset="0"/>
              </a:rPr>
              <a:t>Since java does not support multiple inheritance in case of class, but by using interface it can achieve multiple inheritance .</a:t>
            </a:r>
          </a:p>
          <a:p>
            <a:pPr lvl="1"/>
            <a:r>
              <a:rPr lang="en-IN" dirty="0">
                <a:latin typeface="Times New Roman" pitchFamily="18" charset="0"/>
                <a:cs typeface="Times New Roman" pitchFamily="18" charset="0"/>
              </a:rPr>
              <a:t>It is also used to achieve loose coupling.</a:t>
            </a:r>
          </a:p>
          <a:p>
            <a:pPr lvl="1"/>
            <a:r>
              <a:rPr lang="en-IN" dirty="0">
                <a:latin typeface="Times New Roman" pitchFamily="18" charset="0"/>
                <a:cs typeface="Times New Roman" pitchFamily="18" charset="0"/>
              </a:rPr>
              <a:t>Interfaces are used to implement abstraction. So the question arises why use interfaces when we have abstract classes?</a:t>
            </a:r>
          </a:p>
          <a:p>
            <a:pPr lvl="1">
              <a:buNone/>
            </a:pPr>
            <a:r>
              <a:rPr lang="en-IN" dirty="0">
                <a:latin typeface="Times New Roman" pitchFamily="18" charset="0"/>
                <a:cs typeface="Times New Roman" pitchFamily="18" charset="0"/>
              </a:rPr>
              <a:t>	The reason is, abstract classes may contain non-final variables, whereas variables in interface are final, public and static.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latin typeface="Times New Roman" pitchFamily="18" charset="0"/>
                <a:cs typeface="Times New Roman" pitchFamily="18" charset="0"/>
              </a:rPr>
              <a:t>Code Example</a:t>
            </a:r>
          </a:p>
          <a:p>
            <a:pPr lvl="1">
              <a:buNone/>
            </a:pPr>
            <a:r>
              <a:rPr lang="en-IN" dirty="0">
                <a:latin typeface="Times New Roman" pitchFamily="18" charset="0"/>
                <a:cs typeface="Times New Roman" pitchFamily="18" charset="0"/>
              </a:rPr>
              <a:t>// A simple interface </a:t>
            </a:r>
          </a:p>
          <a:p>
            <a:pPr lvl="1">
              <a:buNone/>
            </a:pPr>
            <a:r>
              <a:rPr lang="en-IN" dirty="0">
                <a:latin typeface="Times New Roman" pitchFamily="18" charset="0"/>
                <a:cs typeface="Times New Roman" pitchFamily="18" charset="0"/>
              </a:rPr>
              <a:t>interface Player </a:t>
            </a:r>
          </a:p>
          <a:p>
            <a:pPr lvl="1">
              <a:buNone/>
            </a:pPr>
            <a:r>
              <a:rPr lang="en-IN" dirty="0">
                <a:latin typeface="Times New Roman" pitchFamily="18" charset="0"/>
                <a:cs typeface="Times New Roman" pitchFamily="18" charset="0"/>
              </a:rPr>
              <a:t>{ </a:t>
            </a:r>
          </a:p>
          <a:p>
            <a:pPr lvl="1">
              <a:buNone/>
            </a:pPr>
            <a:r>
              <a:rPr lang="en-IN" dirty="0">
                <a:latin typeface="Times New Roman" pitchFamily="18" charset="0"/>
                <a:cs typeface="Times New Roman" pitchFamily="18" charset="0"/>
              </a:rPr>
              <a:t>	final </a:t>
            </a:r>
            <a:r>
              <a:rPr lang="en-IN" dirty="0" err="1">
                <a:latin typeface="Times New Roman" pitchFamily="18" charset="0"/>
                <a:cs typeface="Times New Roman" pitchFamily="18" charset="0"/>
              </a:rPr>
              <a:t>int</a:t>
            </a:r>
            <a:r>
              <a:rPr lang="en-IN" dirty="0">
                <a:latin typeface="Times New Roman" pitchFamily="18" charset="0"/>
                <a:cs typeface="Times New Roman" pitchFamily="18" charset="0"/>
              </a:rPr>
              <a:t> id = 10; </a:t>
            </a:r>
          </a:p>
          <a:p>
            <a:pPr lvl="1">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int</a:t>
            </a:r>
            <a:r>
              <a:rPr lang="en-IN" dirty="0">
                <a:latin typeface="Times New Roman" pitchFamily="18" charset="0"/>
                <a:cs typeface="Times New Roman" pitchFamily="18" charset="0"/>
              </a:rPr>
              <a:t> move(); </a:t>
            </a:r>
          </a:p>
          <a:p>
            <a:pPr lvl="1">
              <a:buNone/>
            </a:pPr>
            <a:r>
              <a:rPr lang="en-IN" dirty="0">
                <a:latin typeface="Times New Roman" pitchFamily="18" charset="0"/>
                <a:cs typeface="Times New Roman" pitchFamily="18" charset="0"/>
              </a:rPr>
              <a:t>} </a:t>
            </a:r>
          </a:p>
          <a:p>
            <a:pPr lvl="1">
              <a:buNone/>
            </a:pPr>
            <a:r>
              <a:rPr lang="en-IN" dirty="0">
                <a:latin typeface="Times New Roman" pitchFamily="18" charset="0"/>
                <a:cs typeface="Times New Roman" pitchFamily="18" charset="0"/>
              </a:rPr>
              <a:t>To implement an interface we use keyword: </a:t>
            </a:r>
            <a:r>
              <a:rPr lang="en-IN" b="1" dirty="0">
                <a:latin typeface="Times New Roman" pitchFamily="18" charset="0"/>
                <a:cs typeface="Times New Roman" pitchFamily="18" charset="0"/>
              </a:rPr>
              <a:t>implement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4">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ustom 3">
      <a:majorFont>
        <a:latin typeface="Urdu Typesetting"/>
        <a:ea typeface=""/>
        <a:cs typeface=""/>
      </a:majorFont>
      <a:minorFont>
        <a:latin typeface="Lucida Calligraphy"/>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Theme4</Template>
  <TotalTime>831</TotalTime>
  <Words>1121</Words>
  <Application>Microsoft Macintosh PowerPoint</Application>
  <PresentationFormat>On-screen Show (4:3)</PresentationFormat>
  <Paragraphs>170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Georgia</vt:lpstr>
      <vt:lpstr>Lucida Calligraphy</vt:lpstr>
      <vt:lpstr>Times New Roman</vt:lpstr>
      <vt:lpstr>Urdu Typesetting</vt:lpstr>
      <vt:lpstr>Wingdings 2</vt:lpstr>
      <vt:lpstr>Theme4</vt:lpstr>
      <vt:lpstr>Multiple Inheritance</vt:lpstr>
      <vt:lpstr>Revision</vt:lpstr>
      <vt:lpstr>Why multiple inheritance is not supported in java? </vt:lpstr>
      <vt:lpstr>PowerPoint Presentation</vt:lpstr>
      <vt:lpstr>How to implement multiple inheritance in java?</vt:lpstr>
      <vt:lpstr>PowerPoint Presentation</vt:lpstr>
      <vt:lpstr>PowerPoint Presentation</vt:lpstr>
      <vt:lpstr>PowerPoint Presentation</vt:lpstr>
      <vt:lpstr>PowerPoint Presentation</vt:lpstr>
      <vt:lpstr>Java program to demonstrate working of interface.  </vt:lpstr>
      <vt:lpstr>Java program to demonstrate multiple inheritance through default methods. </vt:lpstr>
      <vt:lpstr>PowerPoint Presentation</vt:lpstr>
      <vt:lpstr>PowerPoint Presentation</vt:lpstr>
      <vt:lpstr>Explanation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Inheritance</dc:title>
  <dc:creator>Pratsha</dc:creator>
  <cp:lastModifiedBy>Filipe A  Rodrigues-Assistant Professor- Government College of Arts, Science and Commerce</cp:lastModifiedBy>
  <cp:revision>14</cp:revision>
  <dcterms:created xsi:type="dcterms:W3CDTF">2019-08-21T04:50:37Z</dcterms:created>
  <dcterms:modified xsi:type="dcterms:W3CDTF">2020-11-23T17:35:23Z</dcterms:modified>
</cp:coreProperties>
</file>