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3462"/>
  </p:normalViewPr>
  <p:slideViewPr>
    <p:cSldViewPr snapToGrid="0" snapToObjects="1">
      <p:cViewPr varScale="1">
        <p:scale>
          <a:sx n="64" d="100"/>
          <a:sy n="64"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82513E-D044-184F-8FC4-D8CD1940D2E5}"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46F9D5-A5A3-8B45-94A3-CDD9A43B26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2513E-D044-184F-8FC4-D8CD1940D2E5}"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46F9D5-A5A3-8B45-94A3-CDD9A43B26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2513E-D044-184F-8FC4-D8CD1940D2E5}"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46F9D5-A5A3-8B45-94A3-CDD9A43B260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82513E-D044-184F-8FC4-D8CD1940D2E5}" type="datetimeFigureOut">
              <a:rPr lang="en-US" smtClean="0"/>
              <a:t>12/11/21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46F9D5-A5A3-8B45-94A3-CDD9A43B260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82513E-D044-184F-8FC4-D8CD1940D2E5}" type="datetimeFigureOut">
              <a:rPr lang="en-US" smtClean="0"/>
              <a:t>12/11/21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46F9D5-A5A3-8B45-94A3-CDD9A43B260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82513E-D044-184F-8FC4-D8CD1940D2E5}" type="datetimeFigureOut">
              <a:rPr lang="en-US" smtClean="0"/>
              <a:t>12/11/21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46F9D5-A5A3-8B45-94A3-CDD9A43B260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2513E-D044-184F-8FC4-D8CD1940D2E5}"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46F9D5-A5A3-8B45-94A3-CDD9A43B260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2513E-D044-184F-8FC4-D8CD1940D2E5}"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46F9D5-A5A3-8B45-94A3-CDD9A43B26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2513E-D044-184F-8FC4-D8CD1940D2E5}"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46F9D5-A5A3-8B45-94A3-CDD9A43B26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2513E-D044-184F-8FC4-D8CD1940D2E5}" type="datetimeFigureOut">
              <a:rPr lang="en-US" smtClean="0"/>
              <a:t>12/11/21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46F9D5-A5A3-8B45-94A3-CDD9A43B26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82513E-D044-184F-8FC4-D8CD1940D2E5}" type="datetimeFigureOut">
              <a:rPr lang="en-US" smtClean="0"/>
              <a:t>12/11/21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46F9D5-A5A3-8B45-94A3-CDD9A43B26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82513E-D044-184F-8FC4-D8CD1940D2E5}" type="datetimeFigureOut">
              <a:rPr lang="en-US" smtClean="0"/>
              <a:t>12/11/21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46F9D5-A5A3-8B45-94A3-CDD9A43B26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2513E-D044-184F-8FC4-D8CD1940D2E5}" type="datetimeFigureOut">
              <a:rPr lang="en-US" smtClean="0"/>
              <a:t>12/11/21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46F9D5-A5A3-8B45-94A3-CDD9A43B26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82513E-D044-184F-8FC4-D8CD1940D2E5}" type="datetimeFigureOut">
              <a:rPr lang="en-US" smtClean="0"/>
              <a:t>12/11/21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46F9D5-A5A3-8B45-94A3-CDD9A43B26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82513E-D044-184F-8FC4-D8CD1940D2E5}" type="datetimeFigureOut">
              <a:rPr lang="en-US" smtClean="0"/>
              <a:t>12/11/21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46F9D5-A5A3-8B45-94A3-CDD9A43B26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82513E-D044-184F-8FC4-D8CD1940D2E5}" type="datetimeFigureOut">
              <a:rPr lang="en-US" smtClean="0"/>
              <a:t>12/11/21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46F9D5-A5A3-8B45-94A3-CDD9A43B260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82513E-D044-184F-8FC4-D8CD1940D2E5}" type="datetimeFigureOut">
              <a:rPr lang="en-US" smtClean="0"/>
              <a:t>12/11/21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46F9D5-A5A3-8B45-94A3-CDD9A43B2606}" type="slidenum">
              <a:rPr lang="en-US" smtClean="0"/>
              <a:t>‹#›</a:t>
            </a:fld>
            <a:endParaRPr lang="en-US"/>
          </a:p>
        </p:txBody>
      </p:sp>
    </p:spTree>
    <p:extLst>
      <p:ext uri="{BB962C8B-B14F-4D97-AF65-F5344CB8AC3E}">
        <p14:creationId xmlns:p14="http://schemas.microsoft.com/office/powerpoint/2010/main" val="167936396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4074" y="0"/>
            <a:ext cx="8089608" cy="1348381"/>
          </a:xfrm>
        </p:spPr>
        <p:txBody>
          <a:bodyPr/>
          <a:lstStyle/>
          <a:p>
            <a:r>
              <a:rPr lang="en-US" dirty="0"/>
              <a:t>Generics </a:t>
            </a:r>
            <a:r>
              <a:rPr lang="en-US"/>
              <a:t>in Java</a:t>
            </a:r>
            <a:endParaRPr lang="en-US" dirty="0"/>
          </a:p>
        </p:txBody>
      </p:sp>
      <p:sp>
        <p:nvSpPr>
          <p:cNvPr id="3" name="Subtitle 2"/>
          <p:cNvSpPr>
            <a:spLocks noGrp="1"/>
          </p:cNvSpPr>
          <p:nvPr>
            <p:ph type="subTitle" idx="1"/>
          </p:nvPr>
        </p:nvSpPr>
        <p:spPr>
          <a:xfrm>
            <a:off x="1082351" y="1511559"/>
            <a:ext cx="11109649" cy="6816013"/>
          </a:xfrm>
        </p:spPr>
        <p:txBody>
          <a:bodyPr>
            <a:normAutofit/>
          </a:bodyPr>
          <a:lstStyle/>
          <a:p>
            <a:r>
              <a:rPr lang="en-US" sz="3600" dirty="0"/>
              <a:t>Generics   allow type (Integer, String, … </a:t>
            </a:r>
            <a:r>
              <a:rPr lang="en-US" sz="3600" dirty="0" err="1"/>
              <a:t>etc</a:t>
            </a:r>
            <a:r>
              <a:rPr lang="en-US" sz="3600" dirty="0"/>
              <a:t> and user defined types) to be a parameter to methods, classes and interfaces. For example, classes like </a:t>
            </a:r>
            <a:r>
              <a:rPr lang="en-US" sz="3600" dirty="0" err="1"/>
              <a:t>HashSet</a:t>
            </a:r>
            <a:r>
              <a:rPr lang="en-US" sz="3600" dirty="0"/>
              <a:t>, </a:t>
            </a:r>
            <a:r>
              <a:rPr lang="en-US" sz="3600" dirty="0" err="1"/>
              <a:t>ArrayList</a:t>
            </a:r>
            <a:r>
              <a:rPr lang="en-US" sz="3600" dirty="0"/>
              <a:t>, </a:t>
            </a:r>
            <a:r>
              <a:rPr lang="en-US" sz="3600" dirty="0" err="1"/>
              <a:t>HashMap</a:t>
            </a:r>
            <a:r>
              <a:rPr lang="en-US" sz="3600" dirty="0"/>
              <a:t>, </a:t>
            </a:r>
            <a:r>
              <a:rPr lang="en-US" sz="3600" dirty="0" err="1"/>
              <a:t>etc</a:t>
            </a:r>
            <a:r>
              <a:rPr lang="en-US" sz="3600" dirty="0"/>
              <a:t> use generics very well. We can use them for any type.</a:t>
            </a:r>
          </a:p>
        </p:txBody>
      </p:sp>
    </p:spTree>
    <p:extLst>
      <p:ext uri="{BB962C8B-B14F-4D97-AF65-F5344CB8AC3E}">
        <p14:creationId xmlns:p14="http://schemas.microsoft.com/office/powerpoint/2010/main" val="11154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10547" y="149290"/>
            <a:ext cx="11781453" cy="6708710"/>
          </a:xfrm>
        </p:spPr>
        <p:txBody>
          <a:bodyPr>
            <a:noAutofit/>
          </a:bodyPr>
          <a:lstStyle/>
          <a:p>
            <a:r>
              <a:rPr lang="en-GB" b="1" dirty="0"/>
              <a:t>// A Simple Java program to demonstrate that NOT using generics can cause run time exceptions </a:t>
            </a:r>
          </a:p>
          <a:p>
            <a:r>
              <a:rPr lang="en-GB" sz="2200" dirty="0"/>
              <a:t>import </a:t>
            </a:r>
            <a:r>
              <a:rPr lang="en-GB" sz="2200" dirty="0" err="1"/>
              <a:t>java.util</a:t>
            </a:r>
            <a:r>
              <a:rPr lang="en-GB" sz="2200" dirty="0"/>
              <a:t>.*; </a:t>
            </a:r>
          </a:p>
          <a:p>
            <a:r>
              <a:rPr lang="en-GB" sz="2200" dirty="0"/>
              <a:t>  class Test { </a:t>
            </a:r>
          </a:p>
          <a:p>
            <a:r>
              <a:rPr lang="en-GB" sz="2200" dirty="0"/>
              <a:t>    public static void main(String[] </a:t>
            </a:r>
            <a:r>
              <a:rPr lang="en-GB" sz="2200" dirty="0" err="1"/>
              <a:t>args</a:t>
            </a:r>
            <a:r>
              <a:rPr lang="en-GB" sz="2200" dirty="0"/>
              <a:t>) </a:t>
            </a:r>
          </a:p>
          <a:p>
            <a:r>
              <a:rPr lang="en-GB" sz="2200" dirty="0"/>
              <a:t>    { </a:t>
            </a:r>
          </a:p>
          <a:p>
            <a:r>
              <a:rPr lang="en-GB" sz="2200" dirty="0"/>
              <a:t>        // </a:t>
            </a:r>
            <a:r>
              <a:rPr lang="en-GB" sz="2200" dirty="0" err="1"/>
              <a:t>Creatinga</a:t>
            </a:r>
            <a:r>
              <a:rPr lang="en-GB" sz="2200" dirty="0"/>
              <a:t> an </a:t>
            </a:r>
            <a:r>
              <a:rPr lang="en-GB" sz="2200" dirty="0" err="1"/>
              <a:t>ArrayList</a:t>
            </a:r>
            <a:r>
              <a:rPr lang="en-GB" sz="2200" dirty="0"/>
              <a:t> without any type specified </a:t>
            </a:r>
          </a:p>
          <a:p>
            <a:r>
              <a:rPr lang="en-GB" sz="2200" dirty="0"/>
              <a:t>        </a:t>
            </a:r>
            <a:r>
              <a:rPr lang="en-GB" sz="2200" dirty="0" err="1"/>
              <a:t>ArrayList</a:t>
            </a:r>
            <a:r>
              <a:rPr lang="en-GB" sz="2200" dirty="0"/>
              <a:t> al = new </a:t>
            </a:r>
            <a:r>
              <a:rPr lang="en-GB" sz="2200" dirty="0" err="1"/>
              <a:t>ArrayList</a:t>
            </a:r>
            <a:r>
              <a:rPr lang="en-GB" sz="2200" dirty="0"/>
              <a:t>(); </a:t>
            </a:r>
          </a:p>
          <a:p>
            <a:r>
              <a:rPr lang="en-GB" sz="2200" dirty="0"/>
              <a:t>        </a:t>
            </a:r>
            <a:r>
              <a:rPr lang="en-GB" sz="2200" dirty="0" err="1"/>
              <a:t>al.add</a:t>
            </a:r>
            <a:r>
              <a:rPr lang="en-GB" sz="2200" dirty="0"/>
              <a:t>("Sachin"); </a:t>
            </a:r>
          </a:p>
          <a:p>
            <a:r>
              <a:rPr lang="en-GB" sz="2200" dirty="0"/>
              <a:t>        </a:t>
            </a:r>
            <a:r>
              <a:rPr lang="en-GB" sz="2200" dirty="0" err="1"/>
              <a:t>al.add</a:t>
            </a:r>
            <a:r>
              <a:rPr lang="en-GB" sz="2200" dirty="0"/>
              <a:t>("Rahul"); </a:t>
            </a:r>
          </a:p>
          <a:p>
            <a:r>
              <a:rPr lang="en-GB" sz="2200" dirty="0"/>
              <a:t>        </a:t>
            </a:r>
            <a:r>
              <a:rPr lang="en-GB" sz="2200" dirty="0" err="1"/>
              <a:t>al.add</a:t>
            </a:r>
            <a:r>
              <a:rPr lang="en-GB" sz="2200" dirty="0"/>
              <a:t>(10); // Compiler allows this </a:t>
            </a:r>
          </a:p>
          <a:p>
            <a:r>
              <a:rPr lang="en-GB" sz="2200" dirty="0"/>
              <a:t>        String s1 = (String)</a:t>
            </a:r>
            <a:r>
              <a:rPr lang="en-GB" sz="2200" dirty="0" err="1"/>
              <a:t>al.get</a:t>
            </a:r>
            <a:r>
              <a:rPr lang="en-GB" sz="2200" dirty="0"/>
              <a:t>(0); </a:t>
            </a:r>
          </a:p>
          <a:p>
            <a:r>
              <a:rPr lang="en-GB" sz="2200" dirty="0"/>
              <a:t>        String s2 = (String)</a:t>
            </a:r>
            <a:r>
              <a:rPr lang="en-GB" sz="2200" dirty="0" err="1"/>
              <a:t>al.get</a:t>
            </a:r>
            <a:r>
              <a:rPr lang="en-GB" sz="2200" dirty="0"/>
              <a:t>(1); </a:t>
            </a:r>
          </a:p>
          <a:p>
            <a:r>
              <a:rPr lang="en-GB" sz="2200" dirty="0"/>
              <a:t>                String s3 = (String)</a:t>
            </a:r>
            <a:r>
              <a:rPr lang="en-GB" sz="2200" dirty="0" err="1"/>
              <a:t>al.get</a:t>
            </a:r>
            <a:r>
              <a:rPr lang="en-GB" sz="2200" dirty="0"/>
              <a:t>(2); // Causes Runtime Exception </a:t>
            </a:r>
          </a:p>
          <a:p>
            <a:r>
              <a:rPr lang="en-GB" sz="2200" dirty="0"/>
              <a:t>    } </a:t>
            </a:r>
          </a:p>
          <a:p>
            <a:r>
              <a:rPr lang="en-GB" sz="2200" dirty="0"/>
              <a:t>} </a:t>
            </a:r>
            <a:endParaRPr lang="en-US" sz="2200" dirty="0"/>
          </a:p>
        </p:txBody>
      </p:sp>
    </p:spTree>
    <p:extLst>
      <p:ext uri="{BB962C8B-B14F-4D97-AF65-F5344CB8AC3E}">
        <p14:creationId xmlns:p14="http://schemas.microsoft.com/office/powerpoint/2010/main" val="160150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6612" y="1"/>
            <a:ext cx="11737910" cy="6858000"/>
          </a:xfrm>
        </p:spPr>
        <p:txBody>
          <a:bodyPr>
            <a:noAutofit/>
          </a:bodyPr>
          <a:lstStyle/>
          <a:p>
            <a:r>
              <a:rPr lang="en-GB" sz="2200" b="1" dirty="0"/>
              <a:t>How generics solve this problem?</a:t>
            </a:r>
            <a:br>
              <a:rPr lang="en-GB" sz="2200" dirty="0"/>
            </a:br>
            <a:r>
              <a:rPr lang="en-GB" sz="2200" dirty="0"/>
              <a:t>At the time of defining </a:t>
            </a:r>
            <a:r>
              <a:rPr lang="en-GB" sz="2200" dirty="0" err="1"/>
              <a:t>ArrayList</a:t>
            </a:r>
            <a:r>
              <a:rPr lang="en-GB" sz="2200" dirty="0"/>
              <a:t>, we can specify that this list can take only String objects.</a:t>
            </a:r>
          </a:p>
          <a:p>
            <a:r>
              <a:rPr lang="en-GB" sz="2200" dirty="0"/>
              <a:t>Using generics converts run time exceptions into compile time exception. </a:t>
            </a:r>
          </a:p>
          <a:p>
            <a:r>
              <a:rPr lang="en-GB" sz="2200" dirty="0"/>
              <a:t>class Test </a:t>
            </a:r>
          </a:p>
          <a:p>
            <a:r>
              <a:rPr lang="en-GB" sz="2200" dirty="0"/>
              <a:t>{ </a:t>
            </a:r>
          </a:p>
          <a:p>
            <a:r>
              <a:rPr lang="en-GB" sz="2200" dirty="0"/>
              <a:t>    public static void main(String[] </a:t>
            </a:r>
            <a:r>
              <a:rPr lang="en-GB" sz="2200" dirty="0" err="1"/>
              <a:t>args</a:t>
            </a:r>
            <a:r>
              <a:rPr lang="en-GB" sz="2200" dirty="0"/>
              <a:t>) </a:t>
            </a:r>
          </a:p>
          <a:p>
            <a:r>
              <a:rPr lang="en-GB" sz="2200" dirty="0"/>
              <a:t>    {</a:t>
            </a:r>
          </a:p>
          <a:p>
            <a:r>
              <a:rPr lang="en-GB" sz="2200" dirty="0"/>
              <a:t>        </a:t>
            </a:r>
            <a:r>
              <a:rPr lang="en-GB" sz="2200" dirty="0" err="1"/>
              <a:t>ArrayList</a:t>
            </a:r>
            <a:r>
              <a:rPr lang="en-GB" sz="2200" dirty="0"/>
              <a:t> &lt;String&gt; al = new </a:t>
            </a:r>
            <a:r>
              <a:rPr lang="en-GB" sz="2200" dirty="0" err="1"/>
              <a:t>ArrayList</a:t>
            </a:r>
            <a:r>
              <a:rPr lang="en-GB" sz="2200" dirty="0"/>
              <a:t>&lt;String&gt; </a:t>
            </a:r>
            <a:r>
              <a:rPr lang="en-GB" sz="1600" b="1" dirty="0"/>
              <a:t>(); // Creating a an </a:t>
            </a:r>
            <a:r>
              <a:rPr lang="en-GB" sz="1600" b="1" dirty="0" err="1"/>
              <a:t>ArrayList</a:t>
            </a:r>
            <a:r>
              <a:rPr lang="en-GB" sz="1600" b="1" dirty="0"/>
              <a:t> with String specified </a:t>
            </a:r>
            <a:endParaRPr lang="en-GB" sz="2200" dirty="0"/>
          </a:p>
          <a:p>
            <a:r>
              <a:rPr lang="en-GB" sz="2200" dirty="0"/>
              <a:t>          </a:t>
            </a:r>
            <a:r>
              <a:rPr lang="en-GB" sz="2200" dirty="0" err="1"/>
              <a:t>al.add</a:t>
            </a:r>
            <a:r>
              <a:rPr lang="en-GB" sz="2200" dirty="0"/>
              <a:t>("Sachin"); </a:t>
            </a:r>
          </a:p>
          <a:p>
            <a:r>
              <a:rPr lang="en-GB" sz="2200" dirty="0"/>
              <a:t>        </a:t>
            </a:r>
            <a:r>
              <a:rPr lang="en-GB" sz="2200" dirty="0" err="1"/>
              <a:t>al.add</a:t>
            </a:r>
            <a:r>
              <a:rPr lang="en-GB" sz="2200" dirty="0"/>
              <a:t>("Rahul"); </a:t>
            </a:r>
          </a:p>
          <a:p>
            <a:r>
              <a:rPr lang="en-GB" sz="2200" dirty="0"/>
              <a:t>                </a:t>
            </a:r>
            <a:r>
              <a:rPr lang="en-GB" sz="2200" dirty="0" err="1"/>
              <a:t>al.add</a:t>
            </a:r>
            <a:r>
              <a:rPr lang="en-GB" sz="2200" dirty="0"/>
              <a:t>(10);   </a:t>
            </a:r>
            <a:r>
              <a:rPr lang="en-GB" sz="2200" b="1" dirty="0"/>
              <a:t>// Now Compiler doesn't allow this </a:t>
            </a:r>
            <a:endParaRPr lang="en-GB" sz="2200" dirty="0"/>
          </a:p>
          <a:p>
            <a:r>
              <a:rPr lang="en-GB" sz="2200" dirty="0"/>
              <a:t>          String s1 = (String)</a:t>
            </a:r>
            <a:r>
              <a:rPr lang="en-GB" sz="2200" dirty="0" err="1"/>
              <a:t>al.get</a:t>
            </a:r>
            <a:r>
              <a:rPr lang="en-GB" sz="2200" dirty="0"/>
              <a:t>(0); </a:t>
            </a:r>
          </a:p>
          <a:p>
            <a:r>
              <a:rPr lang="en-GB" sz="2200" dirty="0"/>
              <a:t>        String s2 = (String)</a:t>
            </a:r>
            <a:r>
              <a:rPr lang="en-GB" sz="2200" dirty="0" err="1"/>
              <a:t>al.get</a:t>
            </a:r>
            <a:r>
              <a:rPr lang="en-GB" sz="2200" dirty="0"/>
              <a:t>(1); </a:t>
            </a:r>
          </a:p>
          <a:p>
            <a:r>
              <a:rPr lang="en-GB" sz="2200" dirty="0"/>
              <a:t>        String s3 = (String)</a:t>
            </a:r>
            <a:r>
              <a:rPr lang="en-GB" sz="2200" dirty="0" err="1"/>
              <a:t>al.get</a:t>
            </a:r>
            <a:r>
              <a:rPr lang="en-GB" sz="2200" dirty="0"/>
              <a:t>(2);   } } </a:t>
            </a:r>
            <a:endParaRPr lang="en-US" sz="2200" dirty="0"/>
          </a:p>
        </p:txBody>
      </p:sp>
    </p:spTree>
    <p:extLst>
      <p:ext uri="{BB962C8B-B14F-4D97-AF65-F5344CB8AC3E}">
        <p14:creationId xmlns:p14="http://schemas.microsoft.com/office/powerpoint/2010/main" val="204052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223934"/>
            <a:ext cx="11756572" cy="6494107"/>
          </a:xfrm>
        </p:spPr>
        <p:txBody>
          <a:bodyPr>
            <a:normAutofit fontScale="62500" lnSpcReduction="20000"/>
          </a:bodyPr>
          <a:lstStyle/>
          <a:p>
            <a:pPr lvl="0" fontAlgn="base"/>
            <a:r>
              <a:rPr lang="en-GB" sz="2600" dirty="0"/>
              <a:t>Individual Type Casting is not needed: If we do not use generics, then, in the above example every-time we retrieve data from </a:t>
            </a:r>
            <a:r>
              <a:rPr lang="en-GB" sz="2600" dirty="0" err="1"/>
              <a:t>ArrayList</a:t>
            </a:r>
            <a:r>
              <a:rPr lang="en-GB" sz="2600" dirty="0"/>
              <a:t>, we have to typecast it. Typecasting at every retrieval operation is a big headache. If we already know that our list only holds string data then we need not to typecast it every time.</a:t>
            </a:r>
          </a:p>
          <a:p>
            <a:r>
              <a:rPr lang="en-GB" sz="2600" i="1" dirty="0"/>
              <a:t> </a:t>
            </a:r>
            <a:r>
              <a:rPr lang="en-GB" sz="2600" dirty="0"/>
              <a:t>// We don't need to typecast individual members of </a:t>
            </a:r>
            <a:r>
              <a:rPr lang="en-GB" sz="2600" dirty="0" err="1"/>
              <a:t>ArrayList</a:t>
            </a:r>
            <a:r>
              <a:rPr lang="en-GB" sz="2600" dirty="0"/>
              <a:t> </a:t>
            </a:r>
          </a:p>
          <a:p>
            <a:r>
              <a:rPr lang="en-GB" sz="2600" dirty="0"/>
              <a:t>import </a:t>
            </a:r>
            <a:r>
              <a:rPr lang="en-GB" sz="2600" dirty="0" err="1"/>
              <a:t>java.util</a:t>
            </a:r>
            <a:r>
              <a:rPr lang="en-GB" sz="2600" dirty="0"/>
              <a:t>.*; </a:t>
            </a:r>
          </a:p>
          <a:p>
            <a:r>
              <a:rPr lang="en-GB" sz="2600" dirty="0"/>
              <a:t>  </a:t>
            </a:r>
          </a:p>
          <a:p>
            <a:r>
              <a:rPr lang="en-GB" sz="2600" dirty="0"/>
              <a:t>class Test </a:t>
            </a:r>
          </a:p>
          <a:p>
            <a:r>
              <a:rPr lang="en-GB" sz="2600" dirty="0"/>
              <a:t>{ </a:t>
            </a:r>
          </a:p>
          <a:p>
            <a:r>
              <a:rPr lang="en-GB" sz="2600" dirty="0"/>
              <a:t>    public static void main(String[] </a:t>
            </a:r>
            <a:r>
              <a:rPr lang="en-GB" sz="2600" dirty="0" err="1"/>
              <a:t>args</a:t>
            </a:r>
            <a:r>
              <a:rPr lang="en-GB" sz="2600" dirty="0"/>
              <a:t>) </a:t>
            </a:r>
          </a:p>
          <a:p>
            <a:r>
              <a:rPr lang="en-GB" sz="2600" dirty="0"/>
              <a:t>    { </a:t>
            </a:r>
          </a:p>
          <a:p>
            <a:r>
              <a:rPr lang="en-GB" sz="2600" dirty="0"/>
              <a:t>        // Creating a an </a:t>
            </a:r>
            <a:r>
              <a:rPr lang="en-GB" sz="2600" dirty="0" err="1"/>
              <a:t>ArrayList</a:t>
            </a:r>
            <a:r>
              <a:rPr lang="en-GB" sz="2600" dirty="0"/>
              <a:t> with String specified </a:t>
            </a:r>
          </a:p>
          <a:p>
            <a:r>
              <a:rPr lang="en-GB" sz="2600" dirty="0"/>
              <a:t>        </a:t>
            </a:r>
            <a:r>
              <a:rPr lang="en-GB" sz="2600" dirty="0" err="1"/>
              <a:t>ArrayList</a:t>
            </a:r>
            <a:r>
              <a:rPr lang="en-GB" sz="2600" dirty="0"/>
              <a:t> &lt;String&gt; al = new </a:t>
            </a:r>
            <a:r>
              <a:rPr lang="en-GB" sz="2600" dirty="0" err="1"/>
              <a:t>ArrayList</a:t>
            </a:r>
            <a:r>
              <a:rPr lang="en-GB" sz="2600" dirty="0"/>
              <a:t>&lt;String&gt; (); </a:t>
            </a:r>
          </a:p>
          <a:p>
            <a:r>
              <a:rPr lang="en-GB" sz="2600" dirty="0"/>
              <a:t>  </a:t>
            </a:r>
          </a:p>
          <a:p>
            <a:r>
              <a:rPr lang="en-GB" sz="2600" dirty="0"/>
              <a:t>        </a:t>
            </a:r>
            <a:r>
              <a:rPr lang="en-GB" sz="2600" dirty="0" err="1"/>
              <a:t>al.add</a:t>
            </a:r>
            <a:r>
              <a:rPr lang="en-GB" sz="2600" dirty="0"/>
              <a:t>("Sachin"); </a:t>
            </a:r>
          </a:p>
          <a:p>
            <a:r>
              <a:rPr lang="en-GB" sz="2600" dirty="0"/>
              <a:t>        </a:t>
            </a:r>
            <a:r>
              <a:rPr lang="en-GB" sz="2600" dirty="0" err="1"/>
              <a:t>al.add</a:t>
            </a:r>
            <a:r>
              <a:rPr lang="en-GB" sz="2600" dirty="0"/>
              <a:t>("Rahul"); </a:t>
            </a:r>
          </a:p>
          <a:p>
            <a:r>
              <a:rPr lang="en-GB" sz="2600" dirty="0"/>
              <a:t>  </a:t>
            </a:r>
          </a:p>
          <a:p>
            <a:r>
              <a:rPr lang="en-GB" sz="2600" dirty="0"/>
              <a:t>        // Typecasting is not needed  </a:t>
            </a:r>
          </a:p>
          <a:p>
            <a:r>
              <a:rPr lang="en-GB" sz="2600" dirty="0"/>
              <a:t>        String s1 = </a:t>
            </a:r>
            <a:r>
              <a:rPr lang="en-GB" sz="2600" dirty="0" err="1"/>
              <a:t>al.get</a:t>
            </a:r>
            <a:r>
              <a:rPr lang="en-GB" sz="2600" dirty="0"/>
              <a:t>(0); </a:t>
            </a:r>
          </a:p>
          <a:p>
            <a:r>
              <a:rPr lang="en-GB" sz="2600" dirty="0"/>
              <a:t>        String s2 = </a:t>
            </a:r>
            <a:r>
              <a:rPr lang="en-GB" sz="2600" dirty="0" err="1"/>
              <a:t>al.get</a:t>
            </a:r>
            <a:r>
              <a:rPr lang="en-GB" sz="2600" dirty="0"/>
              <a:t>(1); </a:t>
            </a:r>
          </a:p>
          <a:p>
            <a:r>
              <a:rPr lang="en-GB" sz="2600" dirty="0"/>
              <a:t>    } </a:t>
            </a:r>
          </a:p>
          <a:p>
            <a:r>
              <a:rPr lang="en-GB" sz="2600" dirty="0"/>
              <a:t>} </a:t>
            </a:r>
          </a:p>
          <a:p>
            <a:endParaRPr lang="en-US" dirty="0"/>
          </a:p>
        </p:txBody>
      </p:sp>
    </p:spTree>
    <p:extLst>
      <p:ext uri="{BB962C8B-B14F-4D97-AF65-F5344CB8AC3E}">
        <p14:creationId xmlns:p14="http://schemas.microsoft.com/office/powerpoint/2010/main" val="313719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97159" y="149291"/>
            <a:ext cx="11308702" cy="6531428"/>
          </a:xfrm>
        </p:spPr>
        <p:txBody>
          <a:bodyPr>
            <a:normAutofit fontScale="85000" lnSpcReduction="20000"/>
          </a:bodyPr>
          <a:lstStyle/>
          <a:p>
            <a:pPr fontAlgn="base"/>
            <a:r>
              <a:rPr lang="en-GB" dirty="0"/>
              <a:t> </a:t>
            </a:r>
          </a:p>
          <a:p>
            <a:pPr lvl="0" fontAlgn="base"/>
            <a:r>
              <a:rPr lang="en-GB" sz="2200" dirty="0"/>
              <a:t>Implementing generic algorithms: By using generics, we can implement algorithms that work on different types of objects and at the same they are type safe too.</a:t>
            </a:r>
          </a:p>
          <a:p>
            <a:r>
              <a:rPr lang="en-US" sz="2200" b="1" dirty="0"/>
              <a:t>Example program to sort string, integers and </a:t>
            </a:r>
            <a:r>
              <a:rPr lang="en-US" sz="2200" b="1" dirty="0" err="1"/>
              <a:t>emp</a:t>
            </a:r>
            <a:r>
              <a:rPr lang="en-US" sz="2200" b="1" dirty="0"/>
              <a:t> objects using </a:t>
            </a:r>
            <a:r>
              <a:rPr lang="en-US" sz="2200" b="1" dirty="0" err="1"/>
              <a:t>Colletions.sort</a:t>
            </a:r>
            <a:endParaRPr lang="en-US" sz="2200" b="1" dirty="0"/>
          </a:p>
          <a:p>
            <a:pPr marL="0" indent="0">
              <a:buNone/>
            </a:pPr>
            <a:r>
              <a:rPr lang="en-US" sz="2400" b="1" dirty="0"/>
              <a:t>import</a:t>
            </a:r>
            <a:r>
              <a:rPr lang="en-US" sz="2400" dirty="0"/>
              <a:t> </a:t>
            </a:r>
            <a:r>
              <a:rPr lang="en-US" sz="2400" dirty="0" err="1"/>
              <a:t>java.util.ArrayList</a:t>
            </a:r>
            <a:r>
              <a:rPr lang="en-US" sz="2400" dirty="0"/>
              <a:t>;</a:t>
            </a:r>
          </a:p>
          <a:p>
            <a:pPr marL="0" indent="0">
              <a:buNone/>
            </a:pPr>
            <a:r>
              <a:rPr lang="en-US" sz="2400" b="1" dirty="0"/>
              <a:t>import</a:t>
            </a:r>
            <a:r>
              <a:rPr lang="en-US" sz="2400" dirty="0"/>
              <a:t> </a:t>
            </a:r>
            <a:r>
              <a:rPr lang="en-US" sz="2400" dirty="0" err="1"/>
              <a:t>java.util.Arrays</a:t>
            </a:r>
            <a:r>
              <a:rPr lang="en-US" sz="2400" dirty="0"/>
              <a:t>;</a:t>
            </a:r>
          </a:p>
          <a:p>
            <a:pPr marL="0" indent="0">
              <a:buNone/>
            </a:pPr>
            <a:r>
              <a:rPr lang="en-US" sz="2400" b="1" dirty="0"/>
              <a:t>import</a:t>
            </a:r>
            <a:r>
              <a:rPr lang="en-US" sz="2400" dirty="0"/>
              <a:t> </a:t>
            </a:r>
            <a:r>
              <a:rPr lang="en-US" sz="2400" dirty="0" err="1"/>
              <a:t>java.util.Collections</a:t>
            </a:r>
            <a:r>
              <a:rPr lang="en-US" sz="2400" dirty="0"/>
              <a:t>;</a:t>
            </a:r>
          </a:p>
          <a:p>
            <a:pPr marL="0" indent="0">
              <a:buNone/>
            </a:pPr>
            <a:r>
              <a:rPr lang="en-US" sz="2400" b="1" dirty="0"/>
              <a:t>import</a:t>
            </a:r>
            <a:r>
              <a:rPr lang="en-US" sz="2400" dirty="0"/>
              <a:t> </a:t>
            </a:r>
            <a:r>
              <a:rPr lang="en-US" sz="2400" dirty="0" err="1"/>
              <a:t>java.util.List</a:t>
            </a:r>
            <a:r>
              <a:rPr lang="en-US" sz="2400" dirty="0"/>
              <a:t>;</a:t>
            </a:r>
          </a:p>
          <a:p>
            <a:pPr marL="0" indent="0">
              <a:buNone/>
            </a:pPr>
            <a:r>
              <a:rPr lang="en-US" sz="2400" b="1" dirty="0"/>
              <a:t>public</a:t>
            </a:r>
            <a:r>
              <a:rPr lang="en-US" sz="2400" dirty="0"/>
              <a:t> </a:t>
            </a:r>
            <a:r>
              <a:rPr lang="en-US" sz="2400" b="1" dirty="0"/>
              <a:t>class</a:t>
            </a:r>
            <a:r>
              <a:rPr lang="en-US" sz="2400" dirty="0"/>
              <a:t> </a:t>
            </a:r>
            <a:r>
              <a:rPr lang="en-US" sz="2400" dirty="0" err="1"/>
              <a:t>GenClass</a:t>
            </a:r>
            <a:r>
              <a:rPr lang="en-US" sz="2400" dirty="0"/>
              <a:t> {</a:t>
            </a:r>
          </a:p>
          <a:p>
            <a:pPr marL="0" indent="0">
              <a:buNone/>
            </a:pP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marL="0" indent="0">
              <a:buNone/>
            </a:pPr>
            <a:r>
              <a:rPr lang="en-US" sz="2400" dirty="0"/>
              <a:t>List&lt;String&gt; names= </a:t>
            </a:r>
            <a:r>
              <a:rPr lang="en-US" sz="2400" dirty="0" err="1"/>
              <a:t>Arrays.</a:t>
            </a:r>
            <a:r>
              <a:rPr lang="en-US" sz="2400" i="1" dirty="0" err="1"/>
              <a:t>asList</a:t>
            </a:r>
            <a:r>
              <a:rPr lang="en-US" sz="2400" dirty="0"/>
              <a:t>("</a:t>
            </a:r>
            <a:r>
              <a:rPr lang="en-US" sz="2400" dirty="0" err="1"/>
              <a:t>mango","banana","apple","orange</a:t>
            </a:r>
            <a:r>
              <a:rPr lang="en-US" sz="2400" dirty="0"/>
              <a:t>");</a:t>
            </a:r>
          </a:p>
          <a:p>
            <a:pPr marL="0" indent="0">
              <a:buNone/>
            </a:pPr>
            <a:r>
              <a:rPr lang="en-US" sz="2400" dirty="0"/>
              <a:t>List&lt;Integer&gt; </a:t>
            </a:r>
            <a:r>
              <a:rPr lang="en-US" sz="2400" dirty="0" err="1"/>
              <a:t>intergs</a:t>
            </a:r>
            <a:r>
              <a:rPr lang="en-US" sz="2400" dirty="0"/>
              <a:t>= </a:t>
            </a:r>
            <a:r>
              <a:rPr lang="en-US" sz="2400" dirty="0" err="1"/>
              <a:t>Arrays.</a:t>
            </a:r>
            <a:r>
              <a:rPr lang="en-US" sz="2400" i="1" dirty="0" err="1"/>
              <a:t>asList</a:t>
            </a:r>
            <a:r>
              <a:rPr lang="en-US" sz="2400" dirty="0"/>
              <a:t>(3,5,2,4,7,1);</a:t>
            </a:r>
          </a:p>
          <a:p>
            <a:pPr marL="0" indent="0">
              <a:buNone/>
            </a:pPr>
            <a:r>
              <a:rPr lang="en-US" sz="2400" dirty="0" err="1"/>
              <a:t>Collections.</a:t>
            </a:r>
            <a:r>
              <a:rPr lang="en-US" sz="2400" i="1" dirty="0" err="1"/>
              <a:t>sort</a:t>
            </a:r>
            <a:r>
              <a:rPr lang="en-US" sz="2400" dirty="0"/>
              <a:t> (names);</a:t>
            </a:r>
          </a:p>
          <a:p>
            <a:pPr marL="0" indent="0">
              <a:buNone/>
            </a:pPr>
            <a:r>
              <a:rPr lang="en-US" sz="2400" dirty="0" err="1"/>
              <a:t>System.</a:t>
            </a:r>
            <a:r>
              <a:rPr lang="en-US" sz="2400" b="1" i="1" dirty="0" err="1"/>
              <a:t>out</a:t>
            </a:r>
            <a:r>
              <a:rPr lang="en-US" sz="2400" dirty="0" err="1"/>
              <a:t>.println</a:t>
            </a:r>
            <a:r>
              <a:rPr lang="en-US" sz="2400" dirty="0"/>
              <a:t>(names);</a:t>
            </a:r>
          </a:p>
          <a:p>
            <a:pPr marL="0" indent="0">
              <a:buNone/>
            </a:pPr>
            <a:r>
              <a:rPr lang="en-US" sz="2400" dirty="0" err="1"/>
              <a:t>Collections.</a:t>
            </a:r>
            <a:r>
              <a:rPr lang="en-US" sz="2400" i="1" dirty="0" err="1"/>
              <a:t>reverse</a:t>
            </a:r>
            <a:r>
              <a:rPr lang="en-US" sz="2400" dirty="0"/>
              <a:t>(names);</a:t>
            </a:r>
          </a:p>
          <a:p>
            <a:pPr marL="0" indent="0">
              <a:buNone/>
            </a:pPr>
            <a:r>
              <a:rPr lang="en-US" sz="2400" dirty="0" err="1"/>
              <a:t>System.</a:t>
            </a:r>
            <a:r>
              <a:rPr lang="en-US" sz="2400" b="1" i="1" dirty="0" err="1"/>
              <a:t>out</a:t>
            </a:r>
            <a:r>
              <a:rPr lang="en-US" sz="2400" dirty="0" err="1"/>
              <a:t>.println</a:t>
            </a:r>
            <a:r>
              <a:rPr lang="en-US" sz="2400" dirty="0"/>
              <a:t>(names);</a:t>
            </a:r>
          </a:p>
          <a:p>
            <a:pPr marL="0" indent="0">
              <a:buNone/>
            </a:pPr>
            <a:r>
              <a:rPr lang="en-US" sz="2400" dirty="0" err="1"/>
              <a:t>Collections.</a:t>
            </a:r>
            <a:r>
              <a:rPr lang="en-US" sz="2400" i="1" dirty="0" err="1"/>
              <a:t>sort</a:t>
            </a:r>
            <a:r>
              <a:rPr lang="en-US" sz="2400" dirty="0"/>
              <a:t> (</a:t>
            </a:r>
            <a:r>
              <a:rPr lang="en-US" sz="2400" dirty="0" err="1"/>
              <a:t>intergs</a:t>
            </a:r>
            <a:r>
              <a:rPr lang="en-US" sz="2400" dirty="0"/>
              <a:t>);</a:t>
            </a:r>
          </a:p>
          <a:p>
            <a:pPr marL="0" indent="0">
              <a:buNone/>
            </a:pPr>
            <a:r>
              <a:rPr lang="en-US" sz="2400" dirty="0" err="1"/>
              <a:t>System.</a:t>
            </a:r>
            <a:r>
              <a:rPr lang="en-US" sz="2400" b="1" i="1" dirty="0" err="1"/>
              <a:t>out</a:t>
            </a:r>
            <a:r>
              <a:rPr lang="en-US" sz="2400" dirty="0" err="1"/>
              <a:t>.println</a:t>
            </a:r>
            <a:r>
              <a:rPr lang="en-US" sz="2400" dirty="0"/>
              <a:t>(</a:t>
            </a:r>
            <a:r>
              <a:rPr lang="en-US" sz="2400" dirty="0" err="1"/>
              <a:t>intergs</a:t>
            </a:r>
            <a:r>
              <a:rPr lang="en-US" sz="2400" dirty="0"/>
              <a:t>); </a:t>
            </a:r>
          </a:p>
          <a:p>
            <a:endParaRPr lang="en-US" sz="2200" dirty="0"/>
          </a:p>
        </p:txBody>
      </p:sp>
    </p:spTree>
    <p:extLst>
      <p:ext uri="{BB962C8B-B14F-4D97-AF65-F5344CB8AC3E}">
        <p14:creationId xmlns:p14="http://schemas.microsoft.com/office/powerpoint/2010/main" val="148801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273" y="0"/>
            <a:ext cx="11986727" cy="6858000"/>
          </a:xfrm>
        </p:spPr>
        <p:txBody>
          <a:bodyPr>
            <a:normAutofit fontScale="85000" lnSpcReduction="20000"/>
          </a:bodyPr>
          <a:lstStyle/>
          <a:p>
            <a:pPr marL="3657600" lvl="8" indent="0">
              <a:buNone/>
            </a:pPr>
            <a:endParaRPr lang="en-US" sz="5600" dirty="0"/>
          </a:p>
          <a:p>
            <a:pPr marL="2286000" lvl="5" indent="0">
              <a:buNone/>
            </a:pPr>
            <a:r>
              <a:rPr lang="en-US" sz="4500" dirty="0"/>
              <a:t>List&lt;</a:t>
            </a:r>
            <a:r>
              <a:rPr lang="en-US" sz="4500" dirty="0" err="1"/>
              <a:t>Emp</a:t>
            </a:r>
            <a:r>
              <a:rPr lang="en-US" sz="4500" dirty="0"/>
              <a:t>&gt; </a:t>
            </a:r>
            <a:r>
              <a:rPr lang="en-US" sz="4500" dirty="0" err="1"/>
              <a:t>emps</a:t>
            </a:r>
            <a:r>
              <a:rPr lang="en-US" sz="4500" dirty="0"/>
              <a:t>= </a:t>
            </a:r>
            <a:r>
              <a:rPr lang="en-US" sz="4500" b="1" dirty="0"/>
              <a:t>new</a:t>
            </a:r>
            <a:r>
              <a:rPr lang="en-US" sz="4500" dirty="0"/>
              <a:t> </a:t>
            </a:r>
            <a:r>
              <a:rPr lang="en-US" sz="4500" dirty="0" err="1"/>
              <a:t>ArrayList</a:t>
            </a:r>
            <a:r>
              <a:rPr lang="en-US" sz="4500" dirty="0"/>
              <a:t>&lt;</a:t>
            </a:r>
            <a:r>
              <a:rPr lang="en-US" sz="4500" dirty="0" err="1"/>
              <a:t>Emp</a:t>
            </a:r>
            <a:r>
              <a:rPr lang="en-US" sz="4500" dirty="0"/>
              <a:t>&gt;();</a:t>
            </a:r>
          </a:p>
          <a:p>
            <a:pPr marL="2286000" lvl="5" indent="0">
              <a:buNone/>
            </a:pPr>
            <a:r>
              <a:rPr lang="en-US" sz="4500" dirty="0" err="1"/>
              <a:t>emps.add</a:t>
            </a:r>
            <a:r>
              <a:rPr lang="en-US" sz="4500" dirty="0"/>
              <a:t>(</a:t>
            </a:r>
            <a:r>
              <a:rPr lang="en-US" sz="4500" b="1" dirty="0"/>
              <a:t>new</a:t>
            </a:r>
            <a:r>
              <a:rPr lang="en-US" sz="4500" dirty="0"/>
              <a:t> </a:t>
            </a:r>
            <a:r>
              <a:rPr lang="en-US" sz="4500" dirty="0" err="1"/>
              <a:t>Emp</a:t>
            </a:r>
            <a:r>
              <a:rPr lang="en-US" sz="4500" dirty="0"/>
              <a:t>(”kim",45,”Mar"));</a:t>
            </a:r>
          </a:p>
          <a:p>
            <a:pPr marL="2286000" lvl="5" indent="0">
              <a:buNone/>
            </a:pPr>
            <a:r>
              <a:rPr lang="en-US" sz="4500" dirty="0" err="1"/>
              <a:t>emps.add</a:t>
            </a:r>
            <a:r>
              <a:rPr lang="en-US" sz="4500" dirty="0"/>
              <a:t>(</a:t>
            </a:r>
            <a:r>
              <a:rPr lang="en-US" sz="4500" b="1" dirty="0"/>
              <a:t>new</a:t>
            </a:r>
            <a:r>
              <a:rPr lang="en-US" sz="4500" dirty="0"/>
              <a:t> </a:t>
            </a:r>
            <a:r>
              <a:rPr lang="en-US" sz="4500" dirty="0" err="1"/>
              <a:t>Emp</a:t>
            </a:r>
            <a:r>
              <a:rPr lang="en-US" sz="4500" dirty="0"/>
              <a:t>("jim",20,"cort"));</a:t>
            </a:r>
          </a:p>
          <a:p>
            <a:pPr marL="2286000" lvl="5" indent="0">
              <a:buNone/>
            </a:pPr>
            <a:r>
              <a:rPr lang="en-US" sz="4500" dirty="0" err="1"/>
              <a:t>emps.add</a:t>
            </a:r>
            <a:r>
              <a:rPr lang="en-US" sz="4500" dirty="0"/>
              <a:t>(</a:t>
            </a:r>
            <a:r>
              <a:rPr lang="en-US" sz="4500" b="1" dirty="0"/>
              <a:t>new</a:t>
            </a:r>
            <a:r>
              <a:rPr lang="en-US" sz="4500" dirty="0"/>
              <a:t> </a:t>
            </a:r>
            <a:r>
              <a:rPr lang="en-US" sz="4500" dirty="0" err="1"/>
              <a:t>Emp</a:t>
            </a:r>
            <a:r>
              <a:rPr lang="en-US" sz="4500" dirty="0"/>
              <a:t>("sim",12,”Pan"));</a:t>
            </a:r>
          </a:p>
          <a:p>
            <a:pPr marL="2286000" lvl="5" indent="0">
              <a:buNone/>
            </a:pPr>
            <a:r>
              <a:rPr lang="en-US" sz="4500" dirty="0" err="1"/>
              <a:t>emps.add</a:t>
            </a:r>
            <a:r>
              <a:rPr lang="en-US" sz="4500" dirty="0"/>
              <a:t>(</a:t>
            </a:r>
            <a:r>
              <a:rPr lang="en-US" sz="4500" b="1" dirty="0"/>
              <a:t>new</a:t>
            </a:r>
            <a:r>
              <a:rPr lang="en-US" sz="4500" dirty="0"/>
              <a:t> </a:t>
            </a:r>
            <a:r>
              <a:rPr lang="en-US" sz="4500" dirty="0" err="1"/>
              <a:t>Emp</a:t>
            </a:r>
            <a:r>
              <a:rPr lang="en-US" sz="4500" dirty="0"/>
              <a:t>("tim",35,”Que"));</a:t>
            </a:r>
          </a:p>
          <a:p>
            <a:pPr marL="2286000" lvl="5" indent="0">
              <a:buNone/>
            </a:pPr>
            <a:r>
              <a:rPr lang="en-US" sz="4500" dirty="0" err="1"/>
              <a:t>Collections.</a:t>
            </a:r>
            <a:r>
              <a:rPr lang="en-US" sz="4500" i="1" dirty="0" err="1"/>
              <a:t>sort</a:t>
            </a:r>
            <a:r>
              <a:rPr lang="en-US" sz="4500" dirty="0"/>
              <a:t>(</a:t>
            </a:r>
            <a:r>
              <a:rPr lang="en-US" sz="4500" dirty="0" err="1"/>
              <a:t>emps</a:t>
            </a:r>
            <a:r>
              <a:rPr lang="en-US" sz="4500" dirty="0"/>
              <a:t>);</a:t>
            </a:r>
          </a:p>
          <a:p>
            <a:pPr marL="2286000" lvl="5" indent="0">
              <a:buNone/>
            </a:pPr>
            <a:r>
              <a:rPr lang="en-US" sz="4500" dirty="0" err="1"/>
              <a:t>System.</a:t>
            </a:r>
            <a:r>
              <a:rPr lang="en-US" sz="4500" b="1" i="1" dirty="0" err="1"/>
              <a:t>out</a:t>
            </a:r>
            <a:r>
              <a:rPr lang="en-US" sz="4500" dirty="0" err="1"/>
              <a:t>.println</a:t>
            </a:r>
            <a:r>
              <a:rPr lang="en-US" sz="4500" dirty="0"/>
              <a:t>(</a:t>
            </a:r>
            <a:r>
              <a:rPr lang="en-US" sz="4500" dirty="0" err="1"/>
              <a:t>emps</a:t>
            </a:r>
            <a:r>
              <a:rPr lang="en-US" sz="5600" dirty="0"/>
              <a:t>);</a:t>
            </a:r>
          </a:p>
          <a:p>
            <a:pPr marL="2286000" lvl="5" indent="0">
              <a:buNone/>
            </a:pPr>
            <a:r>
              <a:rPr lang="en-US" sz="5600" dirty="0"/>
              <a:t>}</a:t>
            </a:r>
          </a:p>
          <a:p>
            <a:pPr marL="3657600" lvl="8" indent="0">
              <a:buNone/>
            </a:pPr>
            <a:r>
              <a:rPr lang="en-US" sz="5600" dirty="0"/>
              <a:t> </a:t>
            </a:r>
            <a:endParaRPr lang="en-US" dirty="0"/>
          </a:p>
        </p:txBody>
      </p:sp>
    </p:spTree>
    <p:extLst>
      <p:ext uri="{BB962C8B-B14F-4D97-AF65-F5344CB8AC3E}">
        <p14:creationId xmlns:p14="http://schemas.microsoft.com/office/powerpoint/2010/main" val="206927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224" y="130629"/>
            <a:ext cx="11607282" cy="6550089"/>
          </a:xfrm>
        </p:spPr>
        <p:txBody>
          <a:bodyPr>
            <a:normAutofit fontScale="25000" lnSpcReduction="20000"/>
          </a:bodyPr>
          <a:lstStyle/>
          <a:p>
            <a:pPr marL="3657600" lvl="8" indent="0">
              <a:buNone/>
            </a:pPr>
            <a:r>
              <a:rPr lang="en-US" sz="5600" dirty="0"/>
              <a:t> </a:t>
            </a:r>
            <a:r>
              <a:rPr lang="en-US" sz="6400" b="1" dirty="0"/>
              <a:t>class</a:t>
            </a:r>
            <a:r>
              <a:rPr lang="en-US" sz="6400" dirty="0"/>
              <a:t> </a:t>
            </a:r>
            <a:r>
              <a:rPr lang="en-US" sz="6400" dirty="0" err="1"/>
              <a:t>Emp</a:t>
            </a:r>
            <a:r>
              <a:rPr lang="en-US" sz="6400" dirty="0"/>
              <a:t> </a:t>
            </a:r>
            <a:r>
              <a:rPr lang="en-US" sz="6400" b="1" dirty="0"/>
              <a:t>implements</a:t>
            </a:r>
            <a:r>
              <a:rPr lang="en-US" sz="6400" dirty="0"/>
              <a:t> Comparable&lt;</a:t>
            </a:r>
            <a:r>
              <a:rPr lang="en-US" sz="6400" dirty="0" err="1"/>
              <a:t>Emp</a:t>
            </a:r>
            <a:r>
              <a:rPr lang="en-US" sz="6400" dirty="0"/>
              <a:t>&gt;{</a:t>
            </a:r>
          </a:p>
          <a:p>
            <a:pPr marL="3657600" lvl="8" indent="0">
              <a:buNone/>
            </a:pPr>
            <a:r>
              <a:rPr lang="en-US" sz="6400" dirty="0"/>
              <a:t>String name;</a:t>
            </a:r>
          </a:p>
          <a:p>
            <a:pPr marL="3657600" lvl="8" indent="0">
              <a:buNone/>
            </a:pPr>
            <a:r>
              <a:rPr lang="en-US" sz="6400" b="1" dirty="0" err="1"/>
              <a:t>int</a:t>
            </a:r>
            <a:r>
              <a:rPr lang="en-US" sz="6400" dirty="0"/>
              <a:t> age;</a:t>
            </a:r>
          </a:p>
          <a:p>
            <a:pPr marL="3657600" lvl="8" indent="0">
              <a:buNone/>
            </a:pPr>
            <a:r>
              <a:rPr lang="en-US" sz="6400" dirty="0"/>
              <a:t>String </a:t>
            </a:r>
            <a:r>
              <a:rPr lang="en-US" sz="6400" dirty="0" err="1"/>
              <a:t>addr</a:t>
            </a:r>
            <a:r>
              <a:rPr lang="en-US" sz="6400" dirty="0"/>
              <a:t>;</a:t>
            </a:r>
          </a:p>
          <a:p>
            <a:pPr marL="3657600" lvl="8" indent="0">
              <a:buNone/>
            </a:pPr>
            <a:r>
              <a:rPr lang="en-US" sz="6400" b="1" dirty="0"/>
              <a:t>public</a:t>
            </a:r>
            <a:r>
              <a:rPr lang="en-US" sz="6400" dirty="0"/>
              <a:t> </a:t>
            </a:r>
            <a:r>
              <a:rPr lang="en-US" sz="6400" dirty="0" err="1"/>
              <a:t>Emp</a:t>
            </a:r>
            <a:r>
              <a:rPr lang="en-US" sz="6400" dirty="0"/>
              <a:t>(String n, </a:t>
            </a:r>
            <a:r>
              <a:rPr lang="en-US" sz="6400" b="1" dirty="0" err="1"/>
              <a:t>int</a:t>
            </a:r>
            <a:r>
              <a:rPr lang="en-US" sz="6400" dirty="0"/>
              <a:t> a, String ad) {</a:t>
            </a:r>
          </a:p>
          <a:p>
            <a:pPr marL="3657600" lvl="8" indent="0">
              <a:buNone/>
            </a:pPr>
            <a:r>
              <a:rPr lang="en-US" sz="6400" dirty="0"/>
              <a:t>name=n;</a:t>
            </a:r>
          </a:p>
          <a:p>
            <a:pPr marL="3657600" lvl="8" indent="0">
              <a:buNone/>
            </a:pPr>
            <a:r>
              <a:rPr lang="en-US" sz="6400" dirty="0"/>
              <a:t>age=a;</a:t>
            </a:r>
          </a:p>
          <a:p>
            <a:pPr marL="3657600" lvl="8" indent="0">
              <a:buNone/>
            </a:pPr>
            <a:r>
              <a:rPr lang="en-US" sz="6400" dirty="0" err="1"/>
              <a:t>addr</a:t>
            </a:r>
            <a:r>
              <a:rPr lang="en-US" sz="6400" dirty="0"/>
              <a:t>=ad;</a:t>
            </a:r>
          </a:p>
          <a:p>
            <a:pPr marL="3657600" lvl="8" indent="0">
              <a:buNone/>
            </a:pPr>
            <a:r>
              <a:rPr lang="en-US" sz="6400" dirty="0"/>
              <a:t>}</a:t>
            </a:r>
          </a:p>
          <a:p>
            <a:pPr marL="3657600" lvl="8" indent="0">
              <a:buNone/>
            </a:pPr>
            <a:r>
              <a:rPr lang="en-US" sz="6400" b="1" dirty="0"/>
              <a:t>public</a:t>
            </a:r>
            <a:r>
              <a:rPr lang="en-US" sz="6400" dirty="0"/>
              <a:t> String </a:t>
            </a:r>
            <a:r>
              <a:rPr lang="en-US" sz="6400" dirty="0" err="1"/>
              <a:t>toString</a:t>
            </a:r>
            <a:r>
              <a:rPr lang="en-US" sz="6400" dirty="0"/>
              <a:t>()</a:t>
            </a:r>
          </a:p>
          <a:p>
            <a:pPr marL="3657600" lvl="8" indent="0">
              <a:buNone/>
            </a:pPr>
            <a:r>
              <a:rPr lang="en-US" sz="6400" dirty="0"/>
              <a:t>{</a:t>
            </a:r>
          </a:p>
          <a:p>
            <a:pPr marL="3657600" lvl="8" indent="0">
              <a:buNone/>
            </a:pPr>
            <a:r>
              <a:rPr lang="en-US" sz="6400" b="1" dirty="0"/>
              <a:t>return</a:t>
            </a:r>
            <a:r>
              <a:rPr lang="en-US" sz="6400" dirty="0"/>
              <a:t> </a:t>
            </a:r>
            <a:r>
              <a:rPr lang="en-US" sz="6400" dirty="0" err="1"/>
              <a:t>String.</a:t>
            </a:r>
            <a:r>
              <a:rPr lang="en-US" sz="6400" i="1" dirty="0" err="1"/>
              <a:t>format</a:t>
            </a:r>
            <a:r>
              <a:rPr lang="en-US" sz="6400" dirty="0"/>
              <a:t> ("[%</a:t>
            </a:r>
            <a:r>
              <a:rPr lang="en-US" sz="6400" dirty="0" err="1"/>
              <a:t>s,%d,%s</a:t>
            </a:r>
            <a:r>
              <a:rPr lang="en-US" sz="6400" dirty="0"/>
              <a:t>]",</a:t>
            </a:r>
            <a:r>
              <a:rPr lang="en-US" sz="6400" dirty="0" err="1"/>
              <a:t>name,age,addr</a:t>
            </a:r>
            <a:r>
              <a:rPr lang="en-US" sz="6400" dirty="0"/>
              <a:t>);</a:t>
            </a:r>
          </a:p>
          <a:p>
            <a:pPr marL="3657600" lvl="8" indent="0">
              <a:buNone/>
            </a:pPr>
            <a:r>
              <a:rPr lang="en-US" sz="6400" dirty="0"/>
              <a:t>}</a:t>
            </a:r>
          </a:p>
          <a:p>
            <a:pPr marL="3657600" lvl="8" indent="0">
              <a:buNone/>
            </a:pPr>
            <a:r>
              <a:rPr lang="en-US" sz="6400" dirty="0"/>
              <a:t>@Override</a:t>
            </a:r>
          </a:p>
          <a:p>
            <a:pPr marL="3657600" lvl="8" indent="0">
              <a:buNone/>
            </a:pPr>
            <a:r>
              <a:rPr lang="en-US" sz="6400" b="1" dirty="0"/>
              <a:t>public</a:t>
            </a:r>
            <a:r>
              <a:rPr lang="en-US" sz="6400" dirty="0"/>
              <a:t> </a:t>
            </a:r>
            <a:r>
              <a:rPr lang="en-US" sz="6400" b="1" dirty="0" err="1"/>
              <a:t>int</a:t>
            </a:r>
            <a:r>
              <a:rPr lang="en-US" sz="6400" dirty="0"/>
              <a:t> </a:t>
            </a:r>
            <a:r>
              <a:rPr lang="en-US" sz="6400" dirty="0" err="1"/>
              <a:t>compareTo</a:t>
            </a:r>
            <a:r>
              <a:rPr lang="en-US" sz="6400" dirty="0"/>
              <a:t>(</a:t>
            </a:r>
            <a:r>
              <a:rPr lang="en-US" sz="6400" dirty="0" err="1"/>
              <a:t>Emp</a:t>
            </a:r>
            <a:r>
              <a:rPr lang="en-US" sz="6400" dirty="0"/>
              <a:t> o) {</a:t>
            </a:r>
          </a:p>
          <a:p>
            <a:pPr marL="3657600" lvl="8" indent="0">
              <a:buNone/>
            </a:pPr>
            <a:r>
              <a:rPr lang="en-US" sz="6400" dirty="0"/>
              <a:t> </a:t>
            </a:r>
          </a:p>
          <a:p>
            <a:pPr marL="3657600" lvl="8" indent="0">
              <a:buNone/>
            </a:pPr>
            <a:r>
              <a:rPr lang="en-US" sz="6400" b="1" dirty="0"/>
              <a:t>return</a:t>
            </a:r>
            <a:r>
              <a:rPr lang="en-US" sz="6400" dirty="0"/>
              <a:t> </a:t>
            </a:r>
            <a:r>
              <a:rPr lang="en-US" sz="6400" b="1" dirty="0" err="1"/>
              <a:t>this</a:t>
            </a:r>
            <a:r>
              <a:rPr lang="en-US" sz="6400" dirty="0" err="1"/>
              <a:t>.age-o.age</a:t>
            </a:r>
            <a:r>
              <a:rPr lang="en-US" sz="6400" dirty="0"/>
              <a:t>;  //to sort on age</a:t>
            </a:r>
          </a:p>
          <a:p>
            <a:pPr marL="3657600" lvl="8" indent="0">
              <a:buNone/>
            </a:pPr>
            <a:r>
              <a:rPr lang="en-US" sz="6400" dirty="0"/>
              <a:t>//return </a:t>
            </a:r>
            <a:r>
              <a:rPr lang="en-US" sz="6400" dirty="0" err="1"/>
              <a:t>this.name.compareTo</a:t>
            </a:r>
            <a:r>
              <a:rPr lang="en-US" sz="6400" dirty="0"/>
              <a:t>(</a:t>
            </a:r>
            <a:r>
              <a:rPr lang="en-US" sz="6400" dirty="0" err="1"/>
              <a:t>o.name</a:t>
            </a:r>
            <a:r>
              <a:rPr lang="en-US" sz="6400" dirty="0"/>
              <a:t>); // to sort on name field</a:t>
            </a:r>
          </a:p>
          <a:p>
            <a:pPr marL="3657600" lvl="8" indent="0">
              <a:buNone/>
            </a:pPr>
            <a:r>
              <a:rPr lang="en-US" sz="6400" dirty="0"/>
              <a:t>}</a:t>
            </a:r>
          </a:p>
          <a:p>
            <a:pPr marL="3657600" lvl="8" indent="0">
              <a:buNone/>
            </a:pPr>
            <a:r>
              <a:rPr lang="en-US" sz="6400" dirty="0"/>
              <a:t>}</a:t>
            </a:r>
          </a:p>
          <a:p>
            <a:endParaRPr lang="en-US" dirty="0"/>
          </a:p>
          <a:p>
            <a:endParaRPr lang="en-US" dirty="0"/>
          </a:p>
        </p:txBody>
      </p:sp>
    </p:spTree>
    <p:extLst>
      <p:ext uri="{BB962C8B-B14F-4D97-AF65-F5344CB8AC3E}">
        <p14:creationId xmlns:p14="http://schemas.microsoft.com/office/powerpoint/2010/main" val="122364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407297" y="1119674"/>
            <a:ext cx="10216988" cy="5034144"/>
          </a:xfrm>
        </p:spPr>
        <p:txBody>
          <a:bodyPr>
            <a:normAutofit/>
          </a:bodyPr>
          <a:lstStyle/>
          <a:p>
            <a:pPr marL="0" indent="0">
              <a:buNone/>
            </a:pPr>
            <a:endParaRPr lang="pt-BR" sz="2400" dirty="0"/>
          </a:p>
          <a:p>
            <a:pPr marL="0" indent="0">
              <a:buNone/>
            </a:pPr>
            <a:r>
              <a:rPr lang="pt-BR" sz="2400" dirty="0"/>
              <a:t>The output</a:t>
            </a:r>
          </a:p>
          <a:p>
            <a:pPr marL="0" indent="0">
              <a:buNone/>
            </a:pPr>
            <a:r>
              <a:rPr lang="pt-BR" sz="2400" dirty="0"/>
              <a:t>[</a:t>
            </a:r>
            <a:r>
              <a:rPr lang="pt-BR" sz="2400" dirty="0" err="1"/>
              <a:t>apple</a:t>
            </a:r>
            <a:r>
              <a:rPr lang="pt-BR" sz="2400" dirty="0"/>
              <a:t>, banana, mango, </a:t>
            </a:r>
            <a:r>
              <a:rPr lang="pt-BR" sz="2400" dirty="0" err="1"/>
              <a:t>orange</a:t>
            </a:r>
            <a:r>
              <a:rPr lang="pt-BR" sz="2400" dirty="0"/>
              <a:t>]</a:t>
            </a:r>
          </a:p>
          <a:p>
            <a:pPr marL="0" indent="0">
              <a:buNone/>
            </a:pPr>
            <a:r>
              <a:rPr lang="pt-BR" sz="2400" dirty="0"/>
              <a:t>[</a:t>
            </a:r>
            <a:r>
              <a:rPr lang="pt-BR" sz="2400" dirty="0" err="1"/>
              <a:t>orange</a:t>
            </a:r>
            <a:r>
              <a:rPr lang="pt-BR" sz="2400" dirty="0"/>
              <a:t>, mango, banana, </a:t>
            </a:r>
            <a:r>
              <a:rPr lang="pt-BR" sz="2400" dirty="0" err="1"/>
              <a:t>apple</a:t>
            </a:r>
            <a:r>
              <a:rPr lang="pt-BR" sz="2400" dirty="0"/>
              <a:t>]</a:t>
            </a:r>
          </a:p>
          <a:p>
            <a:pPr marL="0" indent="0">
              <a:buNone/>
            </a:pPr>
            <a:r>
              <a:rPr lang="pt-BR" sz="2400" dirty="0"/>
              <a:t>[1, 2, 3, 4, 5, 7]</a:t>
            </a:r>
          </a:p>
          <a:p>
            <a:pPr marL="0" indent="0">
              <a:buNone/>
            </a:pPr>
            <a:r>
              <a:rPr lang="pt-BR" sz="2400" dirty="0"/>
              <a:t>[[sim,12,Pan], [jim,20,Cort], [tim,35,Que], [kim,45,Mar]]</a:t>
            </a:r>
          </a:p>
          <a:p>
            <a:pPr marL="0" indent="0">
              <a:buNone/>
            </a:pPr>
            <a:endParaRPr lang="en-US" sz="2400" dirty="0"/>
          </a:p>
        </p:txBody>
      </p:sp>
    </p:spTree>
    <p:extLst>
      <p:ext uri="{BB962C8B-B14F-4D97-AF65-F5344CB8AC3E}">
        <p14:creationId xmlns:p14="http://schemas.microsoft.com/office/powerpoint/2010/main" val="365640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5" y="0"/>
            <a:ext cx="11532636" cy="690465"/>
          </a:xfrm>
        </p:spPr>
        <p:txBody>
          <a:bodyPr/>
          <a:lstStyle/>
          <a:p>
            <a:r>
              <a:rPr lang="en-US" dirty="0"/>
              <a:t>The Java </a:t>
            </a:r>
            <a:r>
              <a:rPr lang="en-US"/>
              <a:t>Collections Framework</a:t>
            </a:r>
            <a:endParaRPr lang="en-US" dirty="0"/>
          </a:p>
        </p:txBody>
      </p:sp>
      <p:sp>
        <p:nvSpPr>
          <p:cNvPr id="3" name="Content Placeholder 2"/>
          <p:cNvSpPr>
            <a:spLocks noGrp="1"/>
          </p:cNvSpPr>
          <p:nvPr>
            <p:ph idx="1"/>
          </p:nvPr>
        </p:nvSpPr>
        <p:spPr>
          <a:xfrm>
            <a:off x="298579" y="690465"/>
            <a:ext cx="11756571" cy="6167535"/>
          </a:xfrm>
        </p:spPr>
        <p:txBody>
          <a:bodyPr/>
          <a:lstStyle/>
          <a:p>
            <a:r>
              <a:rPr lang="en-US" sz="2400" dirty="0"/>
              <a:t>The Java collections framework gives the programmer access to prepackaged data structures as well as to algorithms for manipulating them.</a:t>
            </a:r>
          </a:p>
          <a:p>
            <a:r>
              <a:rPr lang="en-US" sz="2400" dirty="0"/>
              <a:t>A collection is an object that can hold references to other objects. The collection interfaces declare the operations that can be performed on each type of collection.</a:t>
            </a:r>
          </a:p>
          <a:p>
            <a:r>
              <a:rPr lang="en-US" sz="2400" dirty="0"/>
              <a:t>The classes and interfaces of the collections framework are in package </a:t>
            </a:r>
            <a:r>
              <a:rPr lang="en-US" sz="2400" dirty="0" err="1"/>
              <a:t>java.util</a:t>
            </a:r>
            <a:r>
              <a:rPr lang="en-US" sz="2400" dirty="0"/>
              <a:t>.</a:t>
            </a:r>
          </a:p>
          <a:p>
            <a:endParaRPr lang="en-US" dirty="0"/>
          </a:p>
        </p:txBody>
      </p:sp>
    </p:spTree>
    <p:extLst>
      <p:ext uri="{BB962C8B-B14F-4D97-AF65-F5344CB8AC3E}">
        <p14:creationId xmlns:p14="http://schemas.microsoft.com/office/powerpoint/2010/main" val="190409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241" y="0"/>
            <a:ext cx="11874759" cy="6858000"/>
          </a:xfrm>
        </p:spPr>
        <p:txBody>
          <a:bodyPr/>
          <a:lstStyle/>
          <a:p>
            <a:r>
              <a:rPr lang="en-US" sz="2400" dirty="0"/>
              <a:t>The collections framework was designed to meet several goals, such as −</a:t>
            </a:r>
          </a:p>
          <a:p>
            <a:r>
              <a:rPr lang="en-US" sz="2400" dirty="0"/>
              <a:t>The framework had to be high-performance. The implementations for the fundamental collections (dynamic arrays, linked lists, trees, and </a:t>
            </a:r>
            <a:r>
              <a:rPr lang="en-US" sz="2400" dirty="0" err="1"/>
              <a:t>hashtables</a:t>
            </a:r>
            <a:r>
              <a:rPr lang="en-US" sz="2400" dirty="0"/>
              <a:t>) were to be highly efficient.</a:t>
            </a:r>
          </a:p>
          <a:p>
            <a:r>
              <a:rPr lang="en-US" sz="2400" dirty="0"/>
              <a:t>The framework had to allow different types of collections to work in a similar manner and with a high degree of interoperability .</a:t>
            </a:r>
          </a:p>
          <a:p>
            <a:r>
              <a:rPr lang="en-US" sz="2400" dirty="0"/>
              <a:t>The framework had to extend and/or adapt a collection easily.</a:t>
            </a:r>
          </a:p>
          <a:p>
            <a:r>
              <a:rPr lang="en-US" sz="2400" dirty="0"/>
              <a:t>Towards this end, the entire collections framework is designed around a set of standard interfaces. Several standard implementations(i.e. classes)  of these interfaces such as </a:t>
            </a:r>
            <a:r>
              <a:rPr lang="en-US" sz="2400" b="1" dirty="0" err="1"/>
              <a:t>LinkedList</a:t>
            </a:r>
            <a:r>
              <a:rPr lang="en-US" sz="2400" b="1" dirty="0"/>
              <a:t> (implements List), </a:t>
            </a:r>
            <a:r>
              <a:rPr lang="en-US" sz="2400" b="1" dirty="0" err="1"/>
              <a:t>HashSet</a:t>
            </a:r>
            <a:r>
              <a:rPr lang="en-US" sz="2400" b="1" dirty="0"/>
              <a:t> (implements Set),</a:t>
            </a:r>
            <a:r>
              <a:rPr lang="en-US" sz="2400" dirty="0"/>
              <a:t> and </a:t>
            </a:r>
            <a:r>
              <a:rPr lang="en-US" sz="2400" b="1" dirty="0" err="1"/>
              <a:t>TreeSet</a:t>
            </a:r>
            <a:r>
              <a:rPr lang="en-US" sz="2400" b="1" dirty="0"/>
              <a:t> (implements Set)</a:t>
            </a:r>
            <a:r>
              <a:rPr lang="en-US" sz="2400" dirty="0"/>
              <a:t>, are provided that you may use as-is and you may also implement your own collection, if you choose.</a:t>
            </a:r>
          </a:p>
          <a:p>
            <a:endParaRPr lang="en-US" dirty="0"/>
          </a:p>
        </p:txBody>
      </p:sp>
    </p:spTree>
    <p:extLst>
      <p:ext uri="{BB962C8B-B14F-4D97-AF65-F5344CB8AC3E}">
        <p14:creationId xmlns:p14="http://schemas.microsoft.com/office/powerpoint/2010/main" val="603152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951" y="0"/>
            <a:ext cx="12024049" cy="6858000"/>
          </a:xfrm>
        </p:spPr>
        <p:txBody>
          <a:bodyPr/>
          <a:lstStyle/>
          <a:p>
            <a:r>
              <a:rPr lang="en-US" sz="2400" dirty="0"/>
              <a:t>A collections framework is a unified architecture for representing and manipulating collections. All collections frameworks contain the following −</a:t>
            </a:r>
          </a:p>
          <a:p>
            <a:r>
              <a:rPr lang="en-US" sz="2400" b="1" dirty="0"/>
              <a:t>Interfaces</a:t>
            </a:r>
            <a:r>
              <a:rPr lang="en-US" sz="2400" dirty="0"/>
              <a:t> − These are abstract data types that represent collections. Interfaces allow collections to be manipulated independently of the details of their representation.  </a:t>
            </a:r>
          </a:p>
          <a:p>
            <a:r>
              <a:rPr lang="en-US" sz="2400" b="1" dirty="0"/>
              <a:t>Implementations, i.e., Classes</a:t>
            </a:r>
            <a:r>
              <a:rPr lang="en-US" sz="2400" dirty="0"/>
              <a:t> − These are the concrete implementations of the collection interfaces. In essence, they are reusable data structures.</a:t>
            </a:r>
          </a:p>
          <a:p>
            <a:r>
              <a:rPr lang="en-US" sz="2400" b="1" dirty="0"/>
              <a:t>Algorithms</a:t>
            </a:r>
            <a:r>
              <a:rPr lang="en-US" sz="2400" dirty="0"/>
              <a:t> − These are the methods that perform useful computations, such as searching and sorting, on objects that implement collection interfaces </a:t>
            </a:r>
          </a:p>
          <a:p>
            <a:r>
              <a:rPr lang="en-US" sz="2400" dirty="0"/>
              <a:t>In addition to collections, the framework defines several map interfaces and classes. Maps store key/value pairs. Although maps are not </a:t>
            </a:r>
            <a:r>
              <a:rPr lang="en-US" sz="2400" i="1" dirty="0"/>
              <a:t>collections</a:t>
            </a:r>
            <a:r>
              <a:rPr lang="en-US" sz="2400" dirty="0"/>
              <a:t> in the proper use of the term, but they are fully integrated with collections.</a:t>
            </a:r>
          </a:p>
          <a:p>
            <a:endParaRPr lang="en-US" dirty="0"/>
          </a:p>
        </p:txBody>
      </p:sp>
    </p:spTree>
    <p:extLst>
      <p:ext uri="{BB962C8B-B14F-4D97-AF65-F5344CB8AC3E}">
        <p14:creationId xmlns:p14="http://schemas.microsoft.com/office/powerpoint/2010/main" val="110322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3088" y="232224"/>
            <a:ext cx="8911687" cy="1280890"/>
          </a:xfrm>
        </p:spPr>
        <p:txBody>
          <a:bodyPr/>
          <a:lstStyle/>
          <a:p>
            <a:r>
              <a:rPr lang="en-US"/>
              <a:t>Generic Class</a:t>
            </a:r>
          </a:p>
        </p:txBody>
      </p:sp>
      <p:sp>
        <p:nvSpPr>
          <p:cNvPr id="3" name="Content Placeholder 2"/>
          <p:cNvSpPr>
            <a:spLocks noGrp="1"/>
          </p:cNvSpPr>
          <p:nvPr>
            <p:ph idx="1"/>
          </p:nvPr>
        </p:nvSpPr>
        <p:spPr>
          <a:xfrm>
            <a:off x="802433" y="839755"/>
            <a:ext cx="11028783" cy="5710335"/>
          </a:xfrm>
        </p:spPr>
        <p:txBody>
          <a:bodyPr>
            <a:normAutofit/>
          </a:bodyPr>
          <a:lstStyle/>
          <a:p>
            <a:r>
              <a:rPr lang="en-US" sz="3200" dirty="0"/>
              <a:t>we use &lt;&gt; to specify parameter types in generic class creation. To create objects of generic class, we use following syntax.</a:t>
            </a:r>
          </a:p>
          <a:p>
            <a:r>
              <a:rPr lang="en-US" sz="3200" dirty="0"/>
              <a:t>// To create an instance of generic class </a:t>
            </a:r>
          </a:p>
          <a:p>
            <a:r>
              <a:rPr lang="en-US" sz="3200" b="1" dirty="0" err="1"/>
              <a:t>BaseType</a:t>
            </a:r>
            <a:r>
              <a:rPr lang="en-US" sz="3200" b="1" dirty="0"/>
              <a:t> &lt;Type&gt; </a:t>
            </a:r>
            <a:r>
              <a:rPr lang="en-US" sz="3200" b="1" dirty="0" err="1"/>
              <a:t>obj</a:t>
            </a:r>
            <a:r>
              <a:rPr lang="en-US" sz="3200" b="1" dirty="0"/>
              <a:t> = new </a:t>
            </a:r>
            <a:r>
              <a:rPr lang="en-US" sz="3200" b="1" dirty="0" err="1"/>
              <a:t>BaseType</a:t>
            </a:r>
            <a:r>
              <a:rPr lang="en-US" sz="3200" b="1" dirty="0"/>
              <a:t> &lt;Type&gt;() </a:t>
            </a:r>
          </a:p>
          <a:p>
            <a:r>
              <a:rPr lang="en-US" sz="3200" b="1" dirty="0"/>
              <a:t>Note:</a:t>
            </a:r>
            <a:r>
              <a:rPr lang="en-US" sz="3200" dirty="0"/>
              <a:t> In Parameter type we can not use primitives like '</a:t>
            </a:r>
            <a:r>
              <a:rPr lang="en-US" sz="3200" dirty="0" err="1"/>
              <a:t>int</a:t>
            </a:r>
            <a:r>
              <a:rPr lang="en-US" sz="3200" dirty="0"/>
              <a:t>','char' or 'double'.</a:t>
            </a:r>
          </a:p>
          <a:p>
            <a:r>
              <a:rPr lang="en-US" sz="3200" dirty="0"/>
              <a:t> </a:t>
            </a:r>
          </a:p>
        </p:txBody>
      </p:sp>
    </p:spTree>
    <p:extLst>
      <p:ext uri="{BB962C8B-B14F-4D97-AF65-F5344CB8AC3E}">
        <p14:creationId xmlns:p14="http://schemas.microsoft.com/office/powerpoint/2010/main" val="1308266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0"/>
            <a:ext cx="10590212" cy="821094"/>
          </a:xfrm>
        </p:spPr>
        <p:txBody>
          <a:bodyPr>
            <a:normAutofit fontScale="90000"/>
          </a:bodyPr>
          <a:lstStyle/>
          <a:p>
            <a:r>
              <a:rPr lang="en-US" dirty="0"/>
              <a:t>The Collection Interfaces</a:t>
            </a:r>
            <a:br>
              <a:rPr lang="en-US" dirty="0"/>
            </a:br>
            <a:endParaRPr lang="en-US" dirty="0"/>
          </a:p>
        </p:txBody>
      </p:sp>
      <p:sp>
        <p:nvSpPr>
          <p:cNvPr id="3" name="Content Placeholder 2"/>
          <p:cNvSpPr>
            <a:spLocks noGrp="1"/>
          </p:cNvSpPr>
          <p:nvPr>
            <p:ph idx="1"/>
          </p:nvPr>
        </p:nvSpPr>
        <p:spPr>
          <a:xfrm>
            <a:off x="410547" y="541176"/>
            <a:ext cx="11428527" cy="5859624"/>
          </a:xfrm>
        </p:spPr>
        <p:txBody>
          <a:bodyPr>
            <a:normAutofit/>
          </a:bodyPr>
          <a:lstStyle/>
          <a:p>
            <a:r>
              <a:rPr lang="en-US" sz="2400" dirty="0"/>
              <a:t>The collections framework defines several interfaces. Some examples include:</a:t>
            </a:r>
          </a:p>
          <a:p>
            <a:r>
              <a:rPr lang="en-US" sz="2400" b="1" dirty="0">
                <a:solidFill>
                  <a:schemeClr val="tx1"/>
                </a:solidFill>
              </a:rPr>
              <a:t>The Collection Interface </a:t>
            </a:r>
            <a:r>
              <a:rPr lang="en-US" sz="2400" dirty="0"/>
              <a:t>This enables you to work with groups of objects; it is at the top of the collections hierarchy. The Collection interface is the foundation upon which the collections framework is built. It declares the core methods such as add(Object O), remove(Object O), clear(), </a:t>
            </a:r>
            <a:r>
              <a:rPr lang="en-US" sz="2400" dirty="0" err="1"/>
              <a:t>etc</a:t>
            </a:r>
            <a:r>
              <a:rPr lang="en-US" sz="2400" dirty="0"/>
              <a:t> that all collections will have. </a:t>
            </a:r>
          </a:p>
          <a:p>
            <a:r>
              <a:rPr lang="en-US" sz="2400" dirty="0"/>
              <a:t>The </a:t>
            </a:r>
            <a:r>
              <a:rPr lang="en-US" sz="2400" b="1" dirty="0"/>
              <a:t>List interface </a:t>
            </a:r>
            <a:r>
              <a:rPr lang="en-US" sz="2400" dirty="0"/>
              <a:t>extends </a:t>
            </a:r>
            <a:r>
              <a:rPr lang="en-US" sz="2400" b="1" dirty="0"/>
              <a:t>Collection</a:t>
            </a:r>
            <a:r>
              <a:rPr lang="en-US" sz="2400" dirty="0"/>
              <a:t> and declares the behavior of a collection that stores a sequence of elements.</a:t>
            </a:r>
          </a:p>
          <a:p>
            <a:r>
              <a:rPr lang="en-US" sz="2400" b="1" dirty="0">
                <a:solidFill>
                  <a:schemeClr val="tx1"/>
                </a:solidFill>
              </a:rPr>
              <a:t>The Set </a:t>
            </a:r>
            <a:r>
              <a:rPr lang="en-US" sz="2400" dirty="0"/>
              <a:t>This extends Collection to handle sets, which must contain unique elements.</a:t>
            </a:r>
          </a:p>
          <a:p>
            <a:r>
              <a:rPr lang="en-US" sz="2400" b="1" dirty="0"/>
              <a:t>The </a:t>
            </a:r>
            <a:r>
              <a:rPr lang="en-US" sz="2400" b="1" dirty="0" err="1"/>
              <a:t>SortedSet</a:t>
            </a:r>
            <a:r>
              <a:rPr lang="en-US" sz="2400" b="1" dirty="0"/>
              <a:t> </a:t>
            </a:r>
            <a:r>
              <a:rPr lang="en-US" sz="2400" dirty="0"/>
              <a:t>This extends Set to handle sorted sets.</a:t>
            </a:r>
          </a:p>
          <a:p>
            <a:r>
              <a:rPr lang="en-US" sz="2400" b="1" u="sng" dirty="0"/>
              <a:t>The Map  </a:t>
            </a:r>
            <a:r>
              <a:rPr lang="en-US" sz="2400" dirty="0"/>
              <a:t>This maps   unique keys to values.</a:t>
            </a:r>
          </a:p>
          <a:p>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127234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95" y="168442"/>
            <a:ext cx="10782717" cy="770021"/>
          </a:xfrm>
        </p:spPr>
        <p:txBody>
          <a:bodyPr>
            <a:normAutofit fontScale="90000"/>
          </a:bodyPr>
          <a:lstStyle/>
          <a:p>
            <a:r>
              <a:rPr lang="en-US" dirty="0"/>
              <a:t>The Collection Classes</a:t>
            </a:r>
            <a:br>
              <a:rPr lang="en-US" dirty="0"/>
            </a:br>
            <a:endParaRPr lang="en-US" dirty="0"/>
          </a:p>
        </p:txBody>
      </p:sp>
      <p:sp>
        <p:nvSpPr>
          <p:cNvPr id="3" name="Content Placeholder 2"/>
          <p:cNvSpPr>
            <a:spLocks noGrp="1"/>
          </p:cNvSpPr>
          <p:nvPr>
            <p:ph idx="1"/>
          </p:nvPr>
        </p:nvSpPr>
        <p:spPr>
          <a:xfrm>
            <a:off x="553453" y="745958"/>
            <a:ext cx="11638547" cy="6112041"/>
          </a:xfrm>
        </p:spPr>
        <p:txBody>
          <a:bodyPr>
            <a:normAutofit/>
          </a:bodyPr>
          <a:lstStyle/>
          <a:p>
            <a:r>
              <a:rPr lang="en-US" dirty="0"/>
              <a:t>Java provides a set of standard collection classes that implement Collection interfaces. Examples include the </a:t>
            </a:r>
            <a:r>
              <a:rPr lang="en-US" dirty="0" err="1"/>
              <a:t>follwing</a:t>
            </a:r>
            <a:r>
              <a:rPr lang="en-US" dirty="0"/>
              <a:t>:</a:t>
            </a:r>
          </a:p>
          <a:p>
            <a:r>
              <a:rPr lang="en-US" b="1" dirty="0" err="1"/>
              <a:t>LinkedList</a:t>
            </a:r>
            <a:r>
              <a:rPr lang="en-US" dirty="0"/>
              <a:t> - The </a:t>
            </a:r>
            <a:r>
              <a:rPr lang="en-US" dirty="0" err="1"/>
              <a:t>LinkedList</a:t>
            </a:r>
            <a:r>
              <a:rPr lang="en-US" dirty="0"/>
              <a:t> class extends </a:t>
            </a:r>
            <a:r>
              <a:rPr lang="en-US" dirty="0" err="1"/>
              <a:t>AbstractSequentialList</a:t>
            </a:r>
            <a:r>
              <a:rPr lang="en-US" dirty="0"/>
              <a:t> and implements the List interface. It provides a linked-list data structure.</a:t>
            </a:r>
          </a:p>
          <a:p>
            <a:r>
              <a:rPr lang="en-US" b="1" dirty="0" err="1"/>
              <a:t>ArrayList</a:t>
            </a:r>
            <a:r>
              <a:rPr lang="en-US" dirty="0"/>
              <a:t> - The </a:t>
            </a:r>
            <a:r>
              <a:rPr lang="en-US" dirty="0" err="1"/>
              <a:t>ArrayList</a:t>
            </a:r>
            <a:r>
              <a:rPr lang="en-US" dirty="0"/>
              <a:t> class extends </a:t>
            </a:r>
            <a:r>
              <a:rPr lang="en-US" dirty="0" err="1"/>
              <a:t>AbstractList</a:t>
            </a:r>
            <a:r>
              <a:rPr lang="en-US" dirty="0"/>
              <a:t> and implements the List interface. </a:t>
            </a:r>
            <a:r>
              <a:rPr lang="en-US" dirty="0" err="1"/>
              <a:t>ArrayList</a:t>
            </a:r>
            <a:r>
              <a:rPr lang="en-US" dirty="0"/>
              <a:t> supports dynamic arrays that can grow as needed.</a:t>
            </a:r>
          </a:p>
          <a:p>
            <a:r>
              <a:rPr lang="en-US" dirty="0"/>
              <a:t>Standard Java arrays are of a fixed length. After arrays are created, they cannot grow or shrink, which means that you must know in advance how many elements an array will hold.</a:t>
            </a:r>
          </a:p>
          <a:p>
            <a:r>
              <a:rPr lang="en-US" dirty="0"/>
              <a:t>Array lists are created with an initial size. When this size is exceeded, the collection is automatically enlarged. When objects are removed, the array may be shrunk.</a:t>
            </a:r>
          </a:p>
          <a:p>
            <a:r>
              <a:rPr lang="en-US" b="1" dirty="0" err="1"/>
              <a:t>HashMap</a:t>
            </a:r>
            <a:r>
              <a:rPr lang="en-US" dirty="0"/>
              <a:t> - The </a:t>
            </a:r>
            <a:r>
              <a:rPr lang="en-US" dirty="0" err="1"/>
              <a:t>HashMap</a:t>
            </a:r>
            <a:r>
              <a:rPr lang="en-US" dirty="0"/>
              <a:t> class uses a </a:t>
            </a:r>
            <a:r>
              <a:rPr lang="en-US" dirty="0" err="1"/>
              <a:t>hashtable</a:t>
            </a:r>
            <a:r>
              <a:rPr lang="en-US" dirty="0"/>
              <a:t> to implement the Map interface. This allows the execution time of basic operations, such as get( ) and put( ), to remain constant even for large sets.</a:t>
            </a:r>
          </a:p>
          <a:p>
            <a:endParaRPr lang="en-US" dirty="0"/>
          </a:p>
        </p:txBody>
      </p:sp>
    </p:spTree>
    <p:extLst>
      <p:ext uri="{BB962C8B-B14F-4D97-AF65-F5344CB8AC3E}">
        <p14:creationId xmlns:p14="http://schemas.microsoft.com/office/powerpoint/2010/main" val="728631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8442"/>
            <a:ext cx="12007516" cy="649705"/>
          </a:xfrm>
        </p:spPr>
        <p:txBody>
          <a:bodyPr/>
          <a:lstStyle/>
          <a:p>
            <a:r>
              <a:rPr lang="en-US" dirty="0"/>
              <a:t>Example: </a:t>
            </a:r>
            <a:r>
              <a:rPr lang="en-US" dirty="0" err="1"/>
              <a:t>ArrayList,LinkedList,HashSet</a:t>
            </a:r>
            <a:r>
              <a:rPr lang="en-US" dirty="0"/>
              <a:t> and </a:t>
            </a:r>
            <a:r>
              <a:rPr lang="en-US" dirty="0" err="1"/>
              <a:t>HashMap</a:t>
            </a:r>
            <a:endParaRPr lang="en-US" dirty="0"/>
          </a:p>
        </p:txBody>
      </p:sp>
      <p:sp>
        <p:nvSpPr>
          <p:cNvPr id="3" name="Content Placeholder 2"/>
          <p:cNvSpPr>
            <a:spLocks noGrp="1"/>
          </p:cNvSpPr>
          <p:nvPr>
            <p:ph idx="1"/>
          </p:nvPr>
        </p:nvSpPr>
        <p:spPr>
          <a:xfrm>
            <a:off x="433137" y="818147"/>
            <a:ext cx="11758863" cy="6039853"/>
          </a:xfrm>
        </p:spPr>
        <p:txBody>
          <a:bodyPr>
            <a:noAutofit/>
          </a:bodyPr>
          <a:lstStyle/>
          <a:p>
            <a:pPr marL="914400" lvl="2" indent="0">
              <a:buNone/>
            </a:pPr>
            <a:r>
              <a:rPr lang="en-GB" sz="2000" dirty="0"/>
              <a:t>import </a:t>
            </a:r>
            <a:r>
              <a:rPr lang="en-GB" sz="2000" dirty="0" err="1"/>
              <a:t>java.util</a:t>
            </a:r>
            <a:r>
              <a:rPr lang="en-GB" sz="2000" dirty="0"/>
              <a:t>.*;</a:t>
            </a:r>
          </a:p>
          <a:p>
            <a:pPr marL="914400" lvl="2" indent="0">
              <a:buNone/>
            </a:pPr>
            <a:r>
              <a:rPr lang="en-GB" sz="2000" dirty="0"/>
              <a:t>public class </a:t>
            </a:r>
            <a:r>
              <a:rPr lang="en-GB" sz="2000" dirty="0" err="1"/>
              <a:t>CollectionsDemo</a:t>
            </a:r>
            <a:r>
              <a:rPr lang="en-GB" sz="2000" dirty="0"/>
              <a:t> {</a:t>
            </a:r>
          </a:p>
          <a:p>
            <a:pPr marL="914400" lvl="2" indent="0">
              <a:buNone/>
            </a:pPr>
            <a:r>
              <a:rPr lang="en-GB" sz="2000" dirty="0"/>
              <a:t>   public static void main(String[] </a:t>
            </a:r>
            <a:r>
              <a:rPr lang="en-GB" sz="2000" dirty="0" err="1"/>
              <a:t>args</a:t>
            </a:r>
            <a:r>
              <a:rPr lang="en-GB" sz="2000" dirty="0"/>
              <a:t>) {</a:t>
            </a:r>
          </a:p>
          <a:p>
            <a:pPr marL="914400" lvl="2" indent="0">
              <a:buNone/>
            </a:pPr>
            <a:r>
              <a:rPr lang="en-GB" sz="2000" dirty="0"/>
              <a:t>      // </a:t>
            </a:r>
            <a:r>
              <a:rPr lang="en-GB" sz="2000" dirty="0" err="1"/>
              <a:t>ArrayList</a:t>
            </a:r>
            <a:r>
              <a:rPr lang="en-GB" sz="2000" dirty="0"/>
              <a:t> </a:t>
            </a:r>
          </a:p>
          <a:p>
            <a:pPr marL="914400" lvl="2" indent="0">
              <a:buNone/>
            </a:pPr>
            <a:r>
              <a:rPr lang="en-GB" sz="2000" dirty="0"/>
              <a:t>      List a1 = new </a:t>
            </a:r>
            <a:r>
              <a:rPr lang="en-GB" sz="2000" dirty="0" err="1"/>
              <a:t>ArrayList</a:t>
            </a:r>
            <a:r>
              <a:rPr lang="en-GB" sz="2000" dirty="0"/>
              <a:t>();</a:t>
            </a:r>
          </a:p>
          <a:p>
            <a:pPr marL="914400" lvl="2" indent="0">
              <a:buNone/>
            </a:pPr>
            <a:r>
              <a:rPr lang="en-GB" sz="2000" dirty="0"/>
              <a:t>      a1.add("Zara");</a:t>
            </a:r>
          </a:p>
          <a:p>
            <a:pPr marL="914400" lvl="2" indent="0">
              <a:buNone/>
            </a:pPr>
            <a:r>
              <a:rPr lang="en-GB" sz="2000" dirty="0"/>
              <a:t>      a1.add("</a:t>
            </a:r>
            <a:r>
              <a:rPr lang="en-GB" sz="2000" dirty="0" err="1"/>
              <a:t>Mahnaz</a:t>
            </a:r>
            <a:r>
              <a:rPr lang="en-GB" sz="2000" dirty="0"/>
              <a:t>");</a:t>
            </a:r>
          </a:p>
          <a:p>
            <a:pPr marL="914400" lvl="2" indent="0">
              <a:buNone/>
            </a:pPr>
            <a:r>
              <a:rPr lang="en-GB" sz="2000" dirty="0"/>
              <a:t>      a1.add("</a:t>
            </a:r>
            <a:r>
              <a:rPr lang="en-GB" sz="2000" dirty="0" err="1"/>
              <a:t>Ayan</a:t>
            </a:r>
            <a:r>
              <a:rPr lang="en-GB" sz="2000" dirty="0"/>
              <a:t>");</a:t>
            </a:r>
          </a:p>
          <a:p>
            <a:pPr marL="914400" lvl="2" indent="0">
              <a:buNone/>
            </a:pPr>
            <a:r>
              <a:rPr lang="en-GB" sz="2000" dirty="0"/>
              <a:t>      </a:t>
            </a:r>
            <a:r>
              <a:rPr lang="en-GB" sz="2000" dirty="0" err="1"/>
              <a:t>System.out.println</a:t>
            </a:r>
            <a:r>
              <a:rPr lang="en-GB" sz="2000" dirty="0"/>
              <a:t>(" </a:t>
            </a:r>
            <a:r>
              <a:rPr lang="en-GB" sz="2000" dirty="0" err="1"/>
              <a:t>ArrayList</a:t>
            </a:r>
            <a:r>
              <a:rPr lang="en-GB" sz="2000" dirty="0"/>
              <a:t> Elements");</a:t>
            </a:r>
          </a:p>
          <a:p>
            <a:pPr marL="914400" lvl="2" indent="0">
              <a:buNone/>
            </a:pPr>
            <a:r>
              <a:rPr lang="en-GB" sz="2000" dirty="0"/>
              <a:t>      </a:t>
            </a:r>
            <a:r>
              <a:rPr lang="en-GB" sz="2000" dirty="0" err="1"/>
              <a:t>System.out.print</a:t>
            </a:r>
            <a:r>
              <a:rPr lang="en-GB" sz="2000" dirty="0"/>
              <a:t>("\t" + a1);</a:t>
            </a:r>
          </a:p>
          <a:p>
            <a:pPr marL="914400" lvl="2" indent="0">
              <a:buNone/>
            </a:pPr>
            <a:r>
              <a:rPr lang="en-GB" sz="2000" dirty="0"/>
              <a:t>// Remove elements from the array list </a:t>
            </a:r>
          </a:p>
          <a:p>
            <a:pPr marL="914400" lvl="2" indent="0">
              <a:buNone/>
            </a:pPr>
            <a:r>
              <a:rPr lang="en-GB" sz="2000" dirty="0" err="1"/>
              <a:t>al.remove</a:t>
            </a:r>
            <a:r>
              <a:rPr lang="en-GB" sz="2000" dirty="0"/>
              <a:t>(" </a:t>
            </a:r>
            <a:r>
              <a:rPr lang="en-GB" sz="2000" dirty="0" err="1"/>
              <a:t>Mahnaz</a:t>
            </a:r>
            <a:r>
              <a:rPr lang="en-GB" sz="2000" dirty="0"/>
              <a:t> "); </a:t>
            </a:r>
          </a:p>
          <a:p>
            <a:pPr marL="914400" lvl="2" indent="0">
              <a:buNone/>
            </a:pPr>
            <a:r>
              <a:rPr lang="en-GB" sz="2000" dirty="0" err="1"/>
              <a:t>al.remove</a:t>
            </a:r>
            <a:r>
              <a:rPr lang="en-GB" sz="2000" dirty="0"/>
              <a:t>(2);</a:t>
            </a:r>
          </a:p>
          <a:p>
            <a:pPr marL="914400" lvl="2" indent="0">
              <a:buNone/>
            </a:pPr>
            <a:r>
              <a:rPr lang="en-GB" sz="2000" dirty="0"/>
              <a:t> </a:t>
            </a:r>
            <a:r>
              <a:rPr lang="en-GB" sz="2000" dirty="0" err="1"/>
              <a:t>System.out.print</a:t>
            </a:r>
            <a:r>
              <a:rPr lang="en-GB" sz="2000" dirty="0"/>
              <a:t>("\t" + a1);</a:t>
            </a:r>
          </a:p>
          <a:p>
            <a:pPr marL="800100" lvl="2" indent="0" defTabSz="914400">
              <a:spcBef>
                <a:spcPts val="0"/>
              </a:spcBef>
              <a:buClrTx/>
              <a:buNone/>
            </a:pPr>
            <a:endParaRPr lang="en-US" sz="2800" dirty="0"/>
          </a:p>
        </p:txBody>
      </p:sp>
    </p:spTree>
    <p:extLst>
      <p:ext uri="{BB962C8B-B14F-4D97-AF65-F5344CB8AC3E}">
        <p14:creationId xmlns:p14="http://schemas.microsoft.com/office/powerpoint/2010/main" val="601333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895" y="192505"/>
            <a:ext cx="11470105" cy="6497053"/>
          </a:xfrm>
        </p:spPr>
        <p:txBody>
          <a:bodyPr>
            <a:normAutofit fontScale="92500" lnSpcReduction="20000"/>
          </a:bodyPr>
          <a:lstStyle/>
          <a:p>
            <a:pPr marL="914400" lvl="2" indent="0">
              <a:buNone/>
            </a:pPr>
            <a:r>
              <a:rPr lang="en-GB" sz="1800" dirty="0"/>
              <a:t> </a:t>
            </a:r>
            <a:r>
              <a:rPr lang="en-GB" sz="2800" dirty="0"/>
              <a:t>// </a:t>
            </a:r>
            <a:r>
              <a:rPr lang="en-GB" sz="2800" dirty="0" err="1"/>
              <a:t>LinkedList</a:t>
            </a:r>
            <a:endParaRPr lang="en-GB" sz="2800" dirty="0"/>
          </a:p>
          <a:p>
            <a:pPr marL="914400" lvl="2" indent="0">
              <a:buNone/>
            </a:pPr>
            <a:r>
              <a:rPr lang="en-GB" sz="2800" dirty="0"/>
              <a:t>      List l1 = new </a:t>
            </a:r>
            <a:r>
              <a:rPr lang="en-GB" sz="2800" dirty="0" err="1"/>
              <a:t>LinkedList</a:t>
            </a:r>
            <a:r>
              <a:rPr lang="en-GB" sz="2800" dirty="0"/>
              <a:t>();</a:t>
            </a:r>
          </a:p>
          <a:p>
            <a:pPr marL="914400" lvl="2" indent="0">
              <a:buNone/>
            </a:pPr>
            <a:r>
              <a:rPr lang="en-GB" sz="2800" dirty="0"/>
              <a:t>      l1.add("Zara");</a:t>
            </a:r>
          </a:p>
          <a:p>
            <a:pPr marL="914400" lvl="2" indent="0">
              <a:buNone/>
            </a:pPr>
            <a:r>
              <a:rPr lang="en-GB" sz="2800" dirty="0"/>
              <a:t>      l1.add("</a:t>
            </a:r>
            <a:r>
              <a:rPr lang="en-GB" sz="2800" dirty="0" err="1"/>
              <a:t>Mahnaz</a:t>
            </a:r>
            <a:r>
              <a:rPr lang="en-GB" sz="2800" dirty="0"/>
              <a:t>");</a:t>
            </a:r>
          </a:p>
          <a:p>
            <a:pPr marL="914400" lvl="2" indent="0">
              <a:buNone/>
            </a:pPr>
            <a:r>
              <a:rPr lang="en-GB" sz="2800" dirty="0"/>
              <a:t>      l1.add("</a:t>
            </a:r>
            <a:r>
              <a:rPr lang="en-GB" sz="2800" dirty="0" err="1"/>
              <a:t>Ayan</a:t>
            </a:r>
            <a:r>
              <a:rPr lang="en-GB" sz="2800" dirty="0"/>
              <a:t>");</a:t>
            </a:r>
          </a:p>
          <a:p>
            <a:pPr marL="914400" lvl="2" indent="0">
              <a:buNone/>
            </a:pPr>
            <a:r>
              <a:rPr lang="en-GB" sz="2800" dirty="0"/>
              <a:t>      </a:t>
            </a:r>
            <a:r>
              <a:rPr lang="en-GB" sz="2800" dirty="0" err="1"/>
              <a:t>System.out.println</a:t>
            </a:r>
            <a:r>
              <a:rPr lang="en-GB" sz="2800" dirty="0"/>
              <a:t>(" </a:t>
            </a:r>
            <a:r>
              <a:rPr lang="en-GB" sz="2800" dirty="0" err="1"/>
              <a:t>LinkedList</a:t>
            </a:r>
            <a:r>
              <a:rPr lang="en-GB" sz="2800" dirty="0"/>
              <a:t> Elements");</a:t>
            </a:r>
          </a:p>
          <a:p>
            <a:pPr marL="914400" lvl="2" indent="0">
              <a:buNone/>
            </a:pPr>
            <a:r>
              <a:rPr lang="en-GB" sz="2800" dirty="0"/>
              <a:t>      </a:t>
            </a:r>
            <a:r>
              <a:rPr lang="en-GB" sz="2800" dirty="0" err="1"/>
              <a:t>System.out.print</a:t>
            </a:r>
            <a:r>
              <a:rPr lang="en-GB" sz="2800" dirty="0"/>
              <a:t>("\t" + l1);</a:t>
            </a:r>
          </a:p>
          <a:p>
            <a:pPr marL="914400" lvl="2" indent="0">
              <a:buNone/>
            </a:pPr>
            <a:r>
              <a:rPr lang="en-GB" sz="2800" dirty="0"/>
              <a:t>	l1.addFirst(“B”)</a:t>
            </a:r>
          </a:p>
          <a:p>
            <a:pPr marL="914400" lvl="2" indent="0">
              <a:buNone/>
            </a:pPr>
            <a:r>
              <a:rPr lang="en-GB" sz="2800" dirty="0"/>
              <a:t>l1.addLast(“P”);</a:t>
            </a:r>
          </a:p>
          <a:p>
            <a:pPr marL="914400" lvl="2" indent="0">
              <a:buNone/>
            </a:pPr>
            <a:r>
              <a:rPr lang="en-GB" sz="2800" dirty="0"/>
              <a:t>l1.add(3,”C”);</a:t>
            </a:r>
          </a:p>
          <a:p>
            <a:pPr marL="914400" lvl="2" indent="0">
              <a:buNone/>
            </a:pPr>
            <a:r>
              <a:rPr lang="en-GB" sz="2800" dirty="0"/>
              <a:t>l1.remove(”P”);</a:t>
            </a:r>
          </a:p>
          <a:p>
            <a:pPr marL="914400" lvl="2" indent="0">
              <a:buNone/>
            </a:pPr>
            <a:r>
              <a:rPr lang="en-GB" sz="2800" dirty="0"/>
              <a:t>l1.remove(2);</a:t>
            </a:r>
          </a:p>
          <a:p>
            <a:pPr marL="914400" lvl="2" indent="0">
              <a:buNone/>
            </a:pPr>
            <a:r>
              <a:rPr lang="en-GB" sz="2800" dirty="0"/>
              <a:t> </a:t>
            </a:r>
            <a:r>
              <a:rPr lang="en-GB" sz="2800" dirty="0" err="1"/>
              <a:t>System.out.print</a:t>
            </a:r>
            <a:r>
              <a:rPr lang="en-GB" sz="2800" dirty="0"/>
              <a:t>("\t" + l1);</a:t>
            </a:r>
          </a:p>
          <a:p>
            <a:pPr marL="914400" lvl="2" indent="0">
              <a:buNone/>
            </a:pPr>
            <a:r>
              <a:rPr lang="en-GB" sz="2800" dirty="0"/>
              <a:t>	 </a:t>
            </a:r>
          </a:p>
          <a:p>
            <a:pPr marL="914400" lvl="2" indent="0">
              <a:buNone/>
            </a:pPr>
            <a:endParaRPr lang="en-US" sz="2800" dirty="0"/>
          </a:p>
        </p:txBody>
      </p:sp>
    </p:spTree>
    <p:extLst>
      <p:ext uri="{BB962C8B-B14F-4D97-AF65-F5344CB8AC3E}">
        <p14:creationId xmlns:p14="http://schemas.microsoft.com/office/powerpoint/2010/main" val="340556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274" y="216568"/>
            <a:ext cx="11325725" cy="6472990"/>
          </a:xfrm>
        </p:spPr>
        <p:txBody>
          <a:bodyPr>
            <a:normAutofit lnSpcReduction="10000"/>
          </a:bodyPr>
          <a:lstStyle/>
          <a:p>
            <a:r>
              <a:rPr lang="en-GB" dirty="0"/>
              <a:t> </a:t>
            </a:r>
          </a:p>
          <a:p>
            <a:pPr marL="800100" lvl="2" indent="0">
              <a:buNone/>
            </a:pPr>
            <a:r>
              <a:rPr lang="en-GB" sz="2800" dirty="0"/>
              <a:t>      // </a:t>
            </a:r>
            <a:r>
              <a:rPr lang="en-GB" sz="2800" dirty="0" err="1"/>
              <a:t>HashMap</a:t>
            </a:r>
            <a:endParaRPr lang="en-GB" sz="2800" dirty="0"/>
          </a:p>
          <a:p>
            <a:pPr marL="800100" lvl="2" indent="0">
              <a:buNone/>
            </a:pPr>
            <a:r>
              <a:rPr lang="en-GB" sz="2800" dirty="0"/>
              <a:t>      Map m1 = new </a:t>
            </a:r>
            <a:r>
              <a:rPr lang="en-GB" sz="2800" dirty="0" err="1"/>
              <a:t>HashMap</a:t>
            </a:r>
            <a:r>
              <a:rPr lang="en-GB" sz="2800" dirty="0"/>
              <a:t>(); </a:t>
            </a:r>
          </a:p>
          <a:p>
            <a:pPr marL="800100" lvl="2" indent="0">
              <a:buNone/>
            </a:pPr>
            <a:r>
              <a:rPr lang="en-GB" sz="2800" dirty="0"/>
              <a:t>      m1.put("Zara", "8");</a:t>
            </a:r>
          </a:p>
          <a:p>
            <a:pPr marL="800100" lvl="2" indent="0">
              <a:buNone/>
            </a:pPr>
            <a:r>
              <a:rPr lang="en-GB" sz="2800" dirty="0"/>
              <a:t>      m1.put("</a:t>
            </a:r>
            <a:r>
              <a:rPr lang="en-GB" sz="2800" dirty="0" err="1"/>
              <a:t>Mahnaz</a:t>
            </a:r>
            <a:r>
              <a:rPr lang="en-GB" sz="2800" dirty="0"/>
              <a:t>", "31");</a:t>
            </a:r>
          </a:p>
          <a:p>
            <a:pPr marL="800100" lvl="2" indent="0">
              <a:buNone/>
            </a:pPr>
            <a:r>
              <a:rPr lang="en-GB" sz="2800" dirty="0"/>
              <a:t>      m1.put("</a:t>
            </a:r>
            <a:r>
              <a:rPr lang="en-GB" sz="2800" dirty="0" err="1"/>
              <a:t>Ayan</a:t>
            </a:r>
            <a:r>
              <a:rPr lang="en-GB" sz="2800" dirty="0"/>
              <a:t>", "12");</a:t>
            </a:r>
          </a:p>
          <a:p>
            <a:pPr marL="800100" lvl="2" indent="0">
              <a:buNone/>
            </a:pPr>
            <a:r>
              <a:rPr lang="en-GB" sz="2800" dirty="0"/>
              <a:t>      m1.put("Daisy", "14");</a:t>
            </a:r>
          </a:p>
          <a:p>
            <a:pPr marL="800100" lvl="2" indent="0">
              <a:buNone/>
            </a:pPr>
            <a:r>
              <a:rPr lang="en-GB" sz="2800" dirty="0"/>
              <a:t>      </a:t>
            </a:r>
            <a:r>
              <a:rPr lang="en-GB" sz="2800" dirty="0" err="1"/>
              <a:t>System.out.println</a:t>
            </a:r>
            <a:r>
              <a:rPr lang="en-GB" sz="2800" dirty="0"/>
              <a:t>();</a:t>
            </a:r>
          </a:p>
          <a:p>
            <a:pPr marL="800100" lvl="2" indent="0">
              <a:buNone/>
            </a:pPr>
            <a:r>
              <a:rPr lang="en-GB" sz="2800" dirty="0"/>
              <a:t>      </a:t>
            </a:r>
            <a:r>
              <a:rPr lang="en-GB" sz="2800" dirty="0" err="1"/>
              <a:t>System.out.println</a:t>
            </a:r>
            <a:r>
              <a:rPr lang="en-GB" sz="2800" dirty="0"/>
              <a:t>(" Map Elements");</a:t>
            </a:r>
          </a:p>
          <a:p>
            <a:pPr marL="800100" lvl="2" indent="0">
              <a:buNone/>
            </a:pPr>
            <a:r>
              <a:rPr lang="en-GB" sz="2800" dirty="0"/>
              <a:t>      </a:t>
            </a:r>
            <a:r>
              <a:rPr lang="en-GB" sz="2800" dirty="0" err="1"/>
              <a:t>System.out.print</a:t>
            </a:r>
            <a:r>
              <a:rPr lang="en-GB" sz="2800" dirty="0"/>
              <a:t>("\t" + m1);</a:t>
            </a:r>
          </a:p>
          <a:p>
            <a:pPr marL="800100" lvl="2" indent="0">
              <a:buNone/>
            </a:pPr>
            <a:r>
              <a:rPr lang="en-GB" sz="2800" dirty="0"/>
              <a:t>		</a:t>
            </a:r>
            <a:r>
              <a:rPr lang="en-GB" sz="2800" dirty="0" err="1"/>
              <a:t>System.out.println</a:t>
            </a:r>
            <a:r>
              <a:rPr lang="en-GB" sz="2800" dirty="0"/>
              <a:t>(“Zara’s value:” + m1.get(“Zara”));</a:t>
            </a:r>
          </a:p>
          <a:p>
            <a:pPr marL="800100" lvl="2" indent="0">
              <a:buNone/>
            </a:pPr>
            <a:r>
              <a:rPr lang="en-GB" sz="2800" dirty="0"/>
              <a:t>   }</a:t>
            </a:r>
          </a:p>
          <a:p>
            <a:pPr marL="800100" lvl="2" indent="0">
              <a:buNone/>
            </a:pPr>
            <a:r>
              <a:rPr lang="en-GB" sz="2800" dirty="0"/>
              <a:t>}</a:t>
            </a:r>
          </a:p>
          <a:p>
            <a:endParaRPr lang="en-US" sz="2400" dirty="0"/>
          </a:p>
        </p:txBody>
      </p:sp>
    </p:spTree>
    <p:extLst>
      <p:ext uri="{BB962C8B-B14F-4D97-AF65-F5344CB8AC3E}">
        <p14:creationId xmlns:p14="http://schemas.microsoft.com/office/powerpoint/2010/main" val="131616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6751" y="205273"/>
            <a:ext cx="9909110" cy="6652727"/>
          </a:xfrm>
        </p:spPr>
        <p:txBody>
          <a:bodyPr>
            <a:normAutofit/>
          </a:bodyPr>
          <a:lstStyle/>
          <a:p>
            <a:pPr fontAlgn="base"/>
            <a:r>
              <a:rPr lang="en-US" sz="2200" dirty="0"/>
              <a:t>// A Simple Java program to show working of user defined </a:t>
            </a:r>
          </a:p>
          <a:p>
            <a:pPr fontAlgn="base"/>
            <a:r>
              <a:rPr lang="en-US" sz="2200" dirty="0"/>
              <a:t>// Generic classes </a:t>
            </a:r>
          </a:p>
          <a:p>
            <a:pPr fontAlgn="base"/>
            <a:r>
              <a:rPr lang="en-US" sz="2600" dirty="0"/>
              <a:t>   </a:t>
            </a:r>
          </a:p>
          <a:p>
            <a:pPr fontAlgn="base"/>
            <a:r>
              <a:rPr lang="en-US" sz="2600" dirty="0"/>
              <a:t>// We use &lt; &gt; to specify Parameter type </a:t>
            </a:r>
          </a:p>
          <a:p>
            <a:pPr fontAlgn="base"/>
            <a:r>
              <a:rPr lang="en-US" sz="2600" b="1" dirty="0"/>
              <a:t>class Test&lt;T&gt; </a:t>
            </a:r>
          </a:p>
          <a:p>
            <a:pPr fontAlgn="base"/>
            <a:r>
              <a:rPr lang="en-US" sz="2600" b="1" dirty="0"/>
              <a:t>{ </a:t>
            </a:r>
          </a:p>
          <a:p>
            <a:pPr fontAlgn="base"/>
            <a:r>
              <a:rPr lang="en-US" sz="2600" b="1" dirty="0"/>
              <a:t>    </a:t>
            </a:r>
            <a:r>
              <a:rPr lang="en-US" sz="2600" dirty="0"/>
              <a:t>// An object of type T is declared </a:t>
            </a:r>
          </a:p>
          <a:p>
            <a:pPr fontAlgn="base"/>
            <a:r>
              <a:rPr lang="en-US" sz="2600" b="1" dirty="0"/>
              <a:t>    T </a:t>
            </a:r>
            <a:r>
              <a:rPr lang="en-US" sz="2600" b="1" dirty="0" err="1"/>
              <a:t>obj</a:t>
            </a:r>
            <a:r>
              <a:rPr lang="en-US" sz="2600" b="1" dirty="0"/>
              <a:t>; </a:t>
            </a:r>
          </a:p>
          <a:p>
            <a:pPr fontAlgn="base"/>
            <a:r>
              <a:rPr lang="en-US" sz="2600" b="1" dirty="0"/>
              <a:t>    Test(T </a:t>
            </a:r>
            <a:r>
              <a:rPr lang="en-US" sz="2600" b="1" dirty="0" err="1"/>
              <a:t>obj</a:t>
            </a:r>
            <a:r>
              <a:rPr lang="en-US" sz="2600" b="1" dirty="0"/>
              <a:t>) {  </a:t>
            </a:r>
            <a:r>
              <a:rPr lang="en-US" sz="2600" b="1" dirty="0" err="1"/>
              <a:t>this.obj</a:t>
            </a:r>
            <a:r>
              <a:rPr lang="en-US" sz="2600" b="1" dirty="0"/>
              <a:t> = </a:t>
            </a:r>
            <a:r>
              <a:rPr lang="en-US" sz="2600" b="1" dirty="0" err="1"/>
              <a:t>obj</a:t>
            </a:r>
            <a:r>
              <a:rPr lang="en-US" sz="2600" b="1" dirty="0"/>
              <a:t>;  } </a:t>
            </a:r>
            <a:r>
              <a:rPr lang="en-US" sz="2600" dirty="0"/>
              <a:t> // constructor </a:t>
            </a:r>
          </a:p>
          <a:p>
            <a:pPr fontAlgn="base"/>
            <a:r>
              <a:rPr lang="en-US" sz="2600" b="1" dirty="0"/>
              <a:t>    public T </a:t>
            </a:r>
            <a:r>
              <a:rPr lang="en-US" sz="2600" b="1" dirty="0" err="1"/>
              <a:t>getObject</a:t>
            </a:r>
            <a:r>
              <a:rPr lang="en-US" sz="2600" b="1" dirty="0"/>
              <a:t>()  { return </a:t>
            </a:r>
            <a:r>
              <a:rPr lang="en-US" sz="2600" b="1" dirty="0" err="1"/>
              <a:t>this.obj</a:t>
            </a:r>
            <a:r>
              <a:rPr lang="en-US" sz="2600" b="1" dirty="0"/>
              <a:t>; } </a:t>
            </a:r>
          </a:p>
          <a:p>
            <a:pPr fontAlgn="base"/>
            <a:r>
              <a:rPr lang="en-US" sz="2600" b="1" dirty="0"/>
              <a:t>} </a:t>
            </a:r>
          </a:p>
          <a:p>
            <a:pPr fontAlgn="base"/>
            <a:r>
              <a:rPr lang="en-US" dirty="0"/>
              <a:t>   </a:t>
            </a:r>
          </a:p>
          <a:p>
            <a:endParaRPr lang="en-US" dirty="0"/>
          </a:p>
        </p:txBody>
      </p:sp>
    </p:spTree>
    <p:extLst>
      <p:ext uri="{BB962C8B-B14F-4D97-AF65-F5344CB8AC3E}">
        <p14:creationId xmlns:p14="http://schemas.microsoft.com/office/powerpoint/2010/main" val="66513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59382369"/>
              </p:ext>
            </p:extLst>
          </p:nvPr>
        </p:nvGraphicFramePr>
        <p:xfrm>
          <a:off x="727787" y="578498"/>
          <a:ext cx="11464212" cy="6484153"/>
        </p:xfrm>
        <a:graphic>
          <a:graphicData uri="http://schemas.openxmlformats.org/drawingml/2006/table">
            <a:tbl>
              <a:tblPr/>
              <a:tblGrid>
                <a:gridCol w="11464212">
                  <a:extLst>
                    <a:ext uri="{9D8B030D-6E8A-4147-A177-3AD203B41FA5}">
                      <a16:colId xmlns:a16="http://schemas.microsoft.com/office/drawing/2014/main" val="20000"/>
                    </a:ext>
                  </a:extLst>
                </a:gridCol>
              </a:tblGrid>
              <a:tr h="6484153">
                <a:tc>
                  <a:txBody>
                    <a:bodyPr/>
                    <a:lstStyle/>
                    <a:p>
                      <a:pPr algn="l" rtl="0" fontAlgn="base"/>
                      <a:r>
                        <a:rPr lang="en-US" sz="2600" b="1" i="0" baseline="0" dirty="0">
                          <a:effectLst/>
                          <a:latin typeface="Consolas" charset="0"/>
                        </a:rPr>
                        <a:t>class Main </a:t>
                      </a:r>
                    </a:p>
                    <a:p>
                      <a:pPr algn="l" rtl="0" fontAlgn="base"/>
                      <a:r>
                        <a:rPr lang="en-US" sz="2600" b="1" i="0" baseline="0" dirty="0">
                          <a:effectLst/>
                          <a:latin typeface="Consolas" charset="0"/>
                        </a:rPr>
                        <a:t>{ </a:t>
                      </a:r>
                    </a:p>
                    <a:p>
                      <a:pPr algn="l" rtl="0" fontAlgn="base"/>
                      <a:r>
                        <a:rPr lang="en-US" sz="2600" b="1" i="0" baseline="0" dirty="0">
                          <a:effectLst/>
                          <a:latin typeface="Consolas" charset="0"/>
                        </a:rPr>
                        <a:t>    public static void main (String[] </a:t>
                      </a:r>
                      <a:r>
                        <a:rPr lang="en-US" sz="2600" b="1" i="0" baseline="0" dirty="0" err="1">
                          <a:effectLst/>
                          <a:latin typeface="Consolas" charset="0"/>
                        </a:rPr>
                        <a:t>args</a:t>
                      </a:r>
                      <a:r>
                        <a:rPr lang="en-US" sz="2600" b="1" i="0" baseline="0" dirty="0">
                          <a:effectLst/>
                          <a:latin typeface="Consolas" charset="0"/>
                        </a:rPr>
                        <a:t>) </a:t>
                      </a:r>
                    </a:p>
                    <a:p>
                      <a:pPr algn="l" rtl="0" fontAlgn="base"/>
                      <a:r>
                        <a:rPr lang="en-US" sz="2600" b="1" i="0" baseline="0" dirty="0">
                          <a:effectLst/>
                          <a:latin typeface="Consolas" charset="0"/>
                        </a:rPr>
                        <a:t>    { </a:t>
                      </a:r>
                    </a:p>
                    <a:p>
                      <a:pPr algn="l" rtl="0" fontAlgn="base"/>
                      <a:r>
                        <a:rPr lang="en-US" sz="2600" b="1" i="0" baseline="0" dirty="0">
                          <a:effectLst/>
                          <a:latin typeface="Consolas" charset="0"/>
                        </a:rPr>
                        <a:t>        </a:t>
                      </a:r>
                      <a:r>
                        <a:rPr lang="en-US" sz="2600" b="0" i="0" baseline="0" dirty="0">
                          <a:effectLst/>
                          <a:latin typeface="Consolas" charset="0"/>
                        </a:rPr>
                        <a:t>// instance of Integer type </a:t>
                      </a:r>
                    </a:p>
                    <a:p>
                      <a:pPr algn="l" rtl="0" fontAlgn="base"/>
                      <a:r>
                        <a:rPr lang="en-US" sz="2600" b="1" i="0" baseline="0" dirty="0">
                          <a:effectLst/>
                          <a:latin typeface="Consolas" charset="0"/>
                        </a:rPr>
                        <a:t>        Test &lt;Integer&gt; </a:t>
                      </a:r>
                      <a:r>
                        <a:rPr lang="en-US" sz="2600" b="1" i="0" baseline="0" dirty="0" err="1">
                          <a:effectLst/>
                          <a:latin typeface="Consolas" charset="0"/>
                        </a:rPr>
                        <a:t>iObj</a:t>
                      </a:r>
                      <a:r>
                        <a:rPr lang="en-US" sz="2600" b="1" i="0" baseline="0" dirty="0">
                          <a:effectLst/>
                          <a:latin typeface="Consolas" charset="0"/>
                        </a:rPr>
                        <a:t> = new Test&lt;Integer&gt;(15); </a:t>
                      </a:r>
                    </a:p>
                    <a:p>
                      <a:pPr algn="l" rtl="0" fontAlgn="base"/>
                      <a:r>
                        <a:rPr lang="en-US" sz="2600" b="1" i="0" baseline="0" dirty="0">
                          <a:effectLst/>
                          <a:latin typeface="Consolas" charset="0"/>
                        </a:rPr>
                        <a:t>        </a:t>
                      </a:r>
                      <a:r>
                        <a:rPr lang="en-US" sz="2600" b="1" i="0" baseline="0" dirty="0" err="1">
                          <a:effectLst/>
                          <a:latin typeface="Consolas" charset="0"/>
                        </a:rPr>
                        <a:t>System.out.println</a:t>
                      </a:r>
                      <a:r>
                        <a:rPr lang="en-US" sz="2600" b="1" i="0" baseline="0" dirty="0">
                          <a:effectLst/>
                          <a:latin typeface="Consolas" charset="0"/>
                        </a:rPr>
                        <a:t>(</a:t>
                      </a:r>
                      <a:r>
                        <a:rPr lang="en-US" sz="2600" b="1" i="0" baseline="0" dirty="0" err="1">
                          <a:effectLst/>
                          <a:latin typeface="Consolas" charset="0"/>
                        </a:rPr>
                        <a:t>iObj.getObject</a:t>
                      </a:r>
                      <a:r>
                        <a:rPr lang="en-US" sz="2600" b="1" i="0" baseline="0" dirty="0">
                          <a:effectLst/>
                          <a:latin typeface="Consolas" charset="0"/>
                        </a:rPr>
                        <a:t>()); </a:t>
                      </a:r>
                    </a:p>
                    <a:p>
                      <a:pPr algn="l" rtl="0" fontAlgn="base"/>
                      <a:r>
                        <a:rPr lang="en-US" sz="2600" b="1" i="0" baseline="0" dirty="0">
                          <a:effectLst/>
                          <a:latin typeface="Consolas" charset="0"/>
                        </a:rPr>
                        <a:t>   </a:t>
                      </a:r>
                    </a:p>
                    <a:p>
                      <a:pPr algn="l" rtl="0" fontAlgn="base"/>
                      <a:r>
                        <a:rPr lang="en-US" sz="2600" b="1" i="0" baseline="0" dirty="0">
                          <a:effectLst/>
                          <a:latin typeface="Consolas" charset="0"/>
                        </a:rPr>
                        <a:t>       </a:t>
                      </a:r>
                      <a:r>
                        <a:rPr lang="en-US" sz="2600" b="0" i="0" baseline="0" dirty="0">
                          <a:effectLst/>
                          <a:latin typeface="Consolas" charset="0"/>
                        </a:rPr>
                        <a:t> // instance of String type </a:t>
                      </a:r>
                    </a:p>
                    <a:p>
                      <a:pPr algn="l" rtl="0" fontAlgn="base"/>
                      <a:r>
                        <a:rPr lang="en-US" sz="2600" b="1" i="0" baseline="0" dirty="0">
                          <a:effectLst/>
                          <a:latin typeface="Consolas" charset="0"/>
                        </a:rPr>
                        <a:t>        Test &lt;String&gt; </a:t>
                      </a:r>
                      <a:r>
                        <a:rPr lang="en-US" sz="2600" b="1" i="0" baseline="0" dirty="0" err="1">
                          <a:effectLst/>
                          <a:latin typeface="Consolas" charset="0"/>
                        </a:rPr>
                        <a:t>sObj</a:t>
                      </a:r>
                      <a:r>
                        <a:rPr lang="en-US" sz="2600" b="1" i="0" baseline="0" dirty="0">
                          <a:effectLst/>
                          <a:latin typeface="Consolas" charset="0"/>
                        </a:rPr>
                        <a:t> =new Test&lt;String&gt;("</a:t>
                      </a:r>
                      <a:r>
                        <a:rPr lang="en-US" sz="2600" b="1" i="0" baseline="0" dirty="0" err="1">
                          <a:effectLst/>
                          <a:latin typeface="Consolas" charset="0"/>
                        </a:rPr>
                        <a:t>GeeksForGeeks</a:t>
                      </a:r>
                      <a:r>
                        <a:rPr lang="en-US" sz="2600" b="1" i="0" baseline="0" dirty="0">
                          <a:effectLst/>
                          <a:latin typeface="Consolas" charset="0"/>
                        </a:rPr>
                        <a:t>"); </a:t>
                      </a:r>
                    </a:p>
                    <a:p>
                      <a:pPr algn="l" rtl="0" fontAlgn="base"/>
                      <a:r>
                        <a:rPr lang="en-US" sz="2600" b="1" i="0" baseline="0" dirty="0">
                          <a:effectLst/>
                          <a:latin typeface="Consolas" charset="0"/>
                        </a:rPr>
                        <a:t>        </a:t>
                      </a:r>
                      <a:r>
                        <a:rPr lang="en-US" sz="2600" b="1" i="0" baseline="0" dirty="0" err="1">
                          <a:effectLst/>
                          <a:latin typeface="Consolas" charset="0"/>
                        </a:rPr>
                        <a:t>System.out.println</a:t>
                      </a:r>
                      <a:r>
                        <a:rPr lang="en-US" sz="2600" b="1" i="0" baseline="0" dirty="0">
                          <a:effectLst/>
                          <a:latin typeface="Consolas" charset="0"/>
                        </a:rPr>
                        <a:t>(</a:t>
                      </a:r>
                      <a:r>
                        <a:rPr lang="en-US" sz="2600" b="1" i="0" baseline="0" dirty="0" err="1">
                          <a:effectLst/>
                          <a:latin typeface="Consolas" charset="0"/>
                        </a:rPr>
                        <a:t>sObj.getObject</a:t>
                      </a:r>
                      <a:r>
                        <a:rPr lang="en-US" sz="2600" b="1" i="0" baseline="0" dirty="0">
                          <a:effectLst/>
                          <a:latin typeface="Consolas" charset="0"/>
                        </a:rPr>
                        <a:t>()); </a:t>
                      </a:r>
                    </a:p>
                    <a:p>
                      <a:pPr algn="l" rtl="0" fontAlgn="base"/>
                      <a:r>
                        <a:rPr lang="en-US" sz="2600" b="1" i="0" baseline="0" dirty="0">
                          <a:effectLst/>
                          <a:latin typeface="Consolas" charset="0"/>
                        </a:rPr>
                        <a:t>    } </a:t>
                      </a:r>
                    </a:p>
                    <a:p>
                      <a:pPr algn="l" rtl="0" fontAlgn="base"/>
                      <a:r>
                        <a:rPr lang="en-US" sz="2600" b="1" i="0" baseline="0" dirty="0">
                          <a:effectLst/>
                          <a:latin typeface="Consolas" charset="0"/>
                        </a:rPr>
                        <a:t>}</a:t>
                      </a:r>
                    </a:p>
                    <a:p>
                      <a:pPr fontAlgn="base"/>
                      <a:r>
                        <a:rPr lang="en-US" sz="1800" b="0" i="0" kern="1200" dirty="0">
                          <a:solidFill>
                            <a:schemeClr val="tx1"/>
                          </a:solidFill>
                          <a:effectLst/>
                          <a:latin typeface="+mn-lt"/>
                          <a:ea typeface="+mn-ea"/>
                          <a:cs typeface="+mn-cs"/>
                        </a:rPr>
                        <a:t>Output:</a:t>
                      </a:r>
                    </a:p>
                    <a:p>
                      <a:r>
                        <a:rPr lang="en-US" sz="2800" dirty="0"/>
                        <a:t>15 </a:t>
                      </a:r>
                    </a:p>
                    <a:p>
                      <a:r>
                        <a:rPr lang="en-US" sz="2800" dirty="0" err="1"/>
                        <a:t>GeeksForGeeks</a:t>
                      </a:r>
                      <a:endParaRPr lang="en-US" sz="2600" b="1" i="0" baseline="0" dirty="0">
                        <a:effectLst/>
                        <a:latin typeface="Consolas" charset="0"/>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11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p:nvPr/>
        </p:nvSpPr>
        <p:spPr>
          <a:xfrm>
            <a:off x="1343607" y="279917"/>
            <a:ext cx="10226351" cy="461665"/>
          </a:xfrm>
          <a:prstGeom prst="rect">
            <a:avLst/>
          </a:prstGeom>
        </p:spPr>
        <p:txBody>
          <a:bodyPr wrap="square">
            <a:spAutoFit/>
          </a:bodyPr>
          <a:lstStyle/>
          <a:p>
            <a:r>
              <a:rPr lang="en-US" sz="2400" b="0" i="0" dirty="0">
                <a:effectLst/>
                <a:latin typeface="Roboto" charset="0"/>
              </a:rPr>
              <a:t>We can also pass multiple Type parameters in Generic classes.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948319999"/>
              </p:ext>
            </p:extLst>
          </p:nvPr>
        </p:nvGraphicFramePr>
        <p:xfrm>
          <a:off x="317241" y="741582"/>
          <a:ext cx="10226352" cy="6116418"/>
        </p:xfrm>
        <a:graphic>
          <a:graphicData uri="http://schemas.openxmlformats.org/drawingml/2006/table">
            <a:tbl>
              <a:tblPr/>
              <a:tblGrid>
                <a:gridCol w="10226352">
                  <a:extLst>
                    <a:ext uri="{9D8B030D-6E8A-4147-A177-3AD203B41FA5}">
                      <a16:colId xmlns:a16="http://schemas.microsoft.com/office/drawing/2014/main" val="20000"/>
                    </a:ext>
                  </a:extLst>
                </a:gridCol>
              </a:tblGrid>
              <a:tr h="6116418">
                <a:tc>
                  <a:txBody>
                    <a:bodyPr/>
                    <a:lstStyle/>
                    <a:p>
                      <a:pPr algn="l" rtl="0" fontAlgn="base"/>
                      <a:r>
                        <a:rPr lang="en-US" sz="500" b="0" i="0" dirty="0">
                          <a:effectLst/>
                          <a:latin typeface="Consolas" charset="0"/>
                        </a:rPr>
                        <a:t>// A Simple </a:t>
                      </a:r>
                      <a:r>
                        <a:rPr lang="en-US" sz="2000" b="1" i="0" dirty="0">
                          <a:effectLst/>
                          <a:latin typeface="Consolas" charset="0"/>
                        </a:rPr>
                        <a:t>Java</a:t>
                      </a:r>
                      <a:r>
                        <a:rPr lang="en-US" sz="2000" b="1" i="0" baseline="0" dirty="0">
                          <a:effectLst/>
                          <a:latin typeface="Consolas" charset="0"/>
                        </a:rPr>
                        <a:t> program to show multiple type parameters in Java Generics </a:t>
                      </a:r>
                      <a:r>
                        <a:rPr lang="en-US" sz="2600" b="1" i="0" baseline="0" dirty="0">
                          <a:effectLst/>
                          <a:latin typeface="Consolas" charset="0"/>
                        </a:rPr>
                        <a:t> </a:t>
                      </a:r>
                    </a:p>
                    <a:p>
                      <a:pPr algn="l" rtl="0" fontAlgn="base"/>
                      <a:r>
                        <a:rPr lang="en-US" sz="2200" b="1" i="0" baseline="0" dirty="0">
                          <a:effectLst/>
                          <a:latin typeface="Consolas" charset="0"/>
                        </a:rPr>
                        <a:t>class Test&lt;T, U&gt; </a:t>
                      </a:r>
                    </a:p>
                    <a:p>
                      <a:pPr algn="l" rtl="0" fontAlgn="base"/>
                      <a:r>
                        <a:rPr lang="en-US" sz="2200" b="1" i="0" baseline="0" dirty="0">
                          <a:effectLst/>
                          <a:latin typeface="Consolas" charset="0"/>
                        </a:rPr>
                        <a:t>{ </a:t>
                      </a:r>
                    </a:p>
                    <a:p>
                      <a:pPr algn="l" rtl="0" fontAlgn="base"/>
                      <a:r>
                        <a:rPr lang="en-US" sz="2200" b="1" i="0" baseline="0" dirty="0">
                          <a:effectLst/>
                          <a:latin typeface="Consolas" charset="0"/>
                        </a:rPr>
                        <a:t>    T obj1;  </a:t>
                      </a:r>
                      <a:r>
                        <a:rPr lang="en-US" sz="2200" b="0" i="0" baseline="0" dirty="0">
                          <a:effectLst/>
                          <a:latin typeface="Consolas" charset="0"/>
                        </a:rPr>
                        <a:t>// An object of type T </a:t>
                      </a:r>
                    </a:p>
                    <a:p>
                      <a:pPr algn="l" rtl="0" fontAlgn="base"/>
                      <a:r>
                        <a:rPr lang="en-US" sz="2200" b="1" i="0" baseline="0" dirty="0">
                          <a:effectLst/>
                          <a:latin typeface="Consolas" charset="0"/>
                        </a:rPr>
                        <a:t>    U obj2; </a:t>
                      </a:r>
                      <a:r>
                        <a:rPr lang="en-US" sz="2200" b="0" i="0" baseline="0" dirty="0">
                          <a:effectLst/>
                          <a:latin typeface="Consolas" charset="0"/>
                        </a:rPr>
                        <a:t> // An object of type U </a:t>
                      </a:r>
                    </a:p>
                    <a:p>
                      <a:pPr algn="l" rtl="0" fontAlgn="base"/>
                      <a:r>
                        <a:rPr lang="en-US" sz="2200" b="1" i="0" baseline="0" dirty="0">
                          <a:effectLst/>
                          <a:latin typeface="Consolas" charset="0"/>
                        </a:rPr>
                        <a:t>    Test(T obj1, U obj2) </a:t>
                      </a:r>
                    </a:p>
                    <a:p>
                      <a:pPr algn="l" rtl="0" fontAlgn="base"/>
                      <a:r>
                        <a:rPr lang="en-US" sz="2200" b="1" i="0" baseline="0" dirty="0">
                          <a:effectLst/>
                          <a:latin typeface="Consolas" charset="0"/>
                        </a:rPr>
                        <a:t>    { </a:t>
                      </a:r>
                    </a:p>
                    <a:p>
                      <a:pPr algn="l" rtl="0" fontAlgn="base"/>
                      <a:r>
                        <a:rPr lang="en-US" sz="2200" b="1" i="0" baseline="0" dirty="0">
                          <a:effectLst/>
                          <a:latin typeface="Consolas" charset="0"/>
                        </a:rPr>
                        <a:t>        this.obj1 = obj1; </a:t>
                      </a:r>
                    </a:p>
                    <a:p>
                      <a:pPr algn="l" rtl="0" fontAlgn="base"/>
                      <a:r>
                        <a:rPr lang="en-US" sz="2200" b="1" i="0" baseline="0" dirty="0">
                          <a:effectLst/>
                          <a:latin typeface="Consolas" charset="0"/>
                        </a:rPr>
                        <a:t>        this.obj2 = obj2; </a:t>
                      </a:r>
                    </a:p>
                    <a:p>
                      <a:pPr algn="l" rtl="0" fontAlgn="base"/>
                      <a:r>
                        <a:rPr lang="en-US" sz="2200" b="1" i="0" baseline="0" dirty="0">
                          <a:effectLst/>
                          <a:latin typeface="Consolas" charset="0"/>
                        </a:rPr>
                        <a:t>    } </a:t>
                      </a:r>
                    </a:p>
                    <a:p>
                      <a:pPr algn="l" rtl="0" fontAlgn="base"/>
                      <a:r>
                        <a:rPr lang="en-US" sz="2200" b="1" i="0" baseline="0" dirty="0">
                          <a:effectLst/>
                          <a:latin typeface="Consolas" charset="0"/>
                        </a:rPr>
                        <a:t>      public void print() </a:t>
                      </a:r>
                    </a:p>
                    <a:p>
                      <a:pPr algn="l" rtl="0" fontAlgn="base"/>
                      <a:r>
                        <a:rPr lang="en-US" sz="2200" b="1" i="0" baseline="0" dirty="0">
                          <a:effectLst/>
                          <a:latin typeface="Consolas" charset="0"/>
                        </a:rPr>
                        <a:t>    { </a:t>
                      </a:r>
                    </a:p>
                    <a:p>
                      <a:pPr algn="l" rtl="0" fontAlgn="base"/>
                      <a:r>
                        <a:rPr lang="en-US" sz="2200" b="1" i="0" baseline="0" dirty="0">
                          <a:effectLst/>
                          <a:latin typeface="Consolas" charset="0"/>
                        </a:rPr>
                        <a:t>        </a:t>
                      </a:r>
                      <a:r>
                        <a:rPr lang="en-US" sz="2200" b="1" i="0" baseline="0" dirty="0" err="1">
                          <a:effectLst/>
                          <a:latin typeface="Consolas" charset="0"/>
                        </a:rPr>
                        <a:t>System.out.println</a:t>
                      </a:r>
                      <a:r>
                        <a:rPr lang="en-US" sz="2200" b="1" i="0" baseline="0" dirty="0">
                          <a:effectLst/>
                          <a:latin typeface="Consolas" charset="0"/>
                        </a:rPr>
                        <a:t>(obj1); </a:t>
                      </a:r>
                    </a:p>
                    <a:p>
                      <a:pPr algn="l" rtl="0" fontAlgn="base"/>
                      <a:r>
                        <a:rPr lang="en-US" sz="2200" b="1" i="0" baseline="0" dirty="0">
                          <a:effectLst/>
                          <a:latin typeface="Consolas" charset="0"/>
                        </a:rPr>
                        <a:t>        </a:t>
                      </a:r>
                      <a:r>
                        <a:rPr lang="en-US" sz="2200" b="1" i="0" baseline="0" dirty="0" err="1">
                          <a:effectLst/>
                          <a:latin typeface="Consolas" charset="0"/>
                        </a:rPr>
                        <a:t>System.out.println</a:t>
                      </a:r>
                      <a:r>
                        <a:rPr lang="en-US" sz="2200" b="1" i="0" baseline="0" dirty="0">
                          <a:effectLst/>
                          <a:latin typeface="Consolas" charset="0"/>
                        </a:rPr>
                        <a:t>(obj2); </a:t>
                      </a:r>
                    </a:p>
                    <a:p>
                      <a:pPr algn="l" rtl="0" fontAlgn="base"/>
                      <a:r>
                        <a:rPr lang="en-US" sz="2200" b="1" i="0" baseline="0" dirty="0">
                          <a:effectLst/>
                          <a:latin typeface="Consolas" charset="0"/>
                        </a:rPr>
                        <a:t>    } </a:t>
                      </a:r>
                    </a:p>
                    <a:p>
                      <a:pPr algn="l" rtl="0" fontAlgn="base"/>
                      <a:r>
                        <a:rPr lang="en-US" sz="2200" b="1" i="0" baseline="0" dirty="0">
                          <a:effectLst/>
                          <a:latin typeface="Consolas" charset="0"/>
                        </a:rPr>
                        <a:t>} </a:t>
                      </a:r>
                    </a:p>
                    <a:p>
                      <a:pPr algn="l" rtl="0" fontAlgn="base"/>
                      <a:r>
                        <a:rPr lang="en-US" sz="2200" b="1" i="0" baseline="0" dirty="0">
                          <a:effectLst/>
                          <a:latin typeface="Consolas" charset="0"/>
                        </a:rPr>
                        <a: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10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177" y="410547"/>
            <a:ext cx="11215394" cy="6102220"/>
          </a:xfrm>
        </p:spPr>
        <p:txBody>
          <a:bodyPr>
            <a:normAutofit/>
          </a:bodyPr>
          <a:lstStyle/>
          <a:p>
            <a:pPr fontAlgn="base"/>
            <a:r>
              <a:rPr lang="en-US" sz="2000" dirty="0">
                <a:latin typeface="Consolas" charset="0"/>
              </a:rPr>
              <a:t>// Driver class to test above </a:t>
            </a:r>
          </a:p>
          <a:p>
            <a:pPr fontAlgn="base"/>
            <a:r>
              <a:rPr lang="en-US" sz="2000" b="1" dirty="0">
                <a:latin typeface="Consolas" charset="0"/>
              </a:rPr>
              <a:t>class Main </a:t>
            </a:r>
          </a:p>
          <a:p>
            <a:pPr fontAlgn="base"/>
            <a:r>
              <a:rPr lang="en-US" sz="2000" b="1" dirty="0">
                <a:latin typeface="Consolas" charset="0"/>
              </a:rPr>
              <a:t>{ </a:t>
            </a:r>
          </a:p>
          <a:p>
            <a:pPr fontAlgn="base"/>
            <a:r>
              <a:rPr lang="en-US" sz="2000" b="1" dirty="0">
                <a:latin typeface="Consolas" charset="0"/>
              </a:rPr>
              <a:t>    public static void main (String[] </a:t>
            </a:r>
            <a:r>
              <a:rPr lang="en-US" sz="2000" b="1" dirty="0" err="1">
                <a:latin typeface="Consolas" charset="0"/>
              </a:rPr>
              <a:t>args</a:t>
            </a:r>
            <a:r>
              <a:rPr lang="en-US" sz="2000" b="1" dirty="0">
                <a:latin typeface="Consolas" charset="0"/>
              </a:rPr>
              <a:t>) </a:t>
            </a:r>
          </a:p>
          <a:p>
            <a:pPr fontAlgn="base"/>
            <a:r>
              <a:rPr lang="en-US" sz="2000" b="1" dirty="0">
                <a:latin typeface="Consolas" charset="0"/>
              </a:rPr>
              <a:t>    { </a:t>
            </a:r>
          </a:p>
          <a:p>
            <a:pPr fontAlgn="base"/>
            <a:r>
              <a:rPr lang="en-US" sz="2000" b="1" dirty="0">
                <a:latin typeface="Consolas" charset="0"/>
              </a:rPr>
              <a:t>    Test &lt;String, Integer&gt; </a:t>
            </a:r>
            <a:r>
              <a:rPr lang="en-US" sz="2000" b="1" dirty="0" err="1">
                <a:latin typeface="Consolas" charset="0"/>
              </a:rPr>
              <a:t>obj</a:t>
            </a:r>
            <a:r>
              <a:rPr lang="en-US" sz="2000" b="1" dirty="0">
                <a:latin typeface="Consolas" charset="0"/>
              </a:rPr>
              <a:t> = new Test&lt;String, Integer&gt;("</a:t>
            </a:r>
            <a:r>
              <a:rPr lang="en-US" sz="2000" b="1" dirty="0" err="1">
                <a:latin typeface="Consolas" charset="0"/>
              </a:rPr>
              <a:t>GfG</a:t>
            </a:r>
            <a:r>
              <a:rPr lang="en-US" sz="2000" b="1" dirty="0">
                <a:latin typeface="Consolas" charset="0"/>
              </a:rPr>
              <a:t>", 15); </a:t>
            </a:r>
          </a:p>
          <a:p>
            <a:pPr fontAlgn="base"/>
            <a:r>
              <a:rPr lang="en-US" sz="2000" b="1" dirty="0">
                <a:latin typeface="Consolas" charset="0"/>
              </a:rPr>
              <a:t>  </a:t>
            </a:r>
          </a:p>
          <a:p>
            <a:pPr fontAlgn="base"/>
            <a:r>
              <a:rPr lang="en-US" sz="2000" b="1" dirty="0">
                <a:latin typeface="Consolas" charset="0"/>
              </a:rPr>
              <a:t>        </a:t>
            </a:r>
            <a:r>
              <a:rPr lang="en-US" sz="2000" b="1" dirty="0" err="1">
                <a:latin typeface="Consolas" charset="0"/>
              </a:rPr>
              <a:t>obj.print</a:t>
            </a:r>
            <a:r>
              <a:rPr lang="en-US" sz="2000" b="1" dirty="0">
                <a:latin typeface="Consolas" charset="0"/>
              </a:rPr>
              <a:t>(); </a:t>
            </a:r>
          </a:p>
          <a:p>
            <a:pPr fontAlgn="base"/>
            <a:r>
              <a:rPr lang="en-US" sz="2000" b="1" dirty="0">
                <a:latin typeface="Consolas" charset="0"/>
              </a:rPr>
              <a:t>    } </a:t>
            </a:r>
          </a:p>
          <a:p>
            <a:pPr fontAlgn="base"/>
            <a:r>
              <a:rPr lang="en-US" sz="2600" b="1" dirty="0">
                <a:latin typeface="Consolas" charset="0"/>
              </a:rPr>
              <a:t>}</a:t>
            </a:r>
          </a:p>
          <a:p>
            <a:pPr fontAlgn="base"/>
            <a:r>
              <a:rPr lang="en-US" b="1" dirty="0"/>
              <a:t>Output:</a:t>
            </a:r>
          </a:p>
          <a:p>
            <a:r>
              <a:rPr lang="en-US" b="1" dirty="0" err="1"/>
              <a:t>GfG</a:t>
            </a:r>
            <a:r>
              <a:rPr lang="en-US" b="1" dirty="0"/>
              <a:t> </a:t>
            </a:r>
          </a:p>
          <a:p>
            <a:r>
              <a:rPr lang="en-US" b="1" dirty="0"/>
              <a:t>15</a:t>
            </a:r>
          </a:p>
        </p:txBody>
      </p:sp>
    </p:spTree>
    <p:extLst>
      <p:ext uri="{BB962C8B-B14F-4D97-AF65-F5344CB8AC3E}">
        <p14:creationId xmlns:p14="http://schemas.microsoft.com/office/powerpoint/2010/main" val="150586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011" y="157579"/>
            <a:ext cx="8911687" cy="1280890"/>
          </a:xfrm>
        </p:spPr>
        <p:txBody>
          <a:bodyPr/>
          <a:lstStyle/>
          <a:p>
            <a:r>
              <a:rPr lang="en-US" b="1" dirty="0"/>
              <a:t>Generic Functions:</a:t>
            </a:r>
            <a:br>
              <a:rPr lang="en-US" dirty="0"/>
            </a:br>
            <a:endParaRPr lang="en-US" dirty="0"/>
          </a:p>
        </p:txBody>
      </p:sp>
      <p:sp>
        <p:nvSpPr>
          <p:cNvPr id="3" name="Content Placeholder 2"/>
          <p:cNvSpPr>
            <a:spLocks noGrp="1"/>
          </p:cNvSpPr>
          <p:nvPr>
            <p:ph idx="1"/>
          </p:nvPr>
        </p:nvSpPr>
        <p:spPr>
          <a:xfrm>
            <a:off x="895739" y="970384"/>
            <a:ext cx="10608873" cy="4940838"/>
          </a:xfrm>
        </p:spPr>
        <p:txBody>
          <a:bodyPr>
            <a:normAutofit/>
          </a:bodyPr>
          <a:lstStyle/>
          <a:p>
            <a:r>
              <a:rPr lang="en-US" sz="2200" dirty="0"/>
              <a:t>We can also write generic functions that can be called with different types of arguments based on the type of arguments passed to generic method, the compiler handles each method.</a:t>
            </a:r>
          </a:p>
          <a:p>
            <a:endParaRPr lang="en-US" sz="2200" dirty="0"/>
          </a:p>
        </p:txBody>
      </p:sp>
      <p:sp>
        <p:nvSpPr>
          <p:cNvPr id="7" name="Rectangle 6"/>
          <p:cNvSpPr/>
          <p:nvPr/>
        </p:nvSpPr>
        <p:spPr>
          <a:xfrm>
            <a:off x="1667070" y="2251274"/>
            <a:ext cx="8092750" cy="3416320"/>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400" b="1" dirty="0">
                <a:solidFill>
                  <a:srgbClr val="000088"/>
                </a:solidFill>
                <a:effectLst/>
                <a:latin typeface="+mj-lt"/>
                <a:ea typeface="Calibri" charset="0"/>
                <a:cs typeface="Courier New" charset="0"/>
              </a:rPr>
              <a:t>public</a:t>
            </a:r>
            <a:r>
              <a:rPr lang="en-GB" sz="2400" b="1" dirty="0">
                <a:solidFill>
                  <a:srgbClr val="000000"/>
                </a:solidFill>
                <a:effectLst/>
                <a:latin typeface="+mj-lt"/>
                <a:ea typeface="Calibri" charset="0"/>
                <a:cs typeface="Courier New" charset="0"/>
              </a:rPr>
              <a:t> </a:t>
            </a:r>
            <a:r>
              <a:rPr lang="en-GB" sz="2400" b="1" dirty="0">
                <a:solidFill>
                  <a:srgbClr val="000088"/>
                </a:solidFill>
                <a:effectLst/>
                <a:latin typeface="+mj-lt"/>
                <a:ea typeface="Calibri" charset="0"/>
                <a:cs typeface="Courier New" charset="0"/>
              </a:rPr>
              <a:t>class</a:t>
            </a:r>
            <a:r>
              <a:rPr lang="en-GB" sz="2400" b="1" dirty="0">
                <a:solidFill>
                  <a:srgbClr val="000000"/>
                </a:solidFill>
                <a:effectLst/>
                <a:latin typeface="+mj-lt"/>
                <a:ea typeface="Calibri" charset="0"/>
                <a:cs typeface="Courier New" charset="0"/>
              </a:rPr>
              <a:t> </a:t>
            </a:r>
            <a:r>
              <a:rPr lang="en-GB" sz="2400" b="1" dirty="0" err="1">
                <a:solidFill>
                  <a:srgbClr val="660066"/>
                </a:solidFill>
                <a:effectLst/>
                <a:latin typeface="+mj-lt"/>
                <a:ea typeface="Calibri" charset="0"/>
                <a:cs typeface="Courier New" charset="0"/>
              </a:rPr>
              <a:t>GenericMethodTest</a:t>
            </a:r>
            <a:r>
              <a:rPr lang="en-GB" sz="2400" b="1" dirty="0">
                <a:solidFill>
                  <a:srgbClr val="000000"/>
                </a:solidFill>
                <a:effectLst/>
                <a:latin typeface="+mj-lt"/>
                <a:ea typeface="Calibri" charset="0"/>
                <a:cs typeface="Courier New" charset="0"/>
              </a:rPr>
              <a:t> </a:t>
            </a:r>
            <a:r>
              <a:rPr lang="en-GB" sz="2400" b="1" dirty="0">
                <a:solidFill>
                  <a:srgbClr val="666600"/>
                </a:solidFill>
                <a:effectLst/>
                <a:latin typeface="+mj-lt"/>
                <a:ea typeface="Calibri" charset="0"/>
                <a:cs typeface="Courier New" charset="0"/>
              </a:rPr>
              <a:t>{</a:t>
            </a:r>
            <a:endParaRPr lang="en-GB" sz="2400" b="1" dirty="0">
              <a:effectLst/>
              <a:latin typeface="+mj-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400" b="1" dirty="0">
                <a:solidFill>
                  <a:srgbClr val="000000"/>
                </a:solidFill>
                <a:effectLst/>
                <a:latin typeface="+mj-lt"/>
                <a:ea typeface="Calibri" charset="0"/>
                <a:cs typeface="Courier New" charset="0"/>
              </a:rPr>
              <a:t>   </a:t>
            </a:r>
            <a:r>
              <a:rPr lang="en-GB" sz="2400" dirty="0">
                <a:solidFill>
                  <a:srgbClr val="880000"/>
                </a:solidFill>
                <a:effectLst/>
                <a:latin typeface="+mj-lt"/>
                <a:ea typeface="Calibri" charset="0"/>
                <a:cs typeface="Courier New" charset="0"/>
              </a:rPr>
              <a:t>// generic method </a:t>
            </a:r>
            <a:r>
              <a:rPr lang="en-GB" sz="2400" dirty="0" err="1">
                <a:solidFill>
                  <a:srgbClr val="880000"/>
                </a:solidFill>
                <a:effectLst/>
                <a:latin typeface="+mj-lt"/>
                <a:ea typeface="Calibri" charset="0"/>
                <a:cs typeface="Courier New" charset="0"/>
              </a:rPr>
              <a:t>printArray</a:t>
            </a:r>
            <a:endParaRPr lang="en-GB" sz="2400" dirty="0">
              <a:effectLst/>
              <a:latin typeface="+mj-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400" b="1" dirty="0">
                <a:solidFill>
                  <a:srgbClr val="000000"/>
                </a:solidFill>
                <a:effectLst/>
                <a:latin typeface="+mj-lt"/>
                <a:ea typeface="Calibri" charset="0"/>
                <a:cs typeface="Courier New" charset="0"/>
              </a:rPr>
              <a:t>   </a:t>
            </a:r>
            <a:r>
              <a:rPr lang="en-GB" sz="2400" b="1" dirty="0">
                <a:solidFill>
                  <a:srgbClr val="000088"/>
                </a:solidFill>
                <a:effectLst/>
                <a:latin typeface="+mj-lt"/>
                <a:ea typeface="Calibri" charset="0"/>
                <a:cs typeface="Courier New" charset="0"/>
              </a:rPr>
              <a:t>public</a:t>
            </a:r>
            <a:r>
              <a:rPr lang="en-GB" sz="2400" b="1" dirty="0">
                <a:solidFill>
                  <a:srgbClr val="000000"/>
                </a:solidFill>
                <a:effectLst/>
                <a:latin typeface="+mj-lt"/>
                <a:ea typeface="Calibri" charset="0"/>
                <a:cs typeface="Courier New" charset="0"/>
              </a:rPr>
              <a:t> </a:t>
            </a:r>
            <a:r>
              <a:rPr lang="en-GB" sz="2400" b="1" dirty="0">
                <a:solidFill>
                  <a:srgbClr val="000088"/>
                </a:solidFill>
                <a:effectLst/>
                <a:latin typeface="+mj-lt"/>
                <a:ea typeface="Calibri" charset="0"/>
                <a:cs typeface="Courier New" charset="0"/>
              </a:rPr>
              <a:t>static</a:t>
            </a:r>
            <a:r>
              <a:rPr lang="en-GB" sz="2400" b="1" dirty="0">
                <a:solidFill>
                  <a:srgbClr val="000000"/>
                </a:solidFill>
                <a:effectLst/>
                <a:latin typeface="+mj-lt"/>
                <a:ea typeface="Calibri" charset="0"/>
                <a:cs typeface="Courier New" charset="0"/>
              </a:rPr>
              <a:t> </a:t>
            </a:r>
            <a:r>
              <a:rPr lang="en-GB" sz="2400" b="1" dirty="0">
                <a:solidFill>
                  <a:srgbClr val="666600"/>
                </a:solidFill>
                <a:effectLst/>
                <a:latin typeface="+mj-lt"/>
                <a:ea typeface="Calibri" charset="0"/>
                <a:cs typeface="Courier New" charset="0"/>
              </a:rPr>
              <a:t>&lt;</a:t>
            </a:r>
            <a:r>
              <a:rPr lang="en-GB" sz="2400" b="1" dirty="0">
                <a:solidFill>
                  <a:srgbClr val="000000"/>
                </a:solidFill>
                <a:effectLst/>
                <a:latin typeface="+mj-lt"/>
                <a:ea typeface="Calibri" charset="0"/>
                <a:cs typeface="Courier New" charset="0"/>
              </a:rPr>
              <a:t> E </a:t>
            </a:r>
            <a:r>
              <a:rPr lang="en-GB" sz="2400" b="1" dirty="0">
                <a:solidFill>
                  <a:srgbClr val="666600"/>
                </a:solidFill>
                <a:effectLst/>
                <a:latin typeface="+mj-lt"/>
                <a:ea typeface="Calibri" charset="0"/>
                <a:cs typeface="Courier New" charset="0"/>
              </a:rPr>
              <a:t>&gt;</a:t>
            </a:r>
            <a:r>
              <a:rPr lang="en-GB" sz="2400" b="1" dirty="0">
                <a:solidFill>
                  <a:srgbClr val="000000"/>
                </a:solidFill>
                <a:effectLst/>
                <a:latin typeface="+mj-lt"/>
                <a:ea typeface="Calibri" charset="0"/>
                <a:cs typeface="Courier New" charset="0"/>
              </a:rPr>
              <a:t> </a:t>
            </a:r>
            <a:r>
              <a:rPr lang="en-GB" sz="2400" b="1" dirty="0">
                <a:solidFill>
                  <a:srgbClr val="000088"/>
                </a:solidFill>
                <a:effectLst/>
                <a:latin typeface="+mj-lt"/>
                <a:ea typeface="Calibri" charset="0"/>
                <a:cs typeface="Courier New" charset="0"/>
              </a:rPr>
              <a:t>void</a:t>
            </a:r>
            <a:r>
              <a:rPr lang="en-GB" sz="2400" b="1" dirty="0">
                <a:solidFill>
                  <a:srgbClr val="000000"/>
                </a:solidFill>
                <a:effectLst/>
                <a:latin typeface="+mj-lt"/>
                <a:ea typeface="Calibri" charset="0"/>
                <a:cs typeface="Courier New" charset="0"/>
              </a:rPr>
              <a:t> </a:t>
            </a:r>
            <a:r>
              <a:rPr lang="en-GB" sz="2400" b="1" dirty="0" err="1">
                <a:solidFill>
                  <a:srgbClr val="000000"/>
                </a:solidFill>
                <a:effectLst/>
                <a:latin typeface="+mj-lt"/>
                <a:ea typeface="Calibri" charset="0"/>
                <a:cs typeface="Courier New" charset="0"/>
              </a:rPr>
              <a:t>printArray</a:t>
            </a:r>
            <a:r>
              <a:rPr lang="en-GB" sz="2400" b="1" dirty="0">
                <a:solidFill>
                  <a:srgbClr val="666600"/>
                </a:solidFill>
                <a:effectLst/>
                <a:latin typeface="+mj-lt"/>
                <a:ea typeface="Calibri" charset="0"/>
                <a:cs typeface="Courier New" charset="0"/>
              </a:rPr>
              <a:t>(</a:t>
            </a:r>
            <a:r>
              <a:rPr lang="en-GB" sz="2400" b="1" dirty="0">
                <a:solidFill>
                  <a:srgbClr val="000000"/>
                </a:solidFill>
                <a:effectLst/>
                <a:latin typeface="+mj-lt"/>
                <a:ea typeface="Calibri" charset="0"/>
                <a:cs typeface="Courier New" charset="0"/>
              </a:rPr>
              <a:t> E</a:t>
            </a:r>
            <a:r>
              <a:rPr lang="en-GB" sz="2400" b="1" dirty="0">
                <a:solidFill>
                  <a:srgbClr val="666600"/>
                </a:solidFill>
                <a:effectLst/>
                <a:latin typeface="+mj-lt"/>
                <a:ea typeface="Calibri" charset="0"/>
                <a:cs typeface="Courier New" charset="0"/>
              </a:rPr>
              <a:t>[]</a:t>
            </a:r>
            <a:r>
              <a:rPr lang="en-GB" sz="2400" b="1" dirty="0">
                <a:solidFill>
                  <a:srgbClr val="000000"/>
                </a:solidFill>
                <a:effectLst/>
                <a:latin typeface="+mj-lt"/>
                <a:ea typeface="Calibri" charset="0"/>
                <a:cs typeface="Courier New" charset="0"/>
              </a:rPr>
              <a:t> </a:t>
            </a:r>
            <a:r>
              <a:rPr lang="en-GB" sz="2400" b="1" dirty="0" err="1">
                <a:solidFill>
                  <a:srgbClr val="000000"/>
                </a:solidFill>
                <a:effectLst/>
                <a:latin typeface="+mj-lt"/>
                <a:ea typeface="Calibri" charset="0"/>
                <a:cs typeface="Courier New" charset="0"/>
              </a:rPr>
              <a:t>inputArray</a:t>
            </a:r>
            <a:r>
              <a:rPr lang="en-GB" sz="2400" b="1" dirty="0">
                <a:solidFill>
                  <a:srgbClr val="000000"/>
                </a:solidFill>
                <a:effectLst/>
                <a:latin typeface="+mj-lt"/>
                <a:ea typeface="Calibri" charset="0"/>
                <a:cs typeface="Courier New" charset="0"/>
              </a:rPr>
              <a:t> </a:t>
            </a:r>
            <a:r>
              <a:rPr lang="en-GB" sz="2400" b="1" dirty="0">
                <a:solidFill>
                  <a:srgbClr val="666600"/>
                </a:solidFill>
                <a:effectLst/>
                <a:latin typeface="+mj-lt"/>
                <a:ea typeface="Calibri" charset="0"/>
                <a:cs typeface="Courier New" charset="0"/>
              </a:rPr>
              <a:t>)</a:t>
            </a:r>
            <a:r>
              <a:rPr lang="en-GB" sz="2400" b="1" dirty="0">
                <a:solidFill>
                  <a:srgbClr val="000000"/>
                </a:solidFill>
                <a:effectLst/>
                <a:latin typeface="+mj-lt"/>
                <a:ea typeface="Calibri" charset="0"/>
                <a:cs typeface="Courier New" charset="0"/>
              </a:rPr>
              <a:t> </a:t>
            </a:r>
            <a:r>
              <a:rPr lang="en-GB" sz="2400" b="1" dirty="0">
                <a:solidFill>
                  <a:srgbClr val="666600"/>
                </a:solidFill>
                <a:effectLst/>
                <a:latin typeface="+mj-lt"/>
                <a:ea typeface="Calibri" charset="0"/>
                <a:cs typeface="Courier New" charset="0"/>
              </a:rPr>
              <a:t>{</a:t>
            </a:r>
            <a:endParaRPr lang="en-GB" sz="2400" b="1" dirty="0">
              <a:effectLst/>
              <a:latin typeface="+mj-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400" dirty="0">
                <a:solidFill>
                  <a:srgbClr val="000000"/>
                </a:solidFill>
                <a:effectLst/>
                <a:latin typeface="+mj-lt"/>
                <a:ea typeface="Calibri" charset="0"/>
                <a:cs typeface="Courier New" charset="0"/>
              </a:rPr>
              <a:t>      </a:t>
            </a:r>
            <a:r>
              <a:rPr lang="en-GB" sz="2400" dirty="0">
                <a:solidFill>
                  <a:srgbClr val="880000"/>
                </a:solidFill>
                <a:effectLst/>
                <a:latin typeface="+mj-lt"/>
                <a:ea typeface="Calibri" charset="0"/>
                <a:cs typeface="Courier New" charset="0"/>
              </a:rPr>
              <a:t>// Display array elements</a:t>
            </a:r>
            <a:endParaRPr lang="en-GB" sz="2400" dirty="0">
              <a:effectLst/>
              <a:latin typeface="+mj-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400" b="1" dirty="0">
                <a:solidFill>
                  <a:srgbClr val="000000"/>
                </a:solidFill>
                <a:effectLst/>
                <a:latin typeface="+mj-lt"/>
                <a:ea typeface="Calibri" charset="0"/>
                <a:cs typeface="Courier New" charset="0"/>
              </a:rPr>
              <a:t>      </a:t>
            </a:r>
            <a:r>
              <a:rPr lang="en-GB" sz="2400" b="1" dirty="0">
                <a:solidFill>
                  <a:srgbClr val="000088"/>
                </a:solidFill>
                <a:effectLst/>
                <a:latin typeface="+mj-lt"/>
                <a:ea typeface="Calibri" charset="0"/>
                <a:cs typeface="Courier New" charset="0"/>
              </a:rPr>
              <a:t>for</a:t>
            </a:r>
            <a:r>
              <a:rPr lang="en-GB" sz="2400" b="1" dirty="0">
                <a:solidFill>
                  <a:srgbClr val="666600"/>
                </a:solidFill>
                <a:effectLst/>
                <a:latin typeface="+mj-lt"/>
                <a:ea typeface="Calibri" charset="0"/>
                <a:cs typeface="Courier New" charset="0"/>
              </a:rPr>
              <a:t>(</a:t>
            </a:r>
            <a:r>
              <a:rPr lang="en-GB" sz="2400" b="1" dirty="0">
                <a:solidFill>
                  <a:srgbClr val="000000"/>
                </a:solidFill>
                <a:effectLst/>
                <a:latin typeface="+mj-lt"/>
                <a:ea typeface="Calibri" charset="0"/>
                <a:cs typeface="Courier New" charset="0"/>
              </a:rPr>
              <a:t>E element </a:t>
            </a:r>
            <a:r>
              <a:rPr lang="en-GB" sz="2400" b="1" dirty="0">
                <a:solidFill>
                  <a:srgbClr val="666600"/>
                </a:solidFill>
                <a:effectLst/>
                <a:latin typeface="+mj-lt"/>
                <a:ea typeface="Calibri" charset="0"/>
                <a:cs typeface="Courier New" charset="0"/>
              </a:rPr>
              <a:t>:</a:t>
            </a:r>
            <a:r>
              <a:rPr lang="en-GB" sz="2400" b="1" dirty="0">
                <a:solidFill>
                  <a:srgbClr val="000000"/>
                </a:solidFill>
                <a:effectLst/>
                <a:latin typeface="+mj-lt"/>
                <a:ea typeface="Calibri" charset="0"/>
                <a:cs typeface="Courier New" charset="0"/>
              </a:rPr>
              <a:t> </a:t>
            </a:r>
            <a:r>
              <a:rPr lang="en-GB" sz="2400" b="1" dirty="0" err="1">
                <a:solidFill>
                  <a:srgbClr val="000000"/>
                </a:solidFill>
                <a:effectLst/>
                <a:latin typeface="+mj-lt"/>
                <a:ea typeface="Calibri" charset="0"/>
                <a:cs typeface="Courier New" charset="0"/>
              </a:rPr>
              <a:t>inputArray</a:t>
            </a:r>
            <a:r>
              <a:rPr lang="en-GB" sz="2400" b="1" dirty="0">
                <a:solidFill>
                  <a:srgbClr val="666600"/>
                </a:solidFill>
                <a:effectLst/>
                <a:latin typeface="+mj-lt"/>
                <a:ea typeface="Calibri" charset="0"/>
                <a:cs typeface="Courier New" charset="0"/>
              </a:rPr>
              <a:t>)</a:t>
            </a:r>
            <a:r>
              <a:rPr lang="en-GB" sz="2400" b="1" dirty="0">
                <a:solidFill>
                  <a:srgbClr val="000000"/>
                </a:solidFill>
                <a:effectLst/>
                <a:latin typeface="+mj-lt"/>
                <a:ea typeface="Calibri" charset="0"/>
                <a:cs typeface="Courier New" charset="0"/>
              </a:rPr>
              <a:t> </a:t>
            </a:r>
            <a:r>
              <a:rPr lang="en-GB" sz="2400" b="1" dirty="0">
                <a:solidFill>
                  <a:srgbClr val="666600"/>
                </a:solidFill>
                <a:effectLst/>
                <a:latin typeface="+mj-lt"/>
                <a:ea typeface="Calibri" charset="0"/>
                <a:cs typeface="Courier New" charset="0"/>
              </a:rPr>
              <a:t>{</a:t>
            </a:r>
            <a:endParaRPr lang="en-GB" sz="2400" b="1" dirty="0">
              <a:effectLst/>
              <a:latin typeface="+mj-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400" b="1" dirty="0">
                <a:solidFill>
                  <a:srgbClr val="000000"/>
                </a:solidFill>
                <a:effectLst/>
                <a:latin typeface="+mj-lt"/>
                <a:ea typeface="Calibri" charset="0"/>
                <a:cs typeface="Courier New" charset="0"/>
              </a:rPr>
              <a:t>         </a:t>
            </a:r>
            <a:r>
              <a:rPr lang="en-GB" sz="2400" b="1" dirty="0" err="1">
                <a:solidFill>
                  <a:srgbClr val="660066"/>
                </a:solidFill>
                <a:effectLst/>
                <a:latin typeface="+mj-lt"/>
                <a:ea typeface="Calibri" charset="0"/>
                <a:cs typeface="Courier New" charset="0"/>
              </a:rPr>
              <a:t>System</a:t>
            </a:r>
            <a:r>
              <a:rPr lang="en-GB" sz="2400" b="1" dirty="0" err="1">
                <a:solidFill>
                  <a:srgbClr val="666600"/>
                </a:solidFill>
                <a:effectLst/>
                <a:latin typeface="+mj-lt"/>
                <a:ea typeface="Calibri" charset="0"/>
                <a:cs typeface="Courier New" charset="0"/>
              </a:rPr>
              <a:t>.</a:t>
            </a:r>
            <a:r>
              <a:rPr lang="en-GB" sz="2400" b="1" dirty="0" err="1">
                <a:solidFill>
                  <a:srgbClr val="000088"/>
                </a:solidFill>
                <a:effectLst/>
                <a:latin typeface="+mj-lt"/>
                <a:ea typeface="Calibri" charset="0"/>
                <a:cs typeface="Courier New" charset="0"/>
              </a:rPr>
              <a:t>out</a:t>
            </a:r>
            <a:r>
              <a:rPr lang="en-GB" sz="2400" b="1" dirty="0" err="1">
                <a:solidFill>
                  <a:srgbClr val="666600"/>
                </a:solidFill>
                <a:effectLst/>
                <a:latin typeface="+mj-lt"/>
                <a:ea typeface="Calibri" charset="0"/>
                <a:cs typeface="Courier New" charset="0"/>
              </a:rPr>
              <a:t>.</a:t>
            </a:r>
            <a:r>
              <a:rPr lang="en-GB" sz="2400" b="1" dirty="0" err="1">
                <a:solidFill>
                  <a:srgbClr val="000000"/>
                </a:solidFill>
                <a:effectLst/>
                <a:latin typeface="+mj-lt"/>
                <a:ea typeface="Calibri" charset="0"/>
                <a:cs typeface="Courier New" charset="0"/>
              </a:rPr>
              <a:t>printf</a:t>
            </a:r>
            <a:r>
              <a:rPr lang="en-GB" sz="2400" b="1" dirty="0">
                <a:solidFill>
                  <a:srgbClr val="666600"/>
                </a:solidFill>
                <a:effectLst/>
                <a:latin typeface="+mj-lt"/>
                <a:ea typeface="Calibri" charset="0"/>
                <a:cs typeface="Courier New" charset="0"/>
              </a:rPr>
              <a:t>(</a:t>
            </a:r>
            <a:r>
              <a:rPr lang="en-GB" sz="2400" b="1" dirty="0">
                <a:solidFill>
                  <a:srgbClr val="008800"/>
                </a:solidFill>
                <a:effectLst/>
                <a:latin typeface="+mj-lt"/>
                <a:ea typeface="Calibri" charset="0"/>
                <a:cs typeface="Courier New" charset="0"/>
              </a:rPr>
              <a:t>"%s "</a:t>
            </a:r>
            <a:r>
              <a:rPr lang="en-GB" sz="2400" b="1" dirty="0">
                <a:solidFill>
                  <a:srgbClr val="666600"/>
                </a:solidFill>
                <a:effectLst/>
                <a:latin typeface="+mj-lt"/>
                <a:ea typeface="Calibri" charset="0"/>
                <a:cs typeface="Courier New" charset="0"/>
              </a:rPr>
              <a:t>,</a:t>
            </a:r>
            <a:r>
              <a:rPr lang="en-GB" sz="2400" b="1" dirty="0">
                <a:solidFill>
                  <a:srgbClr val="000000"/>
                </a:solidFill>
                <a:effectLst/>
                <a:latin typeface="+mj-lt"/>
                <a:ea typeface="Calibri" charset="0"/>
                <a:cs typeface="Courier New" charset="0"/>
              </a:rPr>
              <a:t> element</a:t>
            </a:r>
            <a:r>
              <a:rPr lang="en-GB" sz="2400" b="1" dirty="0">
                <a:solidFill>
                  <a:srgbClr val="666600"/>
                </a:solidFill>
                <a:effectLst/>
                <a:latin typeface="+mj-lt"/>
                <a:ea typeface="Calibri" charset="0"/>
                <a:cs typeface="Courier New" charset="0"/>
              </a:rPr>
              <a:t>);</a:t>
            </a:r>
            <a:endParaRPr lang="en-GB" sz="2400" b="1" dirty="0">
              <a:effectLst/>
              <a:latin typeface="+mj-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400" b="1" dirty="0">
                <a:solidFill>
                  <a:srgbClr val="000000"/>
                </a:solidFill>
                <a:effectLst/>
                <a:latin typeface="+mj-lt"/>
                <a:ea typeface="Calibri" charset="0"/>
                <a:cs typeface="Courier New" charset="0"/>
              </a:rPr>
              <a:t>      </a:t>
            </a:r>
            <a:r>
              <a:rPr lang="en-GB" sz="2400" b="1" dirty="0">
                <a:solidFill>
                  <a:srgbClr val="666600"/>
                </a:solidFill>
                <a:effectLst/>
                <a:latin typeface="+mj-lt"/>
                <a:ea typeface="Calibri" charset="0"/>
                <a:cs typeface="Courier New" charset="0"/>
              </a:rPr>
              <a:t>}</a:t>
            </a:r>
            <a:endParaRPr lang="en-GB" sz="2400" b="1" dirty="0">
              <a:effectLst/>
              <a:latin typeface="+mj-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400" b="1" dirty="0">
                <a:solidFill>
                  <a:srgbClr val="000000"/>
                </a:solidFill>
                <a:effectLst/>
                <a:latin typeface="+mj-lt"/>
                <a:ea typeface="Calibri" charset="0"/>
                <a:cs typeface="Courier New" charset="0"/>
              </a:rPr>
              <a:t>      </a:t>
            </a:r>
            <a:r>
              <a:rPr lang="en-GB" sz="2400" b="1" dirty="0" err="1">
                <a:solidFill>
                  <a:srgbClr val="660066"/>
                </a:solidFill>
                <a:effectLst/>
                <a:latin typeface="+mj-lt"/>
                <a:ea typeface="Calibri" charset="0"/>
                <a:cs typeface="Courier New" charset="0"/>
              </a:rPr>
              <a:t>System</a:t>
            </a:r>
            <a:r>
              <a:rPr lang="en-GB" sz="2400" b="1" dirty="0" err="1">
                <a:solidFill>
                  <a:srgbClr val="666600"/>
                </a:solidFill>
                <a:effectLst/>
                <a:latin typeface="+mj-lt"/>
                <a:ea typeface="Calibri" charset="0"/>
                <a:cs typeface="Courier New" charset="0"/>
              </a:rPr>
              <a:t>.</a:t>
            </a:r>
            <a:r>
              <a:rPr lang="en-GB" sz="2400" b="1" dirty="0" err="1">
                <a:solidFill>
                  <a:srgbClr val="000088"/>
                </a:solidFill>
                <a:effectLst/>
                <a:latin typeface="+mj-lt"/>
                <a:ea typeface="Calibri" charset="0"/>
                <a:cs typeface="Courier New" charset="0"/>
              </a:rPr>
              <a:t>out</a:t>
            </a:r>
            <a:r>
              <a:rPr lang="en-GB" sz="2400" b="1" dirty="0" err="1">
                <a:solidFill>
                  <a:srgbClr val="666600"/>
                </a:solidFill>
                <a:effectLst/>
                <a:latin typeface="+mj-lt"/>
                <a:ea typeface="Calibri" charset="0"/>
                <a:cs typeface="Courier New" charset="0"/>
              </a:rPr>
              <a:t>.</a:t>
            </a:r>
            <a:r>
              <a:rPr lang="en-GB" sz="2400" b="1" dirty="0" err="1">
                <a:solidFill>
                  <a:srgbClr val="000000"/>
                </a:solidFill>
                <a:effectLst/>
                <a:latin typeface="+mj-lt"/>
                <a:ea typeface="Calibri" charset="0"/>
                <a:cs typeface="Courier New" charset="0"/>
              </a:rPr>
              <a:t>println</a:t>
            </a:r>
            <a:r>
              <a:rPr lang="en-GB" sz="2400" b="1" dirty="0">
                <a:solidFill>
                  <a:srgbClr val="666600"/>
                </a:solidFill>
                <a:effectLst/>
                <a:latin typeface="+mj-lt"/>
                <a:ea typeface="Calibri" charset="0"/>
                <a:cs typeface="Courier New" charset="0"/>
              </a:rPr>
              <a:t>();</a:t>
            </a:r>
            <a:endParaRPr lang="en-GB" sz="2400" b="1" dirty="0">
              <a:effectLst/>
              <a:latin typeface="+mj-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400" b="1" dirty="0">
                <a:solidFill>
                  <a:srgbClr val="000000"/>
                </a:solidFill>
                <a:effectLst/>
                <a:latin typeface="+mj-lt"/>
                <a:ea typeface="Calibri" charset="0"/>
                <a:cs typeface="Courier New" charset="0"/>
              </a:rPr>
              <a:t>   </a:t>
            </a:r>
            <a:r>
              <a:rPr lang="en-GB" sz="2400" b="1" dirty="0">
                <a:solidFill>
                  <a:srgbClr val="666600"/>
                </a:solidFill>
                <a:effectLst/>
                <a:latin typeface="+mj-lt"/>
                <a:ea typeface="Calibri" charset="0"/>
                <a:cs typeface="Courier New" charset="0"/>
              </a:rPr>
              <a:t>}</a:t>
            </a:r>
            <a:endParaRPr lang="en-GB" sz="2400" b="1" dirty="0">
              <a:effectLst/>
              <a:latin typeface="+mj-lt"/>
              <a:ea typeface="Calibri" charset="0"/>
              <a:cs typeface="Times New Roman" charset="0"/>
            </a:endParaRPr>
          </a:p>
        </p:txBody>
      </p:sp>
    </p:spTree>
    <p:extLst>
      <p:ext uri="{BB962C8B-B14F-4D97-AF65-F5344CB8AC3E}">
        <p14:creationId xmlns:p14="http://schemas.microsoft.com/office/powerpoint/2010/main" val="184910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7706" y="485191"/>
            <a:ext cx="10879494" cy="6232850"/>
          </a:xfrm>
        </p:spPr>
        <p:txBody>
          <a:bodyPr>
            <a:normAutofit lnSpcReduction="10000"/>
          </a:bodyPr>
          <a:lstStyle/>
          <a:p>
            <a:r>
              <a:rPr lang="en-GB" b="1" dirty="0"/>
              <a:t>public static void main(String </a:t>
            </a:r>
            <a:r>
              <a:rPr lang="en-GB" b="1" dirty="0" err="1"/>
              <a:t>args</a:t>
            </a:r>
            <a:r>
              <a:rPr lang="en-GB" b="1" dirty="0"/>
              <a:t>[]) {</a:t>
            </a:r>
          </a:p>
          <a:p>
            <a:r>
              <a:rPr lang="en-GB" b="1" dirty="0"/>
              <a:t>      </a:t>
            </a:r>
            <a:r>
              <a:rPr lang="en-GB" dirty="0"/>
              <a:t>// Create arrays of Integer, Double and Character</a:t>
            </a:r>
          </a:p>
          <a:p>
            <a:r>
              <a:rPr lang="en-GB" b="1" dirty="0"/>
              <a:t>      Integer[] </a:t>
            </a:r>
            <a:r>
              <a:rPr lang="en-GB" b="1" dirty="0" err="1"/>
              <a:t>intArray</a:t>
            </a:r>
            <a:r>
              <a:rPr lang="en-GB" b="1" dirty="0"/>
              <a:t> = { 1, 2, 3, 4, 5 };</a:t>
            </a:r>
          </a:p>
          <a:p>
            <a:r>
              <a:rPr lang="en-GB" b="1" dirty="0"/>
              <a:t>      Double[] </a:t>
            </a:r>
            <a:r>
              <a:rPr lang="en-GB" b="1" dirty="0" err="1"/>
              <a:t>doubleArray</a:t>
            </a:r>
            <a:r>
              <a:rPr lang="en-GB" b="1" dirty="0"/>
              <a:t> = { 1.1, 2.2, 3.3, 4.4 };</a:t>
            </a:r>
          </a:p>
          <a:p>
            <a:r>
              <a:rPr lang="en-GB" b="1" dirty="0"/>
              <a:t>      Character[] </a:t>
            </a:r>
            <a:r>
              <a:rPr lang="en-GB" b="1" dirty="0" err="1"/>
              <a:t>charArray</a:t>
            </a:r>
            <a:r>
              <a:rPr lang="en-GB" b="1" dirty="0"/>
              <a:t> = { 'H', 'E', 'L', 'L', 'O' };</a:t>
            </a:r>
          </a:p>
          <a:p>
            <a:r>
              <a:rPr lang="en-GB" b="1" dirty="0"/>
              <a:t> </a:t>
            </a:r>
          </a:p>
          <a:p>
            <a:r>
              <a:rPr lang="en-GB" b="1" dirty="0"/>
              <a:t>      </a:t>
            </a:r>
            <a:r>
              <a:rPr lang="en-GB" b="1" dirty="0" err="1"/>
              <a:t>System.out.println</a:t>
            </a:r>
            <a:r>
              <a:rPr lang="en-GB" b="1" dirty="0"/>
              <a:t>("Array </a:t>
            </a:r>
            <a:r>
              <a:rPr lang="en-GB" b="1" dirty="0" err="1"/>
              <a:t>integerArray</a:t>
            </a:r>
            <a:r>
              <a:rPr lang="en-GB" b="1" dirty="0"/>
              <a:t> contains:");</a:t>
            </a:r>
          </a:p>
          <a:p>
            <a:r>
              <a:rPr lang="en-GB" b="1" dirty="0"/>
              <a:t>      </a:t>
            </a:r>
            <a:r>
              <a:rPr lang="en-GB" b="1" dirty="0" err="1"/>
              <a:t>printArray</a:t>
            </a:r>
            <a:r>
              <a:rPr lang="en-GB" b="1" dirty="0"/>
              <a:t>(</a:t>
            </a:r>
            <a:r>
              <a:rPr lang="en-GB" b="1" dirty="0" err="1"/>
              <a:t>intArray</a:t>
            </a:r>
            <a:r>
              <a:rPr lang="en-GB" b="1" dirty="0"/>
              <a:t>);   </a:t>
            </a:r>
            <a:r>
              <a:rPr lang="en-GB" dirty="0"/>
              <a:t>// pass an Integer array</a:t>
            </a:r>
          </a:p>
          <a:p>
            <a:r>
              <a:rPr lang="en-GB" dirty="0"/>
              <a:t> </a:t>
            </a:r>
          </a:p>
          <a:p>
            <a:r>
              <a:rPr lang="en-GB" b="1" dirty="0"/>
              <a:t>      </a:t>
            </a:r>
            <a:r>
              <a:rPr lang="en-GB" b="1" dirty="0" err="1"/>
              <a:t>System.out.println</a:t>
            </a:r>
            <a:r>
              <a:rPr lang="en-GB" b="1" dirty="0"/>
              <a:t>("\</a:t>
            </a:r>
            <a:r>
              <a:rPr lang="en-GB" b="1" dirty="0" err="1"/>
              <a:t>nArray</a:t>
            </a:r>
            <a:r>
              <a:rPr lang="en-GB" b="1" dirty="0"/>
              <a:t> </a:t>
            </a:r>
            <a:r>
              <a:rPr lang="en-GB" b="1" dirty="0" err="1"/>
              <a:t>doubleArray</a:t>
            </a:r>
            <a:r>
              <a:rPr lang="en-GB" b="1" dirty="0"/>
              <a:t> contains:");</a:t>
            </a:r>
          </a:p>
          <a:p>
            <a:r>
              <a:rPr lang="en-GB" b="1" dirty="0"/>
              <a:t>      </a:t>
            </a:r>
            <a:r>
              <a:rPr lang="en-GB" b="1" dirty="0" err="1"/>
              <a:t>printArray</a:t>
            </a:r>
            <a:r>
              <a:rPr lang="en-GB" b="1" dirty="0"/>
              <a:t>(</a:t>
            </a:r>
            <a:r>
              <a:rPr lang="en-GB" b="1" dirty="0" err="1"/>
              <a:t>doubleArray</a:t>
            </a:r>
            <a:r>
              <a:rPr lang="en-GB" b="1" dirty="0"/>
              <a:t>);   </a:t>
            </a:r>
            <a:r>
              <a:rPr lang="en-GB" dirty="0"/>
              <a:t>// pass a Double array</a:t>
            </a:r>
          </a:p>
          <a:p>
            <a:r>
              <a:rPr lang="en-GB" dirty="0"/>
              <a:t> </a:t>
            </a:r>
          </a:p>
          <a:p>
            <a:r>
              <a:rPr lang="en-GB" b="1" dirty="0"/>
              <a:t>      </a:t>
            </a:r>
            <a:r>
              <a:rPr lang="en-GB" b="1" dirty="0" err="1"/>
              <a:t>System.out.println</a:t>
            </a:r>
            <a:r>
              <a:rPr lang="en-GB" b="1" dirty="0"/>
              <a:t>("\</a:t>
            </a:r>
            <a:r>
              <a:rPr lang="en-GB" b="1" dirty="0" err="1"/>
              <a:t>nArray</a:t>
            </a:r>
            <a:r>
              <a:rPr lang="en-GB" b="1" dirty="0"/>
              <a:t> </a:t>
            </a:r>
            <a:r>
              <a:rPr lang="en-GB" b="1" dirty="0" err="1"/>
              <a:t>characterArray</a:t>
            </a:r>
            <a:r>
              <a:rPr lang="en-GB" b="1" dirty="0"/>
              <a:t> contains:");</a:t>
            </a:r>
          </a:p>
          <a:p>
            <a:r>
              <a:rPr lang="en-GB" b="1" dirty="0"/>
              <a:t>      </a:t>
            </a:r>
            <a:r>
              <a:rPr lang="en-GB" b="1" dirty="0" err="1"/>
              <a:t>printArray</a:t>
            </a:r>
            <a:r>
              <a:rPr lang="en-GB" b="1" dirty="0"/>
              <a:t>(</a:t>
            </a:r>
            <a:r>
              <a:rPr lang="en-GB" b="1" dirty="0" err="1"/>
              <a:t>charArray</a:t>
            </a:r>
            <a:r>
              <a:rPr lang="en-GB" b="1" dirty="0"/>
              <a:t>);   </a:t>
            </a:r>
            <a:r>
              <a:rPr lang="en-GB" dirty="0"/>
              <a:t>// pass a Character array</a:t>
            </a:r>
          </a:p>
          <a:p>
            <a:r>
              <a:rPr lang="en-GB" b="1" dirty="0"/>
              <a:t>   }</a:t>
            </a:r>
          </a:p>
          <a:p>
            <a:r>
              <a:rPr lang="en-GB" b="1" dirty="0"/>
              <a:t>}</a:t>
            </a:r>
          </a:p>
          <a:p>
            <a:endParaRPr lang="en-US" dirty="0"/>
          </a:p>
        </p:txBody>
      </p:sp>
    </p:spTree>
    <p:extLst>
      <p:ext uri="{BB962C8B-B14F-4D97-AF65-F5344CB8AC3E}">
        <p14:creationId xmlns:p14="http://schemas.microsoft.com/office/powerpoint/2010/main" val="81661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4317" y="485192"/>
            <a:ext cx="10711543" cy="5971592"/>
          </a:xfrm>
        </p:spPr>
        <p:txBody>
          <a:bodyPr>
            <a:normAutofit/>
          </a:bodyPr>
          <a:lstStyle/>
          <a:p>
            <a:pPr fontAlgn="base"/>
            <a:r>
              <a:rPr lang="en-GB" dirty="0"/>
              <a:t> </a:t>
            </a:r>
            <a:r>
              <a:rPr lang="en-GB" b="1" dirty="0"/>
              <a:t>Advantages of Generics:</a:t>
            </a:r>
            <a:endParaRPr lang="en-GB" dirty="0"/>
          </a:p>
          <a:p>
            <a:br>
              <a:rPr lang="en-GB" dirty="0"/>
            </a:br>
            <a:r>
              <a:rPr lang="en-GB" sz="2200" dirty="0"/>
              <a:t>Programs that uses Generics has got many benefits over non-generic code.</a:t>
            </a:r>
          </a:p>
          <a:p>
            <a:pPr lvl="0" fontAlgn="base"/>
            <a:r>
              <a:rPr lang="en-GB" sz="2200" dirty="0"/>
              <a:t>1. Code Reuse: We can write a method/class/interface once and use for  any type we want.</a:t>
            </a:r>
          </a:p>
          <a:p>
            <a:pPr lvl="0" fontAlgn="base"/>
            <a:endParaRPr lang="en-GB" sz="2200" dirty="0"/>
          </a:p>
          <a:p>
            <a:pPr lvl="0" fontAlgn="base"/>
            <a:r>
              <a:rPr lang="en-GB" sz="2200" dirty="0"/>
              <a:t>2. Type Safety : Generics make errors to appear compile time than at run time (It’s always better to know problems in your code at compile time rather than making your code fail at run time). Suppose you want to create an </a:t>
            </a:r>
            <a:r>
              <a:rPr lang="en-GB" sz="2200" dirty="0" err="1"/>
              <a:t>ArrayList</a:t>
            </a:r>
            <a:r>
              <a:rPr lang="en-GB" sz="2200" dirty="0"/>
              <a:t> that store name of students and if by mistake programmer adds an integer object instead of string, compiler allows it. But, when we retrieve this data from </a:t>
            </a:r>
            <a:r>
              <a:rPr lang="en-GB" sz="2200" dirty="0" err="1"/>
              <a:t>ArrayList</a:t>
            </a:r>
            <a:r>
              <a:rPr lang="en-GB" sz="2200" dirty="0"/>
              <a:t>, it causes problems at runtime.</a:t>
            </a:r>
          </a:p>
          <a:p>
            <a:pPr fontAlgn="base"/>
            <a:r>
              <a:rPr lang="en-GB" sz="2200" i="1" dirty="0"/>
              <a:t> </a:t>
            </a:r>
            <a:endParaRPr lang="en-GB" sz="2200" dirty="0"/>
          </a:p>
          <a:p>
            <a:endParaRPr lang="en-US" dirty="0"/>
          </a:p>
        </p:txBody>
      </p:sp>
    </p:spTree>
    <p:extLst>
      <p:ext uri="{BB962C8B-B14F-4D97-AF65-F5344CB8AC3E}">
        <p14:creationId xmlns:p14="http://schemas.microsoft.com/office/powerpoint/2010/main" val="8226031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1748</TotalTime>
  <Words>2978</Words>
  <Application>Microsoft Macintosh PowerPoint</Application>
  <PresentationFormat>Widescreen</PresentationFormat>
  <Paragraphs>272</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Century Gothic</vt:lpstr>
      <vt:lpstr>Consolas</vt:lpstr>
      <vt:lpstr>Courier New</vt:lpstr>
      <vt:lpstr>Roboto</vt:lpstr>
      <vt:lpstr>Times New Roman</vt:lpstr>
      <vt:lpstr>Wingdings 3</vt:lpstr>
      <vt:lpstr>Wisp</vt:lpstr>
      <vt:lpstr>Generics in Java</vt:lpstr>
      <vt:lpstr>Generic Class</vt:lpstr>
      <vt:lpstr>PowerPoint Presentation</vt:lpstr>
      <vt:lpstr>PowerPoint Presentation</vt:lpstr>
      <vt:lpstr>PowerPoint Presentation</vt:lpstr>
      <vt:lpstr>PowerPoint Presentation</vt:lpstr>
      <vt:lpstr>Generic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Java Collections Framework</vt:lpstr>
      <vt:lpstr>PowerPoint Presentation</vt:lpstr>
      <vt:lpstr>PowerPoint Presentation</vt:lpstr>
      <vt:lpstr>The Collection Interfaces </vt:lpstr>
      <vt:lpstr>The Collection Classes </vt:lpstr>
      <vt:lpstr>Example: ArrayList,LinkedList,HashSet and HashMap</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Filipe A  Rodrigues-Assistant Professor- Government College of Arts, Science and Commerce</cp:lastModifiedBy>
  <cp:revision>27</cp:revision>
  <dcterms:created xsi:type="dcterms:W3CDTF">2019-09-10T18:12:44Z</dcterms:created>
  <dcterms:modified xsi:type="dcterms:W3CDTF">2021-12-11T13:42:22Z</dcterms:modified>
</cp:coreProperties>
</file>