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88825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DBA99F-0AEC-42B3-BB1C-B69188098C4C}">
          <p14:sldIdLst>
            <p14:sldId id="256"/>
            <p14:sldId id="257"/>
          </p14:sldIdLst>
        </p14:section>
        <p14:section name="Untitled Section" id="{CD5D8EBF-512F-4E6B-ADA4-8B1A120D948C}">
          <p14:sldIdLst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75" userDrawn="1">
          <p15:clr>
            <a:srgbClr val="A4A3A4"/>
          </p15:clr>
        </p15:guide>
        <p15:guide id="2" orient="horz" pos="2089" userDrawn="1">
          <p15:clr>
            <a:srgbClr val="A4A3A4"/>
          </p15:clr>
        </p15:guide>
        <p15:guide id="3" orient="horz" pos="312" userDrawn="1">
          <p15:clr>
            <a:srgbClr val="A4A3A4"/>
          </p15:clr>
        </p15:guide>
        <p15:guide id="4" orient="horz" pos="877" userDrawn="1">
          <p15:clr>
            <a:srgbClr val="A4A3A4"/>
          </p15:clr>
        </p15:guide>
        <p15:guide id="5" orient="horz" pos="268" userDrawn="1">
          <p15:clr>
            <a:srgbClr val="A4A3A4"/>
          </p15:clr>
        </p15:guide>
        <p15:guide id="6" orient="horz" pos="1608" userDrawn="1">
          <p15:clr>
            <a:srgbClr val="A4A3A4"/>
          </p15:clr>
        </p15:guide>
        <p15:guide id="7" pos="5751" userDrawn="1">
          <p15:clr>
            <a:srgbClr val="A4A3A4"/>
          </p15:clr>
        </p15:guide>
        <p15:guide id="8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700" y="40"/>
      </p:cViewPr>
      <p:guideLst>
        <p:guide orient="horz" pos="1475"/>
        <p:guide orient="horz" pos="2089"/>
        <p:guide orient="horz" pos="312"/>
        <p:guide orient="horz" pos="877"/>
        <p:guide orient="horz" pos="268"/>
        <p:guide orient="horz" pos="1608"/>
        <p:guide pos="5751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28.10.2021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28.10.2021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C58F-903F-469E-AF92-E29BD7CF143E}" type="datetime1">
              <a:rPr lang="de-DE" smtClean="0"/>
              <a:t>28.10.2021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802915" y="2052221"/>
            <a:ext cx="10776469" cy="1752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802915" y="914612"/>
            <a:ext cx="10776469" cy="11376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60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21E-9D58-4354-B404-28FB7376FAD1}" type="datetime1">
              <a:rPr lang="de-DE" smtClean="0"/>
              <a:t>28.10.2021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77157" y="2068845"/>
            <a:ext cx="10902227" cy="35994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Textfeld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677157" y="914612"/>
            <a:ext cx="10902227" cy="11376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64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9AEE-88C9-4FD9-B798-D19C5BA71B1B}" type="datetime1">
              <a:rPr lang="de-DE" smtClean="0"/>
              <a:t>28.10.2021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15853" y="2052225"/>
            <a:ext cx="10863532" cy="407394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715853" y="914612"/>
            <a:ext cx="10863532" cy="11376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22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F546-6FAE-4C8D-BE9E-FEAD37C9B2FC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77158" y="1599251"/>
            <a:ext cx="10902231" cy="586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e-DE" dirty="0" smtClean="0"/>
              <a:t>Abschnittsüberschrift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77158" y="2267490"/>
            <a:ext cx="10902231" cy="3672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 baseline="0"/>
            </a:lvl1pPr>
          </a:lstStyle>
          <a:p>
            <a:pPr lvl="0"/>
            <a:r>
              <a:rPr lang="de-DE" dirty="0" smtClean="0"/>
              <a:t>Fließtext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59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DC53-AA84-47F9-9CED-8D91134A74AD}" type="datetime1">
              <a:rPr lang="de-DE" smtClean="0"/>
              <a:t>28.10.2021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664410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DB8CC0C-0193-4024-AA69-C276E8436ACB}" type="datetime1">
              <a:rPr lang="de-DE" smtClean="0"/>
              <a:t>28.10.2021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5325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65206" y="235573"/>
            <a:ext cx="2723619" cy="577439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1" y="235573"/>
            <a:ext cx="2664409" cy="5774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41" y="326291"/>
            <a:ext cx="3039973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58" r:id="rId3"/>
    <p:sldLayoutId id="2147483659" r:id="rId4"/>
    <p:sldLayoutId id="2147483660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s.org/journals/mcom/2018-87-314/S0025-5718-2018-03303-8/" TargetMode="External"/><Relationship Id="rId2" Type="http://schemas.openxmlformats.org/officeDocument/2006/relationships/hyperlink" Target="https://arxiv.org/abs/2103.05056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3.05056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3.05056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3.05056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3.05056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505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2.13192" TargetMode="External"/><Relationship Id="rId2" Type="http://schemas.openxmlformats.org/officeDocument/2006/relationships/hyperlink" Target="https://arxiv.org/abs/2103.05056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505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abs/1912.1319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abs/1706.06905" TargetMode="External"/><Relationship Id="rId5" Type="http://schemas.openxmlformats.org/officeDocument/2006/relationships/hyperlink" Target="https://ieeexplore.ieee.org/document/7780941" TargetMode="External"/><Relationship Id="rId4" Type="http://schemas.openxmlformats.org/officeDocument/2006/relationships/hyperlink" Target="https://arxiv.org/abs/2103.0505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rojecteuclid.org/journals/annals-of-mathematical-statistics/volume-35/issue-2/A-Relationship-Between-Arbitrary-Positive-Matrices-and-Doubly-Stochastic-Matrices/10.1214/aoms/1177703591.full" TargetMode="External"/><Relationship Id="rId4" Type="http://schemas.openxmlformats.org/officeDocument/2006/relationships/hyperlink" Target="https://arxiv.org/abs/2103.050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124756" y="3726005"/>
            <a:ext cx="8084457" cy="1752600"/>
          </a:xfrm>
        </p:spPr>
        <p:txBody>
          <a:bodyPr/>
          <a:lstStyle/>
          <a:p>
            <a:pPr algn="ctr"/>
            <a:r>
              <a:rPr lang="de-DE" dirty="0" smtClean="0"/>
              <a:t>Pawnesh Kumar</a:t>
            </a:r>
            <a:endParaRPr lang="de-DE" dirty="0"/>
          </a:p>
          <a:p>
            <a:pPr algn="ctr"/>
            <a:r>
              <a:rPr lang="de-DE" dirty="0" smtClean="0"/>
              <a:t>pawnesh</a:t>
            </a:r>
            <a:r>
              <a:rPr lang="de-DE" dirty="0" smtClean="0"/>
              <a:t>g@rhrk.uni-kl.de</a:t>
            </a:r>
            <a:endParaRPr lang="de-DE" dirty="0"/>
          </a:p>
          <a:p>
            <a:pPr algn="ctr"/>
            <a:r>
              <a:rPr lang="de-DE" dirty="0"/>
              <a:t>Supervisor: </a:t>
            </a:r>
            <a:r>
              <a:rPr lang="de-DE" dirty="0" smtClean="0"/>
              <a:t>Mr. SK Aziz Ali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124756" y="914611"/>
            <a:ext cx="8084457" cy="2386528"/>
          </a:xfrm>
        </p:spPr>
        <p:txBody>
          <a:bodyPr anchor="ctr">
            <a:normAutofit/>
          </a:bodyPr>
          <a:lstStyle/>
          <a:p>
            <a:pPr algn="ctr"/>
            <a:r>
              <a:rPr lang="de-DE" sz="3600" dirty="0" err="1" smtClean="0"/>
              <a:t>Deep</a:t>
            </a:r>
            <a:r>
              <a:rPr lang="de-DE" sz="3600" dirty="0" smtClean="0"/>
              <a:t> Loop-</a:t>
            </a:r>
            <a:r>
              <a:rPr lang="de-DE" sz="3600" dirty="0" err="1" smtClean="0"/>
              <a:t>Closure</a:t>
            </a:r>
            <a:r>
              <a:rPr lang="de-DE" sz="3600" dirty="0" smtClean="0"/>
              <a:t> </a:t>
            </a:r>
            <a:r>
              <a:rPr lang="de-DE" sz="3600" dirty="0" err="1" smtClean="0"/>
              <a:t>from</a:t>
            </a:r>
            <a:r>
              <a:rPr lang="de-DE" sz="3600" dirty="0" smtClean="0"/>
              <a:t> Feature Bank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 smtClean="0"/>
              <a:t>WS:2021-22</a:t>
            </a:r>
            <a:r>
              <a:rPr lang="de-DE" sz="3600" dirty="0"/>
              <a:t/>
            </a:r>
            <a:br>
              <a:rPr lang="de-DE" sz="3600" dirty="0"/>
            </a:b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1368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35325" y="6336689"/>
            <a:ext cx="2844059" cy="365125"/>
          </a:xfrm>
        </p:spPr>
        <p:txBody>
          <a:bodyPr/>
          <a:lstStyle/>
          <a:p>
            <a:fld id="{8271DC61-FD4F-6F42-810D-876D2F91EC3B}" type="slidenum">
              <a:rPr lang="de-DE" smtClean="0"/>
              <a:t>10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LCDNet</a:t>
            </a:r>
            <a:r>
              <a:rPr lang="de-DE" baseline="30000" dirty="0"/>
              <a:t>1 </a:t>
            </a:r>
            <a:r>
              <a:rPr lang="de-DE" dirty="0" smtClean="0"/>
              <a:t>: Approach-Relative Pose </a:t>
            </a:r>
            <a:r>
              <a:rPr lang="de-DE" dirty="0" err="1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853" y="2032561"/>
            <a:ext cx="10863532" cy="4073941"/>
          </a:xfrm>
        </p:spPr>
        <p:txBody>
          <a:bodyPr/>
          <a:lstStyle/>
          <a:p>
            <a:endParaRPr lang="de-DE" b="0" dirty="0" smtClean="0"/>
          </a:p>
          <a:p>
            <a:endParaRPr lang="de-DE" b="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912307" y="2423652"/>
            <a:ext cx="1818968" cy="160265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Formulate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problem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unbalanced</a:t>
            </a:r>
            <a:r>
              <a:rPr lang="de-DE" dirty="0">
                <a:solidFill>
                  <a:schemeClr val="tx1"/>
                </a:solidFill>
              </a:rPr>
              <a:t> optimal </a:t>
            </a:r>
            <a:r>
              <a:rPr lang="de-DE" dirty="0" err="1">
                <a:solidFill>
                  <a:schemeClr val="tx1"/>
                </a:solidFill>
              </a:rPr>
              <a:t>transport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smtClean="0">
                <a:solidFill>
                  <a:schemeClr val="tx1"/>
                </a:solidFill>
              </a:rPr>
              <a:t>UOT)</a:t>
            </a:r>
            <a:r>
              <a:rPr lang="de-DE" baseline="30000" dirty="0" smtClean="0">
                <a:solidFill>
                  <a:schemeClr val="tx1"/>
                </a:solidFill>
              </a:rPr>
              <a:t>2</a:t>
            </a:r>
            <a:endParaRPr lang="de-DE" baseline="30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18361" y="2546555"/>
            <a:ext cx="2054941" cy="134011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Estimated</a:t>
            </a:r>
            <a:r>
              <a:rPr lang="de-DE" dirty="0">
                <a:solidFill>
                  <a:schemeClr val="tx1"/>
                </a:solidFill>
              </a:rPr>
              <a:t> UOT </a:t>
            </a:r>
            <a:r>
              <a:rPr lang="de-DE" dirty="0" err="1">
                <a:solidFill>
                  <a:schemeClr val="tx1"/>
                </a:solidFill>
              </a:rPr>
              <a:t>represents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soft </a:t>
            </a:r>
            <a:r>
              <a:rPr lang="de-DE" dirty="0" err="1">
                <a:solidFill>
                  <a:schemeClr val="tx1"/>
                </a:solidFill>
              </a:rPr>
              <a:t>correspondences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77959" y="2546555"/>
            <a:ext cx="1927122" cy="135685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Estimate </a:t>
            </a:r>
            <a:r>
              <a:rPr lang="de-DE" dirty="0" err="1" smtClean="0">
                <a:solidFill>
                  <a:schemeClr val="tx1"/>
                </a:solidFill>
              </a:rPr>
              <a:t>tranformation</a:t>
            </a:r>
            <a:r>
              <a:rPr lang="de-DE" dirty="0" smtClean="0">
                <a:solidFill>
                  <a:schemeClr val="tx1"/>
                </a:solidFill>
              </a:rPr>
              <a:t> b/w </a:t>
            </a:r>
            <a:r>
              <a:rPr lang="de-DE" dirty="0" err="1" smtClean="0">
                <a:solidFill>
                  <a:schemeClr val="tx1"/>
                </a:solidFill>
              </a:rPr>
              <a:t>point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cloud</a:t>
            </a:r>
            <a:r>
              <a:rPr lang="de-DE" dirty="0" smtClean="0">
                <a:solidFill>
                  <a:schemeClr val="tx1"/>
                </a:solidFill>
              </a:rPr>
              <a:t> P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its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projection</a:t>
            </a:r>
            <a:r>
              <a:rPr lang="de-DE" dirty="0" smtClean="0">
                <a:solidFill>
                  <a:schemeClr val="tx1"/>
                </a:solidFill>
              </a:rPr>
              <a:t> in 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77303" y="1636126"/>
            <a:ext cx="2013715" cy="1605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Train relative </a:t>
            </a:r>
            <a:r>
              <a:rPr lang="de-DE" dirty="0" err="1" smtClean="0">
                <a:solidFill>
                  <a:schemeClr val="tx1"/>
                </a:solidFill>
              </a:rPr>
              <a:t>pose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head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comparing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predicted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transformation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with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groudtruth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477303" y="3903406"/>
            <a:ext cx="2013715" cy="1605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RANSAC-</a:t>
            </a:r>
            <a:r>
              <a:rPr lang="de-DE" dirty="0" err="1" smtClean="0">
                <a:solidFill>
                  <a:schemeClr val="tx1"/>
                </a:solidFill>
              </a:rPr>
              <a:t>based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registration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method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exploiting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features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from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2731275" y="3216614"/>
            <a:ext cx="487086" cy="8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273302" y="3181471"/>
            <a:ext cx="504657" cy="8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10" idx="1"/>
          </p:cNvCxnSpPr>
          <p:nvPr/>
        </p:nvCxnSpPr>
        <p:spPr>
          <a:xfrm flipV="1">
            <a:off x="7705081" y="2438920"/>
            <a:ext cx="772222" cy="72468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3"/>
            <a:endCxn id="11" idx="1"/>
          </p:cNvCxnSpPr>
          <p:nvPr/>
        </p:nvCxnSpPr>
        <p:spPr>
          <a:xfrm>
            <a:off x="7705081" y="3224981"/>
            <a:ext cx="772222" cy="1481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35098" y="4076025"/>
            <a:ext cx="117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Inference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97433" y="2106362"/>
            <a:ext cx="117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Training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01212" y="6158347"/>
            <a:ext cx="7767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>
                <a:hlinkClick r:id="rId2"/>
              </a:rPr>
              <a:t>1</a:t>
            </a:r>
            <a:r>
              <a:rPr lang="en-US" baseline="-25000" dirty="0">
                <a:hlinkClick r:id="rId2"/>
              </a:rPr>
              <a:t>[2103.05056] </a:t>
            </a:r>
            <a:r>
              <a:rPr lang="en-US" baseline="-25000" dirty="0" err="1">
                <a:hlinkClick r:id="rId2"/>
              </a:rPr>
              <a:t>LCDNet</a:t>
            </a:r>
            <a:r>
              <a:rPr lang="en-US" baseline="-25000" dirty="0">
                <a:hlinkClick r:id="rId2"/>
              </a:rPr>
              <a:t>: Deep Loop Closure Detection and Point Cloud Registration for LiDAR SLAM (arxiv.org</a:t>
            </a:r>
            <a:r>
              <a:rPr lang="en-US" baseline="-25000" dirty="0" smtClean="0">
                <a:hlinkClick r:id="rId2"/>
              </a:rPr>
              <a:t>)</a:t>
            </a:r>
            <a:endParaRPr lang="en-US" baseline="-25000" dirty="0" smtClean="0"/>
          </a:p>
          <a:p>
            <a:endParaRPr lang="de-DE" baseline="-25000" dirty="0">
              <a:hlinkClick r:id="rId3"/>
            </a:endParaRPr>
          </a:p>
          <a:p>
            <a:r>
              <a:rPr lang="de-DE" baseline="30000" dirty="0" smtClean="0">
                <a:hlinkClick r:id="rId3"/>
              </a:rPr>
              <a:t>2</a:t>
            </a:r>
            <a:r>
              <a:rPr lang="en-US" baseline="-25000" dirty="0" smtClean="0">
                <a:hlinkClick r:id="rId3"/>
              </a:rPr>
              <a:t>AMS </a:t>
            </a:r>
            <a:r>
              <a:rPr lang="en-US" baseline="-25000" dirty="0">
                <a:hlinkClick r:id="rId3"/>
              </a:rPr>
              <a:t>:: Mathematics of Computation</a:t>
            </a:r>
            <a:endParaRPr lang="en-US" baseline="-25000" dirty="0"/>
          </a:p>
          <a:p>
            <a:r>
              <a:rPr lang="de-DE" baseline="-25000" dirty="0" smtClean="0"/>
              <a:t>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7473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11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LCDNet</a:t>
            </a:r>
            <a:r>
              <a:rPr lang="de-DE" baseline="30000" dirty="0"/>
              <a:t>1 </a:t>
            </a:r>
            <a:r>
              <a:rPr lang="de-DE" dirty="0" smtClean="0"/>
              <a:t>: Approach-Loss </a:t>
            </a:r>
            <a:r>
              <a:rPr lang="de-DE" dirty="0" err="1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0" dirty="0" smtClean="0"/>
          </a:p>
          <a:p>
            <a:r>
              <a:rPr lang="de-DE" dirty="0" smtClean="0"/>
              <a:t>Triplet Loss</a:t>
            </a:r>
            <a:r>
              <a:rPr lang="de-DE" b="0" dirty="0" smtClean="0"/>
              <a:t>: </a:t>
            </a:r>
            <a:r>
              <a:rPr lang="de-DE" b="0" dirty="0" err="1" smtClean="0"/>
              <a:t>enforces</a:t>
            </a:r>
            <a:r>
              <a:rPr lang="de-DE" b="0" dirty="0" smtClean="0"/>
              <a:t> </a:t>
            </a:r>
            <a:r>
              <a:rPr lang="de-DE" b="0" dirty="0" err="1" smtClean="0"/>
              <a:t>distance</a:t>
            </a:r>
            <a:r>
              <a:rPr lang="de-DE" b="0" dirty="0" smtClean="0"/>
              <a:t> </a:t>
            </a:r>
            <a:r>
              <a:rPr lang="de-DE" b="0" dirty="0" err="1" smtClean="0"/>
              <a:t>between</a:t>
            </a:r>
            <a:r>
              <a:rPr lang="de-DE" b="0" dirty="0" smtClean="0"/>
              <a:t> positive </a:t>
            </a:r>
            <a:r>
              <a:rPr lang="de-DE" b="0" dirty="0" err="1" smtClean="0"/>
              <a:t>samples</a:t>
            </a:r>
            <a:r>
              <a:rPr lang="de-DE" b="0" dirty="0" smtClean="0"/>
              <a:t> </a:t>
            </a:r>
            <a:r>
              <a:rPr lang="de-DE" b="0" dirty="0" err="1" smtClean="0"/>
              <a:t>to</a:t>
            </a:r>
            <a:r>
              <a:rPr lang="de-DE" b="0" dirty="0" smtClean="0"/>
              <a:t> </a:t>
            </a:r>
            <a:r>
              <a:rPr lang="de-DE" b="0" dirty="0" err="1" smtClean="0"/>
              <a:t>be</a:t>
            </a:r>
            <a:r>
              <a:rPr lang="de-DE" b="0" dirty="0" smtClean="0"/>
              <a:t> </a:t>
            </a:r>
            <a:r>
              <a:rPr lang="de-DE" b="0" dirty="0" err="1" smtClean="0"/>
              <a:t>smaller</a:t>
            </a:r>
            <a:r>
              <a:rPr lang="de-DE" b="0" dirty="0" smtClean="0"/>
              <a:t> </a:t>
            </a:r>
            <a:r>
              <a:rPr lang="de-DE" b="0" dirty="0" err="1" smtClean="0"/>
              <a:t>than</a:t>
            </a:r>
            <a:r>
              <a:rPr lang="de-DE" b="0" dirty="0" smtClean="0"/>
              <a:t> </a:t>
            </a:r>
            <a:r>
              <a:rPr lang="de-DE" b="0" dirty="0" err="1" smtClean="0"/>
              <a:t>distance</a:t>
            </a:r>
            <a:r>
              <a:rPr lang="de-DE" b="0" dirty="0" smtClean="0"/>
              <a:t> </a:t>
            </a:r>
            <a:r>
              <a:rPr lang="de-DE" b="0" dirty="0" err="1" smtClean="0"/>
              <a:t>between</a:t>
            </a:r>
            <a:r>
              <a:rPr lang="de-DE" b="0" dirty="0" smtClean="0"/>
              <a:t> negative </a:t>
            </a:r>
            <a:r>
              <a:rPr lang="de-DE" b="0" dirty="0" err="1" smtClean="0"/>
              <a:t>samples</a:t>
            </a:r>
            <a:r>
              <a:rPr lang="de-DE" b="0" dirty="0" smtClean="0"/>
              <a:t> </a:t>
            </a:r>
            <a:r>
              <a:rPr lang="de-DE" b="0" dirty="0" err="1" smtClean="0"/>
              <a:t>descriptors</a:t>
            </a:r>
            <a:r>
              <a:rPr lang="de-DE" b="0" dirty="0" smtClean="0"/>
              <a:t>.</a:t>
            </a:r>
          </a:p>
          <a:p>
            <a:endParaRPr lang="de-DE" b="0" dirty="0" smtClean="0"/>
          </a:p>
          <a:p>
            <a:r>
              <a:rPr lang="de-DE" dirty="0" err="1" smtClean="0"/>
              <a:t>Auxiliary</a:t>
            </a:r>
            <a:r>
              <a:rPr lang="de-DE" dirty="0" smtClean="0"/>
              <a:t> Loss</a:t>
            </a:r>
            <a:r>
              <a:rPr lang="de-DE" b="0" dirty="0" smtClean="0"/>
              <a:t>: On </a:t>
            </a:r>
            <a:r>
              <a:rPr lang="de-DE" b="0" dirty="0" err="1" smtClean="0"/>
              <a:t>the</a:t>
            </a:r>
            <a:r>
              <a:rPr lang="de-DE" b="0" dirty="0" smtClean="0"/>
              <a:t> </a:t>
            </a:r>
            <a:r>
              <a:rPr lang="de-DE" b="0" dirty="0" err="1" smtClean="0"/>
              <a:t>matches</a:t>
            </a:r>
            <a:r>
              <a:rPr lang="de-DE" b="0" dirty="0" smtClean="0"/>
              <a:t> </a:t>
            </a:r>
            <a:r>
              <a:rPr lang="de-DE" b="0" dirty="0" err="1" smtClean="0"/>
              <a:t>estimated</a:t>
            </a:r>
            <a:r>
              <a:rPr lang="de-DE" b="0" dirty="0" smtClean="0"/>
              <a:t> </a:t>
            </a:r>
            <a:r>
              <a:rPr lang="de-DE" b="0" dirty="0" err="1" smtClean="0"/>
              <a:t>by</a:t>
            </a:r>
            <a:r>
              <a:rPr lang="de-DE" b="0" dirty="0" smtClean="0"/>
              <a:t> UOT.</a:t>
            </a:r>
          </a:p>
          <a:p>
            <a:endParaRPr lang="de-DE" b="0" dirty="0" smtClean="0"/>
          </a:p>
          <a:p>
            <a:r>
              <a:rPr lang="de-DE" dirty="0" smtClean="0"/>
              <a:t>Pose Loss</a:t>
            </a:r>
            <a:r>
              <a:rPr lang="de-DE" b="0" dirty="0" smtClean="0"/>
              <a:t>: </a:t>
            </a:r>
            <a:r>
              <a:rPr lang="de-DE" b="0" dirty="0" err="1" smtClean="0"/>
              <a:t>by</a:t>
            </a:r>
            <a:r>
              <a:rPr lang="de-DE" b="0" dirty="0" smtClean="0"/>
              <a:t> </a:t>
            </a:r>
            <a:r>
              <a:rPr lang="de-DE" b="0" dirty="0" err="1" smtClean="0"/>
              <a:t>comparing</a:t>
            </a:r>
            <a:r>
              <a:rPr lang="de-DE" b="0" dirty="0" smtClean="0"/>
              <a:t> </a:t>
            </a:r>
            <a:r>
              <a:rPr lang="de-DE" b="0" dirty="0" err="1" smtClean="0"/>
              <a:t>anchor</a:t>
            </a:r>
            <a:r>
              <a:rPr lang="de-DE" b="0" dirty="0" smtClean="0"/>
              <a:t> </a:t>
            </a:r>
            <a:r>
              <a:rPr lang="de-DE" b="0" dirty="0" err="1" smtClean="0"/>
              <a:t>point</a:t>
            </a:r>
            <a:r>
              <a:rPr lang="de-DE" b="0" dirty="0" smtClean="0"/>
              <a:t> </a:t>
            </a:r>
            <a:r>
              <a:rPr lang="de-DE" b="0" dirty="0" err="1" smtClean="0"/>
              <a:t>cloud</a:t>
            </a:r>
            <a:r>
              <a:rPr lang="de-DE" b="0" dirty="0" smtClean="0"/>
              <a:t> </a:t>
            </a:r>
            <a:r>
              <a:rPr lang="de-DE" b="0" dirty="0" err="1" smtClean="0"/>
              <a:t>transformed</a:t>
            </a:r>
            <a:r>
              <a:rPr lang="de-DE" b="0" dirty="0" smtClean="0"/>
              <a:t> </a:t>
            </a:r>
            <a:r>
              <a:rPr lang="de-DE" b="0" dirty="0" err="1" smtClean="0"/>
              <a:t>using</a:t>
            </a:r>
            <a:r>
              <a:rPr lang="de-DE" b="0" dirty="0" smtClean="0"/>
              <a:t> </a:t>
            </a:r>
            <a:r>
              <a:rPr lang="de-DE" b="0" dirty="0" err="1" smtClean="0"/>
              <a:t>predicted</a:t>
            </a:r>
            <a:r>
              <a:rPr lang="de-DE" b="0" dirty="0" smtClean="0"/>
              <a:t> </a:t>
            </a:r>
            <a:r>
              <a:rPr lang="de-DE" b="0" dirty="0" err="1" smtClean="0"/>
              <a:t>transformation</a:t>
            </a:r>
            <a:r>
              <a:rPr lang="de-DE" b="0" dirty="0" smtClean="0"/>
              <a:t> </a:t>
            </a:r>
            <a:r>
              <a:rPr lang="de-DE" b="0" dirty="0" err="1" smtClean="0"/>
              <a:t>and</a:t>
            </a:r>
            <a:r>
              <a:rPr lang="de-DE" b="0" dirty="0" smtClean="0"/>
              <a:t> </a:t>
            </a:r>
            <a:r>
              <a:rPr lang="de-DE" b="0" dirty="0" err="1" smtClean="0"/>
              <a:t>the</a:t>
            </a:r>
            <a:r>
              <a:rPr lang="de-DE" b="0" dirty="0" smtClean="0"/>
              <a:t> </a:t>
            </a:r>
            <a:r>
              <a:rPr lang="de-DE" b="0" dirty="0" err="1" smtClean="0"/>
              <a:t>groundtruth</a:t>
            </a:r>
            <a:r>
              <a:rPr lang="de-DE" b="0" dirty="0" smtClean="0"/>
              <a:t> </a:t>
            </a:r>
            <a:r>
              <a:rPr lang="de-DE" b="0" dirty="0" err="1" smtClean="0"/>
              <a:t>transformation</a:t>
            </a:r>
            <a:r>
              <a:rPr lang="de-DE" b="0" dirty="0" smtClean="0"/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01212" y="6158347"/>
            <a:ext cx="7767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>
                <a:hlinkClick r:id="rId2"/>
              </a:rPr>
              <a:t>1</a:t>
            </a:r>
            <a:r>
              <a:rPr lang="en-US" baseline="-25000" dirty="0">
                <a:hlinkClick r:id="rId2"/>
              </a:rPr>
              <a:t>[2103.05056] </a:t>
            </a:r>
            <a:r>
              <a:rPr lang="en-US" baseline="-25000" dirty="0" err="1">
                <a:hlinkClick r:id="rId2"/>
              </a:rPr>
              <a:t>LCDNet</a:t>
            </a:r>
            <a:r>
              <a:rPr lang="en-US" baseline="-25000" dirty="0">
                <a:hlinkClick r:id="rId2"/>
              </a:rPr>
              <a:t>: Deep Loop Closure Detection and Point Cloud Registration for LiDAR SLAM (arxiv.org)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5130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12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LCDNet</a:t>
            </a:r>
            <a:r>
              <a:rPr lang="de-DE" baseline="30000" dirty="0"/>
              <a:t>1 </a:t>
            </a:r>
            <a:r>
              <a:rPr lang="de-DE" dirty="0" smtClean="0"/>
              <a:t>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Precision-</a:t>
            </a:r>
            <a:r>
              <a:rPr lang="de-DE" b="0" dirty="0" err="1" smtClean="0"/>
              <a:t>recall</a:t>
            </a:r>
            <a:r>
              <a:rPr lang="de-DE" b="0" dirty="0" smtClean="0"/>
              <a:t> </a:t>
            </a:r>
            <a:r>
              <a:rPr lang="de-DE" b="0" dirty="0" err="1" smtClean="0"/>
              <a:t>curves</a:t>
            </a:r>
            <a:endParaRPr lang="de-DE" b="0" dirty="0" smtClean="0"/>
          </a:p>
          <a:p>
            <a:r>
              <a:rPr lang="de-DE" b="0" dirty="0" smtClean="0"/>
              <a:t>Average Precision </a:t>
            </a:r>
            <a:r>
              <a:rPr lang="de-DE" b="0" dirty="0" err="1" smtClean="0"/>
              <a:t>Metric</a:t>
            </a:r>
            <a:endParaRPr lang="de-DE" b="0" dirty="0" smtClean="0"/>
          </a:p>
          <a:p>
            <a:pPr lvl="1"/>
            <a:r>
              <a:rPr lang="de-DE" b="0" dirty="0" smtClean="0"/>
              <a:t>Protocol 1: </a:t>
            </a:r>
            <a:r>
              <a:rPr lang="de-DE" b="0" dirty="0" err="1" smtClean="0"/>
              <a:t>By</a:t>
            </a:r>
            <a:r>
              <a:rPr lang="de-DE" b="0" dirty="0" smtClean="0"/>
              <a:t> </a:t>
            </a:r>
            <a:r>
              <a:rPr lang="de-DE" b="0" dirty="0" err="1" smtClean="0"/>
              <a:t>computing</a:t>
            </a:r>
            <a:r>
              <a:rPr lang="de-DE" b="0" dirty="0" smtClean="0"/>
              <a:t> </a:t>
            </a:r>
            <a:r>
              <a:rPr lang="de-DE" b="0" dirty="0" err="1" smtClean="0"/>
              <a:t>similarity</a:t>
            </a:r>
            <a:r>
              <a:rPr lang="de-DE" b="0" dirty="0" smtClean="0"/>
              <a:t> </a:t>
            </a:r>
            <a:r>
              <a:rPr lang="de-DE" b="0" dirty="0" err="1" smtClean="0"/>
              <a:t>between</a:t>
            </a:r>
            <a:r>
              <a:rPr lang="de-DE" b="0" dirty="0" smtClean="0"/>
              <a:t> global </a:t>
            </a:r>
            <a:r>
              <a:rPr lang="de-DE" b="0" dirty="0" err="1" smtClean="0"/>
              <a:t>descriptor</a:t>
            </a:r>
            <a:r>
              <a:rPr lang="de-DE" b="0" dirty="0" smtClean="0"/>
              <a:t> </a:t>
            </a:r>
            <a:r>
              <a:rPr lang="de-DE" b="0" dirty="0" err="1" smtClean="0"/>
              <a:t>and</a:t>
            </a:r>
            <a:r>
              <a:rPr lang="de-DE" b="0" dirty="0" smtClean="0"/>
              <a:t> </a:t>
            </a:r>
            <a:r>
              <a:rPr lang="de-DE" b="0" dirty="0" err="1" smtClean="0"/>
              <a:t>descriptor</a:t>
            </a:r>
            <a:r>
              <a:rPr lang="de-DE" b="0" dirty="0" smtClean="0"/>
              <a:t> </a:t>
            </a:r>
            <a:r>
              <a:rPr lang="de-DE" b="0" dirty="0" err="1" smtClean="0"/>
              <a:t>of</a:t>
            </a:r>
            <a:r>
              <a:rPr lang="de-DE" b="0" dirty="0" smtClean="0"/>
              <a:t> all </a:t>
            </a:r>
            <a:r>
              <a:rPr lang="de-DE" b="0" dirty="0" err="1" smtClean="0"/>
              <a:t>previous</a:t>
            </a:r>
            <a:r>
              <a:rPr lang="de-DE" b="0" dirty="0" smtClean="0"/>
              <a:t> </a:t>
            </a:r>
            <a:r>
              <a:rPr lang="de-DE" b="0" dirty="0" err="1" smtClean="0"/>
              <a:t>scans</a:t>
            </a:r>
            <a:r>
              <a:rPr lang="de-DE" b="0" dirty="0" smtClean="0"/>
              <a:t>. </a:t>
            </a:r>
            <a:r>
              <a:rPr lang="de-DE" b="0" dirty="0" err="1" smtClean="0"/>
              <a:t>And</a:t>
            </a:r>
            <a:r>
              <a:rPr lang="de-DE" b="0" dirty="0" smtClean="0"/>
              <a:t> </a:t>
            </a:r>
            <a:r>
              <a:rPr lang="de-DE" b="0" dirty="0" err="1" smtClean="0"/>
              <a:t>select</a:t>
            </a:r>
            <a:r>
              <a:rPr lang="de-DE" b="0" dirty="0" smtClean="0"/>
              <a:t> high </a:t>
            </a:r>
            <a:r>
              <a:rPr lang="de-DE" b="0" dirty="0" err="1" smtClean="0"/>
              <a:t>similarity</a:t>
            </a:r>
            <a:r>
              <a:rPr lang="de-DE" b="0" dirty="0" smtClean="0"/>
              <a:t> </a:t>
            </a:r>
            <a:r>
              <a:rPr lang="de-DE" b="0" dirty="0" err="1" smtClean="0"/>
              <a:t>candidates</a:t>
            </a:r>
            <a:r>
              <a:rPr lang="de-DE" b="0" dirty="0" smtClean="0"/>
              <a:t> </a:t>
            </a:r>
            <a:r>
              <a:rPr lang="de-DE" b="0" dirty="0" err="1" smtClean="0"/>
              <a:t>then</a:t>
            </a:r>
            <a:r>
              <a:rPr lang="de-DE" b="0" dirty="0" smtClean="0"/>
              <a:t> </a:t>
            </a:r>
            <a:r>
              <a:rPr lang="de-DE" b="0" dirty="0" err="1" smtClean="0"/>
              <a:t>checks</a:t>
            </a:r>
            <a:r>
              <a:rPr lang="de-DE" b="0" dirty="0" smtClean="0"/>
              <a:t> </a:t>
            </a:r>
            <a:r>
              <a:rPr lang="de-DE" b="0" dirty="0" err="1" smtClean="0"/>
              <a:t>their</a:t>
            </a:r>
            <a:r>
              <a:rPr lang="de-DE" b="0" dirty="0" smtClean="0"/>
              <a:t> </a:t>
            </a:r>
            <a:r>
              <a:rPr lang="de-DE" b="0" dirty="0" err="1" smtClean="0"/>
              <a:t>distance</a:t>
            </a:r>
            <a:r>
              <a:rPr lang="de-DE" b="0" dirty="0" smtClean="0"/>
              <a:t> </a:t>
            </a:r>
            <a:r>
              <a:rPr lang="de-DE" b="0" dirty="0" err="1" smtClean="0"/>
              <a:t>from</a:t>
            </a:r>
            <a:r>
              <a:rPr lang="de-DE" b="0" dirty="0" smtClean="0"/>
              <a:t> </a:t>
            </a:r>
            <a:r>
              <a:rPr lang="de-DE" b="0" dirty="0" err="1" smtClean="0"/>
              <a:t>the</a:t>
            </a:r>
            <a:r>
              <a:rPr lang="de-DE" b="0" dirty="0" smtClean="0"/>
              <a:t> </a:t>
            </a:r>
            <a:r>
              <a:rPr lang="de-DE" b="0" dirty="0" err="1" smtClean="0"/>
              <a:t>groundtruth</a:t>
            </a:r>
            <a:r>
              <a:rPr lang="de-DE" b="0" dirty="0" smtClean="0"/>
              <a:t> </a:t>
            </a:r>
            <a:r>
              <a:rPr lang="de-DE" b="0" dirty="0" err="1" smtClean="0"/>
              <a:t>poses</a:t>
            </a:r>
            <a:r>
              <a:rPr lang="de-DE" b="0" dirty="0" smtClean="0"/>
              <a:t>.</a:t>
            </a:r>
          </a:p>
          <a:p>
            <a:pPr lvl="1"/>
            <a:r>
              <a:rPr lang="de-DE" b="0" dirty="0" smtClean="0"/>
              <a:t>Protocol 2: </a:t>
            </a:r>
            <a:r>
              <a:rPr lang="de-DE" b="0" dirty="0" err="1" smtClean="0"/>
              <a:t>Include</a:t>
            </a:r>
            <a:r>
              <a:rPr lang="de-DE" b="0" dirty="0" smtClean="0"/>
              <a:t> all </a:t>
            </a:r>
            <a:r>
              <a:rPr lang="de-DE" b="0" dirty="0" err="1" smtClean="0"/>
              <a:t>pairs</a:t>
            </a:r>
            <a:r>
              <a:rPr lang="de-DE" b="0" dirty="0" smtClean="0"/>
              <a:t>, </a:t>
            </a:r>
            <a:r>
              <a:rPr lang="de-DE" b="0" dirty="0" err="1" smtClean="0"/>
              <a:t>whose</a:t>
            </a:r>
            <a:r>
              <a:rPr lang="de-DE" b="0" dirty="0" smtClean="0"/>
              <a:t> </a:t>
            </a:r>
            <a:r>
              <a:rPr lang="de-DE" b="0" dirty="0" err="1" smtClean="0"/>
              <a:t>similarity</a:t>
            </a:r>
            <a:r>
              <a:rPr lang="de-DE" b="0" dirty="0" smtClean="0"/>
              <a:t> </a:t>
            </a:r>
            <a:r>
              <a:rPr lang="de-DE" b="0" dirty="0" err="1" smtClean="0"/>
              <a:t>is</a:t>
            </a:r>
            <a:r>
              <a:rPr lang="de-DE" b="0" dirty="0" smtClean="0"/>
              <a:t> </a:t>
            </a:r>
            <a:r>
              <a:rPr lang="de-DE" b="0" dirty="0" err="1" smtClean="0"/>
              <a:t>higher</a:t>
            </a:r>
            <a:r>
              <a:rPr lang="de-DE" b="0" dirty="0" smtClean="0"/>
              <a:t> </a:t>
            </a:r>
            <a:r>
              <a:rPr lang="de-DE" b="0" dirty="0" err="1" smtClean="0"/>
              <a:t>than</a:t>
            </a:r>
            <a:r>
              <a:rPr lang="de-DE" b="0" dirty="0" smtClean="0"/>
              <a:t> </a:t>
            </a:r>
            <a:r>
              <a:rPr lang="de-DE" b="0" dirty="0" err="1" smtClean="0"/>
              <a:t>threshold</a:t>
            </a:r>
            <a:r>
              <a:rPr lang="de-DE" b="0" dirty="0" smtClean="0"/>
              <a:t>. These </a:t>
            </a:r>
            <a:r>
              <a:rPr lang="de-DE" b="0" dirty="0" err="1" smtClean="0"/>
              <a:t>pairs</a:t>
            </a:r>
            <a:r>
              <a:rPr lang="de-DE" b="0" dirty="0" smtClean="0"/>
              <a:t> </a:t>
            </a:r>
            <a:r>
              <a:rPr lang="de-DE" b="0" dirty="0" err="1" smtClean="0"/>
              <a:t>are</a:t>
            </a:r>
            <a:r>
              <a:rPr lang="de-DE" b="0" dirty="0" smtClean="0"/>
              <a:t> </a:t>
            </a:r>
            <a:r>
              <a:rPr lang="de-DE" b="0" dirty="0" err="1" smtClean="0"/>
              <a:t>compared</a:t>
            </a:r>
            <a:r>
              <a:rPr lang="de-DE" b="0" dirty="0" smtClean="0"/>
              <a:t> </a:t>
            </a:r>
            <a:r>
              <a:rPr lang="de-DE" b="0" dirty="0" err="1" smtClean="0"/>
              <a:t>against</a:t>
            </a:r>
            <a:r>
              <a:rPr lang="de-DE" b="0" dirty="0" smtClean="0"/>
              <a:t> </a:t>
            </a:r>
            <a:r>
              <a:rPr lang="de-DE" b="0" dirty="0" err="1" smtClean="0"/>
              <a:t>groundtruth</a:t>
            </a:r>
            <a:r>
              <a:rPr lang="de-DE" b="0" dirty="0" smtClean="0"/>
              <a:t> </a:t>
            </a:r>
            <a:r>
              <a:rPr lang="de-DE" b="0" dirty="0" err="1" smtClean="0"/>
              <a:t>to</a:t>
            </a:r>
            <a:r>
              <a:rPr lang="de-DE" b="0" dirty="0" smtClean="0"/>
              <a:t> </a:t>
            </a:r>
            <a:r>
              <a:rPr lang="de-DE" b="0" dirty="0" err="1" smtClean="0"/>
              <a:t>compute</a:t>
            </a:r>
            <a:r>
              <a:rPr lang="de-DE" b="0" dirty="0" smtClean="0"/>
              <a:t> </a:t>
            </a:r>
            <a:r>
              <a:rPr lang="de-DE" b="0" dirty="0" err="1" smtClean="0"/>
              <a:t>precision</a:t>
            </a:r>
            <a:r>
              <a:rPr lang="de-DE" b="0" dirty="0" smtClean="0"/>
              <a:t> </a:t>
            </a:r>
            <a:r>
              <a:rPr lang="de-DE" b="0" dirty="0" err="1" smtClean="0"/>
              <a:t>and</a:t>
            </a:r>
            <a:r>
              <a:rPr lang="de-DE" b="0" dirty="0" smtClean="0"/>
              <a:t> </a:t>
            </a:r>
            <a:r>
              <a:rPr lang="de-DE" b="0" dirty="0" err="1" smtClean="0"/>
              <a:t>recall</a:t>
            </a:r>
            <a:r>
              <a:rPr lang="de-DE" b="0" dirty="0" smtClean="0"/>
              <a:t>.</a:t>
            </a:r>
          </a:p>
          <a:p>
            <a:pPr lvl="1"/>
            <a:endParaRPr lang="de-DE" b="0" dirty="0" smtClean="0"/>
          </a:p>
          <a:p>
            <a:pPr marL="457200" lvl="1" indent="0">
              <a:buNone/>
            </a:pPr>
            <a:endParaRPr lang="de-DE" b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01212" y="6158347"/>
            <a:ext cx="7767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>
                <a:hlinkClick r:id="rId2"/>
              </a:rPr>
              <a:t>1</a:t>
            </a:r>
            <a:r>
              <a:rPr lang="en-US" baseline="-25000" dirty="0">
                <a:hlinkClick r:id="rId2"/>
              </a:rPr>
              <a:t>[2103.05056] </a:t>
            </a:r>
            <a:r>
              <a:rPr lang="en-US" baseline="-25000" dirty="0" err="1">
                <a:hlinkClick r:id="rId2"/>
              </a:rPr>
              <a:t>LCDNet</a:t>
            </a:r>
            <a:r>
              <a:rPr lang="en-US" baseline="-25000" dirty="0">
                <a:hlinkClick r:id="rId2"/>
              </a:rPr>
              <a:t>: Deep Loop Closure Detection and Point Cloud Registration for LiDAR SLAM (arxiv.org)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7853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LCDNet</a:t>
            </a:r>
            <a:r>
              <a:rPr lang="de-DE" dirty="0" smtClean="0"/>
              <a:t> : </a:t>
            </a:r>
            <a:r>
              <a:rPr lang="de-DE" dirty="0" err="1" smtClean="0"/>
              <a:t>Deep</a:t>
            </a:r>
            <a:r>
              <a:rPr lang="de-DE" dirty="0" smtClean="0"/>
              <a:t> Loop </a:t>
            </a:r>
            <a:r>
              <a:rPr lang="de-DE" dirty="0" err="1" smtClean="0"/>
              <a:t>Closure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LiDAR</a:t>
            </a:r>
            <a:endParaRPr lang="de-DE" dirty="0" smtClean="0"/>
          </a:p>
          <a:p>
            <a:pPr lvl="1"/>
            <a:r>
              <a:rPr lang="de-DE" dirty="0" err="1" smtClean="0"/>
              <a:t>Overview</a:t>
            </a:r>
            <a:endParaRPr lang="de-DE" dirty="0" smtClean="0"/>
          </a:p>
          <a:p>
            <a:pPr lvl="1"/>
            <a:r>
              <a:rPr lang="de-DE" dirty="0" smtClean="0"/>
              <a:t>Experiment Setup</a:t>
            </a:r>
          </a:p>
          <a:p>
            <a:pPr lvl="1"/>
            <a:r>
              <a:rPr lang="de-DE" dirty="0" smtClean="0"/>
              <a:t>Approach</a:t>
            </a:r>
          </a:p>
          <a:p>
            <a:pPr lvl="1"/>
            <a:r>
              <a:rPr lang="de-DE" dirty="0" smtClean="0"/>
              <a:t>Evaluation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0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Problem: </a:t>
            </a:r>
            <a:r>
              <a:rPr lang="de-DE" b="0" dirty="0" smtClean="0"/>
              <a:t>Loop </a:t>
            </a:r>
            <a:r>
              <a:rPr lang="de-DE" b="0" dirty="0" err="1" smtClean="0"/>
              <a:t>closure</a:t>
            </a:r>
            <a:r>
              <a:rPr lang="de-DE" b="0" dirty="0" smtClean="0"/>
              <a:t> </a:t>
            </a:r>
            <a:r>
              <a:rPr lang="de-DE" b="0" dirty="0" err="1" smtClean="0"/>
              <a:t>detection</a:t>
            </a:r>
            <a:r>
              <a:rPr lang="de-DE" b="0" dirty="0" smtClean="0"/>
              <a:t>.</a:t>
            </a:r>
            <a:endParaRPr lang="de-DE" b="0" dirty="0" smtClean="0"/>
          </a:p>
          <a:p>
            <a:pPr>
              <a:lnSpc>
                <a:spcPct val="200000"/>
              </a:lnSpc>
            </a:pPr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b="0" dirty="0" err="1" smtClean="0"/>
              <a:t>To</a:t>
            </a:r>
            <a:r>
              <a:rPr lang="de-DE" b="0" dirty="0" smtClean="0"/>
              <a:t> </a:t>
            </a:r>
            <a:r>
              <a:rPr lang="de-DE" b="0" dirty="0" err="1" smtClean="0"/>
              <a:t>use</a:t>
            </a:r>
            <a:r>
              <a:rPr lang="de-DE" b="0" dirty="0" smtClean="0"/>
              <a:t> </a:t>
            </a:r>
            <a:r>
              <a:rPr lang="de-DE" b="0" dirty="0" err="1" smtClean="0"/>
              <a:t>LCDNet</a:t>
            </a:r>
            <a:r>
              <a:rPr lang="de-DE" b="0" dirty="0"/>
              <a:t> </a:t>
            </a:r>
            <a:r>
              <a:rPr lang="de-DE" b="0" dirty="0" smtClean="0"/>
              <a:t>&amp; </a:t>
            </a:r>
            <a:r>
              <a:rPr lang="de-DE" b="0" dirty="0" err="1" smtClean="0"/>
              <a:t>estimate</a:t>
            </a:r>
            <a:r>
              <a:rPr lang="de-DE" b="0" dirty="0" smtClean="0"/>
              <a:t> relative </a:t>
            </a:r>
            <a:r>
              <a:rPr lang="de-DE" b="0" dirty="0" err="1" smtClean="0"/>
              <a:t>transformation</a:t>
            </a:r>
            <a:r>
              <a:rPr lang="de-DE" b="0" dirty="0" smtClean="0"/>
              <a:t>.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Method</a:t>
            </a:r>
            <a:r>
              <a:rPr lang="de-DE" dirty="0" smtClean="0"/>
              <a:t> Evaluation: </a:t>
            </a:r>
            <a:r>
              <a:rPr lang="de-DE" b="0" dirty="0" smtClean="0"/>
              <a:t>On multiple real-</a:t>
            </a:r>
            <a:r>
              <a:rPr lang="de-DE" b="0" dirty="0" err="1" smtClean="0"/>
              <a:t>world</a:t>
            </a:r>
            <a:r>
              <a:rPr lang="de-DE" b="0" dirty="0" smtClean="0"/>
              <a:t> </a:t>
            </a:r>
            <a:r>
              <a:rPr lang="de-DE" b="0" dirty="0" err="1" smtClean="0"/>
              <a:t>autonomous</a:t>
            </a:r>
            <a:r>
              <a:rPr lang="de-DE" b="0" dirty="0" smtClean="0"/>
              <a:t> </a:t>
            </a:r>
            <a:r>
              <a:rPr lang="de-DE" b="0" dirty="0" err="1" smtClean="0"/>
              <a:t>driving</a:t>
            </a:r>
            <a:r>
              <a:rPr lang="de-DE" b="0" dirty="0" smtClean="0"/>
              <a:t> </a:t>
            </a:r>
            <a:r>
              <a:rPr lang="de-DE" b="0" dirty="0" err="1" smtClean="0"/>
              <a:t>datasets</a:t>
            </a:r>
            <a:r>
              <a:rPr lang="de-DE" b="0" dirty="0" smtClean="0"/>
              <a:t> (KITTI, KITTI-360).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: </a:t>
            </a:r>
          </a:p>
          <a:p>
            <a:pPr lvl="1">
              <a:lnSpc>
                <a:spcPct val="150000"/>
              </a:lnSpc>
            </a:pPr>
            <a:r>
              <a:rPr lang="de-DE" b="0" dirty="0" err="1" smtClean="0"/>
              <a:t>Outperforms</a:t>
            </a:r>
            <a:r>
              <a:rPr lang="de-DE" b="0" dirty="0" smtClean="0"/>
              <a:t> </a:t>
            </a:r>
            <a:r>
              <a:rPr lang="de-DE" b="0" dirty="0" err="1" smtClean="0"/>
              <a:t>state</a:t>
            </a:r>
            <a:r>
              <a:rPr lang="de-DE" b="0" dirty="0" smtClean="0"/>
              <a:t>-</a:t>
            </a:r>
            <a:r>
              <a:rPr lang="de-DE" b="0" dirty="0" err="1" smtClean="0"/>
              <a:t>of</a:t>
            </a:r>
            <a:r>
              <a:rPr lang="de-DE" b="0" dirty="0" smtClean="0"/>
              <a:t>-</a:t>
            </a:r>
            <a:r>
              <a:rPr lang="de-DE" b="0" dirty="0" err="1" smtClean="0"/>
              <a:t>the</a:t>
            </a:r>
            <a:r>
              <a:rPr lang="de-DE" b="0" dirty="0" smtClean="0"/>
              <a:t>-art </a:t>
            </a:r>
            <a:r>
              <a:rPr lang="de-DE" b="0" dirty="0" err="1" smtClean="0"/>
              <a:t>methods</a:t>
            </a:r>
            <a:r>
              <a:rPr lang="de-DE" b="0" dirty="0" smtClean="0"/>
              <a:t> </a:t>
            </a:r>
            <a:r>
              <a:rPr lang="de-DE" b="0" dirty="0" err="1" smtClean="0"/>
              <a:t>especially</a:t>
            </a:r>
            <a:r>
              <a:rPr lang="de-DE" b="0" dirty="0" smtClean="0"/>
              <a:t> in </a:t>
            </a:r>
            <a:r>
              <a:rPr lang="de-DE" b="0" dirty="0" err="1" smtClean="0"/>
              <a:t>reverse</a:t>
            </a:r>
            <a:r>
              <a:rPr lang="de-DE" b="0" dirty="0" smtClean="0"/>
              <a:t> </a:t>
            </a:r>
            <a:r>
              <a:rPr lang="de-DE" b="0" dirty="0" err="1" smtClean="0"/>
              <a:t>loops</a:t>
            </a:r>
            <a:r>
              <a:rPr lang="de-DE" b="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de-DE" b="0" dirty="0" err="1" smtClean="0"/>
              <a:t>Doesn‘t</a:t>
            </a:r>
            <a:r>
              <a:rPr lang="de-DE" b="0" dirty="0" smtClean="0"/>
              <a:t> </a:t>
            </a:r>
            <a:r>
              <a:rPr lang="de-DE" b="0" dirty="0" err="1" smtClean="0"/>
              <a:t>requirs</a:t>
            </a:r>
            <a:r>
              <a:rPr lang="de-DE" b="0" dirty="0" smtClean="0"/>
              <a:t> an ad-hoc </a:t>
            </a:r>
            <a:r>
              <a:rPr lang="de-DE" b="0" dirty="0" err="1" smtClean="0"/>
              <a:t>functions</a:t>
            </a:r>
            <a:r>
              <a:rPr lang="de-DE" b="0" dirty="0" smtClean="0"/>
              <a:t>, fast </a:t>
            </a:r>
            <a:r>
              <a:rPr lang="de-DE" b="0" dirty="0" err="1" smtClean="0"/>
              <a:t>query</a:t>
            </a:r>
            <a:r>
              <a:rPr lang="de-DE" b="0" dirty="0" smtClean="0"/>
              <a:t> </a:t>
            </a:r>
            <a:r>
              <a:rPr lang="de-DE" b="0" dirty="0" err="1" smtClean="0"/>
              <a:t>processing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LCDNet</a:t>
            </a:r>
            <a:r>
              <a:rPr lang="de-DE" baseline="30000" dirty="0" smtClean="0"/>
              <a:t>1</a:t>
            </a:r>
            <a:r>
              <a:rPr lang="de-DE" dirty="0" smtClean="0"/>
              <a:t>: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101212" y="6158347"/>
            <a:ext cx="7767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>
                <a:hlinkClick r:id="rId2"/>
              </a:rPr>
              <a:t>1</a:t>
            </a:r>
            <a:r>
              <a:rPr lang="en-US" baseline="-25000" dirty="0">
                <a:hlinkClick r:id="rId2"/>
              </a:rPr>
              <a:t>[2103.05056] </a:t>
            </a:r>
            <a:r>
              <a:rPr lang="en-US" baseline="-25000" dirty="0" err="1">
                <a:hlinkClick r:id="rId2"/>
              </a:rPr>
              <a:t>LCDNet</a:t>
            </a:r>
            <a:r>
              <a:rPr lang="en-US" baseline="-25000" dirty="0">
                <a:hlinkClick r:id="rId2"/>
              </a:rPr>
              <a:t>: Deep Loop Closure Detection and Point Cloud Registration for LiDAR SLAM (arxiv.org)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153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4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Dataset:	</a:t>
            </a:r>
          </a:p>
          <a:p>
            <a:pPr lvl="1"/>
            <a:r>
              <a:rPr lang="de-DE" dirty="0" smtClean="0"/>
              <a:t>Training Dataset: KITTI (05, 06, 07, 09), KITTI-360.</a:t>
            </a:r>
          </a:p>
          <a:p>
            <a:pPr lvl="1"/>
            <a:r>
              <a:rPr lang="de-DE" dirty="0" smtClean="0"/>
              <a:t>Evaluation Dataset: KITTI(00, 08), KITTI-360(sequence:02 &amp; 09)</a:t>
            </a:r>
          </a:p>
          <a:p>
            <a:pPr lvl="1"/>
            <a:r>
              <a:rPr lang="de-DE" dirty="0" smtClean="0"/>
              <a:t>Test Dataset:KITTI-360, KITTI</a:t>
            </a:r>
            <a:endParaRPr lang="de-DE" dirty="0"/>
          </a:p>
          <a:p>
            <a:r>
              <a:rPr lang="de-DE" dirty="0" smtClean="0"/>
              <a:t>Training:</a:t>
            </a:r>
          </a:p>
          <a:p>
            <a:pPr lvl="1"/>
            <a:r>
              <a:rPr lang="de-DE" dirty="0" err="1" smtClean="0"/>
              <a:t>Optimizer</a:t>
            </a:r>
            <a:r>
              <a:rPr lang="de-DE" dirty="0" smtClean="0"/>
              <a:t>: Adam</a:t>
            </a:r>
          </a:p>
          <a:p>
            <a:pPr lvl="1"/>
            <a:r>
              <a:rPr lang="de-DE" dirty="0" smtClean="0"/>
              <a:t>Batch </a:t>
            </a:r>
            <a:r>
              <a:rPr lang="de-DE" dirty="0" err="1" smtClean="0"/>
              <a:t>size</a:t>
            </a:r>
            <a:r>
              <a:rPr lang="de-DE" dirty="0" smtClean="0"/>
              <a:t>: 24</a:t>
            </a:r>
          </a:p>
          <a:p>
            <a:pPr lvl="1"/>
            <a:r>
              <a:rPr lang="de-DE" dirty="0" err="1" smtClean="0"/>
              <a:t>Epochs</a:t>
            </a:r>
            <a:r>
              <a:rPr lang="de-DE" dirty="0" smtClean="0"/>
              <a:t>: 150</a:t>
            </a:r>
          </a:p>
          <a:p>
            <a:pPr lvl="1"/>
            <a:r>
              <a:rPr lang="de-DE" dirty="0" smtClean="0"/>
              <a:t>Learning Rate: 0.004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halved</a:t>
            </a:r>
            <a:r>
              <a:rPr lang="de-DE" dirty="0" smtClean="0"/>
              <a:t> after </a:t>
            </a:r>
            <a:r>
              <a:rPr lang="de-DE" dirty="0" err="1" smtClean="0"/>
              <a:t>epoch</a:t>
            </a:r>
            <a:r>
              <a:rPr lang="de-DE" dirty="0" smtClean="0"/>
              <a:t> 40 &amp; 80</a:t>
            </a:r>
          </a:p>
          <a:p>
            <a:pPr lvl="1"/>
            <a:r>
              <a:rPr lang="de-DE" dirty="0" err="1" smtClean="0"/>
              <a:t>Weight</a:t>
            </a:r>
            <a:r>
              <a:rPr lang="de-DE" dirty="0" smtClean="0"/>
              <a:t> </a:t>
            </a:r>
            <a:r>
              <a:rPr lang="de-DE" dirty="0" err="1" smtClean="0"/>
              <a:t>decay</a:t>
            </a:r>
            <a:r>
              <a:rPr lang="de-DE" dirty="0" smtClean="0"/>
              <a:t>: 5.10</a:t>
            </a:r>
            <a:r>
              <a:rPr lang="de-DE" baseline="30000" dirty="0" smtClean="0"/>
              <a:t>-6</a:t>
            </a:r>
            <a:endParaRPr lang="en-US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LCDNet</a:t>
            </a:r>
            <a:r>
              <a:rPr lang="de-DE" baseline="30000" dirty="0"/>
              <a:t>1 </a:t>
            </a:r>
            <a:r>
              <a:rPr lang="de-DE" dirty="0" smtClean="0"/>
              <a:t>: Experiment Setup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1212" y="6158347"/>
            <a:ext cx="7767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>
                <a:hlinkClick r:id="rId2"/>
              </a:rPr>
              <a:t>1</a:t>
            </a:r>
            <a:r>
              <a:rPr lang="en-US" baseline="-25000" dirty="0">
                <a:hlinkClick r:id="rId2"/>
              </a:rPr>
              <a:t>[2103.05056] </a:t>
            </a:r>
            <a:r>
              <a:rPr lang="en-US" baseline="-25000" dirty="0" err="1">
                <a:hlinkClick r:id="rId2"/>
              </a:rPr>
              <a:t>LCDNet</a:t>
            </a:r>
            <a:r>
              <a:rPr lang="en-US" baseline="-25000" dirty="0">
                <a:hlinkClick r:id="rId2"/>
              </a:rPr>
              <a:t>: Deep Loop Closure Detection and Point Cloud Registration for LiDAR SLAM (arxiv.org)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7573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5</a:t>
            </a:fld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6" y="1483418"/>
            <a:ext cx="9304269" cy="4528928"/>
          </a:xfr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LCDNet</a:t>
            </a:r>
            <a:r>
              <a:rPr lang="de-DE" baseline="30000" dirty="0"/>
              <a:t>1 </a:t>
            </a:r>
            <a:r>
              <a:rPr lang="de-DE" dirty="0" smtClean="0"/>
              <a:t>: Approach-</a:t>
            </a:r>
            <a:r>
              <a:rPr lang="de-DE" dirty="0" err="1" smtClean="0"/>
              <a:t>Overview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01212" y="6158347"/>
            <a:ext cx="7767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>
                <a:hlinkClick r:id="rId3"/>
              </a:rPr>
              <a:t>1</a:t>
            </a:r>
            <a:r>
              <a:rPr lang="en-US" baseline="-25000" dirty="0">
                <a:hlinkClick r:id="rId3"/>
              </a:rPr>
              <a:t>[2103.05056] </a:t>
            </a:r>
            <a:r>
              <a:rPr lang="en-US" baseline="-25000" dirty="0" err="1">
                <a:hlinkClick r:id="rId3"/>
              </a:rPr>
              <a:t>LCDNet</a:t>
            </a:r>
            <a:r>
              <a:rPr lang="en-US" baseline="-25000" dirty="0">
                <a:hlinkClick r:id="rId3"/>
              </a:rPr>
              <a:t>: Deep Loop Closure Detection and Point Cloud Registration for LiDAR SLAM (arxiv.org)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9176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Adapted</a:t>
            </a:r>
            <a:r>
              <a:rPr lang="de-DE" dirty="0" smtClean="0"/>
              <a:t> PV-RCNN</a:t>
            </a:r>
            <a:r>
              <a:rPr lang="de-DE" baseline="30000" dirty="0" smtClean="0"/>
              <a:t>2</a:t>
            </a:r>
            <a:r>
              <a:rPr lang="de-DE" dirty="0" smtClean="0"/>
              <a:t>: </a:t>
            </a:r>
          </a:p>
          <a:p>
            <a:pPr lvl="1">
              <a:lnSpc>
                <a:spcPct val="150000"/>
              </a:lnSpc>
            </a:pPr>
            <a:r>
              <a:rPr lang="de-DE" b="0" dirty="0" smtClean="0"/>
              <a:t>3D-Voxel CNN, </a:t>
            </a:r>
          </a:p>
          <a:p>
            <a:pPr lvl="1">
              <a:lnSpc>
                <a:spcPct val="150000"/>
              </a:lnSpc>
            </a:pPr>
            <a:r>
              <a:rPr lang="de-DE" b="0" dirty="0" err="1" smtClean="0"/>
              <a:t>Voxel</a:t>
            </a:r>
            <a:r>
              <a:rPr lang="de-DE" b="0" dirty="0" smtClean="0"/>
              <a:t> Set </a:t>
            </a:r>
            <a:r>
              <a:rPr lang="de-DE" b="0" dirty="0" err="1" smtClean="0"/>
              <a:t>Abstraction</a:t>
            </a:r>
            <a:r>
              <a:rPr lang="de-DE" b="0" dirty="0" smtClean="0"/>
              <a:t>(VSA) Module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6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LCDNet</a:t>
            </a:r>
            <a:r>
              <a:rPr lang="de-DE" baseline="30000" dirty="0"/>
              <a:t>1 </a:t>
            </a:r>
            <a:r>
              <a:rPr lang="de-DE" dirty="0" smtClean="0"/>
              <a:t>: Approach-Feature </a:t>
            </a:r>
            <a:r>
              <a:rPr lang="de-DE" dirty="0" err="1" smtClean="0"/>
              <a:t>Extraction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1212" y="6158347"/>
            <a:ext cx="77674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>
                <a:hlinkClick r:id="rId2"/>
              </a:rPr>
              <a:t>1</a:t>
            </a:r>
            <a:r>
              <a:rPr lang="en-US" baseline="-25000" dirty="0">
                <a:hlinkClick r:id="rId2"/>
              </a:rPr>
              <a:t>[2103.05056] </a:t>
            </a:r>
            <a:r>
              <a:rPr lang="en-US" baseline="-25000" dirty="0" err="1">
                <a:hlinkClick r:id="rId2"/>
              </a:rPr>
              <a:t>LCDNet</a:t>
            </a:r>
            <a:r>
              <a:rPr lang="en-US" baseline="-25000" dirty="0">
                <a:hlinkClick r:id="rId2"/>
              </a:rPr>
              <a:t>: Deep Loop Closure Detection and Point Cloud Registration for LiDAR SLAM (arxiv.org</a:t>
            </a:r>
            <a:r>
              <a:rPr lang="en-US" baseline="-25000" dirty="0" smtClean="0">
                <a:hlinkClick r:id="rId2"/>
              </a:rPr>
              <a:t>)</a:t>
            </a:r>
            <a:endParaRPr lang="en-US" baseline="-25000" dirty="0" smtClean="0"/>
          </a:p>
          <a:p>
            <a:r>
              <a:rPr lang="en-US" baseline="30000" dirty="0" smtClean="0">
                <a:hlinkClick r:id="rId3"/>
              </a:rPr>
              <a:t>2</a:t>
            </a:r>
            <a:r>
              <a:rPr lang="en-US" baseline="-25000" dirty="0" smtClean="0">
                <a:hlinkClick r:id="rId3"/>
              </a:rPr>
              <a:t>[1912.13192</a:t>
            </a:r>
            <a:r>
              <a:rPr lang="en-US" baseline="-25000" dirty="0">
                <a:hlinkClick r:id="rId3"/>
              </a:rPr>
              <a:t>] PV-RCNN: Point-Voxel Feature Set Abstraction for 3D Object Detection (arxiv.org)</a:t>
            </a:r>
            <a:r>
              <a:rPr lang="en-US" dirty="0"/>
              <a:t/>
            </a:r>
            <a:br>
              <a:rPr lang="en-US" dirty="0"/>
            </a:b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7941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16" y="1728672"/>
            <a:ext cx="5452616" cy="414515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7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LCDNet</a:t>
            </a:r>
            <a:r>
              <a:rPr lang="de-DE" baseline="30000" dirty="0"/>
              <a:t>1 </a:t>
            </a:r>
            <a:r>
              <a:rPr lang="de-DE" dirty="0" smtClean="0"/>
              <a:t>: Approach-Feature </a:t>
            </a:r>
            <a:r>
              <a:rPr lang="de-DE" dirty="0" err="1" smtClean="0"/>
              <a:t>Extraction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1212" y="6158347"/>
            <a:ext cx="77674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>
                <a:hlinkClick r:id="rId3"/>
              </a:rPr>
              <a:t>1</a:t>
            </a:r>
            <a:r>
              <a:rPr lang="en-US" baseline="-25000" dirty="0">
                <a:hlinkClick r:id="rId3"/>
              </a:rPr>
              <a:t>[2103.05056] </a:t>
            </a:r>
            <a:r>
              <a:rPr lang="en-US" baseline="-25000" dirty="0" err="1">
                <a:hlinkClick r:id="rId3"/>
              </a:rPr>
              <a:t>LCDNet</a:t>
            </a:r>
            <a:r>
              <a:rPr lang="en-US" baseline="-25000" dirty="0">
                <a:hlinkClick r:id="rId3"/>
              </a:rPr>
              <a:t>: Deep Loop Closure Detection and Point Cloud Registration for LiDAR SLAM (arxiv.org</a:t>
            </a:r>
            <a:r>
              <a:rPr lang="en-US" baseline="-25000" dirty="0" smtClean="0">
                <a:hlinkClick r:id="rId3"/>
              </a:rPr>
              <a:t>)</a:t>
            </a:r>
            <a:endParaRPr lang="en-US" baseline="-25000" dirty="0" smtClean="0"/>
          </a:p>
          <a:p>
            <a:r>
              <a:rPr lang="en-US" baseline="30000" dirty="0" smtClean="0">
                <a:hlinkClick r:id="rId4"/>
              </a:rPr>
              <a:t>2</a:t>
            </a:r>
            <a:r>
              <a:rPr lang="en-US" baseline="-25000" dirty="0" smtClean="0">
                <a:hlinkClick r:id="rId4"/>
              </a:rPr>
              <a:t>[1912.13192</a:t>
            </a:r>
            <a:r>
              <a:rPr lang="en-US" baseline="-25000" dirty="0">
                <a:hlinkClick r:id="rId4"/>
              </a:rPr>
              <a:t>] PV-RCNN: Point-Voxel Feature Set Abstraction for 3D Object Detection (arxiv.org)</a:t>
            </a:r>
            <a:r>
              <a:rPr lang="en-US" dirty="0"/>
              <a:t/>
            </a:r>
            <a:br>
              <a:rPr lang="en-US" dirty="0"/>
            </a:br>
            <a:endParaRPr lang="en-US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5620176" y="52906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aseline="30000" dirty="0" smtClean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6387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Output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Feature Extractor Network: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𝑓𝑟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𝑓𝑟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0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0" dirty="0" smtClean="0"/>
                  <a:t>for </a:t>
                </a:r>
                <a:r>
                  <a:rPr lang="en-US" b="0" dirty="0" err="1" smtClean="0"/>
                  <a:t>i-th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keypoint</a:t>
                </a:r>
                <a:endParaRPr lang="en-US" b="0" dirty="0" smtClean="0"/>
              </a:p>
              <a:p>
                <a:r>
                  <a:rPr lang="de-DE" dirty="0" smtClean="0"/>
                  <a:t>Global </a:t>
                </a:r>
                <a:r>
                  <a:rPr lang="de-DE" dirty="0" err="1" smtClean="0"/>
                  <a:t>Descriptor</a:t>
                </a:r>
                <a:r>
                  <a:rPr lang="de-DE" dirty="0" smtClean="0"/>
                  <a:t>: </a:t>
                </a:r>
                <a:r>
                  <a:rPr lang="de-DE" b="0" dirty="0" err="1" smtClean="0"/>
                  <a:t>Convert</a:t>
                </a:r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b="0" dirty="0" smtClean="0"/>
                  <a:t>FR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b="0" dirty="0" smtClean="0"/>
                  <a:t> by learning set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/>
                  <a:t>cluster centers using NetVLAD layer </a:t>
                </a:r>
              </a:p>
              <a:p>
                <a:pPr lvl="1"/>
                <a:r>
                  <a:rPr lang="de-DE" b="0" dirty="0" smtClean="0"/>
                  <a:t>NetVLAD</a:t>
                </a:r>
                <a:r>
                  <a:rPr lang="de-DE" b="0" baseline="30000" dirty="0" smtClean="0"/>
                  <a:t>2</a:t>
                </a:r>
                <a:r>
                  <a:rPr lang="de-DE" b="0" dirty="0" smtClean="0"/>
                  <a:t>: </a:t>
                </a:r>
                <a:r>
                  <a:rPr lang="de-DE" b="0" dirty="0" err="1" smtClean="0"/>
                  <a:t>Replaces</a:t>
                </a:r>
                <a:r>
                  <a:rPr lang="de-DE" b="0" dirty="0" smtClean="0"/>
                  <a:t> k-</a:t>
                </a:r>
                <a:r>
                  <a:rPr lang="de-DE" b="0" dirty="0" err="1" smtClean="0"/>
                  <a:t>means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clustering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with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learnable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clusters</a:t>
                </a:r>
                <a:endParaRPr lang="de-DE" b="0" dirty="0" smtClean="0"/>
              </a:p>
              <a:p>
                <a:pPr lvl="1"/>
                <a:r>
                  <a:rPr lang="de-DE" b="0" dirty="0" smtClean="0"/>
                  <a:t>Final </a:t>
                </a:r>
                <a:r>
                  <a:rPr lang="de-DE" b="0" dirty="0" err="1" smtClean="0"/>
                  <a:t>NetVLAD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descriptor</a:t>
                </a:r>
                <a:r>
                  <a:rPr lang="de-DE" b="0" dirty="0" smtClean="0"/>
                  <a:t>:</a:t>
                </a:r>
              </a:p>
              <a:p>
                <a:pPr lvl="1"/>
                <a:endParaRPr lang="de-DE" b="0" dirty="0" smtClean="0"/>
              </a:p>
              <a:p>
                <a:pPr lvl="1"/>
                <a:endParaRPr lang="de-DE" b="0" dirty="0"/>
              </a:p>
              <a:p>
                <a:pPr marL="457200" lvl="1" indent="0">
                  <a:buNone/>
                </a:pPr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>
                                <a:latin typeface="Cambria Math" panose="02040503050406030204" pitchFamily="18" charset="0"/>
                              </a:rPr>
                              <m:t>𝑓𝑟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</m:oMath>
                </a14:m>
                <a:r>
                  <a:rPr lang="de-DE" b="0" dirty="0"/>
                  <a:t> </a:t>
                </a:r>
                <a:r>
                  <a:rPr lang="de-DE" b="0" dirty="0" err="1"/>
                  <a:t>probability</a:t>
                </a:r>
                <a:r>
                  <a:rPr lang="de-DE" b="0" dirty="0"/>
                  <a:t> </a:t>
                </a:r>
                <a:r>
                  <a:rPr lang="de-DE" b="0" dirty="0" err="1"/>
                  <a:t>of</a:t>
                </a:r>
                <a:r>
                  <a:rPr lang="de-DE" b="0" dirty="0"/>
                  <a:t> </a:t>
                </a:r>
                <a:r>
                  <a:rPr lang="de-DE" b="0" dirty="0" err="1"/>
                  <a:t>assigning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feature</a:t>
                </a:r>
                <a:r>
                  <a:rPr lang="de-DE" b="0" dirty="0"/>
                  <a:t> </a:t>
                </a:r>
                <a:r>
                  <a:rPr lang="de-DE" b="0" dirty="0" err="1"/>
                  <a:t>vector</a:t>
                </a:r>
                <a:r>
                  <a:rPr lang="de-DE" b="0" dirty="0"/>
                  <a:t> </a:t>
                </a:r>
                <a:r>
                  <a:rPr lang="de-DE" b="0" dirty="0" err="1"/>
                  <a:t>to</a:t>
                </a:r>
                <a:r>
                  <a:rPr lang="de-DE" b="0" dirty="0"/>
                  <a:t> </a:t>
                </a:r>
                <a:r>
                  <a:rPr lang="de-DE" b="0" dirty="0" err="1"/>
                  <a:t>cluster</a:t>
                </a:r>
                <a:r>
                  <a:rPr lang="de-DE" b="0" dirty="0"/>
                  <a:t> </a:t>
                </a:r>
                <a:r>
                  <a:rPr lang="de-DE" b="0" dirty="0" err="1"/>
                  <a:t>center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b="0" dirty="0" smtClean="0"/>
                  <a:t>.</a:t>
                </a:r>
              </a:p>
              <a:p>
                <a:pPr marL="914400" lvl="2" indent="0">
                  <a:buNone/>
                </a:pPr>
                <a:endParaRPr lang="de-DE" b="0" dirty="0"/>
              </a:p>
              <a:p>
                <a:pPr lvl="1"/>
                <a:r>
                  <a:rPr lang="de-DE" b="0" dirty="0" err="1" smtClean="0"/>
                  <a:t>To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further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reduce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dimensionality</a:t>
                </a:r>
                <a:r>
                  <a:rPr lang="de-DE" b="0" dirty="0" smtClean="0"/>
                  <a:t> : Simple MLP </a:t>
                </a:r>
                <a:r>
                  <a:rPr lang="de-DE" b="0" dirty="0" err="1" smtClean="0"/>
                  <a:t>with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context</a:t>
                </a:r>
                <a:r>
                  <a:rPr lang="de-DE" b="0" dirty="0" smtClean="0"/>
                  <a:t> gating</a:t>
                </a:r>
                <a:r>
                  <a:rPr lang="de-DE" b="0" baseline="30000" dirty="0" smtClean="0"/>
                  <a:t>3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module</a:t>
                </a:r>
                <a:r>
                  <a:rPr lang="de-DE" b="0" dirty="0" smtClean="0"/>
                  <a:t> </a:t>
                </a:r>
                <a:endParaRPr lang="de-DE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9" t="-599" b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8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LCDNet</a:t>
            </a:r>
            <a:r>
              <a:rPr lang="de-DE" baseline="30000" dirty="0"/>
              <a:t>1 </a:t>
            </a:r>
            <a:r>
              <a:rPr lang="de-DE" dirty="0" smtClean="0"/>
              <a:t>: Approach-Global </a:t>
            </a:r>
            <a:r>
              <a:rPr lang="de-DE" dirty="0" err="1" smtClean="0"/>
              <a:t>Descriptor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3940277" y="4247537"/>
                <a:ext cx="4414684" cy="6685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𝑭𝑹</m:t>
                            </m:r>
                          </m:e>
                          <m:sup>
                            <m: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</m:sSup>
                      </m:e>
                    </m:d>
                    <m:r>
                      <a:rPr lang="de-DE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𝒇𝒓</m:t>
                            </m:r>
                          </m:e>
                          <m:sub>
                            <m: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</m:sSubSup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sSubSup>
                          <m:sSubSupPr>
                            <m:ctrlP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𝒇𝒓</m:t>
                            </m:r>
                          </m:e>
                          <m:sub>
                            <m: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</m:sSubSup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277" y="4247537"/>
                <a:ext cx="4414684" cy="66859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101212" y="6158347"/>
            <a:ext cx="776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>
                <a:hlinkClick r:id="rId4"/>
              </a:rPr>
              <a:t>1</a:t>
            </a:r>
            <a:r>
              <a:rPr lang="en-US" baseline="-25000" dirty="0">
                <a:hlinkClick r:id="rId4"/>
              </a:rPr>
              <a:t>[2103.05056] </a:t>
            </a:r>
            <a:r>
              <a:rPr lang="en-US" baseline="-25000" dirty="0" err="1">
                <a:hlinkClick r:id="rId4"/>
              </a:rPr>
              <a:t>LCDNet</a:t>
            </a:r>
            <a:r>
              <a:rPr lang="en-US" baseline="-25000" dirty="0">
                <a:hlinkClick r:id="rId4"/>
              </a:rPr>
              <a:t>: Deep Loop Closure Detection and Point Cloud Registration for LiDAR SLAM (arxiv.org</a:t>
            </a:r>
            <a:r>
              <a:rPr lang="en-US" baseline="-25000" dirty="0" smtClean="0">
                <a:hlinkClick r:id="rId4"/>
              </a:rPr>
              <a:t>)</a:t>
            </a:r>
            <a:endParaRPr lang="en-US" baseline="-25000" dirty="0" smtClean="0"/>
          </a:p>
          <a:p>
            <a:r>
              <a:rPr lang="en-US" baseline="30000" dirty="0" smtClean="0">
                <a:hlinkClick r:id="rId5"/>
              </a:rPr>
              <a:t>2</a:t>
            </a:r>
            <a:r>
              <a:rPr lang="en-US" baseline="-25000" dirty="0" smtClean="0">
                <a:hlinkClick r:id="rId5"/>
              </a:rPr>
              <a:t>NetVLAD</a:t>
            </a:r>
            <a:r>
              <a:rPr lang="en-US" baseline="-25000" dirty="0">
                <a:hlinkClick r:id="rId5"/>
              </a:rPr>
              <a:t>: CNN Architecture for Weakly Supervised Place Recognition | IEEE Conference Publication | IEEE </a:t>
            </a:r>
            <a:r>
              <a:rPr lang="en-US" baseline="-25000" dirty="0" err="1" smtClean="0">
                <a:hlinkClick r:id="rId5"/>
              </a:rPr>
              <a:t>Xplore</a:t>
            </a:r>
            <a:endParaRPr lang="en-US" baseline="-25000" dirty="0" smtClean="0">
              <a:hlinkClick r:id="rId6"/>
            </a:endParaRPr>
          </a:p>
          <a:p>
            <a:r>
              <a:rPr lang="en-US" baseline="30000" dirty="0">
                <a:hlinkClick r:id="rId6"/>
              </a:rPr>
              <a:t>3</a:t>
            </a:r>
            <a:r>
              <a:rPr lang="en-US" baseline="-25000" dirty="0" smtClean="0">
                <a:hlinkClick r:id="rId6"/>
              </a:rPr>
              <a:t> </a:t>
            </a:r>
            <a:r>
              <a:rPr lang="en-US" baseline="-25000" dirty="0">
                <a:hlinkClick r:id="rId6"/>
              </a:rPr>
              <a:t>Learnable pooling with Context Gating for video classification (arxiv.org)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2399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dirty="0" smtClean="0"/>
                  <a:t>Estimation </a:t>
                </a:r>
                <a:r>
                  <a:rPr lang="de-DE" b="0" dirty="0" err="1" smtClean="0"/>
                  <a:t>of</a:t>
                </a:r>
                <a:r>
                  <a:rPr lang="de-DE" b="0" dirty="0" smtClean="0"/>
                  <a:t>  6 </a:t>
                </a:r>
                <a:r>
                  <a:rPr lang="de-DE" b="0" dirty="0" err="1" smtClean="0"/>
                  <a:t>DoF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To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align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point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clouds</a:t>
                </a:r>
                <a:endParaRPr lang="de-DE" b="0" dirty="0" smtClean="0"/>
              </a:p>
              <a:p>
                <a:r>
                  <a:rPr lang="de-DE" b="0" dirty="0" err="1" smtClean="0"/>
                  <a:t>Idea</a:t>
                </a:r>
                <a:r>
                  <a:rPr lang="de-DE" b="0" dirty="0" smtClean="0"/>
                  <a:t>:  </a:t>
                </a:r>
                <a:r>
                  <a:rPr lang="de-DE" b="0" dirty="0" err="1" smtClean="0"/>
                  <a:t>to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use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Sinkhorn</a:t>
                </a:r>
                <a:r>
                  <a:rPr lang="de-DE" b="0" dirty="0" smtClean="0"/>
                  <a:t> Algorithm</a:t>
                </a:r>
                <a:r>
                  <a:rPr lang="de-DE" b="0" baseline="30000" dirty="0" smtClean="0"/>
                  <a:t>2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to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approximate</a:t>
                </a:r>
                <a:r>
                  <a:rPr lang="de-DE" b="0" dirty="0" smtClean="0"/>
                  <a:t> Optimal </a:t>
                </a:r>
                <a:r>
                  <a:rPr lang="de-DE" b="0" dirty="0" err="1" smtClean="0"/>
                  <a:t>transport</a:t>
                </a:r>
                <a:r>
                  <a:rPr lang="de-DE" b="0" dirty="0" smtClean="0"/>
                  <a:t> (OT)</a:t>
                </a:r>
              </a:p>
              <a:p>
                <a:r>
                  <a:rPr lang="de-DE" b="0" dirty="0" smtClean="0"/>
                  <a:t>Optimal Transport:</a:t>
                </a:r>
              </a:p>
              <a:p>
                <a:endParaRPr lang="de-DE" b="0" dirty="0"/>
              </a:p>
              <a:p>
                <a:endParaRPr lang="de-DE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0" dirty="0" err="1" smtClean="0"/>
                  <a:t>Doubly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stochastic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matrix</a:t>
                </a:r>
                <a:r>
                  <a:rPr lang="de-DE" b="0" dirty="0" smtClean="0"/>
                  <a:t> (</a:t>
                </a:r>
                <a:r>
                  <a:rPr lang="de-DE" b="0" dirty="0" err="1" smtClean="0"/>
                  <a:t>mas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preservation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constraint</a:t>
                </a:r>
                <a:r>
                  <a:rPr lang="de-DE" b="0" dirty="0" smtClean="0"/>
                  <a:t>),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de-DE" b="0" dirty="0" err="1" smtClean="0"/>
                  <a:t>controls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sparseness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of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the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mapping</a:t>
                </a:r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b="0" dirty="0" smtClean="0"/>
                  <a:t> </a:t>
                </a:r>
                <a:r>
                  <a:rPr lang="de-DE" b="0" dirty="0" err="1" smtClean="0"/>
                  <a:t>cost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of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matching</a:t>
                </a:r>
                <a:r>
                  <a:rPr lang="de-DE" b="0" dirty="0" smtClean="0"/>
                  <a:t> </a:t>
                </a:r>
              </a:p>
              <a:p>
                <a:r>
                  <a:rPr lang="de-DE" b="0" dirty="0" smtClean="0"/>
                  <a:t>Problems:</a:t>
                </a:r>
              </a:p>
              <a:p>
                <a:pPr lvl="1"/>
                <a:r>
                  <a:rPr lang="de-DE" b="0" dirty="0" smtClean="0"/>
                  <a:t>Points in </a:t>
                </a:r>
                <a:r>
                  <a:rPr lang="de-DE" b="0" dirty="0" err="1" smtClean="0"/>
                  <a:t>one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point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cloud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might</a:t>
                </a:r>
                <a:r>
                  <a:rPr lang="de-DE" b="0" dirty="0" smtClean="0"/>
                  <a:t> not </a:t>
                </a:r>
                <a:r>
                  <a:rPr lang="de-DE" b="0" dirty="0" err="1" smtClean="0"/>
                  <a:t>have</a:t>
                </a:r>
                <a:r>
                  <a:rPr lang="de-DE" b="0" dirty="0" smtClean="0"/>
                  <a:t> a </a:t>
                </a:r>
                <a:r>
                  <a:rPr lang="de-DE" b="0" dirty="0" err="1" smtClean="0"/>
                  <a:t>matching</a:t>
                </a:r>
                <a:r>
                  <a:rPr lang="de-DE" b="0" dirty="0" smtClean="0"/>
                  <a:t> in </a:t>
                </a:r>
                <a:r>
                  <a:rPr lang="de-DE" b="0" dirty="0" err="1" smtClean="0"/>
                  <a:t>another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point</a:t>
                </a:r>
                <a:r>
                  <a:rPr lang="de-DE" b="0" dirty="0" smtClean="0"/>
                  <a:t> </a:t>
                </a:r>
                <a:r>
                  <a:rPr lang="de-DE" b="0" dirty="0" err="1" smtClean="0"/>
                  <a:t>cloud</a:t>
                </a:r>
                <a:endParaRPr lang="de-DE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9" t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9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LCDNet</a:t>
            </a:r>
            <a:r>
              <a:rPr lang="de-DE" baseline="30000" dirty="0"/>
              <a:t>1 </a:t>
            </a:r>
            <a:r>
              <a:rPr lang="de-DE" dirty="0" smtClean="0"/>
              <a:t>: Approach-Relative Pose </a:t>
            </a:r>
            <a:r>
              <a:rPr lang="de-DE" dirty="0" err="1" smtClean="0"/>
              <a:t>Estimation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97" y="2904702"/>
            <a:ext cx="4617488" cy="9397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01212" y="6158347"/>
            <a:ext cx="7767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>
                <a:hlinkClick r:id="rId4"/>
              </a:rPr>
              <a:t>1</a:t>
            </a:r>
            <a:r>
              <a:rPr lang="en-US" baseline="-25000" dirty="0">
                <a:hlinkClick r:id="rId4"/>
              </a:rPr>
              <a:t>[2103.05056] </a:t>
            </a:r>
            <a:r>
              <a:rPr lang="en-US" baseline="-25000" dirty="0" err="1">
                <a:hlinkClick r:id="rId4"/>
              </a:rPr>
              <a:t>LCDNet</a:t>
            </a:r>
            <a:r>
              <a:rPr lang="en-US" baseline="-25000" dirty="0">
                <a:hlinkClick r:id="rId4"/>
              </a:rPr>
              <a:t>: Deep Loop Closure Detection and Point Cloud Registration for LiDAR SLAM (arxiv.org</a:t>
            </a:r>
            <a:r>
              <a:rPr lang="en-US" baseline="-25000" dirty="0" smtClean="0">
                <a:hlinkClick r:id="rId4"/>
              </a:rPr>
              <a:t>)</a:t>
            </a:r>
            <a:endParaRPr lang="en-US" baseline="-25000" dirty="0" smtClean="0"/>
          </a:p>
          <a:p>
            <a:r>
              <a:rPr lang="en-US" baseline="30000" dirty="0" smtClean="0">
                <a:hlinkClick r:id="rId5"/>
              </a:rPr>
              <a:t>2</a:t>
            </a:r>
            <a:r>
              <a:rPr lang="en-US" baseline="-25000" dirty="0" smtClean="0">
                <a:hlinkClick r:id="rId5"/>
              </a:rPr>
              <a:t>A </a:t>
            </a:r>
            <a:r>
              <a:rPr lang="en-US" baseline="-25000" dirty="0">
                <a:hlinkClick r:id="rId5"/>
              </a:rPr>
              <a:t>Relationship Between Arbitrary Positive Matrices and Doubly Stochastic Matrices (projecteuclid.org)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5814413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Office PowerPoint</Application>
  <PresentationFormat>Custom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1_Office-Design</vt:lpstr>
      <vt:lpstr>Deep Loop-Closure from Feature Bank WS:2021-22 </vt:lpstr>
      <vt:lpstr>Outline</vt:lpstr>
      <vt:lpstr>LCDNet1: Overview</vt:lpstr>
      <vt:lpstr>LCDNet1 : Experiment Setup</vt:lpstr>
      <vt:lpstr>LCDNet1 : Approach-Overview</vt:lpstr>
      <vt:lpstr>LCDNet1 : Approach-Feature Extraction</vt:lpstr>
      <vt:lpstr>LCDNet1 : Approach-Feature Extraction</vt:lpstr>
      <vt:lpstr>LCDNet1 : Approach-Global Descriptor</vt:lpstr>
      <vt:lpstr>LCDNet1 : Approach-Relative Pose Estimation</vt:lpstr>
      <vt:lpstr>LCDNet1 : Approach-Relative Pose Estimation</vt:lpstr>
      <vt:lpstr>LCDNet1 : Approach-Loss functions</vt:lpstr>
      <vt:lpstr>LCDNet1 : Evaluation</vt:lpstr>
    </vt:vector>
  </TitlesOfParts>
  <Company>Bfw Werbeagentur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 Tremmel</dc:creator>
  <cp:lastModifiedBy>Kumar, Pawnesh (SH-T)</cp:lastModifiedBy>
  <cp:revision>135</cp:revision>
  <dcterms:created xsi:type="dcterms:W3CDTF">2014-06-30T10:01:41Z</dcterms:created>
  <dcterms:modified xsi:type="dcterms:W3CDTF">2021-10-29T07:25:20Z</dcterms:modified>
</cp:coreProperties>
</file>