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3408"/>
          <c:y val="0.103408"/>
          <c:w val="0.793185"/>
          <c:h val="0.78068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9292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8BA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FF2600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chemeClr val="accent6">
                  <a:satOff val="-20754"/>
                  <a:lumOff val="-16738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22AEFF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73DD4E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numFmt formatCode="#,##0%" sourceLinked="0"/>
              <c:txPr>
                <a:bodyPr/>
                <a:lstStyle/>
                <a:p>
                  <a:pPr>
                    <a:defRPr b="0" i="0" strike="noStrike" sz="328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28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Sheet1!$B$1:$I$1</c:f>
              <c:strCache>
                <c:ptCount val="8"/>
                <c:pt idx="0">
                  <c:v>Construction</c:v>
                </c:pt>
                <c:pt idx="1">
                  <c:v>Nature</c:v>
                </c:pt>
                <c:pt idx="2">
                  <c:v>Flat</c:v>
                </c:pt>
                <c:pt idx="3">
                  <c:v>Vehicle</c:v>
                </c:pt>
                <c:pt idx="4">
                  <c:v>Sky</c:v>
                </c:pt>
                <c:pt idx="5">
                  <c:v>Humans</c:v>
                </c:pt>
                <c:pt idx="6">
                  <c:v>Objects</c:v>
                </c:pt>
                <c:pt idx="7">
                  <c:v>Void</c:v>
                </c:pt>
              </c:strCache>
            </c:strRef>
          </c:cat>
          <c:val>
            <c:numRef>
              <c:f>Sheet1!$B$2:$I$2</c:f>
              <c:numCache>
                <c:ptCount val="8"/>
                <c:pt idx="0">
                  <c:v>25.000000</c:v>
                </c:pt>
                <c:pt idx="1">
                  <c:v>25.000000</c:v>
                </c:pt>
                <c:pt idx="2">
                  <c:v>25.000000</c:v>
                </c:pt>
                <c:pt idx="3">
                  <c:v>25.000000</c:v>
                </c:pt>
                <c:pt idx="4">
                  <c:v>25.000000</c:v>
                </c:pt>
                <c:pt idx="5">
                  <c:v>25.000000</c:v>
                </c:pt>
                <c:pt idx="6">
                  <c:v>25.000000</c:v>
                </c:pt>
                <c:pt idx="7">
                  <c:v>25.000000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71865"/>
          <c:y val="0.271865"/>
          <c:w val="0.45627"/>
          <c:h val="0.44377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1">
                  <a:lumOff val="-13575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003462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001837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6DC9FF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22AEFF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solidFill>
                <a:srgbClr val="1A85C3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solidFill>
                <a:srgbClr val="145F91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solidFill>
                <a:srgbClr val="104777"/>
              </a:solidFill>
              <a:ln w="12700" cap="flat">
                <a:noFill/>
                <a:miter lim="400000"/>
              </a:ln>
              <a:effectLst/>
            </c:spPr>
          </c:dPt>
          <c:dPt>
            <c:idx val="11"/>
            <c:explosion val="0"/>
            <c:spPr>
              <a:solidFill>
                <a:srgbClr val="0B2951"/>
              </a:solidFill>
              <a:ln w="12700" cap="flat">
                <a:noFill/>
                <a:miter lim="400000"/>
              </a:ln>
              <a:effectLst/>
            </c:spPr>
          </c:dPt>
          <c:dPt>
            <c:idx val="12"/>
            <c:explosion val="0"/>
            <c:spPr>
              <a:solidFill>
                <a:srgbClr val="83D2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3"/>
            <c:explosion val="0"/>
            <c:spPr>
              <a:solidFill>
                <a:srgbClr val="44BA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4"/>
            <c:explosion val="0"/>
            <c:spPr>
              <a:solidFill>
                <a:srgbClr val="3696CC"/>
              </a:solidFill>
              <a:ln w="12700" cap="flat">
                <a:noFill/>
                <a:miter lim="400000"/>
              </a:ln>
              <a:effectLst/>
            </c:spPr>
          </c:dPt>
          <c:dPt>
            <c:idx val="15"/>
            <c:explosion val="0"/>
            <c:spPr>
              <a:solidFill>
                <a:srgbClr val="2B72A2"/>
              </a:solidFill>
              <a:ln w="12700" cap="flat">
                <a:noFill/>
                <a:miter lim="400000"/>
              </a:ln>
              <a:effectLst/>
            </c:spPr>
          </c:dPt>
          <c:dPt>
            <c:idx val="16"/>
            <c:explosion val="0"/>
            <c:spPr>
              <a:solidFill>
                <a:srgbClr val="255C8C"/>
              </a:solidFill>
              <a:ln w="12700" cap="flat">
                <a:noFill/>
                <a:miter lim="400000"/>
              </a:ln>
              <a:effectLst/>
            </c:spPr>
          </c:dPt>
          <c:dPt>
            <c:idx val="17"/>
            <c:explosion val="0"/>
            <c:spPr>
              <a:solidFill>
                <a:srgbClr val="1D3F6C"/>
              </a:solidFill>
              <a:ln w="12700" cap="flat">
                <a:noFill/>
                <a:miter lim="400000"/>
              </a:ln>
              <a:effectLst/>
            </c:spPr>
          </c:dPt>
          <c:dPt>
            <c:idx val="18"/>
            <c:explosion val="0"/>
            <c:spPr>
              <a:solidFill>
                <a:srgbClr val="9ADA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9"/>
            <c:explosion val="0"/>
            <c:spPr>
              <a:solidFill>
                <a:srgbClr val="66C7FF"/>
              </a:solidFill>
              <a:ln w="12700" cap="flat">
                <a:noFill/>
                <a:miter lim="400000"/>
              </a:ln>
              <a:effectLst/>
            </c:spPr>
          </c:dPt>
          <c:dPt>
            <c:idx val="20"/>
            <c:explosion val="0"/>
            <c:spPr>
              <a:solidFill>
                <a:srgbClr val="55A7D6"/>
              </a:solidFill>
              <a:ln w="12700" cap="flat">
                <a:noFill/>
                <a:miter lim="400000"/>
              </a:ln>
              <a:effectLst/>
            </c:spPr>
          </c:dPt>
          <c:dPt>
            <c:idx val="21"/>
            <c:explosion val="0"/>
            <c:spPr>
              <a:solidFill>
                <a:srgbClr val="4888B3"/>
              </a:solidFill>
              <a:ln w="12700" cap="flat">
                <a:noFill/>
                <a:miter lim="400000"/>
              </a:ln>
              <a:effectLst/>
            </c:spPr>
          </c:dPt>
          <c:dPt>
            <c:idx val="22"/>
            <c:explosion val="0"/>
            <c:spPr>
              <a:solidFill>
                <a:srgbClr val="4074A1"/>
              </a:solidFill>
              <a:ln w="12700" cap="flat">
                <a:noFill/>
                <a:miter lim="400000"/>
              </a:ln>
              <a:effectLst/>
            </c:spPr>
          </c:dPt>
          <c:dPt>
            <c:idx val="23"/>
            <c:explosion val="0"/>
            <c:spPr>
              <a:solidFill>
                <a:srgbClr val="365987"/>
              </a:solidFill>
              <a:ln w="12700" cap="flat">
                <a:noFill/>
                <a:miter lim="400000"/>
              </a:ln>
              <a:effectLst/>
            </c:spPr>
          </c:dPt>
          <c:dPt>
            <c:idx val="24"/>
            <c:explosion val="0"/>
            <c:spPr>
              <a:solidFill>
                <a:srgbClr val="B0E2FF"/>
              </a:solidFill>
              <a:ln w="12700" cap="flat">
                <a:noFill/>
                <a:miter lim="400000"/>
              </a:ln>
              <a:effectLst/>
            </c:spPr>
          </c:dPt>
          <c:dPt>
            <c:idx val="25"/>
            <c:explosion val="0"/>
            <c:spPr>
              <a:solidFill>
                <a:srgbClr val="88D3FF"/>
              </a:solidFill>
              <a:ln w="12700" cap="flat">
                <a:noFill/>
                <a:miter lim="400000"/>
              </a:ln>
              <a:effectLst/>
            </c:spPr>
          </c:dPt>
          <c:dPt>
            <c:idx val="26"/>
            <c:explosion val="0"/>
            <c:spPr>
              <a:solidFill>
                <a:srgbClr val="77B9DF"/>
              </a:solidFill>
              <a:ln w="12700" cap="flat">
                <a:noFill/>
                <a:miter lim="400000"/>
              </a:ln>
              <a:effectLst/>
            </c:spPr>
          </c:dPt>
          <c:dPt>
            <c:idx val="27"/>
            <c:explosion val="0"/>
            <c:spPr>
              <a:solidFill>
                <a:srgbClr val="689FC4"/>
              </a:solidFill>
              <a:ln w="12700" cap="flat">
                <a:noFill/>
                <a:miter lim="400000"/>
              </a:ln>
              <a:effectLst/>
            </c:spPr>
          </c:dPt>
          <c:dPt>
            <c:idx val="28"/>
            <c:explosion val="0"/>
            <c:spPr>
              <a:solidFill>
                <a:srgbClr val="618EB6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1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2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3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4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5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6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7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9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1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2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3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4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5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6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7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8"/>
              <c:numFmt formatCode="#,##0%" sourceLinked="0"/>
              <c:txPr>
                <a:bodyPr/>
                <a:lstStyle/>
                <a:p>
                  <a:pPr>
                    <a:defRPr b="0" i="0" strike="noStrike" sz="1929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929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Sheet1!$B$1:$AD$1</c:f>
              <c:strCache>
                <c:ptCount val="29"/>
                <c:pt idx="0">
                  <c:v>Flat:Zebra Crossing&amp; Restricted area</c:v>
                </c:pt>
                <c:pt idx="1">
                  <c:v>Flat: Sidewalk</c:v>
                </c:pt>
                <c:pt idx="2">
                  <c:v>Flat:Parking</c:v>
                </c:pt>
                <c:pt idx="3">
                  <c:v>Flat:Rail track</c:v>
                </c:pt>
                <c:pt idx="4">
                  <c:v>Flat:Drivable road</c:v>
                </c:pt>
                <c:pt idx="5">
                  <c:v>Flat:NonDrivable road</c:v>
                </c:pt>
                <c:pt idx="6">
                  <c:v>Flat:Road Marking</c:v>
                </c:pt>
                <c:pt idx="7">
                  <c:v>Cons.:Tunnel</c:v>
                </c:pt>
                <c:pt idx="8">
                  <c:v>Cons.:Bridge</c:v>
                </c:pt>
                <c:pt idx="9">
                  <c:v>Cons:Building</c:v>
                </c:pt>
                <c:pt idx="10">
                  <c:v>Cons.:construction-other</c:v>
                </c:pt>
                <c:pt idx="11">
                  <c:v>Nature</c:v>
                </c:pt>
                <c:pt idx="12">
                  <c:v>Vehicle: Car</c:v>
                </c:pt>
                <c:pt idx="13">
                  <c:v>Vehicle: Utility</c:v>
                </c:pt>
                <c:pt idx="14">
                  <c:v>Vehicle: Bicycle</c:v>
                </c:pt>
                <c:pt idx="15">
                  <c:v>Vehicle: Train</c:v>
                </c:pt>
                <c:pt idx="16">
                  <c:v>Vehicle: Motorcycle</c:v>
                </c:pt>
                <c:pt idx="17">
                  <c:v>Vehicle: Trailer</c:v>
                </c:pt>
                <c:pt idx="18">
                  <c:v>Vehicle: Bus&amp;Truck</c:v>
                </c:pt>
                <c:pt idx="19">
                  <c:v>Sky</c:v>
                </c:pt>
                <c:pt idx="20">
                  <c:v>Objects: Pole</c:v>
                </c:pt>
                <c:pt idx="21">
                  <c:v>Objects: traffic sign</c:v>
                </c:pt>
                <c:pt idx="22">
                  <c:v>Objects: traffic light</c:v>
                </c:pt>
                <c:pt idx="23">
                  <c:v>Objects: others</c:v>
                </c:pt>
                <c:pt idx="24">
                  <c:v>Humans: Person</c:v>
                </c:pt>
                <c:pt idx="25">
                  <c:v>Humans: Rider</c:v>
                </c:pt>
                <c:pt idx="26">
                  <c:v>Humans: Animal</c:v>
                </c:pt>
                <c:pt idx="27">
                  <c:v>Void</c:v>
                </c:pt>
                <c:pt idx="28">
                  <c:v>ignore</c:v>
                </c:pt>
              </c:strCache>
            </c:strRef>
          </c:cat>
          <c:val>
            <c:numRef>
              <c:f>Sheet1!$B$2:$AD$2</c:f>
              <c:numCache>
                <c:ptCount val="29"/>
                <c:pt idx="0">
                  <c:v>3.000000</c:v>
                </c:pt>
                <c:pt idx="1">
                  <c:v>3.000000</c:v>
                </c:pt>
                <c:pt idx="2">
                  <c:v>3.000000</c:v>
                </c:pt>
                <c:pt idx="3">
                  <c:v>3.000000</c:v>
                </c:pt>
                <c:pt idx="4">
                  <c:v>3.000000</c:v>
                </c:pt>
                <c:pt idx="5">
                  <c:v>3.000000</c:v>
                </c:pt>
                <c:pt idx="6">
                  <c:v>3.000000</c:v>
                </c:pt>
                <c:pt idx="7">
                  <c:v>3.000000</c:v>
                </c:pt>
                <c:pt idx="8">
                  <c:v>3.000000</c:v>
                </c:pt>
                <c:pt idx="9">
                  <c:v>3.000000</c:v>
                </c:pt>
                <c:pt idx="10">
                  <c:v>3.000000</c:v>
                </c:pt>
                <c:pt idx="11">
                  <c:v>3.000000</c:v>
                </c:pt>
                <c:pt idx="12">
                  <c:v>3.000000</c:v>
                </c:pt>
                <c:pt idx="13">
                  <c:v>3.000000</c:v>
                </c:pt>
                <c:pt idx="14">
                  <c:v>3.000000</c:v>
                </c:pt>
                <c:pt idx="15">
                  <c:v>3.000000</c:v>
                </c:pt>
                <c:pt idx="16">
                  <c:v>3.000000</c:v>
                </c:pt>
                <c:pt idx="17">
                  <c:v>3.000000</c:v>
                </c:pt>
                <c:pt idx="18">
                  <c:v>3.000000</c:v>
                </c:pt>
                <c:pt idx="19">
                  <c:v>3.000000</c:v>
                </c:pt>
                <c:pt idx="20">
                  <c:v>3.000000</c:v>
                </c:pt>
                <c:pt idx="21">
                  <c:v>3.000000</c:v>
                </c:pt>
                <c:pt idx="22">
                  <c:v>3.000000</c:v>
                </c:pt>
                <c:pt idx="23">
                  <c:v>3.000000</c:v>
                </c:pt>
                <c:pt idx="24">
                  <c:v>3.000000</c:v>
                </c:pt>
                <c:pt idx="25">
                  <c:v>3.000000</c:v>
                </c:pt>
                <c:pt idx="26">
                  <c:v>3.000000</c:v>
                </c:pt>
                <c:pt idx="27">
                  <c:v>3.000000</c:v>
                </c:pt>
                <c:pt idx="28">
                  <c:v>3.000000</c:v>
                </c:pt>
              </c:numCache>
            </c:numRef>
          </c:val>
        </c:ser>
        <c:firstSliceAng val="68"/>
        <c:holeSize val="69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wnesh Gautam, 07-05-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Pawnesh Gautam, 07-05-2022</a:t>
            </a:r>
          </a:p>
        </p:txBody>
      </p:sp>
      <p:sp>
        <p:nvSpPr>
          <p:cNvPr id="152" name="Hierarchical Approach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68" sz="8400"/>
            </a:lvl1pPr>
          </a:lstStyle>
          <a:p>
            <a:pPr/>
            <a:r>
              <a:t>Hierarchical Approaches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3. Autonomous driving 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Autonomous driving datasets</a:t>
            </a:r>
          </a:p>
        </p:txBody>
      </p:sp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80000"/>
              </a:lnSpc>
              <a:defRPr b="0" spc="-62" sz="3100"/>
            </a:pPr>
          </a:p>
        </p:txBody>
      </p:sp>
      <p:sp>
        <p:nvSpPr>
          <p:cNvPr id="194" name="Cityscapes…"/>
          <p:cNvSpPr txBox="1"/>
          <p:nvPr>
            <p:ph type="body" idx="1"/>
          </p:nvPr>
        </p:nvSpPr>
        <p:spPr>
          <a:xfrm>
            <a:off x="653411" y="4416835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Cityscapes</a:t>
            </a:r>
          </a:p>
          <a:p>
            <a:pPr/>
            <a:r>
              <a:t>nuImages</a:t>
            </a:r>
          </a:p>
          <a:p>
            <a:pPr/>
            <a:r>
              <a:t>CamVid</a:t>
            </a:r>
          </a:p>
          <a:p>
            <a:pPr/>
            <a:r>
              <a:t>Mapillary</a:t>
            </a:r>
          </a:p>
          <a:p>
            <a:pPr/>
            <a:r>
              <a:t>IDD</a:t>
            </a:r>
          </a:p>
          <a:p>
            <a:pPr/>
            <a:r>
              <a:t>A2D2</a:t>
            </a:r>
          </a:p>
          <a:p>
            <a:pPr/>
            <a:r>
              <a:t>GTA-5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3. Autonomous driving datasets: CityScape+CamVid+GTA5+nuScene+Mapillary+IDD+A2D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658070">
              <a:defRPr spc="-115" sz="5780"/>
            </a:pPr>
            <a:r>
              <a:t>3. Autonomous driving datasets: </a:t>
            </a:r>
            <a:r>
              <a:rPr b="0" spc="-80" sz="4012"/>
              <a:t>CityScape+CamVid+GTA5+nuScene+Mapillary+IDD+A2D2</a:t>
            </a:r>
          </a:p>
        </p:txBody>
      </p:sp>
      <p:graphicFrame>
        <p:nvGraphicFramePr>
          <p:cNvPr id="197" name="2D Pie Chart"/>
          <p:cNvGraphicFramePr/>
          <p:nvPr/>
        </p:nvGraphicFramePr>
        <p:xfrm>
          <a:off x="8356806" y="4877978"/>
          <a:ext cx="6997063" cy="699706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98" name="2D Doughnut Chart"/>
          <p:cNvGraphicFramePr/>
          <p:nvPr/>
        </p:nvGraphicFramePr>
        <p:xfrm>
          <a:off x="2133707" y="-1345121"/>
          <a:ext cx="19443261" cy="194432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99" name="Rectangle"/>
          <p:cNvSpPr/>
          <p:nvPr/>
        </p:nvSpPr>
        <p:spPr>
          <a:xfrm>
            <a:off x="-161777" y="-151416"/>
            <a:ext cx="22412891" cy="13548969"/>
          </a:xfrm>
          <a:prstGeom prst="rect">
            <a:avLst/>
          </a:prstGeom>
          <a:solidFill>
            <a:srgbClr val="929292">
              <a:alpha val="682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ulti Domain Heterogeneous Dataset Hierarchical Semantic Segmentation Methods"/>
          <p:cNvSpPr txBox="1"/>
          <p:nvPr>
            <p:ph type="title"/>
          </p:nvPr>
        </p:nvSpPr>
        <p:spPr>
          <a:xfrm>
            <a:off x="749600" y="7658792"/>
            <a:ext cx="22102854" cy="1781660"/>
          </a:xfrm>
          <a:prstGeom prst="rect">
            <a:avLst/>
          </a:prstGeom>
        </p:spPr>
        <p:txBody>
          <a:bodyPr/>
          <a:lstStyle>
            <a:lvl1pPr defTabSz="1731220">
              <a:defRPr spc="-120" sz="6035"/>
            </a:lvl1pPr>
          </a:lstStyle>
          <a:p>
            <a:pPr/>
            <a:r>
              <a:t>Multi Domain Heterogeneous Dataset Hierarchical Semantic Segmentation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lat Network with hierarchical lo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Flat Network with hierarchical loss</a:t>
            </a:r>
          </a:p>
        </p:txBody>
      </p:sp>
      <p:sp>
        <p:nvSpPr>
          <p:cNvPr id="204" name="Loss func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Loss function:</a:t>
            </a:r>
          </a:p>
          <a:p>
            <a:pPr lvl="1"/>
            <a:r>
              <a:t>Loss of superclass (level 1)</a:t>
            </a:r>
          </a:p>
          <a:p>
            <a:pPr lvl="1"/>
            <a:r>
              <a:t>Loss of level 2 classes</a:t>
            </a:r>
          </a:p>
          <a:p>
            <a:pPr lvl="1"/>
            <a:r>
              <a:t>Loss of level 3 classes </a:t>
            </a:r>
          </a:p>
          <a:p>
            <a:pPr lvl="1"/>
            <a:r>
              <a:t>Total loss = loss_level_1 + loss_level2 + loss_level3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lass Hierarchy"/>
          <p:cNvSpPr txBox="1"/>
          <p:nvPr>
            <p:ph type="title"/>
          </p:nvPr>
        </p:nvSpPr>
        <p:spPr>
          <a:xfrm>
            <a:off x="1206500" y="26189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62" sz="8100"/>
            </a:lvl1pPr>
          </a:lstStyle>
          <a:p>
            <a:pPr/>
            <a:r>
              <a:t>Class Hierarchy</a:t>
            </a:r>
          </a:p>
        </p:txBody>
      </p:sp>
      <p:pic>
        <p:nvPicPr>
          <p:cNvPr id="207" name="Screenshot 2022-07-01 at 16.12.53.png" descr="Screenshot 2022-07-01 at 16.1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115" y="1488339"/>
            <a:ext cx="7573896" cy="113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shot 2022-07-01 at 16.13.44.png" descr="Screenshot 2022-07-01 at 16.13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6254" y="1400368"/>
            <a:ext cx="7462167" cy="11492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creenshot 2022-07-01 at 16.14.13.png" descr="Screenshot 2022-07-01 at 16.14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15664" y="2938767"/>
            <a:ext cx="7670773" cy="576681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ctangle"/>
          <p:cNvSpPr/>
          <p:nvPr/>
        </p:nvSpPr>
        <p:spPr>
          <a:xfrm>
            <a:off x="2090406" y="1678053"/>
            <a:ext cx="1746552" cy="111889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9984696" y="1274000"/>
            <a:ext cx="1746552" cy="117451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Rectangle"/>
          <p:cNvSpPr/>
          <p:nvPr/>
        </p:nvSpPr>
        <p:spPr>
          <a:xfrm>
            <a:off x="17686607" y="2804828"/>
            <a:ext cx="1746552" cy="630012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3" name="Level 1 super classes"/>
          <p:cNvSpPr txBox="1"/>
          <p:nvPr/>
        </p:nvSpPr>
        <p:spPr>
          <a:xfrm>
            <a:off x="369039" y="12332471"/>
            <a:ext cx="1507019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Level 1 super classes</a:t>
            </a:r>
          </a:p>
        </p:txBody>
      </p:sp>
      <p:sp>
        <p:nvSpPr>
          <p:cNvPr id="214" name="Level 1 super classes"/>
          <p:cNvSpPr txBox="1"/>
          <p:nvPr/>
        </p:nvSpPr>
        <p:spPr>
          <a:xfrm>
            <a:off x="8211994" y="12524850"/>
            <a:ext cx="1507018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Level 1 super classes</a:t>
            </a:r>
          </a:p>
        </p:txBody>
      </p:sp>
      <p:sp>
        <p:nvSpPr>
          <p:cNvPr id="215" name="Level 1 super classes"/>
          <p:cNvSpPr txBox="1"/>
          <p:nvPr/>
        </p:nvSpPr>
        <p:spPr>
          <a:xfrm>
            <a:off x="15942655" y="7777526"/>
            <a:ext cx="1507018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Level 1 super classes</a:t>
            </a:r>
          </a:p>
        </p:txBody>
      </p:sp>
      <p:sp>
        <p:nvSpPr>
          <p:cNvPr id="216" name="Fine grained classes"/>
          <p:cNvSpPr txBox="1"/>
          <p:nvPr/>
        </p:nvSpPr>
        <p:spPr>
          <a:xfrm>
            <a:off x="3925488" y="12398678"/>
            <a:ext cx="385371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Fine grained classes </a:t>
            </a:r>
          </a:p>
        </p:txBody>
      </p:sp>
      <p:sp>
        <p:nvSpPr>
          <p:cNvPr id="217" name="Fine grained classes"/>
          <p:cNvSpPr txBox="1"/>
          <p:nvPr/>
        </p:nvSpPr>
        <p:spPr>
          <a:xfrm>
            <a:off x="11996932" y="12700771"/>
            <a:ext cx="38537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Fine grained classes </a:t>
            </a:r>
          </a:p>
        </p:txBody>
      </p:sp>
      <p:sp>
        <p:nvSpPr>
          <p:cNvPr id="218" name="Fine grained classes"/>
          <p:cNvSpPr txBox="1"/>
          <p:nvPr/>
        </p:nvSpPr>
        <p:spPr>
          <a:xfrm>
            <a:off x="19458369" y="8475203"/>
            <a:ext cx="38537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Fine grained classes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ulti Heads Architecture: example"/>
          <p:cNvSpPr txBox="1"/>
          <p:nvPr>
            <p:ph type="title"/>
          </p:nvPr>
        </p:nvSpPr>
        <p:spPr>
          <a:xfrm>
            <a:off x="941979" y="285937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Multi Heads Architecture: example</a:t>
            </a:r>
          </a:p>
        </p:txBody>
      </p:sp>
      <p:sp>
        <p:nvSpPr>
          <p:cNvPr id="221" name="Level 1 Head"/>
          <p:cNvSpPr/>
          <p:nvPr/>
        </p:nvSpPr>
        <p:spPr>
          <a:xfrm>
            <a:off x="1096408" y="3048751"/>
            <a:ext cx="2150471" cy="3790744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Level 1 Head</a:t>
            </a:r>
          </a:p>
        </p:txBody>
      </p:sp>
      <p:sp>
        <p:nvSpPr>
          <p:cNvPr id="222" name="Line"/>
          <p:cNvSpPr/>
          <p:nvPr/>
        </p:nvSpPr>
        <p:spPr>
          <a:xfrm flipV="1">
            <a:off x="326893" y="7071711"/>
            <a:ext cx="1" cy="47969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350940" y="7829662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>
            <a:off x="350940" y="8376509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350940" y="8923356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350940" y="9470203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>
            <a:off x="350940" y="10017050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>
            <a:off x="350940" y="10563897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>
            <a:off x="350940" y="11110744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350940" y="11657591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Ignore"/>
          <p:cNvSpPr txBox="1"/>
          <p:nvPr/>
        </p:nvSpPr>
        <p:spPr>
          <a:xfrm>
            <a:off x="908589" y="7598979"/>
            <a:ext cx="9723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Ignore</a:t>
            </a:r>
          </a:p>
        </p:txBody>
      </p:sp>
      <p:sp>
        <p:nvSpPr>
          <p:cNvPr id="232" name="Vehicles"/>
          <p:cNvSpPr txBox="1"/>
          <p:nvPr/>
        </p:nvSpPr>
        <p:spPr>
          <a:xfrm>
            <a:off x="778744" y="8145826"/>
            <a:ext cx="123200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Vehicles</a:t>
            </a:r>
          </a:p>
        </p:txBody>
      </p:sp>
      <p:sp>
        <p:nvSpPr>
          <p:cNvPr id="233" name="Flat"/>
          <p:cNvSpPr txBox="1"/>
          <p:nvPr/>
        </p:nvSpPr>
        <p:spPr>
          <a:xfrm>
            <a:off x="894061" y="8692673"/>
            <a:ext cx="6166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Flat</a:t>
            </a:r>
          </a:p>
        </p:txBody>
      </p:sp>
      <p:sp>
        <p:nvSpPr>
          <p:cNvPr id="234" name="Construction"/>
          <p:cNvSpPr txBox="1"/>
          <p:nvPr/>
        </p:nvSpPr>
        <p:spPr>
          <a:xfrm>
            <a:off x="916670" y="9239520"/>
            <a:ext cx="186994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Construction</a:t>
            </a:r>
          </a:p>
        </p:txBody>
      </p:sp>
      <p:sp>
        <p:nvSpPr>
          <p:cNvPr id="235" name="Traffic objects"/>
          <p:cNvSpPr txBox="1"/>
          <p:nvPr/>
        </p:nvSpPr>
        <p:spPr>
          <a:xfrm>
            <a:off x="842909" y="9786367"/>
            <a:ext cx="20174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Traffic objects</a:t>
            </a:r>
          </a:p>
        </p:txBody>
      </p:sp>
      <p:sp>
        <p:nvSpPr>
          <p:cNvPr id="236" name="Nature objects"/>
          <p:cNvSpPr txBox="1"/>
          <p:nvPr/>
        </p:nvSpPr>
        <p:spPr>
          <a:xfrm>
            <a:off x="798103" y="10333214"/>
            <a:ext cx="21070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Nature objects</a:t>
            </a:r>
          </a:p>
        </p:txBody>
      </p:sp>
      <p:sp>
        <p:nvSpPr>
          <p:cNvPr id="237" name="VRU objects"/>
          <p:cNvSpPr txBox="1"/>
          <p:nvPr/>
        </p:nvSpPr>
        <p:spPr>
          <a:xfrm>
            <a:off x="945017" y="10880061"/>
            <a:ext cx="18132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VRU objects</a:t>
            </a:r>
          </a:p>
        </p:txBody>
      </p:sp>
      <p:sp>
        <p:nvSpPr>
          <p:cNvPr id="238" name="Indoor objects"/>
          <p:cNvSpPr txBox="1"/>
          <p:nvPr/>
        </p:nvSpPr>
        <p:spPr>
          <a:xfrm>
            <a:off x="812276" y="11426909"/>
            <a:ext cx="2078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Indoor objects</a:t>
            </a:r>
          </a:p>
        </p:txBody>
      </p:sp>
      <p:sp>
        <p:nvSpPr>
          <p:cNvPr id="239" name="Level 2 Head:  Vehicles"/>
          <p:cNvSpPr/>
          <p:nvPr/>
        </p:nvSpPr>
        <p:spPr>
          <a:xfrm>
            <a:off x="3868615" y="3048751"/>
            <a:ext cx="2150471" cy="3790744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Level 2 Head:  Vehicles</a:t>
            </a:r>
          </a:p>
        </p:txBody>
      </p:sp>
      <p:sp>
        <p:nvSpPr>
          <p:cNvPr id="240" name="Line"/>
          <p:cNvSpPr/>
          <p:nvPr/>
        </p:nvSpPr>
        <p:spPr>
          <a:xfrm flipV="1">
            <a:off x="4205278" y="7071711"/>
            <a:ext cx="1" cy="32146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>
            <a:off x="4229325" y="7829662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4229325" y="8376509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4229325" y="8923356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4229325" y="9470203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>
            <a:off x="4229325" y="10017050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Ignore"/>
          <p:cNvSpPr txBox="1"/>
          <p:nvPr/>
        </p:nvSpPr>
        <p:spPr>
          <a:xfrm>
            <a:off x="4762926" y="7598979"/>
            <a:ext cx="9723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Ignore</a:t>
            </a:r>
          </a:p>
        </p:txBody>
      </p:sp>
      <p:sp>
        <p:nvSpPr>
          <p:cNvPr id="247" name="Small vehicles"/>
          <p:cNvSpPr txBox="1"/>
          <p:nvPr/>
        </p:nvSpPr>
        <p:spPr>
          <a:xfrm>
            <a:off x="4822175" y="8145826"/>
            <a:ext cx="2056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Small vehicles</a:t>
            </a:r>
          </a:p>
        </p:txBody>
      </p:sp>
      <p:sp>
        <p:nvSpPr>
          <p:cNvPr id="248" name="Large vehicles"/>
          <p:cNvSpPr txBox="1"/>
          <p:nvPr/>
        </p:nvSpPr>
        <p:spPr>
          <a:xfrm>
            <a:off x="4993155" y="8692673"/>
            <a:ext cx="20644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Large vehicles</a:t>
            </a:r>
          </a:p>
        </p:txBody>
      </p:sp>
      <p:sp>
        <p:nvSpPr>
          <p:cNvPr id="249" name="Two wheelers vehicles"/>
          <p:cNvSpPr txBox="1"/>
          <p:nvPr/>
        </p:nvSpPr>
        <p:spPr>
          <a:xfrm>
            <a:off x="4823401" y="9239521"/>
            <a:ext cx="314462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Two wheelers vehicles</a:t>
            </a:r>
          </a:p>
        </p:txBody>
      </p:sp>
      <p:sp>
        <p:nvSpPr>
          <p:cNvPr id="250" name="Other vehicles"/>
          <p:cNvSpPr txBox="1"/>
          <p:nvPr/>
        </p:nvSpPr>
        <p:spPr>
          <a:xfrm>
            <a:off x="4823401" y="9786367"/>
            <a:ext cx="20619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Other vehicles</a:t>
            </a:r>
          </a:p>
        </p:txBody>
      </p:sp>
      <p:sp>
        <p:nvSpPr>
          <p:cNvPr id="251" name="Level 3 Head:  Small Vehicles"/>
          <p:cNvSpPr/>
          <p:nvPr/>
        </p:nvSpPr>
        <p:spPr>
          <a:xfrm>
            <a:off x="8227946" y="2863136"/>
            <a:ext cx="2150472" cy="3790743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Level 3 Head:  Small Vehicles</a:t>
            </a:r>
          </a:p>
        </p:txBody>
      </p:sp>
      <p:sp>
        <p:nvSpPr>
          <p:cNvPr id="252" name="Line"/>
          <p:cNvSpPr/>
          <p:nvPr/>
        </p:nvSpPr>
        <p:spPr>
          <a:xfrm flipV="1">
            <a:off x="8629964" y="7071711"/>
            <a:ext cx="1" cy="32146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>
            <a:off x="8654011" y="7829662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>
            <a:off x="8654011" y="8376509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>
            <a:off x="8654011" y="8923356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8654011" y="9470202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>
            <a:off x="8654011" y="10017050"/>
            <a:ext cx="50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Ignore"/>
          <p:cNvSpPr txBox="1"/>
          <p:nvPr/>
        </p:nvSpPr>
        <p:spPr>
          <a:xfrm>
            <a:off x="9187612" y="7598979"/>
            <a:ext cx="97231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Ignore</a:t>
            </a:r>
          </a:p>
        </p:txBody>
      </p:sp>
      <p:sp>
        <p:nvSpPr>
          <p:cNvPr id="259" name="Car"/>
          <p:cNvSpPr txBox="1"/>
          <p:nvPr/>
        </p:nvSpPr>
        <p:spPr>
          <a:xfrm>
            <a:off x="9478290" y="8145826"/>
            <a:ext cx="59954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</a:t>
            </a:r>
          </a:p>
        </p:txBody>
      </p:sp>
      <p:sp>
        <p:nvSpPr>
          <p:cNvPr id="260" name="pickup_truck"/>
          <p:cNvSpPr txBox="1"/>
          <p:nvPr/>
        </p:nvSpPr>
        <p:spPr>
          <a:xfrm>
            <a:off x="9291904" y="8692673"/>
            <a:ext cx="18760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pickup_truck</a:t>
            </a:r>
          </a:p>
        </p:txBody>
      </p:sp>
      <p:sp>
        <p:nvSpPr>
          <p:cNvPr id="261" name="Van"/>
          <p:cNvSpPr txBox="1"/>
          <p:nvPr/>
        </p:nvSpPr>
        <p:spPr>
          <a:xfrm>
            <a:off x="9921469" y="9239520"/>
            <a:ext cx="6169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Van</a:t>
            </a:r>
          </a:p>
        </p:txBody>
      </p:sp>
      <p:sp>
        <p:nvSpPr>
          <p:cNvPr id="262" name="ego_vehicle"/>
          <p:cNvSpPr txBox="1"/>
          <p:nvPr/>
        </p:nvSpPr>
        <p:spPr>
          <a:xfrm>
            <a:off x="9365666" y="9786367"/>
            <a:ext cx="17285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ego_vehicle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Hierarchic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Hierarchical Network </a:t>
            </a:r>
          </a:p>
        </p:txBody>
      </p:sp>
      <p:sp>
        <p:nvSpPr>
          <p:cNvPr id="265" name="Overview"/>
          <p:cNvSpPr txBox="1"/>
          <p:nvPr>
            <p:ph type="body" idx="1"/>
          </p:nvPr>
        </p:nvSpPr>
        <p:spPr>
          <a:xfrm>
            <a:off x="1206500" y="3123562"/>
            <a:ext cx="21971000" cy="9380954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66" name="Backbone"/>
          <p:cNvSpPr/>
          <p:nvPr/>
        </p:nvSpPr>
        <p:spPr>
          <a:xfrm>
            <a:off x="10304637" y="1942573"/>
            <a:ext cx="8317772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Backbone</a:t>
            </a:r>
          </a:p>
        </p:txBody>
      </p:sp>
      <p:sp>
        <p:nvSpPr>
          <p:cNvPr id="267" name="L 1"/>
          <p:cNvSpPr/>
          <p:nvPr/>
        </p:nvSpPr>
        <p:spPr>
          <a:xfrm>
            <a:off x="10210348" y="4587781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 1</a:t>
            </a:r>
          </a:p>
        </p:txBody>
      </p:sp>
      <p:sp>
        <p:nvSpPr>
          <p:cNvPr id="268" name="L2"/>
          <p:cNvSpPr/>
          <p:nvPr/>
        </p:nvSpPr>
        <p:spPr>
          <a:xfrm>
            <a:off x="12922437" y="4587781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L2</a:t>
            </a:r>
          </a:p>
        </p:txBody>
      </p:sp>
      <p:sp>
        <p:nvSpPr>
          <p:cNvPr id="269" name="L3"/>
          <p:cNvSpPr/>
          <p:nvPr/>
        </p:nvSpPr>
        <p:spPr>
          <a:xfrm>
            <a:off x="17293792" y="4587781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L3</a:t>
            </a:r>
          </a:p>
        </p:txBody>
      </p:sp>
      <p:sp>
        <p:nvSpPr>
          <p:cNvPr id="270" name="…Vehicles …"/>
          <p:cNvSpPr txBox="1"/>
          <p:nvPr/>
        </p:nvSpPr>
        <p:spPr>
          <a:xfrm>
            <a:off x="9545518" y="6338748"/>
            <a:ext cx="19263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…Vehicles …</a:t>
            </a:r>
          </a:p>
        </p:txBody>
      </p:sp>
      <p:sp>
        <p:nvSpPr>
          <p:cNvPr id="271" name="Small vehicles"/>
          <p:cNvSpPr txBox="1"/>
          <p:nvPr/>
        </p:nvSpPr>
        <p:spPr>
          <a:xfrm>
            <a:off x="12366276" y="6338748"/>
            <a:ext cx="2056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Small vehicles</a:t>
            </a:r>
          </a:p>
        </p:txBody>
      </p:sp>
      <p:sp>
        <p:nvSpPr>
          <p:cNvPr id="272" name="Car, ego vehicle"/>
          <p:cNvSpPr txBox="1"/>
          <p:nvPr/>
        </p:nvSpPr>
        <p:spPr>
          <a:xfrm>
            <a:off x="16362699" y="6338748"/>
            <a:ext cx="228752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Car, ego vehicle</a:t>
            </a:r>
          </a:p>
        </p:txBody>
      </p:sp>
      <p:pic>
        <p:nvPicPr>
          <p:cNvPr id="273" name="0.png" descr="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0212" y="7720103"/>
            <a:ext cx="5898799" cy="294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3016" y="7843274"/>
            <a:ext cx="5406115" cy="2703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2.png" descr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33136" y="7738081"/>
            <a:ext cx="5266154" cy="263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Example for level 1 vehicle class"/>
          <p:cNvSpPr txBox="1"/>
          <p:nvPr/>
        </p:nvSpPr>
        <p:spPr>
          <a:xfrm>
            <a:off x="1731571" y="6154598"/>
            <a:ext cx="310469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Example for level 1 vehicle class</a:t>
            </a:r>
          </a:p>
        </p:txBody>
      </p:sp>
      <p:sp>
        <p:nvSpPr>
          <p:cNvPr id="277" name="Level 1 head"/>
          <p:cNvSpPr txBox="1"/>
          <p:nvPr/>
        </p:nvSpPr>
        <p:spPr>
          <a:xfrm>
            <a:off x="8983654" y="3885920"/>
            <a:ext cx="18476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 1 head</a:t>
            </a:r>
          </a:p>
        </p:txBody>
      </p:sp>
      <p:sp>
        <p:nvSpPr>
          <p:cNvPr id="278" name="Vehicle head"/>
          <p:cNvSpPr txBox="1"/>
          <p:nvPr/>
        </p:nvSpPr>
        <p:spPr>
          <a:xfrm>
            <a:off x="12256988" y="3885920"/>
            <a:ext cx="18419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Vehicle head</a:t>
            </a:r>
          </a:p>
        </p:txBody>
      </p:sp>
      <p:sp>
        <p:nvSpPr>
          <p:cNvPr id="279" name="Small vehicle head"/>
          <p:cNvSpPr txBox="1"/>
          <p:nvPr/>
        </p:nvSpPr>
        <p:spPr>
          <a:xfrm>
            <a:off x="15620330" y="3885920"/>
            <a:ext cx="266608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Small vehicle head</a:t>
            </a:r>
          </a:p>
        </p:txBody>
      </p:sp>
      <p:sp>
        <p:nvSpPr>
          <p:cNvPr id="280" name="Prediction -&gt;"/>
          <p:cNvSpPr txBox="1"/>
          <p:nvPr/>
        </p:nvSpPr>
        <p:spPr>
          <a:xfrm>
            <a:off x="6834031" y="6338139"/>
            <a:ext cx="1984553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Prediction</a:t>
            </a:r>
            <a:r>
              <a:t> -&gt;</a:t>
            </a:r>
          </a:p>
        </p:txBody>
      </p:sp>
      <p:sp>
        <p:nvSpPr>
          <p:cNvPr id="281" name="Line"/>
          <p:cNvSpPr/>
          <p:nvPr/>
        </p:nvSpPr>
        <p:spPr>
          <a:xfrm>
            <a:off x="10990318" y="3279921"/>
            <a:ext cx="1" cy="12405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Line"/>
          <p:cNvSpPr/>
          <p:nvPr/>
        </p:nvSpPr>
        <p:spPr>
          <a:xfrm>
            <a:off x="13762524" y="3279921"/>
            <a:ext cx="1" cy="12405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>
            <a:off x="18242093" y="3279921"/>
            <a:ext cx="1" cy="12405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Hierarchical N/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Hierarchical N/W</a:t>
            </a:r>
          </a:p>
        </p:txBody>
      </p:sp>
      <p:sp>
        <p:nvSpPr>
          <p:cNvPr id="286" name="Loss function: total loss…"/>
          <p:cNvSpPr txBox="1"/>
          <p:nvPr>
            <p:ph type="body" idx="1"/>
          </p:nvPr>
        </p:nvSpPr>
        <p:spPr>
          <a:xfrm>
            <a:off x="1206500" y="2990796"/>
            <a:ext cx="21971000" cy="9513720"/>
          </a:xfrm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t>Loss function: total loss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t>c1 * L1_loss + c2 * L2_loss + c3 * L3loss 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Discussion: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Everything relies on L1_head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t>solution: to improve mIOU -&gt; class weights at L1 head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Loss function : other possibilites to connect all heads through loss function !!!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If L1 predicted negative: output is negative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.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.</a:t>
            </a:r>
          </a:p>
        </p:txBody>
      </p:sp>
      <p:pic>
        <p:nvPicPr>
          <p:cNvPr id="287" name="Screenshot 2022-06-29 at 21.18.50.png" descr="Screenshot 2022-06-29 at 21.18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2166" y="1053085"/>
            <a:ext cx="115062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Hierarchical N/w  v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Hierarchical N/w  v2</a:t>
            </a:r>
          </a:p>
        </p:txBody>
      </p:sp>
      <p:sp>
        <p:nvSpPr>
          <p:cNvPr id="290" name="Inverse Hierarchy…"/>
          <p:cNvSpPr txBox="1"/>
          <p:nvPr>
            <p:ph type="body" idx="1"/>
          </p:nvPr>
        </p:nvSpPr>
        <p:spPr>
          <a:xfrm>
            <a:off x="1206500" y="3137914"/>
            <a:ext cx="21971000" cy="9366602"/>
          </a:xfrm>
          <a:prstGeom prst="rect">
            <a:avLst/>
          </a:prstGeom>
        </p:spPr>
        <p:txBody>
          <a:bodyPr/>
          <a:lstStyle/>
          <a:p>
            <a:pPr/>
            <a:r>
              <a:t>Inverse Hierarchy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457200"/>
            <a:r>
              <a:rPr sz="3600"/>
              <a:t>Advantage</a:t>
            </a:r>
            <a:r>
              <a:t>:</a:t>
            </a:r>
          </a:p>
          <a:p>
            <a:pPr lvl="1">
              <a:defRPr sz="3600"/>
            </a:pPr>
            <a:r>
              <a:t>Dependency over L1 head is reduced</a:t>
            </a:r>
          </a:p>
        </p:txBody>
      </p:sp>
      <p:sp>
        <p:nvSpPr>
          <p:cNvPr id="291" name="Backbone"/>
          <p:cNvSpPr/>
          <p:nvPr/>
        </p:nvSpPr>
        <p:spPr>
          <a:xfrm>
            <a:off x="10044186" y="1798289"/>
            <a:ext cx="10651985" cy="121879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Backbone</a:t>
            </a:r>
          </a:p>
        </p:txBody>
      </p:sp>
      <p:sp>
        <p:nvSpPr>
          <p:cNvPr id="292" name="Square"/>
          <p:cNvSpPr/>
          <p:nvPr/>
        </p:nvSpPr>
        <p:spPr>
          <a:xfrm>
            <a:off x="14735178" y="4027928"/>
            <a:ext cx="1270001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3" name="Square"/>
          <p:cNvSpPr/>
          <p:nvPr/>
        </p:nvSpPr>
        <p:spPr>
          <a:xfrm>
            <a:off x="14927557" y="4196260"/>
            <a:ext cx="1270001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4" name="Square"/>
          <p:cNvSpPr/>
          <p:nvPr/>
        </p:nvSpPr>
        <p:spPr>
          <a:xfrm>
            <a:off x="15222887" y="4371355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5" name="Square"/>
          <p:cNvSpPr/>
          <p:nvPr/>
        </p:nvSpPr>
        <p:spPr>
          <a:xfrm>
            <a:off x="15470123" y="4594544"/>
            <a:ext cx="1270001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6" name="Square"/>
          <p:cNvSpPr/>
          <p:nvPr/>
        </p:nvSpPr>
        <p:spPr>
          <a:xfrm>
            <a:off x="18166227" y="4027928"/>
            <a:ext cx="1270001" cy="1270001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7" name="Square"/>
          <p:cNvSpPr/>
          <p:nvPr/>
        </p:nvSpPr>
        <p:spPr>
          <a:xfrm>
            <a:off x="18358606" y="4196260"/>
            <a:ext cx="1270001" cy="127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8" name="Square"/>
          <p:cNvSpPr/>
          <p:nvPr/>
        </p:nvSpPr>
        <p:spPr>
          <a:xfrm>
            <a:off x="18653937" y="4371355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9" name="Square"/>
          <p:cNvSpPr/>
          <p:nvPr/>
        </p:nvSpPr>
        <p:spPr>
          <a:xfrm>
            <a:off x="18846316" y="4594544"/>
            <a:ext cx="1270001" cy="1270001"/>
          </a:xfrm>
          <a:prstGeom prst="rect">
            <a:avLst/>
          </a:prstGeom>
          <a:gradFill>
            <a:gsLst>
              <a:gs pos="0">
                <a:schemeClr val="accent6">
                  <a:lumOff val="16230"/>
                </a:schemeClr>
              </a:gs>
              <a:gs pos="100000">
                <a:schemeClr val="accent6">
                  <a:satOff val="-16844"/>
                  <a:lumOff val="-3074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0" name="Rectangle"/>
          <p:cNvSpPr/>
          <p:nvPr/>
        </p:nvSpPr>
        <p:spPr>
          <a:xfrm>
            <a:off x="9805614" y="3893632"/>
            <a:ext cx="2768516" cy="24553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1" name="Square"/>
          <p:cNvSpPr/>
          <p:nvPr/>
        </p:nvSpPr>
        <p:spPr>
          <a:xfrm>
            <a:off x="10067162" y="4142905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2" name="Square"/>
          <p:cNvSpPr/>
          <p:nvPr/>
        </p:nvSpPr>
        <p:spPr>
          <a:xfrm>
            <a:off x="10259541" y="4311236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3" name="Square"/>
          <p:cNvSpPr/>
          <p:nvPr/>
        </p:nvSpPr>
        <p:spPr>
          <a:xfrm>
            <a:off x="10554872" y="4486331"/>
            <a:ext cx="1270001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4" name="Square"/>
          <p:cNvSpPr/>
          <p:nvPr/>
        </p:nvSpPr>
        <p:spPr>
          <a:xfrm>
            <a:off x="10802108" y="4709521"/>
            <a:ext cx="1270001" cy="1270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5" name="Level 1 head"/>
          <p:cNvSpPr txBox="1"/>
          <p:nvPr/>
        </p:nvSpPr>
        <p:spPr>
          <a:xfrm>
            <a:off x="9007701" y="3433476"/>
            <a:ext cx="184769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 1 head</a:t>
            </a:r>
          </a:p>
        </p:txBody>
      </p:sp>
      <p:sp>
        <p:nvSpPr>
          <p:cNvPr id="306" name="Vehicle head"/>
          <p:cNvSpPr txBox="1"/>
          <p:nvPr/>
        </p:nvSpPr>
        <p:spPr>
          <a:xfrm>
            <a:off x="13730639" y="3291821"/>
            <a:ext cx="18419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Vehicle head</a:t>
            </a:r>
          </a:p>
        </p:txBody>
      </p:sp>
      <p:sp>
        <p:nvSpPr>
          <p:cNvPr id="307" name="Small Vehicle head"/>
          <p:cNvSpPr txBox="1"/>
          <p:nvPr/>
        </p:nvSpPr>
        <p:spPr>
          <a:xfrm>
            <a:off x="16827690" y="3211326"/>
            <a:ext cx="268315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Small Vehicle head</a:t>
            </a:r>
          </a:p>
        </p:txBody>
      </p:sp>
      <p:sp>
        <p:nvSpPr>
          <p:cNvPr id="308" name="Earlier"/>
          <p:cNvSpPr txBox="1"/>
          <p:nvPr/>
        </p:nvSpPr>
        <p:spPr>
          <a:xfrm>
            <a:off x="3842610" y="4998252"/>
            <a:ext cx="4447932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b="1"/>
              <a:t>Earlier</a:t>
            </a:r>
            <a:r>
              <a:t> </a:t>
            </a:r>
          </a:p>
        </p:txBody>
      </p:sp>
      <p:sp>
        <p:nvSpPr>
          <p:cNvPr id="309" name="Rectangle"/>
          <p:cNvSpPr/>
          <p:nvPr/>
        </p:nvSpPr>
        <p:spPr>
          <a:xfrm>
            <a:off x="8263661" y="6593516"/>
            <a:ext cx="6828079" cy="24553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0" name="Square"/>
          <p:cNvSpPr/>
          <p:nvPr/>
        </p:nvSpPr>
        <p:spPr>
          <a:xfrm>
            <a:off x="8808840" y="6788001"/>
            <a:ext cx="1270001" cy="12700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1" name="Square"/>
          <p:cNvSpPr/>
          <p:nvPr/>
        </p:nvSpPr>
        <p:spPr>
          <a:xfrm>
            <a:off x="9001219" y="6956333"/>
            <a:ext cx="1270001" cy="12700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2" name="Square"/>
          <p:cNvSpPr/>
          <p:nvPr/>
        </p:nvSpPr>
        <p:spPr>
          <a:xfrm>
            <a:off x="9296550" y="7131428"/>
            <a:ext cx="1270001" cy="1270001"/>
          </a:xfrm>
          <a:prstGeom prst="rect">
            <a:avLst/>
          </a:prstGeom>
          <a:blipFill>
            <a:blip r:embed="rId8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3" name="Square"/>
          <p:cNvSpPr/>
          <p:nvPr/>
        </p:nvSpPr>
        <p:spPr>
          <a:xfrm>
            <a:off x="9543786" y="7354617"/>
            <a:ext cx="1270001" cy="1270001"/>
          </a:xfrm>
          <a:prstGeom prst="rect">
            <a:avLst/>
          </a:prstGeom>
          <a:blipFill>
            <a:blip r:embed="rId9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4" name="Square"/>
          <p:cNvSpPr/>
          <p:nvPr/>
        </p:nvSpPr>
        <p:spPr>
          <a:xfrm>
            <a:off x="10822225" y="6792103"/>
            <a:ext cx="1270001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5" name="Square"/>
          <p:cNvSpPr/>
          <p:nvPr/>
        </p:nvSpPr>
        <p:spPr>
          <a:xfrm>
            <a:off x="11014604" y="6960434"/>
            <a:ext cx="1270001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6" name="Square"/>
          <p:cNvSpPr/>
          <p:nvPr/>
        </p:nvSpPr>
        <p:spPr>
          <a:xfrm>
            <a:off x="11309935" y="7135529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7" name="Square"/>
          <p:cNvSpPr/>
          <p:nvPr/>
        </p:nvSpPr>
        <p:spPr>
          <a:xfrm>
            <a:off x="11557171" y="7358719"/>
            <a:ext cx="1270001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8" name="Square"/>
          <p:cNvSpPr/>
          <p:nvPr/>
        </p:nvSpPr>
        <p:spPr>
          <a:xfrm>
            <a:off x="12732658" y="6848119"/>
            <a:ext cx="1270001" cy="1270001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Square"/>
          <p:cNvSpPr/>
          <p:nvPr/>
        </p:nvSpPr>
        <p:spPr>
          <a:xfrm>
            <a:off x="12925037" y="7016451"/>
            <a:ext cx="1270001" cy="127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0" name="Square"/>
          <p:cNvSpPr/>
          <p:nvPr/>
        </p:nvSpPr>
        <p:spPr>
          <a:xfrm>
            <a:off x="13220368" y="7191546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Square"/>
          <p:cNvSpPr/>
          <p:nvPr/>
        </p:nvSpPr>
        <p:spPr>
          <a:xfrm>
            <a:off x="13412747" y="7414735"/>
            <a:ext cx="1270001" cy="1270001"/>
          </a:xfrm>
          <a:prstGeom prst="rect">
            <a:avLst/>
          </a:prstGeom>
          <a:gradFill>
            <a:gsLst>
              <a:gs pos="0">
                <a:schemeClr val="accent6">
                  <a:lumOff val="16230"/>
                </a:schemeClr>
              </a:gs>
              <a:gs pos="100000">
                <a:schemeClr val="accent6">
                  <a:satOff val="-16844"/>
                  <a:lumOff val="-3074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2" name="Square"/>
          <p:cNvSpPr/>
          <p:nvPr/>
        </p:nvSpPr>
        <p:spPr>
          <a:xfrm>
            <a:off x="15426131" y="6813194"/>
            <a:ext cx="1270001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3" name="Square"/>
          <p:cNvSpPr/>
          <p:nvPr/>
        </p:nvSpPr>
        <p:spPr>
          <a:xfrm>
            <a:off x="15618510" y="6981526"/>
            <a:ext cx="1270001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4" name="Square"/>
          <p:cNvSpPr/>
          <p:nvPr/>
        </p:nvSpPr>
        <p:spPr>
          <a:xfrm>
            <a:off x="15913841" y="7156621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5" name="Square"/>
          <p:cNvSpPr/>
          <p:nvPr/>
        </p:nvSpPr>
        <p:spPr>
          <a:xfrm>
            <a:off x="16161077" y="7379810"/>
            <a:ext cx="1270001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6" name="Square"/>
          <p:cNvSpPr/>
          <p:nvPr/>
        </p:nvSpPr>
        <p:spPr>
          <a:xfrm>
            <a:off x="18311984" y="6733144"/>
            <a:ext cx="1270001" cy="1270001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7" name="Square"/>
          <p:cNvSpPr/>
          <p:nvPr/>
        </p:nvSpPr>
        <p:spPr>
          <a:xfrm>
            <a:off x="18504363" y="6901475"/>
            <a:ext cx="1270001" cy="127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8" name="Square"/>
          <p:cNvSpPr/>
          <p:nvPr/>
        </p:nvSpPr>
        <p:spPr>
          <a:xfrm>
            <a:off x="18799694" y="7076570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9" name="Square"/>
          <p:cNvSpPr/>
          <p:nvPr/>
        </p:nvSpPr>
        <p:spPr>
          <a:xfrm>
            <a:off x="18992073" y="7299759"/>
            <a:ext cx="1270001" cy="1270001"/>
          </a:xfrm>
          <a:prstGeom prst="rect">
            <a:avLst/>
          </a:prstGeom>
          <a:gradFill>
            <a:gsLst>
              <a:gs pos="0">
                <a:schemeClr val="accent6">
                  <a:lumOff val="16230"/>
                </a:schemeClr>
              </a:gs>
              <a:gs pos="100000">
                <a:schemeClr val="accent6">
                  <a:satOff val="-16844"/>
                  <a:lumOff val="-3074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0" name="New —&gt;"/>
          <p:cNvSpPr txBox="1"/>
          <p:nvPr/>
        </p:nvSpPr>
        <p:spPr>
          <a:xfrm>
            <a:off x="4963386" y="7360041"/>
            <a:ext cx="1335634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New</a:t>
            </a:r>
            <a:r>
              <a:t> —&gt;</a:t>
            </a:r>
          </a:p>
        </p:txBody>
      </p:sp>
      <p:sp>
        <p:nvSpPr>
          <p:cNvPr id="331" name="Lowest level head"/>
          <p:cNvSpPr txBox="1"/>
          <p:nvPr/>
        </p:nvSpPr>
        <p:spPr>
          <a:xfrm>
            <a:off x="7419803" y="6338902"/>
            <a:ext cx="33258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Lowest level head</a:t>
            </a:r>
          </a:p>
        </p:txBody>
      </p:sp>
      <p:sp>
        <p:nvSpPr>
          <p:cNvPr id="332" name="Rectangle"/>
          <p:cNvSpPr/>
          <p:nvPr/>
        </p:nvSpPr>
        <p:spPr>
          <a:xfrm>
            <a:off x="1159440" y="1011511"/>
            <a:ext cx="20875715" cy="12084958"/>
          </a:xfrm>
          <a:prstGeom prst="rect">
            <a:avLst/>
          </a:prstGeom>
          <a:solidFill>
            <a:srgbClr val="929292">
              <a:alpha val="689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Hierarchical N/w  v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Hierarchical N/w  v3</a:t>
            </a:r>
          </a:p>
        </p:txBody>
      </p:sp>
      <p:sp>
        <p:nvSpPr>
          <p:cNvPr id="335" name="Inverse Hierarchy…"/>
          <p:cNvSpPr txBox="1"/>
          <p:nvPr>
            <p:ph type="body" idx="1"/>
          </p:nvPr>
        </p:nvSpPr>
        <p:spPr>
          <a:xfrm>
            <a:off x="1206500" y="3137914"/>
            <a:ext cx="21971000" cy="9366602"/>
          </a:xfrm>
          <a:prstGeom prst="rect">
            <a:avLst/>
          </a:prstGeom>
        </p:spPr>
        <p:txBody>
          <a:bodyPr/>
          <a:lstStyle/>
          <a:p>
            <a:pPr/>
            <a:r>
              <a:t>Inverse Hierarchy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457200"/>
            <a:r>
              <a:rPr sz="3600"/>
              <a:t>Advantage</a:t>
            </a:r>
            <a:r>
              <a:t>:</a:t>
            </a:r>
          </a:p>
          <a:p>
            <a:pPr lvl="1">
              <a:defRPr sz="3600"/>
            </a:pPr>
            <a:r>
              <a:t>Level 1 is enriched with features!!</a:t>
            </a:r>
          </a:p>
        </p:txBody>
      </p:sp>
      <p:sp>
        <p:nvSpPr>
          <p:cNvPr id="336" name="Backbone"/>
          <p:cNvSpPr/>
          <p:nvPr/>
        </p:nvSpPr>
        <p:spPr>
          <a:xfrm>
            <a:off x="10044186" y="1798289"/>
            <a:ext cx="10651985" cy="121879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Backbone</a:t>
            </a:r>
          </a:p>
        </p:txBody>
      </p:sp>
      <p:sp>
        <p:nvSpPr>
          <p:cNvPr id="337" name="Square"/>
          <p:cNvSpPr/>
          <p:nvPr/>
        </p:nvSpPr>
        <p:spPr>
          <a:xfrm>
            <a:off x="14735178" y="4027928"/>
            <a:ext cx="1270001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8" name="Square"/>
          <p:cNvSpPr/>
          <p:nvPr/>
        </p:nvSpPr>
        <p:spPr>
          <a:xfrm>
            <a:off x="14927557" y="4196260"/>
            <a:ext cx="1270001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9" name="Square"/>
          <p:cNvSpPr/>
          <p:nvPr/>
        </p:nvSpPr>
        <p:spPr>
          <a:xfrm>
            <a:off x="15222887" y="4371355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0" name="Square"/>
          <p:cNvSpPr/>
          <p:nvPr/>
        </p:nvSpPr>
        <p:spPr>
          <a:xfrm>
            <a:off x="15470123" y="4594544"/>
            <a:ext cx="1270001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1" name="Square"/>
          <p:cNvSpPr/>
          <p:nvPr/>
        </p:nvSpPr>
        <p:spPr>
          <a:xfrm>
            <a:off x="18166227" y="4027928"/>
            <a:ext cx="1270001" cy="1270001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2" name="Square"/>
          <p:cNvSpPr/>
          <p:nvPr/>
        </p:nvSpPr>
        <p:spPr>
          <a:xfrm>
            <a:off x="18358606" y="4196260"/>
            <a:ext cx="1270001" cy="127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3" name="Square"/>
          <p:cNvSpPr/>
          <p:nvPr/>
        </p:nvSpPr>
        <p:spPr>
          <a:xfrm>
            <a:off x="18653937" y="4371355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4" name="Square"/>
          <p:cNvSpPr/>
          <p:nvPr/>
        </p:nvSpPr>
        <p:spPr>
          <a:xfrm>
            <a:off x="18846316" y="4594544"/>
            <a:ext cx="1270001" cy="1270001"/>
          </a:xfrm>
          <a:prstGeom prst="rect">
            <a:avLst/>
          </a:prstGeom>
          <a:gradFill>
            <a:gsLst>
              <a:gs pos="0">
                <a:schemeClr val="accent6">
                  <a:lumOff val="16230"/>
                </a:schemeClr>
              </a:gs>
              <a:gs pos="100000">
                <a:schemeClr val="accent6">
                  <a:satOff val="-16844"/>
                  <a:lumOff val="-3074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5" name="Rectangle"/>
          <p:cNvSpPr/>
          <p:nvPr/>
        </p:nvSpPr>
        <p:spPr>
          <a:xfrm>
            <a:off x="9805614" y="3893632"/>
            <a:ext cx="2768516" cy="24553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6" name="Square"/>
          <p:cNvSpPr/>
          <p:nvPr/>
        </p:nvSpPr>
        <p:spPr>
          <a:xfrm>
            <a:off x="10067162" y="4142905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7" name="Square"/>
          <p:cNvSpPr/>
          <p:nvPr/>
        </p:nvSpPr>
        <p:spPr>
          <a:xfrm>
            <a:off x="10259541" y="4311236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8" name="Square"/>
          <p:cNvSpPr/>
          <p:nvPr/>
        </p:nvSpPr>
        <p:spPr>
          <a:xfrm>
            <a:off x="10554872" y="4486331"/>
            <a:ext cx="1270001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9" name="Square"/>
          <p:cNvSpPr/>
          <p:nvPr/>
        </p:nvSpPr>
        <p:spPr>
          <a:xfrm>
            <a:off x="10802108" y="4709521"/>
            <a:ext cx="1270001" cy="1270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0" name="Level 1 head"/>
          <p:cNvSpPr txBox="1"/>
          <p:nvPr/>
        </p:nvSpPr>
        <p:spPr>
          <a:xfrm>
            <a:off x="9007701" y="3433476"/>
            <a:ext cx="184769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 1 head</a:t>
            </a:r>
          </a:p>
        </p:txBody>
      </p:sp>
      <p:sp>
        <p:nvSpPr>
          <p:cNvPr id="351" name="Vehicle head"/>
          <p:cNvSpPr txBox="1"/>
          <p:nvPr/>
        </p:nvSpPr>
        <p:spPr>
          <a:xfrm>
            <a:off x="13730639" y="3291821"/>
            <a:ext cx="18419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Vehicle head</a:t>
            </a:r>
          </a:p>
        </p:txBody>
      </p:sp>
      <p:sp>
        <p:nvSpPr>
          <p:cNvPr id="352" name="Small Vehicle head"/>
          <p:cNvSpPr txBox="1"/>
          <p:nvPr/>
        </p:nvSpPr>
        <p:spPr>
          <a:xfrm>
            <a:off x="16827690" y="3211326"/>
            <a:ext cx="268315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Small Vehicle head</a:t>
            </a:r>
          </a:p>
        </p:txBody>
      </p:sp>
      <p:sp>
        <p:nvSpPr>
          <p:cNvPr id="353" name="Earlier"/>
          <p:cNvSpPr txBox="1"/>
          <p:nvPr/>
        </p:nvSpPr>
        <p:spPr>
          <a:xfrm>
            <a:off x="3842610" y="4998252"/>
            <a:ext cx="4447932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b="1"/>
              <a:t>Earlier</a:t>
            </a:r>
            <a:r>
              <a:t> </a:t>
            </a:r>
          </a:p>
        </p:txBody>
      </p:sp>
      <p:sp>
        <p:nvSpPr>
          <p:cNvPr id="354" name="Rectangle"/>
          <p:cNvSpPr/>
          <p:nvPr/>
        </p:nvSpPr>
        <p:spPr>
          <a:xfrm>
            <a:off x="8263661" y="6593516"/>
            <a:ext cx="6828079" cy="24553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5" name="Square"/>
          <p:cNvSpPr/>
          <p:nvPr/>
        </p:nvSpPr>
        <p:spPr>
          <a:xfrm>
            <a:off x="8808840" y="6788001"/>
            <a:ext cx="1270001" cy="12700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6" name="Square"/>
          <p:cNvSpPr/>
          <p:nvPr/>
        </p:nvSpPr>
        <p:spPr>
          <a:xfrm>
            <a:off x="9001219" y="6956333"/>
            <a:ext cx="1270001" cy="12700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7" name="Square"/>
          <p:cNvSpPr/>
          <p:nvPr/>
        </p:nvSpPr>
        <p:spPr>
          <a:xfrm>
            <a:off x="9296550" y="7131428"/>
            <a:ext cx="1270001" cy="1270001"/>
          </a:xfrm>
          <a:prstGeom prst="rect">
            <a:avLst/>
          </a:prstGeom>
          <a:blipFill>
            <a:blip r:embed="rId8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8" name="Square"/>
          <p:cNvSpPr/>
          <p:nvPr/>
        </p:nvSpPr>
        <p:spPr>
          <a:xfrm>
            <a:off x="9543786" y="7354617"/>
            <a:ext cx="1270001" cy="1270001"/>
          </a:xfrm>
          <a:prstGeom prst="rect">
            <a:avLst/>
          </a:prstGeom>
          <a:blipFill>
            <a:blip r:embed="rId9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9" name="Square"/>
          <p:cNvSpPr/>
          <p:nvPr/>
        </p:nvSpPr>
        <p:spPr>
          <a:xfrm>
            <a:off x="10822225" y="6792103"/>
            <a:ext cx="1270001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0" name="Square"/>
          <p:cNvSpPr/>
          <p:nvPr/>
        </p:nvSpPr>
        <p:spPr>
          <a:xfrm>
            <a:off x="11014604" y="6960434"/>
            <a:ext cx="1270001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1" name="Square"/>
          <p:cNvSpPr/>
          <p:nvPr/>
        </p:nvSpPr>
        <p:spPr>
          <a:xfrm>
            <a:off x="11309935" y="7135529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2" name="Square"/>
          <p:cNvSpPr/>
          <p:nvPr/>
        </p:nvSpPr>
        <p:spPr>
          <a:xfrm>
            <a:off x="11557171" y="7358719"/>
            <a:ext cx="1270001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3" name="Square"/>
          <p:cNvSpPr/>
          <p:nvPr/>
        </p:nvSpPr>
        <p:spPr>
          <a:xfrm>
            <a:off x="12732658" y="6848119"/>
            <a:ext cx="1270001" cy="1270001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4" name="Square"/>
          <p:cNvSpPr/>
          <p:nvPr/>
        </p:nvSpPr>
        <p:spPr>
          <a:xfrm>
            <a:off x="12925037" y="7016451"/>
            <a:ext cx="1270001" cy="127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5" name="Square"/>
          <p:cNvSpPr/>
          <p:nvPr/>
        </p:nvSpPr>
        <p:spPr>
          <a:xfrm>
            <a:off x="13220368" y="7191546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6" name="Square"/>
          <p:cNvSpPr/>
          <p:nvPr/>
        </p:nvSpPr>
        <p:spPr>
          <a:xfrm>
            <a:off x="13412747" y="7414735"/>
            <a:ext cx="1270001" cy="1270001"/>
          </a:xfrm>
          <a:prstGeom prst="rect">
            <a:avLst/>
          </a:prstGeom>
          <a:gradFill>
            <a:gsLst>
              <a:gs pos="0">
                <a:schemeClr val="accent6">
                  <a:lumOff val="16230"/>
                </a:schemeClr>
              </a:gs>
              <a:gs pos="100000">
                <a:schemeClr val="accent6">
                  <a:satOff val="-16844"/>
                  <a:lumOff val="-3074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7" name="Square"/>
          <p:cNvSpPr/>
          <p:nvPr/>
        </p:nvSpPr>
        <p:spPr>
          <a:xfrm>
            <a:off x="15426131" y="6813194"/>
            <a:ext cx="1270001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8" name="Square"/>
          <p:cNvSpPr/>
          <p:nvPr/>
        </p:nvSpPr>
        <p:spPr>
          <a:xfrm>
            <a:off x="15618510" y="6981526"/>
            <a:ext cx="1270001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9" name="Square"/>
          <p:cNvSpPr/>
          <p:nvPr/>
        </p:nvSpPr>
        <p:spPr>
          <a:xfrm>
            <a:off x="15913841" y="7156621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0" name="Square"/>
          <p:cNvSpPr/>
          <p:nvPr/>
        </p:nvSpPr>
        <p:spPr>
          <a:xfrm>
            <a:off x="16161077" y="7379810"/>
            <a:ext cx="1270001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1" name="Square"/>
          <p:cNvSpPr/>
          <p:nvPr/>
        </p:nvSpPr>
        <p:spPr>
          <a:xfrm>
            <a:off x="18311984" y="6733144"/>
            <a:ext cx="1270001" cy="1270001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2" name="Square"/>
          <p:cNvSpPr/>
          <p:nvPr/>
        </p:nvSpPr>
        <p:spPr>
          <a:xfrm>
            <a:off x="18504363" y="6901475"/>
            <a:ext cx="1270001" cy="127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3" name="Square"/>
          <p:cNvSpPr/>
          <p:nvPr/>
        </p:nvSpPr>
        <p:spPr>
          <a:xfrm>
            <a:off x="18799694" y="7076570"/>
            <a:ext cx="1270001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4" name="Square"/>
          <p:cNvSpPr/>
          <p:nvPr/>
        </p:nvSpPr>
        <p:spPr>
          <a:xfrm>
            <a:off x="18992073" y="7299759"/>
            <a:ext cx="1270001" cy="1270001"/>
          </a:xfrm>
          <a:prstGeom prst="rect">
            <a:avLst/>
          </a:prstGeom>
          <a:gradFill>
            <a:gsLst>
              <a:gs pos="0">
                <a:schemeClr val="accent6">
                  <a:lumOff val="16230"/>
                </a:schemeClr>
              </a:gs>
              <a:gs pos="100000">
                <a:schemeClr val="accent6">
                  <a:satOff val="-16844"/>
                  <a:lumOff val="-3074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5" name="New —&gt;"/>
          <p:cNvSpPr txBox="1"/>
          <p:nvPr/>
        </p:nvSpPr>
        <p:spPr>
          <a:xfrm>
            <a:off x="4963386" y="7360041"/>
            <a:ext cx="1335634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New</a:t>
            </a:r>
            <a:r>
              <a:t> —&gt;</a:t>
            </a:r>
          </a:p>
        </p:txBody>
      </p:sp>
      <p:sp>
        <p:nvSpPr>
          <p:cNvPr id="376" name="Level 1 head"/>
          <p:cNvSpPr txBox="1"/>
          <p:nvPr/>
        </p:nvSpPr>
        <p:spPr>
          <a:xfrm>
            <a:off x="7419803" y="6338902"/>
            <a:ext cx="33258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Level 1 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ferenced Papers:"/>
          <p:cNvSpPr txBox="1"/>
          <p:nvPr>
            <p:ph type="title"/>
          </p:nvPr>
        </p:nvSpPr>
        <p:spPr>
          <a:xfrm>
            <a:off x="1495068" y="5744683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Referenced Papers: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sult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Results:</a:t>
            </a:r>
          </a:p>
        </p:txBody>
      </p:sp>
      <p:pic>
        <p:nvPicPr>
          <p:cNvPr id="379" name="Screenshot 2022-07-01 at 16.33.11.png" descr="Screenshot 2022-07-01 at 16.33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220" y="2487649"/>
            <a:ext cx="23809599" cy="5218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. Training of Convolutional Networks on Multiple Heterogeneous Datasets for Street Scene Semantic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1. Training of Convolutional Networks on Multiple Heterogeneous Datasets for Street Scene Semantic Segmentation</a:t>
            </a:r>
          </a:p>
        </p:txBody>
      </p:sp>
      <p:sp>
        <p:nvSpPr>
          <p:cNvPr id="157" name="Meletis and Dubbelman: https://arxiv.org/pdf/1803.05675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80000"/>
              </a:lnSpc>
              <a:defRPr b="0" spc="-62" sz="3100"/>
            </a:lvl1pPr>
          </a:lstStyle>
          <a:p>
            <a:pPr/>
            <a:r>
              <a:t> Meletis and Dubbelman: https://arxiv.org/pdf/1803.05675.pdf</a:t>
            </a:r>
          </a:p>
        </p:txBody>
      </p:sp>
      <p:sp>
        <p:nvSpPr>
          <p:cNvPr id="158" name="Dataset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Datasets:</a:t>
            </a:r>
          </a:p>
          <a:p>
            <a:pPr lvl="1"/>
            <a:r>
              <a:t>Training:	</a:t>
            </a:r>
          </a:p>
          <a:p>
            <a:pPr lvl="2">
              <a:defRPr sz="2800"/>
            </a:pPr>
            <a:r>
              <a:t>Cityscapes</a:t>
            </a:r>
          </a:p>
          <a:p>
            <a:pPr lvl="2">
              <a:defRPr sz="2800"/>
            </a:pPr>
            <a:r>
              <a:t>GTSDB (traffic signs) non-pixel annotation</a:t>
            </a:r>
          </a:p>
          <a:p>
            <a:pPr lvl="2">
              <a:defRPr sz="2800"/>
            </a:pPr>
            <a:r>
              <a:t>Mapillary Vistas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1. Training of Convolutional Networks on Multiple Heterogeneous Datasets for Street Scene Semantic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1. Training of Convolutional Networks on Multiple Heterogeneous Datasets for Street Scene Semantic Segmentation</a:t>
            </a:r>
          </a:p>
        </p:txBody>
      </p:sp>
      <p:sp>
        <p:nvSpPr>
          <p:cNvPr id="161" name="Meletis and Dubbelman: https://arxiv.org/pdf/1803.05675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80000"/>
              </a:lnSpc>
              <a:defRPr b="0" spc="-62" sz="3100"/>
            </a:lvl1pPr>
          </a:lstStyle>
          <a:p>
            <a:pPr/>
            <a:r>
              <a:t> Meletis and Dubbelman: https://arxiv.org/pdf/1803.05675.pdf</a:t>
            </a:r>
          </a:p>
        </p:txBody>
      </p:sp>
      <p:sp>
        <p:nvSpPr>
          <p:cNvPr id="162" name="Backbone: ResNet-5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Backbone: ResNet-50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Same adaptation subnetworks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Hybrid upsampling </a:t>
            </a:r>
          </a:p>
          <a:p>
            <a:pPr marL="573023" indent="-573023" defTabSz="2292038">
              <a:spcBef>
                <a:spcPts val="4200"/>
              </a:spcBef>
              <a:defRPr sz="2350"/>
            </a:pPr>
            <a:r>
              <a:t>(2x2 learnable fractional strides convolutional layer, bilinear upsampling)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Batch: 4 </a:t>
            </a:r>
            <a:r>
              <a:rPr sz="3290"/>
              <a:t>Cityscapes:Vistas:GTSDB = 1:2:1</a:t>
            </a:r>
            <a:endParaRPr sz="3290"/>
          </a:p>
          <a:p>
            <a:pPr marL="417830" indent="-417830" defTabSz="2292038">
              <a:spcBef>
                <a:spcPts val="4200"/>
              </a:spcBef>
              <a:defRPr sz="4512"/>
            </a:pPr>
            <a:r>
              <a:rPr sz="3290"/>
              <a:t>Input: 512x706</a:t>
            </a:r>
            <a:endParaRPr sz="3290"/>
          </a:p>
          <a:p>
            <a:pPr marL="417830" indent="-417830" defTabSz="2292038">
              <a:spcBef>
                <a:spcPts val="4200"/>
              </a:spcBef>
              <a:defRPr sz="4512"/>
            </a:pPr>
            <a:r>
              <a:rPr sz="3290"/>
              <a:t>Inference Time: 58 ms per frame</a:t>
            </a:r>
            <a:endParaRPr sz="3290"/>
          </a:p>
          <a:p>
            <a:pPr marL="573024" indent="-573024" defTabSz="2292038">
              <a:spcBef>
                <a:spcPts val="4200"/>
              </a:spcBef>
              <a:defRPr sz="4512"/>
            </a:pPr>
            <a:r>
              <a:t>Loss: Hierarchical loss</a:t>
            </a:r>
          </a:p>
        </p:txBody>
      </p:sp>
      <p:pic>
        <p:nvPicPr>
          <p:cNvPr id="163" name="Screenshot 2022-05-07 at 09.27.39.png" descr="Screenshot 2022-05-07 at 09.27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3189" y="3370002"/>
            <a:ext cx="11281332" cy="10013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1. Training of Convolutional Networks on Multiple Heterogeneous Datasets for Street Scene Semantic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1. Training of Convolutional Networks on Multiple Heterogeneous Datasets for Street Scene Semantic Segmentation</a:t>
            </a:r>
          </a:p>
        </p:txBody>
      </p:sp>
      <p:sp>
        <p:nvSpPr>
          <p:cNvPr id="166" name="Meletis and Dubbelman: https://arxiv.org/pdf/1803.05675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80000"/>
              </a:lnSpc>
              <a:defRPr b="0" spc="-62" sz="3100"/>
            </a:lvl1pPr>
          </a:lstStyle>
          <a:p>
            <a:pPr/>
            <a:r>
              <a:t> Meletis and Dubbelman: https://arxiv.org/pdf/1803.05675.pdf</a:t>
            </a:r>
          </a:p>
        </p:txBody>
      </p:sp>
      <p:sp>
        <p:nvSpPr>
          <p:cNvPr id="16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Screenshot 2022-05-07 at 19.31.06.png" descr="Screenshot 2022-05-07 at 19.31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4902" y="3228469"/>
            <a:ext cx="20243725" cy="9859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. Training of Convolutional Networks on Multiple Heterogeneous Datasets for Street Scene Semantic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1. Training of Convolutional Networks on Multiple Heterogeneous Datasets for Street Scene Semantic Segmentation</a:t>
            </a:r>
          </a:p>
        </p:txBody>
      </p:sp>
      <p:sp>
        <p:nvSpPr>
          <p:cNvPr id="171" name="Meletis and Dubbelman: https://arxiv.org/pdf/1803.05675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80000"/>
              </a:lnSpc>
              <a:defRPr b="0" spc="-62" sz="3100"/>
            </a:lvl1pPr>
          </a:lstStyle>
          <a:p>
            <a:pPr/>
            <a:r>
              <a:t> Meletis and Dubbelman: https://arxiv.org/pdf/1803.05675.pdf</a:t>
            </a:r>
          </a:p>
        </p:txBody>
      </p:sp>
      <p:sp>
        <p:nvSpPr>
          <p:cNvPr id="17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Screenshot 2022-05-07 at 19.32.31.png" descr="Screenshot 2022-05-07 at 19.32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856" y="3822444"/>
            <a:ext cx="12020093" cy="7271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shot 2022-05-07 at 19.32.58.png" descr="Screenshot 2022-05-07 at 19.3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7721" y="4983786"/>
            <a:ext cx="9651818" cy="3000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shot 2022-05-07 at 19.33.20.png" descr="Screenshot 2022-05-07 at 19.33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1405" y="8210494"/>
            <a:ext cx="6569777" cy="117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1. Training of Convolutional Networks on Multiple Heterogeneous Datasets for Street Scene Semantic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1. Training of Convolutional Networks on Multiple Heterogeneous Datasets for Street Scene Semantic Segmentation</a:t>
            </a:r>
          </a:p>
        </p:txBody>
      </p:sp>
      <p:sp>
        <p:nvSpPr>
          <p:cNvPr id="178" name="Meletis and Dubbelman: https://arxiv.org/pdf/1803.05675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80000"/>
              </a:lnSpc>
              <a:defRPr b="0" spc="-62" sz="3100"/>
            </a:lvl1pPr>
          </a:lstStyle>
          <a:p>
            <a:pPr/>
            <a:r>
              <a:t> Meletis and Dubbelman: https://arxiv.org/pdf/1803.05675.pdf</a:t>
            </a:r>
          </a:p>
        </p:txBody>
      </p:sp>
      <p:sp>
        <p:nvSpPr>
          <p:cNvPr id="17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Screenshot 2022-05-07 at 19.34.25.png" descr="Screenshot 2022-05-07 at 19.34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396" y="4728798"/>
            <a:ext cx="21500874" cy="5097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2. MSeg: A composite Dataset for Multi-domain Semantic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87386">
              <a:defRPr spc="-103" sz="5185"/>
            </a:lvl1pPr>
          </a:lstStyle>
          <a:p>
            <a:pPr/>
            <a:r>
              <a:t>2. MSeg: A composite Dataset for Multi-domain Semantic Segmentation</a:t>
            </a:r>
          </a:p>
        </p:txBody>
      </p:sp>
      <p:sp>
        <p:nvSpPr>
          <p:cNvPr id="183" name="Lambert and Liu: https://arxiv.org/pdf/2112.13762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80000"/>
              </a:lnSpc>
              <a:defRPr b="0" spc="-62" sz="3100"/>
            </a:lvl1pPr>
          </a:lstStyle>
          <a:p>
            <a:pPr/>
            <a:r>
              <a:t>Lambert and Liu: https://arxiv.org/pdf/2112.13762.pdf</a:t>
            </a:r>
          </a:p>
        </p:txBody>
      </p:sp>
      <p:sp>
        <p:nvSpPr>
          <p:cNvPr id="18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Screenshot 2022-05-07 at 19.55.07.png" descr="Screenshot 2022-05-07 at 19.5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1928" y="3947677"/>
            <a:ext cx="9122628" cy="768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2-05-07 at 19.56.17.png" descr="Screenshot 2022-05-07 at 19.56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4559" y="4184232"/>
            <a:ext cx="6445069" cy="8384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2. MSeg: A composite Dataset for Multi-domain Semantic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87386">
              <a:defRPr spc="-103" sz="5185"/>
            </a:lvl1pPr>
          </a:lstStyle>
          <a:p>
            <a:pPr/>
            <a:r>
              <a:t>2. MSeg: A composite Dataset for Multi-domain Semantic Segmentation</a:t>
            </a:r>
          </a:p>
        </p:txBody>
      </p:sp>
      <p:sp>
        <p:nvSpPr>
          <p:cNvPr id="189" name="Lambert and Liu: https://arxiv.org/pdf/2112.13762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80000"/>
              </a:lnSpc>
              <a:defRPr b="0" spc="-62" sz="3100"/>
            </a:lvl1pPr>
          </a:lstStyle>
          <a:p>
            <a:pPr/>
            <a:r>
              <a:t>Lambert and Liu: https://arxiv.org/pdf/2112.13762.pdf</a:t>
            </a:r>
          </a:p>
        </p:txBody>
      </p:sp>
      <p:sp>
        <p:nvSpPr>
          <p:cNvPr id="19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