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muXWA08DaxH658KF9sadERmbc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904" y="1026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Account%20Sales%20Data%20for%20Analysis%20for%20Task%20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Account%20Sales%20Data%20for%20Analysis%20for%20Task%20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for Task 4.xlsx]Sheet2!PivotTable1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sng" strike="noStrike" kern="1200" spc="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r>
              <a:rPr lang="en-IN" sz="2000" b="1" i="0" u="sng">
                <a:solidFill>
                  <a:schemeClr val="accent2"/>
                </a:solidFill>
              </a:rPr>
              <a:t>Unit</a:t>
            </a:r>
            <a:r>
              <a:rPr lang="en-IN" sz="2000" b="1" i="0" u="sng" baseline="0">
                <a:solidFill>
                  <a:schemeClr val="accent2"/>
                </a:solidFill>
              </a:rPr>
              <a:t> Sales Per Year</a:t>
            </a:r>
            <a:endParaRPr lang="en-IN" sz="2000" b="1" i="0" u="sng">
              <a:solidFill>
                <a:schemeClr val="accent2"/>
              </a:solidFill>
            </a:endParaRPr>
          </a:p>
        </c:rich>
      </c:tx>
      <c:layout>
        <c:manualLayout>
          <c:xMode val="edge"/>
          <c:yMode val="edge"/>
          <c:x val="0.39693294910928689"/>
          <c:y val="6.005902274244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sng" strike="noStrike" kern="1200" spc="0" baseline="0">
              <a:solidFill>
                <a:schemeClr val="accent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3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5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Sheet2!$A$3</c:f>
              <c:strCache>
                <c:ptCount val="1"/>
                <c:pt idx="0">
                  <c:v>Sum of 2018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Sheet2!$A$4</c:f>
              <c:numCache>
                <c:formatCode>General</c:formatCode>
                <c:ptCount val="1"/>
                <c:pt idx="0">
                  <c:v>242995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4F-4640-B763-E9DEC0A3DBAE}"/>
            </c:ext>
          </c:extLst>
        </c:ser>
        <c:ser>
          <c:idx val="1"/>
          <c:order val="1"/>
          <c:tx>
            <c:strRef>
              <c:f>Sheet2!$B$3</c:f>
              <c:strCache>
                <c:ptCount val="1"/>
                <c:pt idx="0">
                  <c:v>Sum of 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Sheet2!$B$4</c:f>
              <c:numCache>
                <c:formatCode>General</c:formatCode>
                <c:ptCount val="1"/>
                <c:pt idx="0">
                  <c:v>189976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4F-4640-B763-E9DEC0A3DBAE}"/>
            </c:ext>
          </c:extLst>
        </c:ser>
        <c:ser>
          <c:idx val="2"/>
          <c:order val="2"/>
          <c:tx>
            <c:strRef>
              <c:f>Sheet2!$C$3</c:f>
              <c:strCache>
                <c:ptCount val="1"/>
                <c:pt idx="0">
                  <c:v>Sum of 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Sheet2!$C$4</c:f>
              <c:numCache>
                <c:formatCode>General</c:formatCode>
                <c:ptCount val="1"/>
                <c:pt idx="0">
                  <c:v>288449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4F-4640-B763-E9DEC0A3DBAE}"/>
            </c:ext>
          </c:extLst>
        </c:ser>
        <c:ser>
          <c:idx val="3"/>
          <c:order val="3"/>
          <c:tx>
            <c:strRef>
              <c:f>Sheet2!$D$3</c:f>
              <c:strCache>
                <c:ptCount val="1"/>
                <c:pt idx="0">
                  <c:v>Sum of 2020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Sheet2!$D$4</c:f>
              <c:numCache>
                <c:formatCode>General</c:formatCode>
                <c:ptCount val="1"/>
                <c:pt idx="0">
                  <c:v>350234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D4F-4640-B763-E9DEC0A3DBAE}"/>
            </c:ext>
          </c:extLst>
        </c:ser>
        <c:ser>
          <c:idx val="4"/>
          <c:order val="4"/>
          <c:tx>
            <c:strRef>
              <c:f>Sheet2!$E$3</c:f>
              <c:strCache>
                <c:ptCount val="1"/>
                <c:pt idx="0">
                  <c:v>Sum of 2021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Sheet2!$E$4</c:f>
              <c:numCache>
                <c:formatCode>General</c:formatCode>
                <c:ptCount val="1"/>
                <c:pt idx="0">
                  <c:v>409194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4F-4640-B763-E9DEC0A3DBA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708356640"/>
        <c:axId val="1708349568"/>
      </c:barChart>
      <c:catAx>
        <c:axId val="170835664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708349568"/>
        <c:crosses val="autoZero"/>
        <c:auto val="1"/>
        <c:lblAlgn val="ctr"/>
        <c:lblOffset val="100"/>
        <c:noMultiLvlLbl val="0"/>
      </c:catAx>
      <c:valAx>
        <c:axId val="17083495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08356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05528002078516"/>
          <c:y val="0.35792751342692336"/>
          <c:w val="0.17944719979214846"/>
          <c:h val="0.511559562780183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for Task 4.xlsx]Sheet12!PivotTable11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sng" baseline="0">
                <a:solidFill>
                  <a:schemeClr val="accent2"/>
                </a:solidFill>
                <a:effectLst/>
              </a:rPr>
              <a:t>Posters VS CAGR  </a:t>
            </a:r>
            <a:endParaRPr lang="en-IN" sz="1400">
              <a:solidFill>
                <a:schemeClr val="accent2"/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accent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overflow" horzOverflow="overflow" vert="horz" wrap="square" lIns="38100" tIns="19050" rIns="38100" bIns="19050" anchor="t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dLbl>
          <c:idx val="0"/>
          <c:layout>
            <c:manualLayout>
              <c:x val="8.9552238805970144E-2"/>
              <c:y val="-3.271983640081799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overflow" horzOverflow="overflow" vert="horz" wrap="square" lIns="38100" tIns="19050" rIns="38100" bIns="19050" anchor="t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layout>
            <c:manualLayout>
              <c:x val="-8.95522388059702E-2"/>
              <c:y val="3.271983640081784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overflow" horzOverflow="overflow" vert="horz" wrap="square" lIns="38100" tIns="19050" rIns="38100" bIns="19050" anchor="t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layout>
            <c:manualLayout>
              <c:x val="2.9850746268656626E-2"/>
              <c:y val="-0.17995910020449904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layout>
            <c:manualLayout>
              <c:x val="-7.4626865671641784E-2"/>
              <c:y val="0.13087934560327183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layout>
            <c:manualLayout>
              <c:x val="3.482587064676617E-2"/>
              <c:y val="-9.815950920245399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layout>
            <c:manualLayout>
              <c:x val="-0.16417910447761194"/>
              <c:y val="-1.6359918200408999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0447761194029853"/>
              <c:y val="-1.635991820040907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6.4676616915422883E-2"/>
              <c:y val="0.1226993865030674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6.4676616915422883E-2"/>
              <c:y val="0.1226993865030674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0447761194029853"/>
              <c:y val="-1.635991820040907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6.4676616915422883E-2"/>
              <c:y val="0.1226993865030674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0447761194029853"/>
              <c:y val="-1.635991820040907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31376620832843649"/>
          <c:y val="0.38625831280292428"/>
          <c:w val="0.33104673482978808"/>
          <c:h val="0.54429769898394598"/>
        </c:manualLayout>
      </c:layout>
      <c:doughnutChart>
        <c:varyColors val="1"/>
        <c:ser>
          <c:idx val="0"/>
          <c:order val="0"/>
          <c:tx>
            <c:strRef>
              <c:f>Sheet12!$B$3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2C-43AD-8570-044885C9DBA7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2C-43AD-8570-044885C9DBA7}"/>
              </c:ext>
            </c:extLst>
          </c:dPt>
          <c:dLbls>
            <c:dLbl>
              <c:idx val="0"/>
              <c:layout>
                <c:manualLayout>
                  <c:x val="6.4676616915422883E-2"/>
                  <c:y val="0.1226993865030674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A92C-43AD-8570-044885C9DBA7}"/>
                </c:ext>
              </c:extLst>
            </c:dLbl>
            <c:dLbl>
              <c:idx val="1"/>
              <c:layout>
                <c:manualLayout>
                  <c:x val="-0.10447761194029853"/>
                  <c:y val="-1.63599182004090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A92C-43AD-8570-044885C9DB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Sheet12!$A$4:$A$6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Sheet12!$B$4:$B$6</c:f>
              <c:numCache>
                <c:formatCode>0%</c:formatCode>
                <c:ptCount val="2"/>
                <c:pt idx="0">
                  <c:v>19.830966776433105</c:v>
                </c:pt>
                <c:pt idx="1">
                  <c:v>11.229626659911347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2C-43AD-8570-044885C9DBA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480118110236205"/>
          <c:y val="0.28782334499854184"/>
          <c:w val="0.15485142952448672"/>
          <c:h val="0.461806649168853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chart" Target="../charts/char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58100" y="2828453"/>
            <a:ext cx="822870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ARE</a:t>
            </a:r>
            <a:r>
              <a:rPr lang="en-US" sz="3200" dirty="0" smtClean="0">
                <a:solidFill>
                  <a:srgbClr val="0070C0"/>
                </a:solidFill>
              </a:rPr>
              <a:t> MARKETING/ PROMOTIONS PLANS AFFECTING THE SALES UNIT?</a:t>
            </a:r>
            <a:endParaRPr dirty="0"/>
          </a:p>
        </p:txBody>
      </p:sp>
      <p:sp>
        <p:nvSpPr>
          <p:cNvPr id="97" name="Google Shape;97;p1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1217670" y="4982646"/>
            <a:ext cx="7469130" cy="1875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 dirty="0" smtClean="0"/>
              <a:t>WE CAN CLEARLY SEE THAT THERE HAVE AN INCREASE THE UNIT SALES PER YEAR</a:t>
            </a:r>
            <a:endParaRPr sz="2400" dirty="0"/>
          </a:p>
        </p:txBody>
      </p:sp>
      <p:sp>
        <p:nvSpPr>
          <p:cNvPr id="106" name="Google Shape;106;p2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8021287"/>
              </p:ext>
            </p:extLst>
          </p:nvPr>
        </p:nvGraphicFramePr>
        <p:xfrm>
          <a:off x="769258" y="1329855"/>
          <a:ext cx="7760166" cy="3652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Key point, observation or data here…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633211" y="4783811"/>
            <a:ext cx="742221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+mj-lt"/>
                <a:cs typeface="Calibri"/>
                <a:sym typeface="Calibri"/>
              </a:rPr>
              <a:t>OTHERS HAVE SIGNIFICANTLY COMTRIBUTED FOR INCREASE IN SALES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AND MAXIMUM CONTRIBUTION IS THROUGH </a:t>
            </a:r>
            <a:r>
              <a:rPr lang="en-US" sz="1800" dirty="0" smtClean="0">
                <a:solidFill>
                  <a:srgbClr val="00B050"/>
                </a:solidFill>
                <a:latin typeface="+mj-lt"/>
              </a:rPr>
              <a:t>CATALOG INCLUSION</a:t>
            </a:r>
            <a:endParaRPr lang="en-US" sz="1800" dirty="0" smtClean="0">
              <a:solidFill>
                <a:srgbClr val="00B050"/>
              </a:solidFill>
              <a:latin typeface="+mj-lt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230452"/>
              </p:ext>
            </p:extLst>
          </p:nvPr>
        </p:nvGraphicFramePr>
        <p:xfrm>
          <a:off x="3163752" y="1165292"/>
          <a:ext cx="2784215" cy="1637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211" y="1165292"/>
            <a:ext cx="2734103" cy="1585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335" y="2819483"/>
            <a:ext cx="2684979" cy="15680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1858" y="2882118"/>
            <a:ext cx="2340283" cy="1442801"/>
          </a:xfrm>
          <a:prstGeom prst="rect">
            <a:avLst/>
          </a:prstGeom>
        </p:spPr>
      </p:pic>
      <p:sp>
        <p:nvSpPr>
          <p:cNvPr id="4" name="Left Arrow 3"/>
          <p:cNvSpPr/>
          <p:nvPr/>
        </p:nvSpPr>
        <p:spPr>
          <a:xfrm>
            <a:off x="5742141" y="1849813"/>
            <a:ext cx="699576" cy="2889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560456" y="1509486"/>
            <a:ext cx="21263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CAN NOTICE THAT THERE NO INCREASE IN SALE BY PROMOTING THROUGH POSTERS</a:t>
            </a:r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457200" y="580201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Summary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539552" y="1556792"/>
            <a:ext cx="7439036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SOCIAL MEDIA AND CATALOG INCLUSION ARE SIGNIFICANTLY INCREASING THE UNIT SALE PER YEAR</a:t>
            </a:r>
            <a:r>
              <a:rPr lang="en-US" sz="2000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endParaRPr sz="2000" dirty="0">
              <a:latin typeface="+mj-lt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40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901133" y="2865136"/>
            <a:ext cx="77856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THEREFORE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MORE AFFORT SHOULD BE GIVEN IN PROMOTING THE SALES THROUGH SOCIAL MEDIA AND CATALOG INCLUSION AND PROVIDING MORE AND MORE OFFERS AND DISCOUNT THROUGH THESE ATTRACTING PROMOTIONS</a:t>
            </a:r>
            <a:endParaRPr lang="en-IN" sz="2000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112</Words>
  <Application>Microsoft Office PowerPoint</Application>
  <PresentationFormat>On-screen Show (4:3)</PresentationFormat>
  <Paragraphs>15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Key point, observation or data here…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Lenovo</cp:lastModifiedBy>
  <cp:revision>3</cp:revision>
  <dcterms:created xsi:type="dcterms:W3CDTF">2020-03-26T22:50:15Z</dcterms:created>
  <dcterms:modified xsi:type="dcterms:W3CDTF">2023-06-17T18:04:51Z</dcterms:modified>
</cp:coreProperties>
</file>