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F1E56D-306F-4249-A6B0-4CC8D58C2051}">
  <a:tblStyle styleId="{E1F1E56D-306F-4249-A6B0-4CC8D58C2051}"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Roboto-bold.fntdata"/><Relationship Id="rId10" Type="http://schemas.openxmlformats.org/officeDocument/2006/relationships/slide" Target="slides/slide4.xml"/><Relationship Id="rId21" Type="http://schemas.openxmlformats.org/officeDocument/2006/relationships/font" Target="fonts/Roboto-regular.fntdata"/><Relationship Id="rId13" Type="http://schemas.openxmlformats.org/officeDocument/2006/relationships/slide" Target="slides/slide7.xml"/><Relationship Id="rId24" Type="http://schemas.openxmlformats.org/officeDocument/2006/relationships/font" Target="fonts/Roboto-boldItalic.fntdata"/><Relationship Id="rId12" Type="http://schemas.openxmlformats.org/officeDocument/2006/relationships/slide" Target="slides/slide6.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b5fe3edc7a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b5fe3edc7a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b5fe3edc7a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b5fe3edc7a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b7006dc18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b7006dc18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b7006dc18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b7006dc18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b7006dc18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b7006dc18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b5fe3edc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b5fe3edc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b5fe3edc7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b5fe3edc7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b5fe3edc7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b5fe3edc7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b5fe3edc7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b5fe3edc7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b5fe3edc7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b5fe3edc7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b5fe3edc7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b5fe3edc7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b5fe3edc7a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b5fe3edc7a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b5fe3edc7a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b5fe3edc7a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hyperlink" Target="http://snapit.ml" TargetMode="Externa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SnapIt.ml</a:t>
            </a:r>
            <a:endParaRPr/>
          </a:p>
        </p:txBody>
      </p:sp>
      <p:sp>
        <p:nvSpPr>
          <p:cNvPr id="68" name="Google Shape;68;p13"/>
          <p:cNvSpPr txBox="1"/>
          <p:nvPr>
            <p:ph idx="1" type="subTitle"/>
          </p:nvPr>
        </p:nvSpPr>
        <p:spPr>
          <a:xfrm>
            <a:off x="460950"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Gautam Rizwani 		MT2022142</a:t>
            </a:r>
            <a:endParaRPr/>
          </a:p>
        </p:txBody>
      </p:sp>
      <p:sp>
        <p:nvSpPr>
          <p:cNvPr id="69" name="Google Shape;69;p13"/>
          <p:cNvSpPr txBox="1"/>
          <p:nvPr>
            <p:ph idx="1" type="subTitle"/>
          </p:nvPr>
        </p:nvSpPr>
        <p:spPr>
          <a:xfrm>
            <a:off x="460950" y="325828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Hansal Dhandha		MT2022166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226078" y="1284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One-Hot Encoding</a:t>
            </a:r>
            <a:endParaRPr/>
          </a:p>
        </p:txBody>
      </p:sp>
      <p:sp>
        <p:nvSpPr>
          <p:cNvPr id="136" name="Google Shape;136;p22"/>
          <p:cNvSpPr txBox="1"/>
          <p:nvPr>
            <p:ph idx="1" type="body"/>
          </p:nvPr>
        </p:nvSpPr>
        <p:spPr>
          <a:xfrm>
            <a:off x="226075" y="1224325"/>
            <a:ext cx="2808000" cy="3163500"/>
          </a:xfrm>
          <a:prstGeom prst="rect">
            <a:avLst/>
          </a:prstGeom>
        </p:spPr>
        <p:txBody>
          <a:bodyPr anchorCtr="0" anchor="t" bIns="91425" lIns="91425" spcFirstLastPara="1" rIns="91425" wrap="square" tIns="91425">
            <a:noAutofit/>
          </a:bodyPr>
          <a:lstStyle/>
          <a:p>
            <a:pPr indent="-306070" lvl="0" marL="457200" rtl="0" algn="l">
              <a:lnSpc>
                <a:spcPct val="95000"/>
              </a:lnSpc>
              <a:spcBef>
                <a:spcPts val="0"/>
              </a:spcBef>
              <a:spcAft>
                <a:spcPts val="0"/>
              </a:spcAft>
              <a:buSzPts val="1220"/>
              <a:buChar char="●"/>
            </a:pPr>
            <a:r>
              <a:rPr lang="en" sz="1220"/>
              <a:t>We have tried label encoding and one hot encoding for categorical columns like CATEGORY and PRODUCT_BRAND columns in which we got better results with one hot encoding.</a:t>
            </a:r>
            <a:endParaRPr sz="1220"/>
          </a:p>
          <a:p>
            <a:pPr indent="0" lvl="0" marL="457200" rtl="0" algn="l">
              <a:lnSpc>
                <a:spcPct val="95000"/>
              </a:lnSpc>
              <a:spcBef>
                <a:spcPts val="1200"/>
              </a:spcBef>
              <a:spcAft>
                <a:spcPts val="0"/>
              </a:spcAft>
              <a:buNone/>
            </a:pPr>
            <a:r>
              <a:t/>
            </a:r>
            <a:endParaRPr sz="120"/>
          </a:p>
          <a:p>
            <a:pPr indent="-306070" lvl="0" marL="457200" rtl="0" algn="l">
              <a:lnSpc>
                <a:spcPct val="95000"/>
              </a:lnSpc>
              <a:spcBef>
                <a:spcPts val="1200"/>
              </a:spcBef>
              <a:spcAft>
                <a:spcPts val="0"/>
              </a:spcAft>
              <a:buSzPts val="1220"/>
              <a:buChar char="●"/>
            </a:pPr>
            <a:r>
              <a:rPr lang="en" sz="1220"/>
              <a:t>Here we’ve done one hot encoding using countvectorizer because in each category there is only one word so countvectorizer on this column will behave like one hot encoding and also countvectorizer gives csr matrix which consumes less memory. </a:t>
            </a:r>
            <a:endParaRPr sz="1220"/>
          </a:p>
          <a:p>
            <a:pPr indent="0" lvl="0" marL="0" rtl="0" algn="l">
              <a:lnSpc>
                <a:spcPct val="95000"/>
              </a:lnSpc>
              <a:spcBef>
                <a:spcPts val="1200"/>
              </a:spcBef>
              <a:spcAft>
                <a:spcPts val="0"/>
              </a:spcAft>
              <a:buSzPts val="935"/>
              <a:buNone/>
            </a:pPr>
            <a:r>
              <a:t/>
            </a:r>
            <a:endParaRPr sz="1220"/>
          </a:p>
          <a:p>
            <a:pPr indent="0" lvl="0" marL="0" rtl="0" algn="l">
              <a:lnSpc>
                <a:spcPct val="95000"/>
              </a:lnSpc>
              <a:spcBef>
                <a:spcPts val="1200"/>
              </a:spcBef>
              <a:spcAft>
                <a:spcPts val="1200"/>
              </a:spcAft>
              <a:buSzPts val="935"/>
              <a:buNone/>
            </a:pPr>
            <a:r>
              <a:t/>
            </a:r>
            <a:endParaRPr sz="1220"/>
          </a:p>
        </p:txBody>
      </p:sp>
      <p:pic>
        <p:nvPicPr>
          <p:cNvPr id="137" name="Google Shape;137;p22"/>
          <p:cNvPicPr preferRelativeResize="0"/>
          <p:nvPr/>
        </p:nvPicPr>
        <p:blipFill>
          <a:blip r:embed="rId3">
            <a:alphaModFix/>
          </a:blip>
          <a:stretch>
            <a:fillRect/>
          </a:stretch>
        </p:blipFill>
        <p:spPr>
          <a:xfrm>
            <a:off x="3338875" y="481875"/>
            <a:ext cx="5704500" cy="3265375"/>
          </a:xfrm>
          <a:prstGeom prst="rect">
            <a:avLst/>
          </a:prstGeom>
          <a:noFill/>
          <a:ln>
            <a:noFill/>
          </a:ln>
        </p:spPr>
      </p:pic>
      <p:sp>
        <p:nvSpPr>
          <p:cNvPr id="138" name="Google Shape;138;p22"/>
          <p:cNvSpPr txBox="1"/>
          <p:nvPr/>
        </p:nvSpPr>
        <p:spPr>
          <a:xfrm>
            <a:off x="3632725" y="4166350"/>
            <a:ext cx="511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This made us thinking, Is there any difference b/w One-Hot encoding and CountVectorizer?</a:t>
            </a:r>
            <a:endParaRPr>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Non-LR Models</a:t>
            </a:r>
            <a:endParaRPr/>
          </a:p>
        </p:txBody>
      </p:sp>
      <p:sp>
        <p:nvSpPr>
          <p:cNvPr id="144" name="Google Shape;144;p23"/>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tried various other models than Linear Regression as listed in </a:t>
            </a:r>
            <a:r>
              <a:rPr lang="en"/>
              <a:t>the table.</a:t>
            </a:r>
            <a:endParaRPr/>
          </a:p>
          <a:p>
            <a:pPr indent="0" lvl="0" marL="0" rtl="0" algn="l">
              <a:spcBef>
                <a:spcPts val="1200"/>
              </a:spcBef>
              <a:spcAft>
                <a:spcPts val="0"/>
              </a:spcAft>
              <a:buNone/>
            </a:pPr>
            <a:r>
              <a:rPr lang="en"/>
              <a:t>We used RandomSearchCV to get the optimum parameters, because of the obvious reasons.</a:t>
            </a:r>
            <a:endParaRPr/>
          </a:p>
          <a:p>
            <a:pPr indent="0" lvl="0" marL="0" rtl="0" algn="l">
              <a:spcBef>
                <a:spcPts val="1200"/>
              </a:spcBef>
              <a:spcAft>
                <a:spcPts val="0"/>
              </a:spcAft>
              <a:buNone/>
            </a:pPr>
            <a:r>
              <a:rPr lang="en"/>
              <a:t>At last we settled with the results from LinearSVR with the RMLSE of 0.511. (We were standing 2nd on the leaderboard at this point).</a:t>
            </a:r>
            <a:endParaRPr/>
          </a:p>
          <a:p>
            <a:pPr indent="0" lvl="0" marL="0" rtl="0" algn="l">
              <a:spcBef>
                <a:spcPts val="1200"/>
              </a:spcBef>
              <a:spcAft>
                <a:spcPts val="1200"/>
              </a:spcAft>
              <a:buNone/>
            </a:pPr>
            <a:r>
              <a:rPr lang="en"/>
              <a:t>Then we moved to Deployment.</a:t>
            </a:r>
            <a:endParaRPr/>
          </a:p>
        </p:txBody>
      </p:sp>
      <p:graphicFrame>
        <p:nvGraphicFramePr>
          <p:cNvPr id="145" name="Google Shape;145;p23"/>
          <p:cNvGraphicFramePr/>
          <p:nvPr/>
        </p:nvGraphicFramePr>
        <p:xfrm>
          <a:off x="3424450" y="1285863"/>
          <a:ext cx="3000000" cy="3000000"/>
        </p:xfrm>
        <a:graphic>
          <a:graphicData uri="http://schemas.openxmlformats.org/drawingml/2006/table">
            <a:tbl>
              <a:tblPr>
                <a:noFill/>
                <a:tableStyleId>{E1F1E56D-306F-4249-A6B0-4CC8D58C2051}</a:tableStyleId>
              </a:tblPr>
              <a:tblGrid>
                <a:gridCol w="766800"/>
                <a:gridCol w="1948550"/>
                <a:gridCol w="802875"/>
                <a:gridCol w="2101900"/>
              </a:tblGrid>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63500" marB="63500" marR="63500" marL="63500">
                    <a:lnT cap="flat" cmpd="sng" w="1270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Ridge Regression</a:t>
                      </a:r>
                      <a:endParaRPr sz="1200">
                        <a:latin typeface="Times New Roman"/>
                        <a:ea typeface="Times New Roman"/>
                        <a:cs typeface="Times New Roman"/>
                        <a:sym typeface="Times New Roman"/>
                      </a:endParaRPr>
                    </a:p>
                  </a:txBody>
                  <a:tcPr marT="63500" marB="63500" marR="63500" marL="63500">
                    <a:lnT cap="flat" cmpd="sng" w="1270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0.629</a:t>
                      </a:r>
                      <a:endParaRPr sz="1200">
                        <a:latin typeface="Times New Roman"/>
                        <a:ea typeface="Times New Roman"/>
                        <a:cs typeface="Times New Roman"/>
                        <a:sym typeface="Times New Roman"/>
                      </a:endParaRPr>
                    </a:p>
                  </a:txBody>
                  <a:tcPr marT="63500" marB="63500" marR="63500" marL="63500">
                    <a:lnT cap="flat" cmpd="sng" w="1270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Used Tf-Idf instead of Count Vectorizer with 20k features.</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Used one-hot encoding</a:t>
                      </a:r>
                      <a:endParaRPr sz="1200">
                        <a:latin typeface="Times New Roman"/>
                        <a:ea typeface="Times New Roman"/>
                        <a:cs typeface="Times New Roman"/>
                        <a:sym typeface="Times New Roman"/>
                      </a:endParaRPr>
                    </a:p>
                  </a:txBody>
                  <a:tcPr marT="63500" marB="63500" marR="63500" marL="63500">
                    <a:lnT cap="flat" cmpd="sng" w="12700">
                      <a:solidFill>
                        <a:srgbClr val="000000"/>
                      </a:solidFill>
                      <a:prstDash val="solid"/>
                      <a:round/>
                      <a:headEnd len="sm" w="sm" type="none"/>
                      <a:tailEnd len="sm" w="sm" type="none"/>
                    </a:lnT>
                  </a:tcPr>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LightGBM</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0.612</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No change.</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XGBoost Regressor</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0.5</a:t>
                      </a:r>
                      <a:r>
                        <a:rPr lang="en" sz="1200">
                          <a:latin typeface="Times New Roman"/>
                          <a:ea typeface="Times New Roman"/>
                          <a:cs typeface="Times New Roman"/>
                          <a:sym typeface="Times New Roman"/>
                        </a:rPr>
                        <a:t>43</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Used Random Search CV to get the best params.</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4</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LinearSVR</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0.522</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No change.</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5</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LinearSVR</a:t>
                      </a:r>
                      <a:endParaRPr sz="1200">
                        <a:latin typeface="Times New Roman"/>
                        <a:ea typeface="Times New Roman"/>
                        <a:cs typeface="Times New Roman"/>
                        <a:sym typeface="Times New Roman"/>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0.511</a:t>
                      </a:r>
                      <a:endParaRPr sz="1200">
                        <a:latin typeface="Times New Roman"/>
                        <a:ea typeface="Times New Roman"/>
                        <a:cs typeface="Times New Roman"/>
                        <a:sym typeface="Times New Roman"/>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Splitted PRODUCT_DETAILS which was merged previously.</a:t>
                      </a:r>
                      <a:endParaRPr sz="1200">
                        <a:latin typeface="Times New Roman"/>
                        <a:ea typeface="Times New Roman"/>
                        <a:cs typeface="Times New Roman"/>
                        <a:sym typeface="Times New Roman"/>
                      </a:endParaRPr>
                    </a:p>
                  </a:txBody>
                  <a:tcPr marT="63500" marB="63500" marR="63500" marL="63500">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XGBoost Regressor</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0.512</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Used Random Search CV to get the best params.</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Deployment</a:t>
            </a:r>
            <a:endParaRPr/>
          </a:p>
        </p:txBody>
      </p:sp>
      <p:sp>
        <p:nvSpPr>
          <p:cNvPr id="151" name="Google Shape;151;p24"/>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used:</a:t>
            </a:r>
            <a:endParaRPr/>
          </a:p>
          <a:p>
            <a:pPr indent="-304800" lvl="0" marL="457200" rtl="0" algn="l">
              <a:spcBef>
                <a:spcPts val="1200"/>
              </a:spcBef>
              <a:spcAft>
                <a:spcPts val="0"/>
              </a:spcAft>
              <a:buSzPts val="1200"/>
              <a:buChar char="●"/>
            </a:pPr>
            <a:r>
              <a:rPr lang="en"/>
              <a:t>Flask framework to support the backend.</a:t>
            </a:r>
            <a:endParaRPr/>
          </a:p>
          <a:p>
            <a:pPr indent="-304800" lvl="0" marL="457200" rtl="0" algn="l">
              <a:spcBef>
                <a:spcPts val="0"/>
              </a:spcBef>
              <a:spcAft>
                <a:spcPts val="0"/>
              </a:spcAft>
              <a:buSzPts val="1200"/>
              <a:buChar char="●"/>
            </a:pPr>
            <a:r>
              <a:rPr lang="en"/>
              <a:t>HTML, CSS for the frontend.</a:t>
            </a:r>
            <a:endParaRPr/>
          </a:p>
          <a:p>
            <a:pPr indent="-304800" lvl="0" marL="457200" rtl="0" algn="l">
              <a:spcBef>
                <a:spcPts val="0"/>
              </a:spcBef>
              <a:spcAft>
                <a:spcPts val="0"/>
              </a:spcAft>
              <a:buSzPts val="1200"/>
              <a:buChar char="●"/>
            </a:pPr>
            <a:r>
              <a:rPr lang="en"/>
              <a:t>The model used is LinearSVR (RMLSE 0.511).</a:t>
            </a:r>
            <a:endParaRPr/>
          </a:p>
          <a:p>
            <a:pPr indent="-304800" lvl="0" marL="457200" rtl="0" algn="l">
              <a:spcBef>
                <a:spcPts val="0"/>
              </a:spcBef>
              <a:spcAft>
                <a:spcPts val="0"/>
              </a:spcAft>
              <a:buSzPts val="1200"/>
              <a:buChar char="●"/>
            </a:pPr>
            <a:r>
              <a:rPr lang="en"/>
              <a:t>The model was stored offline using pickle library.</a:t>
            </a:r>
            <a:endParaRPr/>
          </a:p>
          <a:p>
            <a:pPr indent="-304800" lvl="0" marL="457200" rtl="0" algn="l">
              <a:spcBef>
                <a:spcPts val="0"/>
              </a:spcBef>
              <a:spcAft>
                <a:spcPts val="0"/>
              </a:spcAft>
              <a:buSzPts val="1200"/>
              <a:buChar char="●"/>
            </a:pPr>
            <a:r>
              <a:rPr lang="en"/>
              <a:t>AWS EC2 to make it available online at </a:t>
            </a:r>
            <a:r>
              <a:rPr lang="en" u="sng">
                <a:hlinkClick r:id="rId3"/>
              </a:rPr>
              <a:t>snapit.ml</a:t>
            </a:r>
            <a:r>
              <a:rPr lang="en"/>
              <a:t>.</a:t>
            </a:r>
            <a:endParaRPr/>
          </a:p>
        </p:txBody>
      </p:sp>
      <p:pic>
        <p:nvPicPr>
          <p:cNvPr id="152" name="Google Shape;152;p24"/>
          <p:cNvPicPr preferRelativeResize="0"/>
          <p:nvPr/>
        </p:nvPicPr>
        <p:blipFill>
          <a:blip r:embed="rId4">
            <a:alphaModFix/>
          </a:blip>
          <a:stretch>
            <a:fillRect/>
          </a:stretch>
        </p:blipFill>
        <p:spPr>
          <a:xfrm>
            <a:off x="3460775" y="808000"/>
            <a:ext cx="5518351" cy="3527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Screenshots</a:t>
            </a:r>
            <a:endParaRPr/>
          </a:p>
        </p:txBody>
      </p:sp>
      <p:pic>
        <p:nvPicPr>
          <p:cNvPr id="158" name="Google Shape;158;p25"/>
          <p:cNvPicPr preferRelativeResize="0"/>
          <p:nvPr/>
        </p:nvPicPr>
        <p:blipFill>
          <a:blip r:embed="rId3">
            <a:alphaModFix/>
          </a:blip>
          <a:stretch>
            <a:fillRect/>
          </a:stretch>
        </p:blipFill>
        <p:spPr>
          <a:xfrm>
            <a:off x="457200" y="771450"/>
            <a:ext cx="2667085" cy="4219650"/>
          </a:xfrm>
          <a:prstGeom prst="rect">
            <a:avLst/>
          </a:prstGeom>
          <a:noFill/>
          <a:ln>
            <a:noFill/>
          </a:ln>
        </p:spPr>
      </p:pic>
      <p:pic>
        <p:nvPicPr>
          <p:cNvPr id="159" name="Google Shape;159;p25"/>
          <p:cNvPicPr preferRelativeResize="0"/>
          <p:nvPr/>
        </p:nvPicPr>
        <p:blipFill>
          <a:blip r:embed="rId4">
            <a:alphaModFix/>
          </a:blip>
          <a:stretch>
            <a:fillRect/>
          </a:stretch>
        </p:blipFill>
        <p:spPr>
          <a:xfrm>
            <a:off x="3579150" y="1304850"/>
            <a:ext cx="5260051" cy="3072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73" name="Shape 73"/>
        <p:cNvGrpSpPr/>
        <p:nvPr/>
      </p:nvGrpSpPr>
      <p:grpSpPr>
        <a:xfrm>
          <a:off x="0" y="0"/>
          <a:ext cx="0" cy="0"/>
          <a:chOff x="0" y="0"/>
          <a:chExt cx="0" cy="0"/>
        </a:xfrm>
      </p:grpSpPr>
      <p:sp>
        <p:nvSpPr>
          <p:cNvPr id="74" name="Google Shape;74;p14"/>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dk1"/>
                </a:solidFill>
              </a:rPr>
              <a:t>SnapIt</a:t>
            </a:r>
            <a:endParaRPr>
              <a:solidFill>
                <a:schemeClr val="dk1"/>
              </a:solidFill>
            </a:endParaRPr>
          </a:p>
        </p:txBody>
      </p:sp>
      <p:sp>
        <p:nvSpPr>
          <p:cNvPr id="75" name="Google Shape;75;p14"/>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05"/>
              <a:buNone/>
            </a:pPr>
            <a:r>
              <a:rPr lang="en" sz="1890">
                <a:solidFill>
                  <a:schemeClr val="dk1"/>
                </a:solidFill>
              </a:rPr>
              <a:t>Final Evaluation</a:t>
            </a:r>
            <a:endParaRPr sz="189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226075" y="271250"/>
            <a:ext cx="2808000" cy="582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Hurdle 1:</a:t>
            </a:r>
            <a:endParaRPr/>
          </a:p>
        </p:txBody>
      </p:sp>
      <p:sp>
        <p:nvSpPr>
          <p:cNvPr id="81" name="Google Shape;81;p15"/>
          <p:cNvSpPr txBox="1"/>
          <p:nvPr>
            <p:ph idx="1" type="body"/>
          </p:nvPr>
        </p:nvSpPr>
        <p:spPr>
          <a:xfrm>
            <a:off x="226075" y="932400"/>
            <a:ext cx="2808000" cy="31635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 sz="1400"/>
              <a:t>It turned out that we were using the to_array() method to convert the sparse matrix obtained by CountVectorizer which is not the appropriate way.</a:t>
            </a:r>
            <a:endParaRPr sz="1400"/>
          </a:p>
          <a:p>
            <a:pPr indent="0" lvl="0" marL="457200" rtl="0" algn="l">
              <a:spcBef>
                <a:spcPts val="1200"/>
              </a:spcBef>
              <a:spcAft>
                <a:spcPts val="0"/>
              </a:spcAft>
              <a:buNone/>
            </a:pPr>
            <a:r>
              <a:t/>
            </a:r>
            <a:endParaRPr sz="100"/>
          </a:p>
          <a:p>
            <a:pPr indent="-317500" lvl="0" marL="457200" rtl="0" algn="l">
              <a:spcBef>
                <a:spcPts val="1200"/>
              </a:spcBef>
              <a:spcAft>
                <a:spcPts val="0"/>
              </a:spcAft>
              <a:buSzPts val="1400"/>
              <a:buChar char="●"/>
            </a:pPr>
            <a:r>
              <a:rPr lang="en" sz="1400"/>
              <a:t>Instead we then converted our existing array and stacked it with the output of CountVectorizer using the hstack() function. </a:t>
            </a:r>
            <a:endParaRPr sz="1400"/>
          </a:p>
        </p:txBody>
      </p:sp>
      <p:pic>
        <p:nvPicPr>
          <p:cNvPr id="82" name="Google Shape;82;p15"/>
          <p:cNvPicPr preferRelativeResize="0"/>
          <p:nvPr/>
        </p:nvPicPr>
        <p:blipFill>
          <a:blip r:embed="rId3">
            <a:alphaModFix/>
          </a:blip>
          <a:stretch>
            <a:fillRect/>
          </a:stretch>
        </p:blipFill>
        <p:spPr>
          <a:xfrm>
            <a:off x="3572828" y="1387400"/>
            <a:ext cx="5248275" cy="790575"/>
          </a:xfrm>
          <a:prstGeom prst="rect">
            <a:avLst/>
          </a:prstGeom>
          <a:noFill/>
          <a:ln>
            <a:noFill/>
          </a:ln>
        </p:spPr>
      </p:pic>
      <p:pic>
        <p:nvPicPr>
          <p:cNvPr id="83" name="Google Shape;83;p15"/>
          <p:cNvPicPr preferRelativeResize="0"/>
          <p:nvPr/>
        </p:nvPicPr>
        <p:blipFill>
          <a:blip r:embed="rId4">
            <a:alphaModFix/>
          </a:blip>
          <a:stretch>
            <a:fillRect/>
          </a:stretch>
        </p:blipFill>
        <p:spPr>
          <a:xfrm>
            <a:off x="3572825" y="2482775"/>
            <a:ext cx="5248275" cy="523875"/>
          </a:xfrm>
          <a:prstGeom prst="rect">
            <a:avLst/>
          </a:prstGeom>
          <a:noFill/>
          <a:ln>
            <a:noFill/>
          </a:ln>
        </p:spPr>
      </p:pic>
      <p:pic>
        <p:nvPicPr>
          <p:cNvPr id="84" name="Google Shape;84;p15"/>
          <p:cNvPicPr preferRelativeResize="0"/>
          <p:nvPr/>
        </p:nvPicPr>
        <p:blipFill>
          <a:blip r:embed="rId5">
            <a:alphaModFix/>
          </a:blip>
          <a:stretch>
            <a:fillRect/>
          </a:stretch>
        </p:blipFill>
        <p:spPr>
          <a:xfrm>
            <a:off x="3572825" y="3311450"/>
            <a:ext cx="5248275" cy="523875"/>
          </a:xfrm>
          <a:prstGeom prst="rect">
            <a:avLst/>
          </a:prstGeom>
          <a:noFill/>
          <a:ln>
            <a:noFill/>
          </a:ln>
        </p:spPr>
      </p:pic>
      <p:pic>
        <p:nvPicPr>
          <p:cNvPr id="85" name="Google Shape;85;p15"/>
          <p:cNvPicPr preferRelativeResize="0"/>
          <p:nvPr/>
        </p:nvPicPr>
        <p:blipFill>
          <a:blip r:embed="rId6">
            <a:alphaModFix/>
          </a:blip>
          <a:stretch>
            <a:fillRect/>
          </a:stretch>
        </p:blipFill>
        <p:spPr>
          <a:xfrm>
            <a:off x="180975" y="4157163"/>
            <a:ext cx="8782050" cy="752475"/>
          </a:xfrm>
          <a:prstGeom prst="rect">
            <a:avLst/>
          </a:prstGeom>
          <a:noFill/>
          <a:ln>
            <a:noFill/>
          </a:ln>
        </p:spPr>
      </p:pic>
      <p:sp>
        <p:nvSpPr>
          <p:cNvPr id="86" name="Google Shape;86;p15"/>
          <p:cNvSpPr txBox="1"/>
          <p:nvPr>
            <p:ph type="title"/>
          </p:nvPr>
        </p:nvSpPr>
        <p:spPr>
          <a:xfrm>
            <a:off x="3416600" y="271250"/>
            <a:ext cx="5404500" cy="582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dk1"/>
                </a:solidFill>
              </a:rPr>
              <a:t>Insuffi</a:t>
            </a:r>
            <a:r>
              <a:rPr lang="en">
                <a:solidFill>
                  <a:schemeClr val="dk1"/>
                </a:solidFill>
              </a:rPr>
              <a:t>cient </a:t>
            </a:r>
            <a:r>
              <a:rPr lang="en">
                <a:solidFill>
                  <a:schemeClr val="dk1"/>
                </a:solidFill>
              </a:rPr>
              <a:t>Memory</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226075" y="526500"/>
            <a:ext cx="2808000" cy="556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Label Encoding:</a:t>
            </a:r>
            <a:endParaRPr/>
          </a:p>
        </p:txBody>
      </p:sp>
      <p:sp>
        <p:nvSpPr>
          <p:cNvPr id="92" name="Google Shape;92;p16"/>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We then converted the remaining categorical columns to numerical values by Label Encoder (PRODUCT_BRAND, CATEGORY’s). </a:t>
            </a:r>
            <a:endParaRPr/>
          </a:p>
          <a:p>
            <a:pPr indent="0" lvl="0" marL="457200" rtl="0" algn="l">
              <a:spcBef>
                <a:spcPts val="1200"/>
              </a:spcBef>
              <a:spcAft>
                <a:spcPts val="0"/>
              </a:spcAft>
              <a:buNone/>
            </a:pPr>
            <a:r>
              <a:t/>
            </a:r>
            <a:endParaRPr/>
          </a:p>
          <a:p>
            <a:pPr indent="-304800" lvl="0" marL="457200" rtl="0" algn="l">
              <a:spcBef>
                <a:spcPts val="1200"/>
              </a:spcBef>
              <a:spcAft>
                <a:spcPts val="0"/>
              </a:spcAft>
              <a:buSzPts val="1200"/>
              <a:buChar char="●"/>
            </a:pPr>
            <a:r>
              <a:rPr lang="en"/>
              <a:t>Combined the columns PRODUCT_DESCRIPTION and PRODUCT_NAME as PROFUCT_DETAILS..</a:t>
            </a:r>
            <a:endParaRPr/>
          </a:p>
        </p:txBody>
      </p:sp>
      <p:pic>
        <p:nvPicPr>
          <p:cNvPr id="93" name="Google Shape;93;p16"/>
          <p:cNvPicPr preferRelativeResize="0"/>
          <p:nvPr/>
        </p:nvPicPr>
        <p:blipFill rotWithShape="1">
          <a:blip r:embed="rId3">
            <a:alphaModFix/>
          </a:blip>
          <a:srcRect b="0" l="0" r="18719" t="0"/>
          <a:stretch/>
        </p:blipFill>
        <p:spPr>
          <a:xfrm>
            <a:off x="3367575" y="2809050"/>
            <a:ext cx="5629276" cy="1997828"/>
          </a:xfrm>
          <a:prstGeom prst="rect">
            <a:avLst/>
          </a:prstGeom>
          <a:noFill/>
          <a:ln>
            <a:noFill/>
          </a:ln>
        </p:spPr>
      </p:pic>
      <p:pic>
        <p:nvPicPr>
          <p:cNvPr id="94" name="Google Shape;94;p16"/>
          <p:cNvPicPr preferRelativeResize="0"/>
          <p:nvPr/>
        </p:nvPicPr>
        <p:blipFill>
          <a:blip r:embed="rId4">
            <a:alphaModFix/>
          </a:blip>
          <a:stretch>
            <a:fillRect/>
          </a:stretch>
        </p:blipFill>
        <p:spPr>
          <a:xfrm>
            <a:off x="3367575" y="202150"/>
            <a:ext cx="5629275" cy="2305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226075" y="357800"/>
            <a:ext cx="2808000" cy="6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Observations:</a:t>
            </a:r>
            <a:endParaRPr/>
          </a:p>
        </p:txBody>
      </p:sp>
      <p:sp>
        <p:nvSpPr>
          <p:cNvPr id="100" name="Google Shape;100;p1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We applied Linear Regression and with some tweaks (Shown in table), we were able to get 0.633 RMLSE, then there was no significant </a:t>
            </a:r>
            <a:r>
              <a:rPr lang="en" sz="1400"/>
              <a:t>improvement in this particular model</a:t>
            </a:r>
            <a:r>
              <a:rPr lang="en" sz="1400"/>
              <a:t>.</a:t>
            </a:r>
            <a:endParaRPr sz="1400"/>
          </a:p>
          <a:p>
            <a:pPr indent="-317500" lvl="0" marL="457200" rtl="0" algn="l">
              <a:spcBef>
                <a:spcPts val="0"/>
              </a:spcBef>
              <a:spcAft>
                <a:spcPts val="0"/>
              </a:spcAft>
              <a:buSzPts val="1400"/>
              <a:buChar char="●"/>
            </a:pPr>
            <a:r>
              <a:rPr lang="en" sz="1400"/>
              <a:t>So, we then explored different models, explained ahead.</a:t>
            </a:r>
            <a:endParaRPr sz="1400"/>
          </a:p>
        </p:txBody>
      </p:sp>
      <p:graphicFrame>
        <p:nvGraphicFramePr>
          <p:cNvPr id="101" name="Google Shape;101;p17"/>
          <p:cNvGraphicFramePr/>
          <p:nvPr/>
        </p:nvGraphicFramePr>
        <p:xfrm>
          <a:off x="3460675" y="1014413"/>
          <a:ext cx="3000000" cy="3000000"/>
        </p:xfrm>
        <a:graphic>
          <a:graphicData uri="http://schemas.openxmlformats.org/drawingml/2006/table">
            <a:tbl>
              <a:tblPr>
                <a:noFill/>
                <a:tableStyleId>{E1F1E56D-306F-4249-A6B0-4CC8D58C2051}</a:tableStyleId>
              </a:tblPr>
              <a:tblGrid>
                <a:gridCol w="767625"/>
                <a:gridCol w="1332475"/>
                <a:gridCol w="780850"/>
                <a:gridCol w="2745250"/>
              </a:tblGrid>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Number</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Model</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RMLSE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Remarks</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Linear Regression</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0.825</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Used Max Features in Countvectorizer.</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Label Encoded categorical columns.</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63500" marB="63500" marR="63500" marL="63500">
                    <a:lnT cap="flat" cmpd="sng" w="1270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Linear Regression</a:t>
                      </a:r>
                      <a:endParaRPr sz="1200">
                        <a:latin typeface="Times New Roman"/>
                        <a:ea typeface="Times New Roman"/>
                        <a:cs typeface="Times New Roman"/>
                        <a:sym typeface="Times New Roman"/>
                      </a:endParaRPr>
                    </a:p>
                  </a:txBody>
                  <a:tcPr marT="63500" marB="63500" marR="63500" marL="63500">
                    <a:lnT cap="flat" cmpd="sng" w="1270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0.709</a:t>
                      </a:r>
                      <a:endParaRPr sz="1200">
                        <a:latin typeface="Times New Roman"/>
                        <a:ea typeface="Times New Roman"/>
                        <a:cs typeface="Times New Roman"/>
                        <a:sym typeface="Times New Roman"/>
                      </a:endParaRPr>
                    </a:p>
                  </a:txBody>
                  <a:tcPr marT="63500" marB="63500" marR="63500" marL="63500">
                    <a:lnT cap="flat" cmpd="sng" w="1270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Used 20k Features.</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Label Encoded categorical columns.</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Shifted min price to 3.</a:t>
                      </a:r>
                      <a:endParaRPr sz="1200">
                        <a:latin typeface="Times New Roman"/>
                        <a:ea typeface="Times New Roman"/>
                        <a:cs typeface="Times New Roman"/>
                        <a:sym typeface="Times New Roman"/>
                      </a:endParaRPr>
                    </a:p>
                  </a:txBody>
                  <a:tcPr marT="63500" marB="63500" marR="63500" marL="63500">
                    <a:lnT cap="flat" cmpd="sng" w="12700">
                      <a:solidFill>
                        <a:srgbClr val="000000"/>
                      </a:solidFill>
                      <a:prstDash val="solid"/>
                      <a:round/>
                      <a:headEnd len="sm" w="sm" type="none"/>
                      <a:tailEnd len="sm" w="sm" type="none"/>
                    </a:lnT>
                  </a:tcPr>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Linear Regression</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0.735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Increased the features to 100K, in the previous model which gave a negative effect.</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4</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Linear Regression</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0.647</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Used One-Hot encoding on categorical columns.</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With 20K Features.</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5</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Linear Regression</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0.633</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Used Tf-Idf instead of Count Vectorizer.</a:t>
                      </a:r>
                      <a:endParaRPr sz="12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Negative values</a:t>
            </a:r>
            <a:endParaRPr/>
          </a:p>
        </p:txBody>
      </p:sp>
      <p:sp>
        <p:nvSpPr>
          <p:cNvPr id="107" name="Google Shape;107;p18"/>
          <p:cNvSpPr txBox="1"/>
          <p:nvPr>
            <p:ph idx="1" type="body"/>
          </p:nvPr>
        </p:nvSpPr>
        <p:spPr>
          <a:xfrm>
            <a:off x="226075" y="1465800"/>
            <a:ext cx="2808000" cy="31635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SzPts val="1200"/>
              <a:buChar char="●"/>
            </a:pPr>
            <a:r>
              <a:rPr lang="en"/>
              <a:t>On applying Linear Regression we got negative prices as output in a few rows, which we resolved by adding bias of minimum to all the rows.</a:t>
            </a:r>
            <a:endParaRPr/>
          </a:p>
          <a:p>
            <a:pPr indent="-304800" lvl="0" marL="457200" rtl="0" algn="l">
              <a:spcBef>
                <a:spcPts val="0"/>
              </a:spcBef>
              <a:spcAft>
                <a:spcPts val="0"/>
              </a:spcAft>
              <a:buSzPts val="1200"/>
              <a:buChar char="●"/>
            </a:pPr>
            <a:r>
              <a:rPr lang="en"/>
              <a:t>Don’t know if it is an appropriate solution but had no choice at that time.</a:t>
            </a:r>
            <a:endParaRPr/>
          </a:p>
          <a:p>
            <a:pPr indent="-304800" lvl="0" marL="457200" rtl="0" algn="l">
              <a:spcBef>
                <a:spcPts val="0"/>
              </a:spcBef>
              <a:spcAft>
                <a:spcPts val="0"/>
              </a:spcAft>
              <a:buSzPts val="1200"/>
              <a:buChar char="●"/>
            </a:pPr>
            <a:r>
              <a:rPr lang="en"/>
              <a:t>We tried taking log-antilog, but it was shooting prices to 10^18.</a:t>
            </a:r>
            <a:endParaRPr/>
          </a:p>
          <a:p>
            <a:pPr indent="0" lvl="0" marL="457200" rtl="0" algn="l">
              <a:spcBef>
                <a:spcPts val="1200"/>
              </a:spcBef>
              <a:spcAft>
                <a:spcPts val="0"/>
              </a:spcAft>
              <a:buNone/>
            </a:pPr>
            <a:r>
              <a:t/>
            </a:r>
            <a:endParaRPr/>
          </a:p>
          <a:p>
            <a:pPr indent="-304800" lvl="0" marL="457200" rtl="0" algn="l">
              <a:spcBef>
                <a:spcPts val="1200"/>
              </a:spcBef>
              <a:spcAft>
                <a:spcPts val="0"/>
              </a:spcAft>
              <a:buSzPts val="1200"/>
              <a:buChar char="●"/>
            </a:pPr>
            <a:r>
              <a:rPr lang="en"/>
              <a:t>Can you suggest a better option?</a:t>
            </a:r>
            <a:endParaRPr/>
          </a:p>
        </p:txBody>
      </p:sp>
      <p:pic>
        <p:nvPicPr>
          <p:cNvPr id="108" name="Google Shape;108;p18"/>
          <p:cNvPicPr preferRelativeResize="0"/>
          <p:nvPr/>
        </p:nvPicPr>
        <p:blipFill>
          <a:blip r:embed="rId3">
            <a:alphaModFix/>
          </a:blip>
          <a:stretch>
            <a:fillRect/>
          </a:stretch>
        </p:blipFill>
        <p:spPr>
          <a:xfrm>
            <a:off x="3483775" y="1208850"/>
            <a:ext cx="5708525" cy="2725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Outliers</a:t>
            </a:r>
            <a:endParaRPr/>
          </a:p>
        </p:txBody>
      </p:sp>
      <p:sp>
        <p:nvSpPr>
          <p:cNvPr id="114" name="Google Shape;114;p19"/>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We know that outliers can be a blessing or a curse, here we had some products (~100K) which had a price ~1300$ . We removed those outliers to check if it impacts the rmlse, It did but negatively, it increased the rmlse.</a:t>
            </a:r>
            <a:endParaRPr/>
          </a:p>
        </p:txBody>
      </p:sp>
      <p:pic>
        <p:nvPicPr>
          <p:cNvPr id="115" name="Google Shape;115;p19"/>
          <p:cNvPicPr preferRelativeResize="0"/>
          <p:nvPr/>
        </p:nvPicPr>
        <p:blipFill>
          <a:blip r:embed="rId3">
            <a:alphaModFix/>
          </a:blip>
          <a:stretch>
            <a:fillRect/>
          </a:stretch>
        </p:blipFill>
        <p:spPr>
          <a:xfrm>
            <a:off x="3355525" y="1715875"/>
            <a:ext cx="5687850" cy="1711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Tf-Idf</a:t>
            </a:r>
            <a:endParaRPr/>
          </a:p>
        </p:txBody>
      </p:sp>
      <p:sp>
        <p:nvSpPr>
          <p:cNvPr id="121" name="Google Shape;121;p20"/>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We used Tf-Idf instead of Countvectorizer on the PRODUCT_DETAILS column which is combination of PRODUCT_NAME and PRODUCT_DESCRIPTION.</a:t>
            </a:r>
            <a:endParaRPr/>
          </a:p>
          <a:p>
            <a:pPr indent="0" lvl="0" marL="0" rtl="0" algn="l">
              <a:spcBef>
                <a:spcPts val="1200"/>
              </a:spcBef>
              <a:spcAft>
                <a:spcPts val="0"/>
              </a:spcAft>
              <a:buNone/>
            </a:pPr>
            <a:r>
              <a:t/>
            </a:r>
            <a:endParaRPr/>
          </a:p>
          <a:p>
            <a:pPr indent="-304800" lvl="0" marL="457200" rtl="0" algn="l">
              <a:spcBef>
                <a:spcPts val="1200"/>
              </a:spcBef>
              <a:spcAft>
                <a:spcPts val="0"/>
              </a:spcAft>
              <a:buSzPts val="1200"/>
              <a:buChar char="●"/>
            </a:pPr>
            <a:r>
              <a:rPr lang="en"/>
              <a:t>Tf-Idf gave better results than Countvectorizer.</a:t>
            </a:r>
            <a:endParaRPr/>
          </a:p>
        </p:txBody>
      </p:sp>
      <p:pic>
        <p:nvPicPr>
          <p:cNvPr id="122" name="Google Shape;122;p20"/>
          <p:cNvPicPr preferRelativeResize="0"/>
          <p:nvPr/>
        </p:nvPicPr>
        <p:blipFill>
          <a:blip r:embed="rId3">
            <a:alphaModFix/>
          </a:blip>
          <a:stretch>
            <a:fillRect/>
          </a:stretch>
        </p:blipFill>
        <p:spPr>
          <a:xfrm>
            <a:off x="3338875" y="2376275"/>
            <a:ext cx="5571701" cy="1646650"/>
          </a:xfrm>
          <a:prstGeom prst="rect">
            <a:avLst/>
          </a:prstGeom>
          <a:noFill/>
          <a:ln>
            <a:noFill/>
          </a:ln>
        </p:spPr>
      </p:pic>
      <p:pic>
        <p:nvPicPr>
          <p:cNvPr id="123" name="Google Shape;123;p20"/>
          <p:cNvPicPr preferRelativeResize="0"/>
          <p:nvPr/>
        </p:nvPicPr>
        <p:blipFill>
          <a:blip r:embed="rId4">
            <a:alphaModFix/>
          </a:blip>
          <a:stretch>
            <a:fillRect/>
          </a:stretch>
        </p:blipFill>
        <p:spPr>
          <a:xfrm>
            <a:off x="3338875" y="1465800"/>
            <a:ext cx="5571700" cy="647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Experiment</a:t>
            </a:r>
            <a:endParaRPr/>
          </a:p>
        </p:txBody>
      </p:sp>
      <p:sp>
        <p:nvSpPr>
          <p:cNvPr id="129" name="Google Shape;129;p21"/>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We tried to apply TFIDF on PRODUCT_DESCRIPTION and PRODUCT_NAME individually and it gave better results. </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30" name="Google Shape;130;p21"/>
          <p:cNvPicPr preferRelativeResize="0"/>
          <p:nvPr/>
        </p:nvPicPr>
        <p:blipFill>
          <a:blip r:embed="rId3">
            <a:alphaModFix/>
          </a:blip>
          <a:stretch>
            <a:fillRect/>
          </a:stretch>
        </p:blipFill>
        <p:spPr>
          <a:xfrm>
            <a:off x="3338878" y="1383950"/>
            <a:ext cx="5805122" cy="299559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