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57" r:id="rId4"/>
    <p:sldId id="258" r:id="rId5"/>
    <p:sldId id="260" r:id="rId6"/>
    <p:sldId id="261" r:id="rId7"/>
    <p:sldId id="268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62" r:id="rId16"/>
    <p:sldId id="270" r:id="rId17"/>
    <p:sldId id="271" r:id="rId18"/>
    <p:sldId id="272" r:id="rId19"/>
    <p:sldId id="273" r:id="rId20"/>
    <p:sldId id="264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65" r:id="rId29"/>
    <p:sldId id="288" r:id="rId30"/>
    <p:sldId id="266" r:id="rId31"/>
    <p:sldId id="267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A492C-EA27-4665-B535-CCCA24C9727D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CDA-F467-4064-9491-E53F213EC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1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designerdepot.com/2009/10/an-analysis-of-the-amazon-shopping-experien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</a:rPr>
              <a:t>Introduction to Machine Learning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Hackslash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3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30936" y="2279904"/>
            <a:ext cx="8229600" cy="49987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Summarization - Google News</a:t>
            </a:r>
          </a:p>
          <a:p>
            <a:r>
              <a:rPr lang="en-US" dirty="0" smtClean="0"/>
              <a:t>Rating a Review/Comment: Yelp</a:t>
            </a:r>
          </a:p>
          <a:p>
            <a:r>
              <a:rPr lang="en-US" dirty="0" smtClean="0"/>
              <a:t>Fraud detection : Credit card Providers</a:t>
            </a:r>
          </a:p>
          <a:p>
            <a:r>
              <a:rPr lang="en-US" dirty="0" smtClean="0"/>
              <a:t>Decision Making : e.g. Bank/Insurance sector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Speech Understanding – iPhone with </a:t>
            </a:r>
            <a:r>
              <a:rPr lang="en-US" dirty="0" err="1" smtClean="0"/>
              <a:t>Siri</a:t>
            </a:r>
            <a:endParaRPr lang="en-US" dirty="0" smtClean="0"/>
          </a:p>
          <a:p>
            <a:r>
              <a:rPr lang="en-US" dirty="0" smtClean="0"/>
              <a:t>Face Detection – Facebook’s Photo tagging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Machine Learning in Real Life (contd.)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t’s not </a:t>
            </a:r>
            <a:r>
              <a:rPr lang="en-US" sz="2700" dirty="0">
                <a:solidFill>
                  <a:srgbClr val="3366CC"/>
                </a:solidFill>
              </a:rPr>
              <a:t>(Snapshot of Spam folder)</a:t>
            </a:r>
            <a:endParaRPr lang="en-US" sz="2700" dirty="0">
              <a:solidFill>
                <a:srgbClr val="3366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" y="960120"/>
            <a:ext cx="9168754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55904" y="2770632"/>
            <a:ext cx="86106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43515" y="2668524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 a Spam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30089" y="5516880"/>
            <a:ext cx="8610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7398" y="5402580"/>
            <a:ext cx="10668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 a Spam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714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NER (Named Entity Recognition)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44" y="1636777"/>
            <a:ext cx="63910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86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Similar/Duplicate Images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" y="3578352"/>
            <a:ext cx="53911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" y="1743075"/>
            <a:ext cx="5295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7438" y="1459992"/>
            <a:ext cx="28098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Remember </a:t>
            </a:r>
            <a:endParaRPr lang="en-US" dirty="0"/>
          </a:p>
          <a:p>
            <a:r>
              <a:rPr lang="en-US" b="1" dirty="0"/>
              <a:t>     </a:t>
            </a:r>
            <a:r>
              <a:rPr lang="en-US" sz="2000" b="1" dirty="0"/>
              <a:t>Features</a:t>
            </a:r>
            <a:r>
              <a:rPr lang="en-US" dirty="0"/>
              <a:t>  ?</a:t>
            </a:r>
          </a:p>
          <a:p>
            <a:r>
              <a:rPr lang="en-US" dirty="0"/>
              <a:t>     (Feature Extraction)</a:t>
            </a:r>
          </a:p>
          <a:p>
            <a:r>
              <a:rPr lang="en-US" dirty="0"/>
              <a:t> </a:t>
            </a:r>
            <a:r>
              <a:rPr lang="en-US" dirty="0"/>
              <a:t>    </a:t>
            </a:r>
            <a:r>
              <a:rPr lang="en-US" u="sng" dirty="0"/>
              <a:t>Can be</a:t>
            </a:r>
            <a:r>
              <a:rPr lang="en-US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Brightness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Recommendations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2" name="Picture 2" descr="Amazon Content Tailored to th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4" y="1930400"/>
            <a:ext cx="4572000" cy="37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25" y="1856233"/>
            <a:ext cx="4257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203" y="6483514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http://www.webdesignerdepot.com/2009/10/an-analysis-of-the-amazon-shopping-experience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193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88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The concept of learning in a ML system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Learning = </a:t>
            </a:r>
            <a:r>
              <a:rPr lang="en-GB" sz="3200" u="sng" dirty="0"/>
              <a:t>Improving</a:t>
            </a:r>
            <a:r>
              <a:rPr lang="en-GB" sz="3200" dirty="0"/>
              <a:t> with </a:t>
            </a:r>
            <a:r>
              <a:rPr lang="en-GB" sz="3200" u="sng" dirty="0"/>
              <a:t>experience</a:t>
            </a:r>
            <a:r>
              <a:rPr lang="en-GB" sz="3200" dirty="0"/>
              <a:t> at some </a:t>
            </a:r>
            <a:r>
              <a:rPr lang="en-GB" sz="3200" u="sng" dirty="0"/>
              <a:t>task</a:t>
            </a:r>
            <a:r>
              <a:rPr lang="en-GB" sz="3200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dirty="0"/>
              <a:t>Improve over task </a:t>
            </a:r>
            <a:r>
              <a:rPr lang="en-GB" sz="2400" i="1" dirty="0"/>
              <a:t>T</a:t>
            </a:r>
            <a:r>
              <a:rPr lang="en-GB" sz="2400" dirty="0"/>
              <a:t>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dirty="0"/>
              <a:t>With respect to performance measure, </a:t>
            </a:r>
            <a:r>
              <a:rPr lang="en-GB" sz="2400" i="1" dirty="0"/>
              <a:t>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400" dirty="0"/>
              <a:t>Based on experience, </a:t>
            </a:r>
            <a:r>
              <a:rPr lang="en-GB" sz="2400" i="1" dirty="0"/>
              <a:t>E</a:t>
            </a:r>
            <a:r>
              <a:rPr lang="en-GB" sz="2400" dirty="0"/>
              <a:t>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9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Terminology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number of features or distinct traits that can be used to describe each item in a quantitative manner.</a:t>
            </a:r>
          </a:p>
          <a:p>
            <a:r>
              <a:rPr lang="en-US" dirty="0" smtClean="0"/>
              <a:t>Samples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 sample is an item to process (e.g. classify). It can be a document, a picture, a sound, a video, a row in database or CSV file, or whatever you can describe with a fixed set of quantitative traits.</a:t>
            </a:r>
          </a:p>
          <a:p>
            <a:r>
              <a:rPr lang="en-US" dirty="0" smtClean="0"/>
              <a:t>Feature vector 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is an n-dimensional vector of numerical features that represent some object.</a:t>
            </a:r>
          </a:p>
          <a:p>
            <a:r>
              <a:rPr lang="en-US" dirty="0" smtClean="0"/>
              <a:t>Feature extraction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Preparation of feature vector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transforms the data in the high-dimensional space to a space of fewer </a:t>
            </a:r>
            <a:r>
              <a:rPr lang="en-US" u="sng" dirty="0" smtClean="0"/>
              <a:t>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Training/Evolution set 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Set of data to discover potentially predictive relationships.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1208" y="3537303"/>
            <a:ext cx="8229600" cy="838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rgbClr val="00B0F0"/>
                </a:solidFill>
              </a:rPr>
              <a:t>Apple?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9224" y="2654808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What do you mean by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1881" y="740664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Let’s dig deep into it…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Learning (Training)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0760"/>
            <a:ext cx="17350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ITEhUUEhQVFhUXGBoYFxgYFxUYGhgaFhoXGBoXGBgYHCggGBolHBgVITEkJSkrLi4uFx8zODMsNygtLisBCgoKDg0OGxAQGiwmHyY0LCw0LCwsLCw0LCwsLCwsLCwsLCwsLCwsLCwsLCwsLCwsLCwsLCwsLCwsLCwsLCwsLP/AABEIAOEA4QMBIgACEQEDEQH/xAAcAAEAAgMBAQEAAAAAAAAAAAAABAUCAwYHAQj/xAA5EAABAwIDBQYEBQQDAQEAAAABAAIRAyEEMUEFElFhcQaBkaGx8BMiwdEjMnLh8QcUQoJSYsKiQ//EABoBAQADAQEBAAAAAAAAAAAAAAABAgMEBQb/xAApEQACAgEEAQMDBQEAAAAAAAAAAQIRAwQSITFBEyJRYXGBBTIzUpEU/9oADAMBAAIRAxEAPwD3FERAEREAREQBERAEREAREQBERAEREARUPaztPTwTaZc0vfUdusYCBMRvEk5ASO8hWmy9oU69JtWmZa7xBFi0xkQZBVdyuvJO11fglIiKxAREQBERAEREAREQBERAEREAREQBERAEREARYVarWiXENA1JAHiVTYntVh2khrviEaN+5VZTjHtlowlLpF4i4zF9sX/4MaPFxHcoR7R4h2dTpAAXLLXYkbx0s5HoCLzWvtSscqj+m84fVQjtGtP53+JWD/U4eEx/zP5PV0Xm2H2pUB/M6f1u+6hdoe02IZS3G1HA1LTMnd/yicuHerQ/UoSdUyHp2ldlV/UbbDcTit1kFlIbjSNT/kehNu5Xn9JcViN57dxzqJ/O6wa2oNRP5i4QCBMQ02yXB4bCFzgBqvXdgbQGGoU6O4CGiJba+ZJ4kmVWGaPqXJ0XcXspI65FAwu16L7BwB4OsfsVPXoxkpK0zlaa7CIisQEREAREQBERAEREAREQBERAERQ9q7TpYematZwa0eJOjWjUo3RKTbpEp7wASSABck2A6lcjtvtxTZLaADj/AM3Wb/qD+b3muI7Rdq6+MfDARSBswWHV5/yPkNOJh4TBvOe74THeVw5tT4iepg0CSvI/wW1TbdWs7ee4u/2EDoMgs6RacxfoscLsuLmO7LzU9uBjJeZk3PmzqeyPETXUw5AEZefmtMDI2PvzU5tOBEHp9v2WvFU5HEeNlyZE07MZMjvbP6hwH1Ud4IPBbt/d96KVtEsLQ6RIUQi5JszuiHTN5JsbcP5VBtx4fWMZNAaPX6hWFTE/yqYOl5cdSujCq5KT/bRc7Bw4aTUOlm9f2HqrkYlzrkwNCcz0CrsIQGgHT1N7qY2tf5u6M/2VXkV8muNxiuTb8U6C/E5+CttmbVrU9SW8DlHfcKsZJyAHVZ/CMiH9YMWWsMzjymXkoyVNHcYDazKkA/K7gcu4qxXntK2TyY5yrzZm2HNgPu3zHRelg1yfE/8ATgy6auYnTIsKNUOEtMhZr0OzkCIiAIiIAiIgCIiAIiICPj8YyjTdUqGGtEk/QcSTaOa8Z7Rbafja2++QxsimybNHHm46n6K3/qR2j+LV+Ax34dM34OcMyeQyHfyXGNqkgQYA1XDqMlvaj1dHp6W59k0l3FrQO8qx2fTc+JBI5m3hkoOCogmYnm6/gNF0WCIA1K4Wz0JPaqXZvpbPaMy3whWNPCt/xMLRh3uOYaPMqa2uBmR0VLTOXJOZ8fQ45C6h4lvAmFO+I05FRK+S5cy+Dn3WymrniqytirFs+wpW2Ja2BnmFUOMglWxQ4ssYOrzZfAQBJ4qLQMuX3aFQDdHf7811beaM2WNLGGIVrg6lrrlMHVkq+wu/z9FjlxpF4l/hq28dR3jopTqTTbeHWb/squnhDGam0qG6czJXM/sXb+CW5m7pPu0rPf1/bqtDpmRMrF2LGSsuGTGMmW+zce6m6xkaic+5dbhcS2o3eb4cOS8/oCCLzx96K52Xjiwz4jiPuvV0mpcfbLox1GDdyuzrUWFKoHAOaZBWa9U80IiIAiIgCIiAKi7ZbY/tsM5wMPd8rORObu4T3wr1eQ/1V2r8Ssac/JTG7/sbu+3+qpOVI2wY980jhH1/iOLjlw4qbhHyROWg4qlZWExopeGxZjgAYkZnkOAXnyTZ9BFUqOnpVGt/Me7rpCs6FXeAvujgM466LmcKZO8892g5DiVPpYob4jOOPmVzz+hLh8HT4YaDLiTKsKAaMlR0cbachHitlHGOqWFgNVUweKUu+i3fXDdRGohYPG8LCFqoADTvWYMGL3Mm8+CycfBjLGvBQ7VpPiCCeECVztdxE8tF6M45LXicLTcPmaD1CQ9vBhTPNsHx5qS/ZFWs+Y3W5SfoF3DdmUW3axo6BbjR5KZZX2iqiUuydg06YEiTxKuf7VmoC+CW2NwfLqpDPlFyq1fZr6Rpdh90SDAGhyWbXDUdDxWYdETloeC2upBwhwHvmo2FlGuzX8MyLLTXotNnBZsmn+Y7zdDmW9+oW4kERfrZXS4NlcfsU9aiQPkvyvIW7Z+PIs7pw/hbKgIN/wA2jtHcjwUY1WkwRY+R4KVwzppSVM7Ds5joO4cnG3I/uukXneAqbsCcsrrvMBiN9gOuR6herpclraeLrcW2W5EhERdZxBERAEREBpxuIFOm95ya0u8BK/OvajEOe83uSXE9TJXt/bvE7mEcNXuDf/R8m+a8K22Lg8SY99ywzPg9DQx5sqDEgDTP6qfh3jOIAy+6rQyLZ6n6BT6EuFrLll0evEtcJDrnuWzCtJJJyiT04LVSrAC2iwfirWudVg02aRtlozFlxjJoz6K9wT7CFy2Cfk3vd3K/w9ZVaoZFxRZ1MREAXJUinUgBU2HqS8kmSMuQW6liN554C33WdNmbx+C4dUyW4PVUK8l18slIZiIaCeSUZSxk1bGlaWi0meWeq2UmuP5RqqbPBg4o14jK598F83bbpuYUluE3gQT71UmjhQACLniV0Qwt9lt6iiDhmPI+a0WP35KThcO8AgwYMA8R91KewT5FfMNax0Nui19FIrKdrghV5FiInJaqbedx9dVa1qYNjkoxoi5GmYVJYq5JjP2le8nI3HBQ8fQINrmLHIkDTmeCnYhwvpz68FFr4gFhDsxqMxGseC565OmDfaI+DrXLH6XDl2fZfGSSw93OPZ8FwdMmSI+Yew4cQVebLxu7Ua46EHu1XRp51Ipq8O+Do9DREXrnzoREQBERAcT/AFKrfLTb+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+8I0jkrbkivpPwi3N/Raa9Vsb0i35uXVUG0NsOe0tZ8sxebyDMQOIVVUrbxLSTHDS8eapLMvBtj0rfLOoq7VpggB0lwJbBtlxVNj9oVGvDpO7k4DUH1XP06ssdnvMMi8e9VZtriq0AjMEa5/RYym5HWtPHH9S6q4gRxkeyqjH2lzTBv5DK+q+7OqubFN9yBY8haFsxQLsrSL8rLFy5plIpQlRApVwHbxOQGXmI81e4chw3h7n6Ljq9MhxaSJ8uPdaV02AqQGzlEW5D34rWHdmueHHB6dsurvUaZ13RPUWPmFKVZ2cdNBo4Ej6/VWa9iLtI+UyqptBERWKBERAeb/1BvWd0aPIFcHiaZjqvQu39H8WeLQfp9Fw+Kp381hPs9XTP2oo8ZSz4gKPhnHdAI9lWVeleON1FqtAXNNcHoQd8GEQ3vUPHHIKYySJPgq7ETvSVSK5Nom2hU+YWVpSrzyiyqsO3UqfG7781E0jXwZ4iraB081Lw1azOdz5qmY8yrSwIM5fZQ40WfVGtr5Bj/J0dVb1DLWtk/xxVIGEbovmSO+FZB0m55SPRUmgzB2M/FaROo8cvVWNOvl75KoxDT8RvO0nrFlNAjLjwUSj8CUUTX1pEcpWyjVJojjp4qG1wynNaw6Ke7r91WhtLSkd4crHnooz3FpaZkSRPLRfMHWGRzI9BHqtxpy09LQNRfxUslcMi06fzk8c7aceqsMM4AQRcdFEwLSY8DP0W1lLe3yCbRbJUovLnhkjFVQ2ox2Qdnwi/vvUzFVQI8PFUO0KpLQI98le4eoH0WmLxfuUONswyRpJ/gi1MCHEOGt45HPv+6m4IEM3eBz8x9lCpYjdAvcH1+qm0buBGRjvOq2gik26pnoHZd80j+r1AVyqTsqPw3dVdr1cf7UfM6j+RhERXMQiIgOR7f4eWseObT6j6rz2uy/JeudpcJ8TDvGoG8P9b+kryvFNWORcnoaWXtoosQzxCg1RmCrSo38RQ3U5Jn+Fi0elBlexjhMXEqM+mS7uVhhhIPUr7/bwTqsnwzpUiOGQ0D3dbMQQBE6cVk5kiZ19hQ8QD5qtWapkaVaOqfKDxHcFVKyJhjbaaqZEo20nS8BbmumYy+x8ljSaC7hAn9kwrRLh6ZLJl7McXUO80c/qFPa6RIM39hQMTSJc2NM+S2UXQMpiynwQbsc75QdYz4LbSMgTPELTV+ZnfHhxWTQQ22ZGfUc+aiuAuibSktN7zI1iFOFWDAVbsoHdvp9VPeBA0Ko7JlV0AYPygwc/qt2EmSLcZjgVqY/SNY/dSmANAN8s9PdlEUUlLijRVogNJAm9vC63bJM0y05yR43WGFpk70m0z781s2fSIc8d4KtRST4aItNsVi2NLef7q6wrCIB4W99QqdstxGWZt4Qr+nZ7emfgtYqzDLI7bsy38Ini76BW6hbGp7tFvOT4lTV6UFUUfOZXc2wiIrGYREQHwheXbe2caVZ7NAZHQ3C9SXNds9nb7BVAu2zv0nLwPqqTVo3089svueW4mleVW1WWde5v4LocRRk++9U+Po3garnZ7EGVlEQJ5qTQO8fFY/2510X1zC3Lqs5KzoR8c3iPRVWLeZ3bxorl9okKDiaYLhHFUSNUyC4C0BWpZYdFExjA2B7hT90FognrqpZazDDgQTrkPFfdnuu+OMrYKfyxGfFY0nhsgC5Ko+i1n1v5XcbXQvA+WNJnvy8lsoiRunj66LGtR+YGbNBB5qEibDLgEZfstu6YF7rbhaI3R0ujyQ4DlrxCUE+TPA047/PkpLKLxPj9lroO3ZJ99Fq/vXEjKJ+tpVaJt2WRNp6e+a3UH6d/8LS4/Lms6dIFozn35ojN1R9wuIBeQLTaFIbLSb2Oai0sL89vHW6OeSI/7ROfmpq2VlXgl06W9UD4sAZ+wVnsumXuBP6QOJKjbPFgNdV03Z3BS9pizbnrot8cbZw6jLtizqqTIAHAR4LJEXeeCEREAREQBY1GBwIIkEQRyKyRAeW9oNmuo1S3TNp4tOR+niufxtOSPovXe0OyRiKcD87bsPq08j9l5bjKBaSCIMxB0IzBXPONHraXLvX1KuqyAo9MznoYU+oJUXc3XHndYs74mrFC0cFFp4eYPBT3QV8pUfmvbkqGqdIrNqUJhwBiL9QpOy6oIuL+GSk4qja5trwuomBpkSLclHglco34h9pHHVYOtNl9r0ZBGd1sptJcoLojPsSZzIy5eik71pKwrEExrM9yzA+Unh68kJJNNx3YA/dfcREC18r818o1gJ0svuIMuYdP4UELs1N3iSCNIC00qRlt4v32VjTMyMjxWzDUOQ98EonfRmyC05n05L5Te4PInIDSOK21WxEcUbSl0wcvfklFNxIGucxeStdKmC1o7ylWd102045qZs2llbSytGJjJ0rLPZlBdtsfDblMcXX+3vmqfYWzpgnIZ8+S6ZdmKFcni6rLudIIiLY4wiIgCIiAIiIAua7WdnvjNNSmPxALj/mB/wCh5rpUUNWqLwm4StHiTmEEzpYjVRMdRmDw+q9V7SdmG15fThtTXQP68Hc/Hl59jMO+mSx7S1w0Iv8AuuScXFntYM8ci47KZkeGizrzbhlMrY+nun1WVZgc2APfJZs60xXjdtn91DpDxVlUpbzANYVaaBaZ981UtA2UqfLvWoPM56+S2sed5vP391kLOMjOEotZH3YqAnUKTU3ZtN7jktWLpkkcllUbcRaIHedUomzKp8ogi5CkUX2Gtsytj6YIvBGaxfA04WUopdmIENJm8qVhXQBwiStFegbWtmsxR+URNzF0oNpolzvGBl7K30IklYspRqpWEw05pRjJqj5/abwjiZKu9h7LLjl1PALdsnZJdYWA196rrMLhm027rR+66MePyzztRqaW1GVCiGNDRkFsRF0nmBERAEREAREQBERAEREAUDauyaWIbFRtxk4WcOh4cslPRQ1fZMZOLtHmu2eytajJaPiU+LRcdW/aQqB9OLjJe0qt2jsKhWu5kO/5Nse/Q98rCWH+p6OLXtcTX5PKGTrotOMFp0Xb7Q7E1L/Ce1w4OG6fEWPkqCvsLEU5D6L45DeHi2QsHCS7R6GPUY5cpnMT74d6m5tBK308I27Ta+Sz+ENBbhkq2b2Qab7jjJ6LVUqHfi1yNOCsm0BkWxF18fhATrBvdCbRlTF9Ms/5Wf8Abbxn7LaKAgAeikYTBkWuSURm5URxTk5W6qW3DAkcArfCbCrOEBhA4m3qrzBdmGiPiOnkPuVpHHJnLk1WOPk5jB7PLrRJJtA0XU7N2DEGp3NH1Vzh8MxghjQPfFblvHEl2edl1cp8LgxYwAQBAWSItjkCIiAIiIAiIgCIiAIiIAiIgCIiAIiIAiIgNNfC03/nY136mg+qhVNgYU50Wdw3fRWaKGkyynKPTZTu7MYU/wD5/wD0/wC6xPZbC/8AA2/7O+6ukUbI/Bf18n9n/pW0tg4ZpkUxPMuPqVOo4djfyta3oAPRbEUqKXRSU5S7YREUlQ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1826"/>
            <a:ext cx="2143125" cy="237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http://www.thetreefarm.com/media/catalog/product/cache/1/image/9df78eab33525d08d6e5fb8d27136e95/a/p/apple-yellow-delicious-fruit-bi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83" y="1524000"/>
            <a:ext cx="30003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4098" y="4267200"/>
            <a:ext cx="2179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Color: </a:t>
            </a:r>
            <a:r>
              <a:rPr lang="en-US" b="1" dirty="0" smtClean="0"/>
              <a:t>Radish/Red</a:t>
            </a:r>
          </a:p>
          <a:p>
            <a:r>
              <a:rPr lang="en-US" dirty="0" smtClean="0"/>
              <a:t>2. Type :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Sky Blue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Logo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267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Yellow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Fruit</a:t>
            </a:r>
          </a:p>
          <a:p>
            <a:r>
              <a:rPr lang="en-US" dirty="0" smtClean="0"/>
              <a:t>3. Shape </a:t>
            </a:r>
          </a:p>
          <a:p>
            <a:r>
              <a:rPr lang="en-US" dirty="0"/>
              <a:t>e</a:t>
            </a:r>
            <a:r>
              <a:rPr lang="en-US" dirty="0" smtClean="0"/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21964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431"/>
            <a:ext cx="8229600" cy="42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6390"/>
            <a:ext cx="8229600" cy="877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Quick Questionnaire</a:t>
            </a:r>
            <a:endParaRPr lang="en-US" sz="4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9344"/>
            <a:ext cx="86868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3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many people have </a:t>
            </a:r>
            <a:r>
              <a:rPr lang="en-US" sz="2800" b="1" i="1" dirty="0" smtClean="0">
                <a:solidFill>
                  <a:srgbClr val="FF0000"/>
                </a:solidFill>
              </a:rPr>
              <a:t>heard</a:t>
            </a:r>
            <a:r>
              <a:rPr lang="en-US" sz="2800" dirty="0" smtClean="0">
                <a:solidFill>
                  <a:srgbClr val="FF0000"/>
                </a:solidFill>
              </a:rPr>
              <a:t> about Machine Learning?</a:t>
            </a:r>
          </a:p>
          <a:p>
            <a:pPr marL="0" indent="0" algn="ctr">
              <a:lnSpc>
                <a:spcPct val="150000"/>
              </a:lnSpc>
              <a:buFont typeface="Wingdings 3" charset="2"/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Font typeface="Wingdings 3" charset="2"/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How many people </a:t>
            </a:r>
            <a:r>
              <a:rPr lang="en-US" sz="2800" b="1" i="1" dirty="0" smtClean="0">
                <a:solidFill>
                  <a:srgbClr val="00B0F0"/>
                </a:solidFill>
              </a:rPr>
              <a:t>know</a:t>
            </a:r>
            <a:r>
              <a:rPr lang="en-US" sz="2800" dirty="0" smtClean="0">
                <a:solidFill>
                  <a:srgbClr val="00B0F0"/>
                </a:solidFill>
              </a:rPr>
              <a:t> about Machine Learning?</a:t>
            </a:r>
          </a:p>
          <a:p>
            <a:pPr marL="0" indent="0" algn="ctr">
              <a:lnSpc>
                <a:spcPct val="150000"/>
              </a:lnSpc>
              <a:buFont typeface="Wingdings 3" charset="2"/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Font typeface="Wingdings 3" charset="2"/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How many people are </a:t>
            </a:r>
            <a:r>
              <a:rPr lang="en-US" sz="2800" b="1" i="1" dirty="0" smtClean="0">
                <a:solidFill>
                  <a:srgbClr val="92D050"/>
                </a:solidFill>
              </a:rPr>
              <a:t>using</a:t>
            </a:r>
            <a:r>
              <a:rPr lang="en-US" sz="2800" dirty="0" smtClean="0">
                <a:solidFill>
                  <a:srgbClr val="92D050"/>
                </a:solidFill>
              </a:rPr>
              <a:t> Machine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</a:rPr>
              <a:t>The Learning Process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6" y="1844824"/>
            <a:ext cx="9215436" cy="309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5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7784" y="832422"/>
            <a:ext cx="8229600" cy="944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Categories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6216" y="2332037"/>
            <a:ext cx="64770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Supervised Learning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Semi-Supervised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Supervised Learning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295400"/>
            <a:ext cx="684276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the correct classes of the training data are known</a:t>
            </a:r>
            <a:endParaRPr lang="en-US" dirty="0"/>
          </a:p>
        </p:txBody>
      </p:sp>
      <p:pic>
        <p:nvPicPr>
          <p:cNvPr id="4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38" y="2438400"/>
            <a:ext cx="628192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Unsupervised Learning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808" y="1564861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/>
              <a:t> the correct classes of the training data are not known</a:t>
            </a:r>
          </a:p>
          <a:p>
            <a:endParaRPr lang="en-US" dirty="0"/>
          </a:p>
        </p:txBody>
      </p:sp>
      <p:pic>
        <p:nvPicPr>
          <p:cNvPr id="10242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5" y="2323813"/>
            <a:ext cx="59721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5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Semi-Supervised Learning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239" y="1469510"/>
            <a:ext cx="8229600" cy="761999"/>
          </a:xfrm>
        </p:spPr>
        <p:txBody>
          <a:bodyPr>
            <a:normAutofit/>
          </a:bodyPr>
          <a:lstStyle/>
          <a:p>
            <a:r>
              <a:rPr lang="en-US" dirty="0" smtClean="0"/>
              <a:t>A Mix of Supervised and Unsupervised learning</a:t>
            </a:r>
            <a:endParaRPr lang="en-US" dirty="0"/>
          </a:p>
        </p:txBody>
      </p:sp>
      <p:pic>
        <p:nvPicPr>
          <p:cNvPr id="12290" name="Picture 2" descr="http://us.hudson.com/portals/US/images/blogs/legal/wp/2011/09/Semi-Supervised-Learn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96855"/>
            <a:ext cx="59721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4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96" y="282019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Reinforcement Learning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96" y="126099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allows the machine or software agent to learn its </a:t>
            </a:r>
            <a:r>
              <a:rPr lang="en-US" dirty="0" smtClean="0"/>
              <a:t>behavior </a:t>
            </a:r>
            <a:r>
              <a:rPr lang="en-US" dirty="0"/>
              <a:t>based on feedback from the environment. </a:t>
            </a:r>
            <a:endParaRPr lang="en-US" dirty="0" smtClean="0"/>
          </a:p>
          <a:p>
            <a:r>
              <a:rPr lang="en-US" dirty="0"/>
              <a:t>This </a:t>
            </a:r>
            <a:r>
              <a:rPr lang="en-US" dirty="0" smtClean="0"/>
              <a:t>behavior </a:t>
            </a:r>
            <a:r>
              <a:rPr lang="en-US" dirty="0"/>
              <a:t>can be learnt once and for all, or keep on adapting as time goes </a:t>
            </a:r>
            <a:r>
              <a:rPr lang="en-US" dirty="0" smtClean="0"/>
              <a:t>by.</a:t>
            </a:r>
            <a:endParaRPr lang="en-US" dirty="0"/>
          </a:p>
        </p:txBody>
      </p:sp>
      <p:pic>
        <p:nvPicPr>
          <p:cNvPr id="13314" name="Picture 2" descr="http://us.hudson.com/portals/US/images/blogs/legal/wp/2011/09/Reinforcement-Learni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08" y="2977634"/>
            <a:ext cx="5972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2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262737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Machine Learning Techniques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66" y="78333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2613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dirty="0"/>
              <a:t>: predict class from </a:t>
            </a:r>
            <a:r>
              <a:rPr lang="en-US" dirty="0" smtClean="0"/>
              <a:t>observations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US" dirty="0"/>
              <a:t>: group observations into “meaningful” </a:t>
            </a:r>
            <a:r>
              <a:rPr lang="en-US" dirty="0" smtClean="0"/>
              <a:t>groups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(prediction): </a:t>
            </a:r>
            <a:r>
              <a:rPr lang="en-US" dirty="0"/>
              <a:t>predict value from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8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556912"/>
            <a:ext cx="7790213" cy="551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5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347790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Popular Frameworks/Tools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Carrot2</a:t>
            </a:r>
          </a:p>
          <a:p>
            <a:r>
              <a:rPr lang="en-US" dirty="0" smtClean="0"/>
              <a:t>Gate</a:t>
            </a:r>
          </a:p>
          <a:p>
            <a:r>
              <a:rPr lang="en-US" dirty="0" err="1" smtClean="0"/>
              <a:t>OpenNLP</a:t>
            </a:r>
            <a:endParaRPr lang="en-US" dirty="0" smtClean="0"/>
          </a:p>
          <a:p>
            <a:r>
              <a:rPr lang="en-US" dirty="0" err="1" smtClean="0"/>
              <a:t>LingPipe</a:t>
            </a:r>
            <a:endParaRPr lang="en-US" dirty="0" smtClean="0"/>
          </a:p>
          <a:p>
            <a:r>
              <a:rPr lang="en-US" dirty="0" smtClean="0"/>
              <a:t>Stanford NLP</a:t>
            </a:r>
          </a:p>
          <a:p>
            <a:r>
              <a:rPr lang="en-US" dirty="0"/>
              <a:t>Mallet – Topic </a:t>
            </a:r>
            <a:r>
              <a:rPr lang="en-US" dirty="0" smtClean="0"/>
              <a:t>Modelling</a:t>
            </a:r>
          </a:p>
          <a:p>
            <a:r>
              <a:rPr lang="en-US" dirty="0" err="1" smtClean="0"/>
              <a:t>Gensim</a:t>
            </a:r>
            <a:r>
              <a:rPr lang="en-US" dirty="0" smtClean="0"/>
              <a:t> – Topic Modelling</a:t>
            </a:r>
            <a:r>
              <a:rPr lang="en-US" dirty="0"/>
              <a:t> </a:t>
            </a:r>
            <a:r>
              <a:rPr lang="en-US" dirty="0" smtClean="0"/>
              <a:t>(Python)</a:t>
            </a:r>
          </a:p>
          <a:p>
            <a:r>
              <a:rPr lang="en-US" dirty="0" smtClean="0"/>
              <a:t>Apache Mahout</a:t>
            </a:r>
          </a:p>
          <a:p>
            <a:r>
              <a:rPr lang="en-US" dirty="0" err="1" smtClean="0"/>
              <a:t>MLib</a:t>
            </a:r>
            <a:r>
              <a:rPr lang="en-US" dirty="0" smtClean="0"/>
              <a:t> – Apache Spark</a:t>
            </a:r>
          </a:p>
          <a:p>
            <a:r>
              <a:rPr lang="en-US" dirty="0" err="1"/>
              <a:t>scikit</a:t>
            </a:r>
            <a:r>
              <a:rPr lang="en-US" dirty="0"/>
              <a:t>-learn  </a:t>
            </a:r>
            <a:r>
              <a:rPr lang="en-US" dirty="0" smtClean="0"/>
              <a:t>- Python</a:t>
            </a:r>
          </a:p>
          <a:p>
            <a:r>
              <a:rPr lang="en-US" dirty="0" smtClean="0"/>
              <a:t>LIBSVM : Support </a:t>
            </a:r>
            <a:r>
              <a:rPr lang="en-US" dirty="0"/>
              <a:t>V</a:t>
            </a:r>
            <a:r>
              <a:rPr lang="en-US" dirty="0" smtClean="0"/>
              <a:t>ector Machines</a:t>
            </a:r>
          </a:p>
          <a:p>
            <a:r>
              <a:rPr lang="en-US" dirty="0" smtClean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0618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60" y="1252728"/>
            <a:ext cx="8213544" cy="459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Learning Algorithms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5" y="1229245"/>
            <a:ext cx="8586216" cy="54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2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Learning Tasks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8" y="1555496"/>
            <a:ext cx="9144000" cy="392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3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486" y="2831592"/>
            <a:ext cx="8596668" cy="1320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Questions?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59" y="2157646"/>
            <a:ext cx="7766936" cy="164630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Thanks!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What is Machine Learning?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Arthur Samuel (1959)</a:t>
            </a:r>
            <a:r>
              <a:rPr lang="en-US" sz="2400" dirty="0"/>
              <a:t>. Machine Learning: Field of study that gives computers the ability to learn without being explicitly programmed. </a:t>
            </a:r>
            <a:endParaRPr lang="en-US" sz="2400" dirty="0" smtClean="0"/>
          </a:p>
          <a:p>
            <a:r>
              <a:rPr lang="en-US" sz="2400" b="1" dirty="0"/>
              <a:t>Herbert Alexander </a:t>
            </a:r>
            <a:r>
              <a:rPr lang="en-US" sz="2400" b="1" dirty="0" smtClean="0"/>
              <a:t>Simon</a:t>
            </a:r>
            <a:r>
              <a:rPr lang="en-US" sz="2400" dirty="0" smtClean="0"/>
              <a:t>. </a:t>
            </a:r>
            <a:r>
              <a:rPr lang="en-US" sz="2400" dirty="0"/>
              <a:t>“Learning is any process by which a system improves performance from experience</a:t>
            </a:r>
            <a:r>
              <a:rPr lang="en-US" sz="2400" dirty="0" smtClean="0"/>
              <a:t>.”</a:t>
            </a:r>
            <a:endParaRPr lang="en-IN" sz="2400" dirty="0" smtClean="0"/>
          </a:p>
          <a:p>
            <a:r>
              <a:rPr lang="en-US" sz="2400" dirty="0"/>
              <a:t>“Machine Learning is concerned with computer programs that automatically improve their performance through experience. </a:t>
            </a:r>
            <a:r>
              <a:rPr lang="en-US" sz="2400" dirty="0" smtClean="0"/>
              <a:t>“</a:t>
            </a:r>
          </a:p>
          <a:p>
            <a:r>
              <a:rPr lang="en-US" sz="2400" b="1" dirty="0"/>
              <a:t>Tom Mitchell (1998</a:t>
            </a:r>
            <a:r>
              <a:rPr lang="en-US" sz="2400" b="1" dirty="0" smtClean="0"/>
              <a:t>). </a:t>
            </a:r>
            <a:r>
              <a:rPr lang="en-US" sz="2400" dirty="0"/>
              <a:t>Well-posed Learning Problem: A computer program is said to learn from experience E with respect to some task T and some performance measure P, if its performance on T, as measured by P, improves with experience E. </a:t>
            </a:r>
          </a:p>
        </p:txBody>
      </p:sp>
    </p:spTree>
    <p:extLst>
      <p:ext uri="{BB962C8B-B14F-4D97-AF65-F5344CB8AC3E}">
        <p14:creationId xmlns:p14="http://schemas.microsoft.com/office/powerpoint/2010/main" val="15355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Why Machine Learning?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Develop systems that can automatically adapt and customize themselves to individual users</a:t>
            </a:r>
            <a:r>
              <a:rPr lang="en-U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Personalized news or mail </a:t>
            </a:r>
            <a:r>
              <a:rPr lang="en-US" dirty="0" smtClean="0"/>
              <a:t>filter.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Discover new knowledge from large databases (</a:t>
            </a:r>
            <a:r>
              <a:rPr lang="en-US" sz="2000" b="1" i="1" dirty="0">
                <a:solidFill>
                  <a:srgbClr val="FF3300"/>
                </a:solidFill>
              </a:rPr>
              <a:t>data mining</a:t>
            </a:r>
            <a:r>
              <a:rPr lang="en-US" sz="2000" dirty="0" smtClean="0"/>
              <a:t>).</a:t>
            </a:r>
          </a:p>
          <a:p>
            <a:pPr marL="685800"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Market </a:t>
            </a:r>
            <a:r>
              <a:rPr lang="en-US" dirty="0"/>
              <a:t>basket analysis (e.g. diapers and beer</a:t>
            </a:r>
            <a:r>
              <a:rPr lang="en-US" dirty="0" smtClean="0"/>
              <a:t>).</a:t>
            </a:r>
          </a:p>
          <a:p>
            <a:r>
              <a:rPr lang="en-GB" sz="2000" dirty="0"/>
              <a:t>Ability to mimic human and replace certain monotonous tasks - which require some intelligence</a:t>
            </a:r>
            <a:r>
              <a:rPr lang="en-GB" sz="20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GB" dirty="0"/>
              <a:t>like recognizing handwritten </a:t>
            </a:r>
            <a:r>
              <a:rPr lang="en-GB" dirty="0" smtClean="0"/>
              <a:t>characters.</a:t>
            </a:r>
          </a:p>
          <a:p>
            <a:pPr marL="342900" lvl="1" indent="-342900"/>
            <a:r>
              <a:rPr lang="en-US" sz="2000" dirty="0"/>
              <a:t>Develop systems that are too difficult/expensive to construct manually because they require specific detailed skills or knowledge tuned to a specific task (knowledge engineering bottleneck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0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Why Now?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Flood of available data (especially with the advent of the Internet</a:t>
            </a:r>
            <a:r>
              <a:rPr lang="en-GB" sz="2400" dirty="0" smtClean="0"/>
              <a:t>).</a:t>
            </a:r>
            <a:endParaRPr lang="en-GB" sz="2400" dirty="0"/>
          </a:p>
          <a:p>
            <a:r>
              <a:rPr lang="en-GB" sz="2400" dirty="0"/>
              <a:t>Increasing computational </a:t>
            </a:r>
            <a:r>
              <a:rPr lang="en-GB" sz="2400" dirty="0" smtClean="0"/>
              <a:t>power.</a:t>
            </a:r>
            <a:endParaRPr lang="en-GB" sz="2400" dirty="0"/>
          </a:p>
          <a:p>
            <a:r>
              <a:rPr lang="en-GB" sz="2400" dirty="0"/>
              <a:t>Growing progress in available algorithms and theory developed by </a:t>
            </a:r>
            <a:r>
              <a:rPr lang="en-GB" sz="2400" dirty="0" smtClean="0"/>
              <a:t>researchers. </a:t>
            </a:r>
            <a:endParaRPr lang="en-GB" sz="2400" dirty="0"/>
          </a:p>
          <a:p>
            <a:r>
              <a:rPr lang="en-GB" sz="2400" dirty="0"/>
              <a:t>Increasing support from </a:t>
            </a:r>
            <a:r>
              <a:rPr lang="en-GB" sz="2400" dirty="0" smtClean="0"/>
              <a:t>industries.</a:t>
            </a:r>
            <a:endParaRPr lang="en-GB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5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39" y="1606296"/>
            <a:ext cx="8596668" cy="3403600"/>
          </a:xfrm>
        </p:spPr>
        <p:txBody>
          <a:bodyPr/>
          <a:lstStyle/>
          <a:p>
            <a:pPr algn="ctr"/>
            <a:r>
              <a:rPr lang="en-IN" smtClean="0">
                <a:solidFill>
                  <a:schemeClr val="accent2">
                    <a:lumMod val="50000"/>
                  </a:schemeClr>
                </a:solidFill>
              </a:rPr>
              <a:t>Let’s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IN" u="sng" dirty="0" smtClean="0">
                <a:solidFill>
                  <a:srgbClr val="FF0000"/>
                </a:solidFill>
              </a:rPr>
              <a:t>usage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in Real Life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69" y="713232"/>
            <a:ext cx="8596667" cy="74676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</a:rPr>
              <a:t>Machine Learning Applications</a:t>
            </a:r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9" y="1764792"/>
            <a:ext cx="8878147" cy="370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3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4110" y="658686"/>
            <a:ext cx="8229600" cy="9445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Machine Learning in Real Life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682240"/>
            <a:ext cx="8229600" cy="4678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Spam Email Detection</a:t>
            </a:r>
          </a:p>
          <a:p>
            <a:r>
              <a:rPr lang="en-US" dirty="0" smtClean="0"/>
              <a:t>Machine Translation (Language Translation)</a:t>
            </a:r>
          </a:p>
          <a:p>
            <a:r>
              <a:rPr lang="en-US" dirty="0" smtClean="0"/>
              <a:t>Image Search (Similarity)</a:t>
            </a:r>
          </a:p>
          <a:p>
            <a:r>
              <a:rPr lang="en-US" dirty="0" smtClean="0"/>
              <a:t>Clustering (</a:t>
            </a:r>
            <a:r>
              <a:rPr lang="en-US" dirty="0" err="1" smtClean="0"/>
              <a:t>KMeans</a:t>
            </a:r>
            <a:r>
              <a:rPr lang="en-US" dirty="0" smtClean="0"/>
              <a:t>) : Amazon Recommendations</a:t>
            </a:r>
          </a:p>
          <a:p>
            <a:r>
              <a:rPr lang="en-US" dirty="0" smtClean="0"/>
              <a:t>Classification : Google News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18598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ontinued…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709</Words>
  <Application>Microsoft Office PowerPoint</Application>
  <PresentationFormat>Widescreen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Wingdings 3</vt:lpstr>
      <vt:lpstr>Facet</vt:lpstr>
      <vt:lpstr>Introduction to Machine Learning </vt:lpstr>
      <vt:lpstr>PowerPoint Presentation</vt:lpstr>
      <vt:lpstr>PowerPoint Presentation</vt:lpstr>
      <vt:lpstr>What is Machine Learning?</vt:lpstr>
      <vt:lpstr>Why Machine Learning?</vt:lpstr>
      <vt:lpstr>Why Now?</vt:lpstr>
      <vt:lpstr>Let’s see the usage in Real Life</vt:lpstr>
      <vt:lpstr>Machine Learning Applications</vt:lpstr>
      <vt:lpstr>PowerPoint Presentation</vt:lpstr>
      <vt:lpstr>Machine Learning in Real Life (contd.)</vt:lpstr>
      <vt:lpstr>it’s not (Snapshot of Spam folder)</vt:lpstr>
      <vt:lpstr>NER (Named Entity Recognition)</vt:lpstr>
      <vt:lpstr>Similar/Duplicate Images</vt:lpstr>
      <vt:lpstr>Recommendations</vt:lpstr>
      <vt:lpstr>The concept of learning in a ML system</vt:lpstr>
      <vt:lpstr>PowerPoint Presentation</vt:lpstr>
      <vt:lpstr>PowerPoint Presentation</vt:lpstr>
      <vt:lpstr>PowerPoint Presentation</vt:lpstr>
      <vt:lpstr>PowerPoint Presentation</vt:lpstr>
      <vt:lpstr>The Learning Process</vt:lpstr>
      <vt:lpstr>PowerPoint Presentation</vt:lpstr>
      <vt:lpstr>PowerPoint Presentation</vt:lpstr>
      <vt:lpstr>Unsupervised Learning</vt:lpstr>
      <vt:lpstr>Semi-Supervised Learning</vt:lpstr>
      <vt:lpstr>Reinforcement Learning</vt:lpstr>
      <vt:lpstr>Machine Learning Techniques</vt:lpstr>
      <vt:lpstr>Techniques</vt:lpstr>
      <vt:lpstr>PowerPoint Presentation</vt:lpstr>
      <vt:lpstr>Popular Frameworks/Tools</vt:lpstr>
      <vt:lpstr>Learning Algorithms</vt:lpstr>
      <vt:lpstr>Learning Tasks</vt:lpstr>
      <vt:lpstr>Questions?</vt:lpstr>
      <vt:lpstr>Thanks!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</dc:title>
  <dc:creator>Rishav Gupta</dc:creator>
  <cp:lastModifiedBy>Rishav Gupta</cp:lastModifiedBy>
  <cp:revision>25</cp:revision>
  <dcterms:created xsi:type="dcterms:W3CDTF">2017-05-26T22:53:53Z</dcterms:created>
  <dcterms:modified xsi:type="dcterms:W3CDTF">2017-05-27T12:45:31Z</dcterms:modified>
</cp:coreProperties>
</file>