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autam_Jig11226\LogGraded\rankcurve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Gain</a:t>
            </a:r>
            <a:r>
              <a:rPr lang="en-US" b="1" baseline="0"/>
              <a:t> Chart</a:t>
            </a:r>
            <a:endParaRPr lang="en-US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Sheet1!$L$2</c:f>
              <c:strCache>
                <c:ptCount val="1"/>
                <c:pt idx="0">
                  <c:v>Random Expected %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Sheet1!$L$3:$L$12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Sheet1!$M$2</c:f>
              <c:strCache>
                <c:ptCount val="1"/>
                <c:pt idx="0">
                  <c:v>Model Predicted%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Sheet1!$M$3:$M$12</c:f>
              <c:numCache>
                <c:formatCode>General</c:formatCode>
                <c:ptCount val="10"/>
                <c:pt idx="0">
                  <c:v>54.589585172109444</c:v>
                </c:pt>
                <c:pt idx="1">
                  <c:v>74.036481318034717</c:v>
                </c:pt>
                <c:pt idx="2">
                  <c:v>83.686378346572525</c:v>
                </c:pt>
                <c:pt idx="3">
                  <c:v>89.496910856134164</c:v>
                </c:pt>
                <c:pt idx="4">
                  <c:v>93.424536628420114</c:v>
                </c:pt>
                <c:pt idx="5">
                  <c:v>96.160635481023832</c:v>
                </c:pt>
                <c:pt idx="6">
                  <c:v>98.05825242718447</c:v>
                </c:pt>
                <c:pt idx="7">
                  <c:v>99.176228302441899</c:v>
                </c:pt>
                <c:pt idx="8">
                  <c:v>99.749926448955577</c:v>
                </c:pt>
                <c:pt idx="9">
                  <c:v>100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53015088"/>
        <c:axId val="-353026512"/>
      </c:lineChart>
      <c:catAx>
        <c:axId val="-3530150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53026512"/>
        <c:crosses val="autoZero"/>
        <c:auto val="1"/>
        <c:lblAlgn val="ctr"/>
        <c:lblOffset val="100"/>
        <c:noMultiLvlLbl val="0"/>
      </c:catAx>
      <c:valAx>
        <c:axId val="-35302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53015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0863-D470-41CC-9A7B-B71AE687AA3F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164F-AD1C-4AF7-B37B-0FA0732DA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7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0863-D470-41CC-9A7B-B71AE687AA3F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164F-AD1C-4AF7-B37B-0FA0732DA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1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0863-D470-41CC-9A7B-B71AE687AA3F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164F-AD1C-4AF7-B37B-0FA0732DA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7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0863-D470-41CC-9A7B-B71AE687AA3F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164F-AD1C-4AF7-B37B-0FA0732DA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6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0863-D470-41CC-9A7B-B71AE687AA3F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164F-AD1C-4AF7-B37B-0FA0732DA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9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0863-D470-41CC-9A7B-B71AE687AA3F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164F-AD1C-4AF7-B37B-0FA0732DA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0863-D470-41CC-9A7B-B71AE687AA3F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164F-AD1C-4AF7-B37B-0FA0732DA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6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0863-D470-41CC-9A7B-B71AE687AA3F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164F-AD1C-4AF7-B37B-0FA0732DA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0863-D470-41CC-9A7B-B71AE687AA3F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164F-AD1C-4AF7-B37B-0FA0732DA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2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0863-D470-41CC-9A7B-B71AE687AA3F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164F-AD1C-4AF7-B37B-0FA0732DA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0863-D470-41CC-9A7B-B71AE687AA3F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164F-AD1C-4AF7-B37B-0FA0732DA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3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80863-D470-41CC-9A7B-B71AE687AA3F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6164F-AD1C-4AF7-B37B-0FA0732DA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5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</a:p>
          <a:p>
            <a:r>
              <a:rPr lang="en-US" dirty="0" smtClean="0"/>
              <a:t>               - </a:t>
            </a:r>
            <a:r>
              <a:rPr lang="en-US" dirty="0" err="1" smtClean="0"/>
              <a:t>Gautam</a:t>
            </a:r>
            <a:r>
              <a:rPr lang="en-US" dirty="0" smtClean="0"/>
              <a:t> </a:t>
            </a:r>
            <a:r>
              <a:rPr lang="en-US" dirty="0" err="1" smtClean="0"/>
              <a:t>Sondhi</a:t>
            </a:r>
            <a:r>
              <a:rPr lang="en-US" dirty="0" smtClean="0"/>
              <a:t>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53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77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Building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1219"/>
            <a:ext cx="10515600" cy="5165744"/>
          </a:xfrm>
        </p:spPr>
        <p:txBody>
          <a:bodyPr/>
          <a:lstStyle/>
          <a:p>
            <a:r>
              <a:rPr lang="en-US" dirty="0" smtClean="0"/>
              <a:t>Split the data into two following datasets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Training Dataset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Validation Dataset</a:t>
            </a: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/*Model Building -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Splitting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data*/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proc </a:t>
            </a:r>
            <a:r>
              <a:rPr lang="en-US" sz="1600" dirty="0" err="1"/>
              <a:t>surveyselect</a:t>
            </a:r>
            <a:r>
              <a:rPr lang="en-US" sz="1600" dirty="0"/>
              <a:t> data=</a:t>
            </a:r>
            <a:r>
              <a:rPr lang="en-US" sz="1600" dirty="0" err="1"/>
              <a:t>card.creditcard_final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method = SRS out=samp1 </a:t>
            </a:r>
            <a:r>
              <a:rPr lang="en-US" sz="1600" dirty="0" err="1"/>
              <a:t>samprate</a:t>
            </a:r>
            <a:r>
              <a:rPr lang="en-US" sz="1600" dirty="0"/>
              <a:t>=0.70 </a:t>
            </a:r>
            <a:r>
              <a:rPr lang="en-US" sz="1600" dirty="0" err="1"/>
              <a:t>outall</a:t>
            </a:r>
            <a:r>
              <a:rPr lang="en-US" sz="16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run</a:t>
            </a:r>
            <a:r>
              <a:rPr lang="en-US" sz="1600" b="1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/*Training and validate datasets</a:t>
            </a:r>
            <a:r>
              <a:rPr lang="en-US" sz="1600" dirty="0" smtClean="0"/>
              <a:t>*/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data </a:t>
            </a:r>
            <a:r>
              <a:rPr lang="en-US" sz="1600" dirty="0" err="1"/>
              <a:t>card.creditcard_train</a:t>
            </a:r>
            <a:r>
              <a:rPr lang="en-US" sz="1600" dirty="0"/>
              <a:t> </a:t>
            </a:r>
            <a:r>
              <a:rPr lang="en-US" sz="1600" dirty="0" err="1"/>
              <a:t>card.creditcard_validate</a:t>
            </a:r>
            <a:r>
              <a:rPr lang="en-US" sz="16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set samp1;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if selected = 0 then output </a:t>
            </a:r>
            <a:r>
              <a:rPr lang="en-US" sz="1600" dirty="0" err="1"/>
              <a:t>card.creditcard_train</a:t>
            </a:r>
            <a:r>
              <a:rPr lang="en-US" sz="16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else if selected = 1 then output </a:t>
            </a:r>
            <a:r>
              <a:rPr lang="en-US" sz="1600" dirty="0" err="1"/>
              <a:t>card.creditcard_validate</a:t>
            </a:r>
            <a:r>
              <a:rPr lang="en-US" sz="16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run;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47260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5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Logistic Regression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9704"/>
            <a:ext cx="10515600" cy="5187259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Starting with the analysis , we ran Proc logistic with all the variable to interpret the outcome and find out significant and insignificant variable . </a:t>
            </a:r>
          </a:p>
          <a:p>
            <a:r>
              <a:rPr lang="en-US" sz="2000" dirty="0" smtClean="0"/>
              <a:t>Ran multiple iterations by removing insignificant , intuitively incorrect variable .</a:t>
            </a:r>
          </a:p>
          <a:p>
            <a:r>
              <a:rPr lang="en-US" sz="2000" dirty="0" smtClean="0"/>
              <a:t>Came up with the following final model :</a:t>
            </a:r>
          </a:p>
          <a:p>
            <a:pPr marL="0" indent="0">
              <a:spcBef>
                <a:spcPts val="0"/>
              </a:spcBef>
              <a:buNone/>
            </a:pPr>
            <a:endParaRPr lang="en-US" sz="21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</a:rPr>
              <a:t>/*</a:t>
            </a:r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Final Model 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</a:rPr>
              <a:t>*/</a:t>
            </a:r>
            <a:endParaRPr lang="en-US" sz="21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proc logistic data= </a:t>
            </a:r>
            <a:r>
              <a:rPr lang="en-US" sz="2100" dirty="0" err="1">
                <a:solidFill>
                  <a:schemeClr val="bg2">
                    <a:lumMod val="25000"/>
                  </a:schemeClr>
                </a:solidFill>
              </a:rPr>
              <a:t>card.creditcard_train</a:t>
            </a:r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 descending </a:t>
            </a:r>
            <a:r>
              <a:rPr lang="en-US" sz="2100" dirty="0" err="1">
                <a:solidFill>
                  <a:schemeClr val="bg2">
                    <a:lumMod val="25000"/>
                  </a:schemeClr>
                </a:solidFill>
              </a:rPr>
              <a:t>outmodel</a:t>
            </a:r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=</a:t>
            </a:r>
            <a:r>
              <a:rPr lang="en-US" sz="2100" dirty="0" err="1">
                <a:solidFill>
                  <a:schemeClr val="bg2">
                    <a:lumMod val="25000"/>
                  </a:schemeClr>
                </a:solidFill>
              </a:rPr>
              <a:t>dmm</a:t>
            </a:r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model </a:t>
            </a:r>
            <a:r>
              <a:rPr lang="en-US" sz="2100" dirty="0" err="1">
                <a:solidFill>
                  <a:schemeClr val="bg2">
                    <a:lumMod val="25000"/>
                  </a:schemeClr>
                </a:solidFill>
              </a:rPr>
              <a:t>NPA_Status</a:t>
            </a:r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sz="2100" dirty="0" err="1">
                <a:solidFill>
                  <a:schemeClr val="bg2">
                    <a:lumMod val="25000"/>
                  </a:schemeClr>
                </a:solidFill>
              </a:rPr>
              <a:t>RevolvingUtilizationOfUnsecuredL</a:t>
            </a:r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                   age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                   </a:t>
            </a:r>
            <a:r>
              <a:rPr lang="en-US" sz="2100" dirty="0" err="1">
                <a:solidFill>
                  <a:schemeClr val="bg2">
                    <a:lumMod val="25000"/>
                  </a:schemeClr>
                </a:solidFill>
              </a:rPr>
              <a:t>gen_new</a:t>
            </a:r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 north east west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                   </a:t>
            </a:r>
            <a:r>
              <a:rPr lang="en-US" sz="2100" dirty="0" err="1">
                <a:solidFill>
                  <a:schemeClr val="bg2">
                    <a:lumMod val="25000"/>
                  </a:schemeClr>
                </a:solidFill>
              </a:rPr>
              <a:t>house_own</a:t>
            </a:r>
            <a:endParaRPr lang="en-US" sz="21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                   </a:t>
            </a:r>
            <a:r>
              <a:rPr lang="en-US" sz="2100" dirty="0" err="1">
                <a:solidFill>
                  <a:schemeClr val="bg2">
                    <a:lumMod val="25000"/>
                  </a:schemeClr>
                </a:solidFill>
              </a:rPr>
              <a:t>self_emp</a:t>
            </a:r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 officer_1 officer_2 officer_3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                   </a:t>
            </a:r>
            <a:r>
              <a:rPr lang="en-US" sz="2100" dirty="0" err="1">
                <a:solidFill>
                  <a:schemeClr val="bg2">
                    <a:lumMod val="25000"/>
                  </a:schemeClr>
                </a:solidFill>
              </a:rPr>
              <a:t>edu_prof</a:t>
            </a:r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bg2">
                    <a:lumMod val="25000"/>
                  </a:schemeClr>
                </a:solidFill>
              </a:rPr>
              <a:t>edu_grad</a:t>
            </a:r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bg2">
                    <a:lumMod val="25000"/>
                  </a:schemeClr>
                </a:solidFill>
              </a:rPr>
              <a:t>edu_postgrd</a:t>
            </a:r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                   /*</a:t>
            </a:r>
            <a:r>
              <a:rPr lang="en-US" sz="2100" dirty="0" err="1">
                <a:solidFill>
                  <a:schemeClr val="bg2">
                    <a:lumMod val="25000"/>
                  </a:schemeClr>
                </a:solidFill>
              </a:rPr>
              <a:t>debtratio</a:t>
            </a:r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                   </a:t>
            </a:r>
            <a:r>
              <a:rPr lang="en-US" sz="2100" dirty="0" err="1">
                <a:solidFill>
                  <a:schemeClr val="bg2">
                    <a:lumMod val="25000"/>
                  </a:schemeClr>
                </a:solidFill>
              </a:rPr>
              <a:t>NumberOfOpenCreditLinesAndLoans</a:t>
            </a:r>
            <a:endParaRPr lang="en-US" sz="21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                   </a:t>
            </a:r>
            <a:r>
              <a:rPr lang="en-US" sz="2100" dirty="0" err="1">
                <a:solidFill>
                  <a:schemeClr val="bg2">
                    <a:lumMod val="25000"/>
                  </a:schemeClr>
                </a:solidFill>
              </a:rPr>
              <a:t>NumberRealEstateLoansOrLines</a:t>
            </a:r>
            <a:endParaRPr lang="en-US" sz="21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                   NumberOfTime60_89DaysPastDueNotW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                   </a:t>
            </a:r>
            <a:r>
              <a:rPr lang="en-US" sz="2100" dirty="0" err="1">
                <a:solidFill>
                  <a:schemeClr val="bg2">
                    <a:lumMod val="25000"/>
                  </a:schemeClr>
                </a:solidFill>
              </a:rPr>
              <a:t>monthlyincome</a:t>
            </a:r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                   </a:t>
            </a:r>
            <a:r>
              <a:rPr lang="en-US" sz="2100" dirty="0" err="1">
                <a:solidFill>
                  <a:schemeClr val="bg2">
                    <a:lumMod val="25000"/>
                  </a:schemeClr>
                </a:solidFill>
              </a:rPr>
              <a:t>NumberOfDependents</a:t>
            </a:r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 / </a:t>
            </a:r>
            <a:r>
              <a:rPr lang="en-US" sz="2100" dirty="0" err="1">
                <a:solidFill>
                  <a:schemeClr val="bg2">
                    <a:lumMod val="25000"/>
                  </a:schemeClr>
                </a:solidFill>
              </a:rPr>
              <a:t>ctable</a:t>
            </a:r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bg2">
                    <a:lumMod val="25000"/>
                  </a:schemeClr>
                </a:solidFill>
              </a:rPr>
              <a:t>lackfit</a:t>
            </a:r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score out=</a:t>
            </a:r>
            <a:r>
              <a:rPr lang="en-US" sz="2100" dirty="0" err="1">
                <a:solidFill>
                  <a:schemeClr val="bg2">
                    <a:lumMod val="25000"/>
                  </a:schemeClr>
                </a:solidFill>
              </a:rPr>
              <a:t>dmp</a:t>
            </a:r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run;</a:t>
            </a:r>
            <a:endParaRPr lang="en-US" sz="21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21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70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Revising Model with Validation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9704"/>
            <a:ext cx="10515600" cy="5187259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Model needs to validated against the validation dataset , we get results similar or somewhat similar to training dataset . </a:t>
            </a:r>
          </a:p>
          <a:p>
            <a:r>
              <a:rPr lang="en-US" sz="2000" dirty="0" smtClean="0"/>
              <a:t>If the output has similar coefficients and significant variable , we can validate the model .</a:t>
            </a:r>
          </a:p>
          <a:p>
            <a:r>
              <a:rPr lang="en-US" sz="2000" dirty="0" smtClean="0"/>
              <a:t>Running the same model with validation data 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/*Validation Data*/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solidFill>
                  <a:schemeClr val="bg2">
                    <a:lumMod val="25000"/>
                  </a:schemeClr>
                </a:solidFill>
              </a:rPr>
              <a:t>proc logistic data= </a:t>
            </a:r>
            <a:r>
              <a:rPr lang="en-US" sz="1900" dirty="0" err="1">
                <a:solidFill>
                  <a:schemeClr val="bg2">
                    <a:lumMod val="25000"/>
                  </a:schemeClr>
                </a:solidFill>
              </a:rPr>
              <a:t>card.creditcard_validate</a:t>
            </a:r>
            <a:r>
              <a:rPr lang="en-US" sz="1900" dirty="0">
                <a:solidFill>
                  <a:schemeClr val="bg2">
                    <a:lumMod val="25000"/>
                  </a:schemeClr>
                </a:solidFill>
              </a:rPr>
              <a:t> descending </a:t>
            </a:r>
            <a:r>
              <a:rPr lang="en-US" sz="1900" dirty="0" err="1">
                <a:solidFill>
                  <a:schemeClr val="bg2">
                    <a:lumMod val="25000"/>
                  </a:schemeClr>
                </a:solidFill>
              </a:rPr>
              <a:t>outmodel</a:t>
            </a:r>
            <a:r>
              <a:rPr lang="en-US" sz="1900" dirty="0">
                <a:solidFill>
                  <a:schemeClr val="bg2">
                    <a:lumMod val="25000"/>
                  </a:schemeClr>
                </a:solidFill>
              </a:rPr>
              <a:t>=</a:t>
            </a:r>
            <a:r>
              <a:rPr lang="en-US" sz="1900" dirty="0" err="1">
                <a:solidFill>
                  <a:schemeClr val="bg2">
                    <a:lumMod val="25000"/>
                  </a:schemeClr>
                </a:solidFill>
              </a:rPr>
              <a:t>dmm</a:t>
            </a:r>
            <a:r>
              <a:rPr lang="en-US" sz="19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solidFill>
                  <a:schemeClr val="bg2">
                    <a:lumMod val="25000"/>
                  </a:schemeClr>
                </a:solidFill>
              </a:rPr>
              <a:t>model </a:t>
            </a:r>
            <a:r>
              <a:rPr lang="en-US" sz="1900" dirty="0" err="1">
                <a:solidFill>
                  <a:schemeClr val="bg2">
                    <a:lumMod val="25000"/>
                  </a:schemeClr>
                </a:solidFill>
              </a:rPr>
              <a:t>NPA_Status</a:t>
            </a:r>
            <a:r>
              <a:rPr lang="en-US" sz="19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sz="1900" dirty="0" err="1">
                <a:solidFill>
                  <a:schemeClr val="bg2">
                    <a:lumMod val="25000"/>
                  </a:schemeClr>
                </a:solidFill>
              </a:rPr>
              <a:t>RevolvingUtilizationOfUnsecuredL</a:t>
            </a:r>
            <a:r>
              <a:rPr lang="en-US" sz="19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solidFill>
                  <a:schemeClr val="bg2">
                    <a:lumMod val="25000"/>
                  </a:schemeClr>
                </a:solidFill>
              </a:rPr>
              <a:t>                   age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solidFill>
                  <a:schemeClr val="bg2">
                    <a:lumMod val="25000"/>
                  </a:schemeClr>
                </a:solidFill>
              </a:rPr>
              <a:t>                   </a:t>
            </a:r>
            <a:r>
              <a:rPr lang="en-US" sz="1900" dirty="0" err="1">
                <a:solidFill>
                  <a:schemeClr val="bg2">
                    <a:lumMod val="25000"/>
                  </a:schemeClr>
                </a:solidFill>
              </a:rPr>
              <a:t>gen_new</a:t>
            </a:r>
            <a:r>
              <a:rPr lang="en-US" sz="1900" dirty="0">
                <a:solidFill>
                  <a:schemeClr val="bg2">
                    <a:lumMod val="25000"/>
                  </a:schemeClr>
                </a:solidFill>
              </a:rPr>
              <a:t> north east west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solidFill>
                  <a:schemeClr val="bg2">
                    <a:lumMod val="25000"/>
                  </a:schemeClr>
                </a:solidFill>
              </a:rPr>
              <a:t>                   </a:t>
            </a:r>
            <a:r>
              <a:rPr lang="en-US" sz="1900" dirty="0" err="1">
                <a:solidFill>
                  <a:schemeClr val="bg2">
                    <a:lumMod val="25000"/>
                  </a:schemeClr>
                </a:solidFill>
              </a:rPr>
              <a:t>house_own</a:t>
            </a:r>
            <a:endParaRPr lang="en-US" sz="19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solidFill>
                  <a:schemeClr val="bg2">
                    <a:lumMod val="25000"/>
                  </a:schemeClr>
                </a:solidFill>
              </a:rPr>
              <a:t>                   </a:t>
            </a:r>
            <a:r>
              <a:rPr lang="en-US" sz="1900" dirty="0" err="1">
                <a:solidFill>
                  <a:schemeClr val="bg2">
                    <a:lumMod val="25000"/>
                  </a:schemeClr>
                </a:solidFill>
              </a:rPr>
              <a:t>self_emp</a:t>
            </a:r>
            <a:r>
              <a:rPr lang="en-US" sz="1900" dirty="0">
                <a:solidFill>
                  <a:schemeClr val="bg2">
                    <a:lumMod val="25000"/>
                  </a:schemeClr>
                </a:solidFill>
              </a:rPr>
              <a:t> officer_1 officer_2 officer_3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solidFill>
                  <a:schemeClr val="bg2">
                    <a:lumMod val="25000"/>
                  </a:schemeClr>
                </a:solidFill>
              </a:rPr>
              <a:t>                   </a:t>
            </a:r>
            <a:r>
              <a:rPr lang="en-US" sz="1900" dirty="0" err="1">
                <a:solidFill>
                  <a:schemeClr val="bg2">
                    <a:lumMod val="25000"/>
                  </a:schemeClr>
                </a:solidFill>
              </a:rPr>
              <a:t>edu_prof</a:t>
            </a:r>
            <a:r>
              <a:rPr lang="en-US" sz="1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bg2">
                    <a:lumMod val="25000"/>
                  </a:schemeClr>
                </a:solidFill>
              </a:rPr>
              <a:t>edu_grad</a:t>
            </a:r>
            <a:r>
              <a:rPr lang="en-US" sz="1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bg2">
                    <a:lumMod val="25000"/>
                  </a:schemeClr>
                </a:solidFill>
              </a:rPr>
              <a:t>edu_postgrd</a:t>
            </a:r>
            <a:r>
              <a:rPr lang="en-US" sz="19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solidFill>
                  <a:schemeClr val="bg2">
                    <a:lumMod val="25000"/>
                  </a:schemeClr>
                </a:solidFill>
              </a:rPr>
              <a:t>                   /*</a:t>
            </a:r>
            <a:r>
              <a:rPr lang="en-US" sz="1900" dirty="0" err="1">
                <a:solidFill>
                  <a:schemeClr val="bg2">
                    <a:lumMod val="25000"/>
                  </a:schemeClr>
                </a:solidFill>
              </a:rPr>
              <a:t>debtratio</a:t>
            </a:r>
            <a:r>
              <a:rPr lang="en-US" sz="1900" dirty="0">
                <a:solidFill>
                  <a:schemeClr val="bg2">
                    <a:lumMod val="25000"/>
                  </a:schemeClr>
                </a:solidFill>
              </a:rPr>
              <a:t>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solidFill>
                  <a:schemeClr val="bg2">
                    <a:lumMod val="25000"/>
                  </a:schemeClr>
                </a:solidFill>
              </a:rPr>
              <a:t>                   </a:t>
            </a:r>
            <a:r>
              <a:rPr lang="en-US" sz="1900" dirty="0" err="1">
                <a:solidFill>
                  <a:schemeClr val="bg2">
                    <a:lumMod val="25000"/>
                  </a:schemeClr>
                </a:solidFill>
              </a:rPr>
              <a:t>NumberOfOpenCreditLinesAndLoans</a:t>
            </a:r>
            <a:endParaRPr lang="en-US" sz="19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solidFill>
                  <a:schemeClr val="bg2">
                    <a:lumMod val="25000"/>
                  </a:schemeClr>
                </a:solidFill>
              </a:rPr>
              <a:t>                   </a:t>
            </a:r>
            <a:r>
              <a:rPr lang="en-US" sz="1900" dirty="0" err="1">
                <a:solidFill>
                  <a:schemeClr val="bg2">
                    <a:lumMod val="25000"/>
                  </a:schemeClr>
                </a:solidFill>
              </a:rPr>
              <a:t>NumberRealEstateLoansOrLines</a:t>
            </a:r>
            <a:endParaRPr lang="en-US" sz="19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solidFill>
                  <a:schemeClr val="bg2">
                    <a:lumMod val="25000"/>
                  </a:schemeClr>
                </a:solidFill>
              </a:rPr>
              <a:t>                   NumberOfTime60_89DaysPastDueNotW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solidFill>
                  <a:schemeClr val="bg2">
                    <a:lumMod val="25000"/>
                  </a:schemeClr>
                </a:solidFill>
              </a:rPr>
              <a:t>                   </a:t>
            </a:r>
            <a:r>
              <a:rPr lang="en-US" sz="1900" dirty="0" err="1">
                <a:solidFill>
                  <a:schemeClr val="bg2">
                    <a:lumMod val="25000"/>
                  </a:schemeClr>
                </a:solidFill>
              </a:rPr>
              <a:t>monthlyincome</a:t>
            </a:r>
            <a:r>
              <a:rPr lang="en-US" sz="19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solidFill>
                  <a:schemeClr val="bg2">
                    <a:lumMod val="25000"/>
                  </a:schemeClr>
                </a:solidFill>
              </a:rPr>
              <a:t>                   </a:t>
            </a:r>
            <a:r>
              <a:rPr lang="en-US" sz="1900" dirty="0" err="1">
                <a:solidFill>
                  <a:schemeClr val="bg2">
                    <a:lumMod val="25000"/>
                  </a:schemeClr>
                </a:solidFill>
              </a:rPr>
              <a:t>NumberOfDependents</a:t>
            </a:r>
            <a:r>
              <a:rPr lang="en-US" sz="1900" dirty="0">
                <a:solidFill>
                  <a:schemeClr val="bg2">
                    <a:lumMod val="25000"/>
                  </a:schemeClr>
                </a:solidFill>
              </a:rPr>
              <a:t> / </a:t>
            </a:r>
            <a:r>
              <a:rPr lang="en-US" sz="1900" dirty="0" err="1">
                <a:solidFill>
                  <a:schemeClr val="bg2">
                    <a:lumMod val="25000"/>
                  </a:schemeClr>
                </a:solidFill>
              </a:rPr>
              <a:t>ctable</a:t>
            </a:r>
            <a:r>
              <a:rPr lang="en-US" sz="1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bg2">
                    <a:lumMod val="25000"/>
                  </a:schemeClr>
                </a:solidFill>
              </a:rPr>
              <a:t>lackfit</a:t>
            </a:r>
            <a:r>
              <a:rPr lang="en-US" sz="1900" dirty="0">
                <a:solidFill>
                  <a:schemeClr val="bg2">
                    <a:lumMod val="25000"/>
                  </a:schemeClr>
                </a:solidFill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solidFill>
                  <a:schemeClr val="bg2">
                    <a:lumMod val="25000"/>
                  </a:schemeClr>
                </a:solidFill>
              </a:rPr>
              <a:t>                   score out=</a:t>
            </a:r>
            <a:r>
              <a:rPr lang="en-US" sz="1900" dirty="0" err="1">
                <a:solidFill>
                  <a:schemeClr val="bg2">
                    <a:lumMod val="25000"/>
                  </a:schemeClr>
                </a:solidFill>
              </a:rPr>
              <a:t>dmp</a:t>
            </a:r>
            <a:r>
              <a:rPr lang="en-US" sz="19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solidFill>
                  <a:schemeClr val="bg2">
                    <a:lumMod val="25000"/>
                  </a:schemeClr>
                </a:solidFill>
              </a:rPr>
              <a:t>run;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13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85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  : Model fit statistics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613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69809" tIns="152352" rIns="169809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cap="none" normalizeH="0" baseline="0" smtClean="0">
              <a:ln>
                <a:noFill/>
              </a:ln>
              <a:solidFill>
                <a:srgbClr val="002288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940272"/>
              </p:ext>
            </p:extLst>
          </p:nvPr>
        </p:nvGraphicFramePr>
        <p:xfrm>
          <a:off x="838200" y="903641"/>
          <a:ext cx="10844604" cy="1657350"/>
        </p:xfrm>
        <a:graphic>
          <a:graphicData uri="http://schemas.openxmlformats.org/drawingml/2006/table">
            <a:tbl>
              <a:tblPr/>
              <a:tblGrid>
                <a:gridCol w="3614868"/>
                <a:gridCol w="3614868"/>
                <a:gridCol w="3614868"/>
              </a:tblGrid>
              <a:tr h="187184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Response Profile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7184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Ordered Value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NPA_Status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Total Frequency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</a:tr>
              <a:tr h="187184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 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6798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187184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 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96698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187184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Probability modeled is </a:t>
                      </a:r>
                      <a:r>
                        <a:rPr lang="en-US" b="1" dirty="0" err="1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NPA_Status</a:t>
                      </a:r>
                      <a:r>
                        <a:rPr lang="en-US" b="1" dirty="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='1'.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213001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69809" tIns="152352" rIns="169809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cap="none" normalizeH="0" baseline="0" smtClean="0">
              <a:ln>
                <a:noFill/>
              </a:ln>
              <a:solidFill>
                <a:srgbClr val="002288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497062"/>
              </p:ext>
            </p:extLst>
          </p:nvPr>
        </p:nvGraphicFramePr>
        <p:xfrm>
          <a:off x="838200" y="2700169"/>
          <a:ext cx="10866120" cy="1657350"/>
        </p:xfrm>
        <a:graphic>
          <a:graphicData uri="http://schemas.openxmlformats.org/drawingml/2006/table">
            <a:tbl>
              <a:tblPr/>
              <a:tblGrid>
                <a:gridCol w="3622040"/>
                <a:gridCol w="3622040"/>
                <a:gridCol w="3622040"/>
              </a:tblGrid>
              <a:tr h="204395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Model Fit Statistics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4395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Criterion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Intercept only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Intercept and Covariates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</a:tr>
              <a:tr h="20439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AIC 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50161.981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35711.844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0439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SC 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50171.529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35902.789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0439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-2 Log L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50159.981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35671.844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179086"/>
              </p:ext>
            </p:extLst>
          </p:nvPr>
        </p:nvGraphicFramePr>
        <p:xfrm>
          <a:off x="838198" y="4485052"/>
          <a:ext cx="10887636" cy="1657350"/>
        </p:xfrm>
        <a:graphic>
          <a:graphicData uri="http://schemas.openxmlformats.org/drawingml/2006/table">
            <a:tbl>
              <a:tblPr/>
              <a:tblGrid>
                <a:gridCol w="2721909"/>
                <a:gridCol w="2721909"/>
                <a:gridCol w="2721909"/>
                <a:gridCol w="2721909"/>
              </a:tblGrid>
              <a:tr h="0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Testing Global Null Hypothesis: BETA=0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Test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Chi-Square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DF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Pr &gt; Chi-Square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Likelihood Ratio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14488.1377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Score 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18512.8663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Wald 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9740.6591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496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07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Output: Beta Coefficients and Significant variables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439637"/>
              </p:ext>
            </p:extLst>
          </p:nvPr>
        </p:nvGraphicFramePr>
        <p:xfrm>
          <a:off x="838199" y="935917"/>
          <a:ext cx="10672482" cy="5658517"/>
        </p:xfrm>
        <a:graphic>
          <a:graphicData uri="http://schemas.openxmlformats.org/drawingml/2006/table">
            <a:tbl>
              <a:tblPr/>
              <a:tblGrid>
                <a:gridCol w="1778747"/>
                <a:gridCol w="1778747"/>
                <a:gridCol w="1778747"/>
                <a:gridCol w="1778747"/>
                <a:gridCol w="1778747"/>
                <a:gridCol w="1778747"/>
              </a:tblGrid>
              <a:tr h="181460"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Analysis of Maximum Likelihood Estimates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295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Parameter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DF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Estimate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Standard Error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Wald Chi-Square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Pr &gt; ChiSq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</a:tr>
              <a:tr h="18146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Intercept 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-2.2862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0.0938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593.5813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48444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RevolvingUtilizationOfUnsecuredL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2.1813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0.0390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3132.7468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18146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age 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-0.0175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0.00115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233.3007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18146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gen_new 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-0.2948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0.0365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65.3848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18146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north 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1.2416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0.0458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733.7108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18146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east 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0.2762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0.0695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15.8002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18146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west 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2.3512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0.0407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3341.0405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18146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house_own 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-0.3706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0.0345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115.0759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18146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self_emp 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-0.4952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0.0456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117.8518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18146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officer_1 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-0.4541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0.0714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40.4787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18146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officer_2 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0.2540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0.0646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15.4406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18146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officer_3 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-0.4314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0.0683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39.8985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18146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edu_prof 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-1.9049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0.0517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1357.5569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18146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edu_grad 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-1.9131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0.0549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1216.2345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18146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edu_postgrd 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-1.1928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0.0594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403.4265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48444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NumberOfOpenCreditLinesAndLoans 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0.0270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0.00315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73.5580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48444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NumberRealEstateLoansOrLines 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0.1005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0.0139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52.2341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48444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NumberOfTime60_89DaysPastDueNotW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1.1063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0.0284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1517.0589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3295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monthlyincome 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-0.00003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3.86E-6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51.9207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3295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NumberOfDependents 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0.0687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0.0124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30.6918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12060" marR="12060" marT="12060" marB="1206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566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70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Concordance table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6862165"/>
              </p:ext>
            </p:extLst>
          </p:nvPr>
        </p:nvGraphicFramePr>
        <p:xfrm>
          <a:off x="838200" y="1042604"/>
          <a:ext cx="10515600" cy="1657350"/>
        </p:xfrm>
        <a:graphic>
          <a:graphicData uri="http://schemas.openxmlformats.org/drawingml/2006/table">
            <a:tbl>
              <a:tblPr/>
              <a:tblGrid>
                <a:gridCol w="2628900"/>
                <a:gridCol w="2628900"/>
                <a:gridCol w="2628900"/>
                <a:gridCol w="2628900"/>
              </a:tblGrid>
              <a:tr h="0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Association of Predicted Probabilities and Observed Responses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Percent Concordant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87.0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Somer's D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0.747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Percent Discordant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12.4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Gamma 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0.751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Percent Tied 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0.6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Tau-a 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0.092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Pairs 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6.5735E8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 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0.873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01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2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Ranking the Model </a:t>
            </a:r>
            <a:br>
              <a:rPr lang="en-US" dirty="0" smtClean="0"/>
            </a:br>
            <a:r>
              <a:rPr lang="en-US" sz="2000" i="1" dirty="0" smtClean="0">
                <a:solidFill>
                  <a:srgbClr val="C00000"/>
                </a:solidFill>
              </a:rPr>
              <a:t/>
            </a:r>
            <a:br>
              <a:rPr lang="en-US" sz="2000" i="1" dirty="0" smtClean="0">
                <a:solidFill>
                  <a:srgbClr val="C00000"/>
                </a:solidFill>
              </a:rPr>
            </a:br>
            <a:r>
              <a:rPr lang="en-US" sz="2000" i="1" dirty="0" smtClean="0">
                <a:solidFill>
                  <a:srgbClr val="C00000"/>
                </a:solidFill>
              </a:rPr>
              <a:t>Excel Sheet present in path </a:t>
            </a:r>
            <a:r>
              <a:rPr lang="en-US" sz="2000" i="1" dirty="0">
                <a:solidFill>
                  <a:srgbClr val="C00000"/>
                </a:solidFill>
              </a:rPr>
              <a:t>:Y:\Logistic Graded Assignment</a:t>
            </a:r>
            <a:endParaRPr lang="en-US" i="1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9630686"/>
              </p:ext>
            </p:extLst>
          </p:nvPr>
        </p:nvGraphicFramePr>
        <p:xfrm>
          <a:off x="838200" y="1355461"/>
          <a:ext cx="10515601" cy="36145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0219"/>
                <a:gridCol w="1014890"/>
                <a:gridCol w="999395"/>
                <a:gridCol w="495824"/>
                <a:gridCol w="1125934"/>
                <a:gridCol w="1094945"/>
                <a:gridCol w="495824"/>
                <a:gridCol w="859945"/>
                <a:gridCol w="906428"/>
                <a:gridCol w="495824"/>
                <a:gridCol w="658516"/>
                <a:gridCol w="612033"/>
                <a:gridCol w="495824"/>
              </a:tblGrid>
              <a:tr h="24471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NPA_STATUS</a:t>
                      </a:r>
                      <a:endParaRPr lang="en-US" sz="9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Commulative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Commulative</a:t>
                      </a:r>
                      <a:endParaRPr lang="en-US" sz="9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Lift %</a:t>
                      </a:r>
                      <a:endParaRPr lang="en-US" sz="9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43325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Number of observations</a:t>
                      </a:r>
                      <a:endParaRPr lang="en-US" sz="9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0(Good Customers)</a:t>
                      </a:r>
                      <a:endParaRPr lang="en-US" sz="9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 (Bad customers)</a:t>
                      </a:r>
                      <a:endParaRPr lang="en-US" sz="9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Expected Default</a:t>
                      </a:r>
                      <a:endParaRPr lang="en-US" sz="9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Observed Default</a:t>
                      </a:r>
                      <a:endParaRPr lang="en-US" sz="9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Expected default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Observed default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Random Expected %</a:t>
                      </a:r>
                      <a:endParaRPr lang="en-US" sz="9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Model Predicted%</a:t>
                      </a:r>
                      <a:endParaRPr lang="en-US" sz="9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71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10349</a:t>
                      </a:r>
                      <a:endParaRPr lang="en-US" sz="9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6638</a:t>
                      </a:r>
                      <a:endParaRPr lang="en-US" sz="9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3711</a:t>
                      </a:r>
                      <a:endParaRPr lang="en-US" sz="9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54.5895852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545.8959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4471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10350</a:t>
                      </a:r>
                      <a:endParaRPr lang="en-US" sz="9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9028</a:t>
                      </a:r>
                      <a:endParaRPr lang="en-US" sz="9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1322</a:t>
                      </a:r>
                      <a:endParaRPr lang="en-US" sz="9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74.0364813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370.1824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4471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10350</a:t>
                      </a:r>
                      <a:endParaRPr lang="en-US" sz="9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9694</a:t>
                      </a:r>
                      <a:endParaRPr lang="en-US" sz="9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656</a:t>
                      </a:r>
                      <a:endParaRPr lang="en-US" sz="9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5689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83.6863783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278.9546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4471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10349</a:t>
                      </a:r>
                      <a:endParaRPr lang="en-US" sz="9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9954</a:t>
                      </a:r>
                      <a:endParaRPr lang="en-US" sz="9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395</a:t>
                      </a:r>
                      <a:endParaRPr lang="en-US" sz="9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2720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6084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89.4969109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223.7423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4471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10350</a:t>
                      </a:r>
                      <a:endParaRPr lang="en-US" sz="9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10083</a:t>
                      </a:r>
                      <a:endParaRPr lang="en-US" sz="9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267</a:t>
                      </a:r>
                      <a:endParaRPr lang="en-US" sz="9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3400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6351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93.4245366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186.8491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4471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10350</a:t>
                      </a:r>
                      <a:endParaRPr lang="en-US" sz="9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10164</a:t>
                      </a:r>
                      <a:endParaRPr lang="en-US" sz="9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186</a:t>
                      </a:r>
                      <a:endParaRPr lang="en-US" sz="9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6537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96.1606355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160.2677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4471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10349</a:t>
                      </a:r>
                      <a:endParaRPr lang="en-US" sz="9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10220</a:t>
                      </a:r>
                      <a:endParaRPr lang="en-US" sz="9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129</a:t>
                      </a:r>
                      <a:endParaRPr lang="en-US" sz="9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6666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98.0582524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140.0832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4471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10350</a:t>
                      </a:r>
                      <a:endParaRPr lang="en-US" sz="9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10274</a:t>
                      </a:r>
                      <a:endParaRPr lang="en-US" sz="9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76</a:t>
                      </a:r>
                      <a:endParaRPr lang="en-US" sz="9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5440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6742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99.1762283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123.9703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4471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10350</a:t>
                      </a:r>
                      <a:endParaRPr lang="en-US" sz="9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10311</a:t>
                      </a:r>
                      <a:endParaRPr lang="en-US" sz="9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39</a:t>
                      </a:r>
                      <a:endParaRPr lang="en-US" sz="9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6120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6781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99.7499264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110.8333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4471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10349</a:t>
                      </a:r>
                      <a:endParaRPr lang="en-US" sz="9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10332</a:t>
                      </a:r>
                      <a:endParaRPr lang="en-US" sz="9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6800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6798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4471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4471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103496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96698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6798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581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4638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1288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 smtClean="0">
                <a:solidFill>
                  <a:srgbClr val="C00000"/>
                </a:solidFill>
              </a:rPr>
              <a:t>THANK YOU</a:t>
            </a:r>
          </a:p>
          <a:p>
            <a:pPr marL="0" indent="0" algn="ctr">
              <a:buNone/>
            </a:pPr>
            <a:r>
              <a:rPr lang="en-US" i="1" dirty="0" smtClean="0">
                <a:solidFill>
                  <a:srgbClr val="C00000"/>
                </a:solidFill>
              </a:rPr>
              <a:t>SAS Code and Excel sheet present in file :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C00000"/>
                </a:solidFill>
              </a:rPr>
              <a:t>Y:\Logistic Graded Assignment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82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case study is on Predictive analysis using the regression technique called Logistic Regression.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credit card company wants to predict the bad customers for which a model is to be made using the regression technique 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our provided with old customers data involving the details like Region , Education , Occupation , Monthly Income etc.. . We use these variables to create Predictive Modeling . </a:t>
            </a:r>
          </a:p>
        </p:txBody>
      </p:sp>
    </p:spTree>
    <p:extLst>
      <p:ext uri="{BB962C8B-B14F-4D97-AF65-F5344CB8AC3E}">
        <p14:creationId xmlns:p14="http://schemas.microsoft.com/office/powerpoint/2010/main" val="341114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And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value Treatment</a:t>
            </a:r>
          </a:p>
          <a:p>
            <a:r>
              <a:rPr lang="en-US" dirty="0" smtClean="0"/>
              <a:t>Outlier Treatment</a:t>
            </a:r>
          </a:p>
          <a:p>
            <a:r>
              <a:rPr lang="en-US" dirty="0" smtClean="0"/>
              <a:t>Converting Qualitative to Quantitative </a:t>
            </a:r>
          </a:p>
          <a:p>
            <a:r>
              <a:rPr lang="en-US" dirty="0" smtClean="0"/>
              <a:t>Creating Dummy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9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</a:t>
            </a:r>
            <a:r>
              <a:rPr lang="en-US" dirty="0"/>
              <a:t>V</a:t>
            </a:r>
            <a:r>
              <a:rPr lang="en-US" dirty="0" smtClean="0"/>
              <a:t>alue 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, Check for dependent variable as missing values in the dependent variable must not be imputed . Hence , we delete them 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/* </a:t>
            </a:r>
            <a:r>
              <a:rPr lang="en-US" sz="1400" dirty="0"/>
              <a:t>Found two rows with missing value in Dependent variable which we will delete from our dataset</a:t>
            </a:r>
            <a:r>
              <a:rPr lang="en-US" sz="1400" dirty="0" smtClean="0"/>
              <a:t>*/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pc="-1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b="1" spc="-100" dirty="0" smtClean="0"/>
              <a:t>data card.creditcard1;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spc="-100" dirty="0" smtClean="0"/>
              <a:t>set </a:t>
            </a:r>
            <a:r>
              <a:rPr lang="en-US" sz="1600" spc="-100" dirty="0" err="1" smtClean="0"/>
              <a:t>card.creditcard</a:t>
            </a:r>
            <a:r>
              <a:rPr lang="en-US" sz="1600" spc="-1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spc="-100" dirty="0" smtClean="0"/>
              <a:t>if </a:t>
            </a:r>
            <a:r>
              <a:rPr lang="en-US" sz="1600" spc="-100" dirty="0" err="1"/>
              <a:t>npa_status</a:t>
            </a:r>
            <a:r>
              <a:rPr lang="en-US" sz="1600" spc="-100" dirty="0"/>
              <a:t>=" " then delete;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spc="-100" dirty="0"/>
              <a:t>run</a:t>
            </a:r>
            <a:r>
              <a:rPr lang="en-US" sz="1600" b="1" spc="-1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pc="-100" dirty="0"/>
          </a:p>
          <a:p>
            <a:pPr marL="0" indent="0">
              <a:spcBef>
                <a:spcPts val="0"/>
              </a:spcBef>
              <a:buNone/>
            </a:pPr>
            <a:endParaRPr lang="en-US" sz="1600" spc="-100" dirty="0"/>
          </a:p>
        </p:txBody>
      </p:sp>
    </p:spTree>
    <p:extLst>
      <p:ext uri="{BB962C8B-B14F-4D97-AF65-F5344CB8AC3E}">
        <p14:creationId xmlns:p14="http://schemas.microsoft.com/office/powerpoint/2010/main" val="236459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 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Converting Character variable </a:t>
            </a:r>
            <a:r>
              <a:rPr lang="en-US" sz="2000" i="1" dirty="0" err="1" smtClean="0">
                <a:solidFill>
                  <a:schemeClr val="accent5">
                    <a:lumMod val="75000"/>
                  </a:schemeClr>
                </a:solidFill>
              </a:rPr>
              <a:t>Monthlyincome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i="1" dirty="0" err="1" smtClean="0">
                <a:solidFill>
                  <a:schemeClr val="accent5">
                    <a:lumMod val="75000"/>
                  </a:schemeClr>
                </a:solidFill>
              </a:rPr>
              <a:t>NumberOfDependents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to numeric variable produced some missing values .</a:t>
            </a:r>
          </a:p>
          <a:p>
            <a:pPr marL="0" indent="0">
              <a:buNone/>
            </a:pPr>
            <a:r>
              <a:rPr lang="en-US" sz="2000" dirty="0" smtClean="0"/>
              <a:t>Check for Missing value using Proc Mean :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We will treat these values with </a:t>
            </a:r>
            <a:r>
              <a:rPr lang="en-US" sz="2000" u="sng" dirty="0" smtClean="0"/>
              <a:t>Similar Case Imputation </a:t>
            </a:r>
            <a:r>
              <a:rPr lang="en-US" sz="2000" dirty="0" smtClean="0"/>
              <a:t>- Identifying </a:t>
            </a:r>
            <a:r>
              <a:rPr lang="en-US" sz="2000" dirty="0"/>
              <a:t>the similar observation with respect to gender and education </a:t>
            </a:r>
            <a:r>
              <a:rPr lang="en-US" sz="2000" dirty="0" smtClean="0"/>
              <a:t>for </a:t>
            </a:r>
            <a:r>
              <a:rPr lang="en-US" sz="2000" i="1" dirty="0" err="1" smtClean="0">
                <a:solidFill>
                  <a:schemeClr val="accent5">
                    <a:lumMod val="75000"/>
                  </a:schemeClr>
                </a:solidFill>
              </a:rPr>
              <a:t>monthlyincome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/>
              <a:t>and impute the </a:t>
            </a:r>
            <a:r>
              <a:rPr lang="en-US" sz="2000" dirty="0" smtClean="0"/>
              <a:t>average.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Bar Graph on Education with number of Male and Female on Next Slide</a:t>
            </a: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SAS Code Present in Path : </a:t>
            </a:r>
            <a:r>
              <a:rPr lang="en-US" sz="2000" dirty="0">
                <a:solidFill>
                  <a:srgbClr val="C00000"/>
                </a:solidFill>
              </a:rPr>
              <a:t>Y:\Logistic Graded Assignment</a:t>
            </a:r>
            <a:endParaRPr lang="en-US" sz="200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101404"/>
              </p:ext>
            </p:extLst>
          </p:nvPr>
        </p:nvGraphicFramePr>
        <p:xfrm>
          <a:off x="3098203" y="2936838"/>
          <a:ext cx="4260028" cy="1069469"/>
        </p:xfrm>
        <a:graphic>
          <a:graphicData uri="http://schemas.openxmlformats.org/drawingml/2006/table">
            <a:tbl>
              <a:tblPr/>
              <a:tblGrid>
                <a:gridCol w="2339886"/>
                <a:gridCol w="956959"/>
                <a:gridCol w="963183"/>
              </a:tblGrid>
              <a:tr h="2552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Variable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N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 err="1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nmiss</a:t>
                      </a:r>
                      <a:endParaRPr lang="en-US" sz="1400" dirty="0">
                        <a:solidFill>
                          <a:srgbClr val="00228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</a:tr>
              <a:tr h="33239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 err="1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monthlyincome</a:t>
                      </a:r>
                      <a:endParaRPr lang="en-US" sz="1400" b="1" dirty="0">
                        <a:solidFill>
                          <a:srgbClr val="00228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118474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29609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46656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NumberOfDependents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144190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3893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98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472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Vertical Bar Graph 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7431"/>
            <a:ext cx="10515600" cy="5219532"/>
          </a:xfrm>
        </p:spPr>
        <p:txBody>
          <a:bodyPr/>
          <a:lstStyle/>
          <a:p>
            <a:r>
              <a:rPr lang="en-US" dirty="0" smtClean="0"/>
              <a:t>Visualization of Education spread across Male and Female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5312"/>
            <a:ext cx="10758544" cy="524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0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Missing </a:t>
            </a:r>
            <a:r>
              <a:rPr lang="en-US" dirty="0"/>
              <a:t>V</a:t>
            </a:r>
            <a:r>
              <a:rPr lang="en-US" dirty="0" smtClean="0"/>
              <a:t>alue Treatment – Mean Imputation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9704"/>
            <a:ext cx="10515600" cy="5187259"/>
          </a:xfrm>
        </p:spPr>
        <p:txBody>
          <a:bodyPr/>
          <a:lstStyle/>
          <a:p>
            <a:r>
              <a:rPr lang="en-US" sz="2000" dirty="0" smtClean="0"/>
              <a:t>We have calculated mean as per gender and education to be more precise , as per follows , and imputed these means to variable</a:t>
            </a:r>
            <a:r>
              <a:rPr lang="en-US" sz="2000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i="1" dirty="0" err="1" smtClean="0">
                <a:solidFill>
                  <a:schemeClr val="accent5">
                    <a:lumMod val="75000"/>
                  </a:schemeClr>
                </a:solidFill>
              </a:rPr>
              <a:t>monthlyincome</a:t>
            </a:r>
            <a:r>
              <a:rPr lang="en-US" sz="2000" dirty="0" smtClean="0"/>
              <a:t> in the data 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553298"/>
              </p:ext>
            </p:extLst>
          </p:nvPr>
        </p:nvGraphicFramePr>
        <p:xfrm>
          <a:off x="1688949" y="2353085"/>
          <a:ext cx="8804240" cy="3977640"/>
        </p:xfrm>
        <a:graphic>
          <a:graphicData uri="http://schemas.openxmlformats.org/drawingml/2006/table">
            <a:tbl>
              <a:tblPr/>
              <a:tblGrid>
                <a:gridCol w="2201060"/>
                <a:gridCol w="2201060"/>
                <a:gridCol w="2201060"/>
                <a:gridCol w="2201060"/>
              </a:tblGrid>
              <a:tr h="271564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Analysis Variable: </a:t>
                      </a:r>
                      <a:r>
                        <a:rPr lang="en-US" dirty="0" err="1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monthlyincome</a:t>
                      </a:r>
                      <a:endParaRPr lang="en-US" dirty="0">
                        <a:solidFill>
                          <a:srgbClr val="00228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156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Gender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Education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N Obs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Mean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</a:tr>
              <a:tr h="27156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Female 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Graduate 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13256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6642.29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7156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Matric 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3928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6727.26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7156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PhD 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1801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6551.89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7156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Post-Grad 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29969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6812.82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7156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Professional 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7983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6592.50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7156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Male 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Graduate 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25986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6684.68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7156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Matric 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11688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6648.29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7156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PhD 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4423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6518.20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7156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Post-Grad 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6772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6982.01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7156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Professional 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42277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6667.85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3499" y="17440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69809" tIns="152352" rIns="169809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1" u="none" strike="noStrike" cap="none" normalizeH="0" baseline="0" dirty="0" smtClean="0">
                <a:ln>
                  <a:noFill/>
                </a:ln>
                <a:solidFill>
                  <a:srgbClr val="002288"/>
                </a:solidFill>
                <a:effectLst/>
                <a:latin typeface="Verdana" panose="020B0604030504040204" pitchFamily="34" charset="0"/>
              </a:rPr>
              <a:t>The WPS System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1" u="none" strike="noStrike" cap="none" normalizeH="0" baseline="0" dirty="0" smtClean="0">
              <a:ln>
                <a:noFill/>
              </a:ln>
              <a:solidFill>
                <a:srgbClr val="002288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1" u="none" strike="noStrike" cap="none" normalizeH="0" baseline="0" dirty="0" smtClean="0">
                <a:ln>
                  <a:noFill/>
                </a:ln>
                <a:solidFill>
                  <a:srgbClr val="002288"/>
                </a:solidFill>
                <a:effectLst/>
                <a:latin typeface="Verdana" panose="020B0604030504040204" pitchFamily="34" charset="0"/>
              </a:rPr>
              <a:t>The MEANS Procedure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824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3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Outlier 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3492"/>
            <a:ext cx="10515600" cy="51334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Checking outliers for numeric variables using Proc </a:t>
            </a:r>
            <a:r>
              <a:rPr lang="en-US" sz="2400" dirty="0" err="1" smtClean="0"/>
              <a:t>Univariate</a:t>
            </a:r>
            <a:r>
              <a:rPr lang="en-US" sz="2400" dirty="0" smtClean="0"/>
              <a:t> and Proc</a:t>
            </a:r>
            <a:r>
              <a:rPr lang="en-US" sz="2400" dirty="0"/>
              <a:t> </a:t>
            </a:r>
            <a:r>
              <a:rPr lang="en-US" sz="2400" dirty="0" err="1" smtClean="0"/>
              <a:t>gplot</a:t>
            </a:r>
            <a:r>
              <a:rPr lang="en-US" sz="2400" dirty="0" smtClean="0"/>
              <a:t> . </a:t>
            </a:r>
          </a:p>
          <a:p>
            <a:r>
              <a:rPr lang="en-US" sz="2400" dirty="0"/>
              <a:t>I have come with the following conclusion with respect to the </a:t>
            </a:r>
            <a:r>
              <a:rPr lang="en-US" sz="2400" dirty="0" smtClean="0"/>
              <a:t>outliers</a:t>
            </a:r>
          </a:p>
          <a:p>
            <a:pPr marL="0" indent="0">
              <a:buNone/>
            </a:pPr>
            <a:r>
              <a:rPr lang="en-US" sz="1500" dirty="0" smtClean="0"/>
              <a:t>1) Delete </a:t>
            </a:r>
            <a:r>
              <a:rPr lang="en-US" sz="1500" dirty="0"/>
              <a:t>whose age =0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2</a:t>
            </a:r>
            <a:r>
              <a:rPr lang="en-US" sz="1500" dirty="0"/>
              <a:t>) Delete NumberOfTime30_59DaysPastDueNotW &gt; 90</a:t>
            </a:r>
          </a:p>
          <a:p>
            <a:pPr marL="0" indent="0">
              <a:buNone/>
            </a:pPr>
            <a:r>
              <a:rPr lang="en-US" sz="1500" dirty="0"/>
              <a:t>3) Delete </a:t>
            </a:r>
            <a:r>
              <a:rPr lang="en-US" sz="1500" dirty="0" err="1"/>
              <a:t>NumberOfOpenCreditLinesAndLoans</a:t>
            </a:r>
            <a:r>
              <a:rPr lang="en-US" sz="1500" dirty="0"/>
              <a:t> whose monthly salary is greater than 1000000</a:t>
            </a:r>
          </a:p>
          <a:p>
            <a:pPr marL="0" indent="0">
              <a:buNone/>
            </a:pPr>
            <a:r>
              <a:rPr lang="en-US" sz="1500" dirty="0"/>
              <a:t>4) Delete NumberOfTimes90DaysLate&gt;90</a:t>
            </a:r>
          </a:p>
          <a:p>
            <a:pPr marL="0" indent="0">
              <a:buNone/>
            </a:pPr>
            <a:r>
              <a:rPr lang="en-US" sz="1500" dirty="0"/>
              <a:t>5) Delete </a:t>
            </a:r>
            <a:r>
              <a:rPr lang="en-US" sz="1500" dirty="0" err="1"/>
              <a:t>NumberRealEstateLoansOrLines</a:t>
            </a:r>
            <a:r>
              <a:rPr lang="en-US" sz="1500" dirty="0"/>
              <a:t>&gt;20</a:t>
            </a:r>
          </a:p>
          <a:p>
            <a:pPr marL="0" indent="0">
              <a:buNone/>
            </a:pPr>
            <a:r>
              <a:rPr lang="en-US" sz="1500" dirty="0"/>
              <a:t>6) Delete NumberOfTime60_89DaysPastDueNotWorse&gt;90</a:t>
            </a:r>
          </a:p>
          <a:p>
            <a:pPr marL="0" indent="0">
              <a:buNone/>
            </a:pPr>
            <a:r>
              <a:rPr lang="en-US" sz="1500" dirty="0"/>
              <a:t>7) Delete </a:t>
            </a:r>
            <a:r>
              <a:rPr lang="en-US" sz="1500" dirty="0" err="1"/>
              <a:t>NumberOfDependents</a:t>
            </a:r>
            <a:r>
              <a:rPr lang="en-US" sz="1500" dirty="0"/>
              <a:t>&gt;9</a:t>
            </a:r>
          </a:p>
          <a:p>
            <a:pPr marL="0" indent="0">
              <a:buNone/>
            </a:pPr>
            <a:r>
              <a:rPr lang="en-US" sz="1500" dirty="0"/>
              <a:t>8) Delete monthly income =0 &amp; </a:t>
            </a:r>
            <a:r>
              <a:rPr lang="en-US" sz="1500" dirty="0" err="1"/>
              <a:t>grester</a:t>
            </a:r>
            <a:r>
              <a:rPr lang="en-US" sz="1500" dirty="0"/>
              <a:t> than </a:t>
            </a:r>
            <a:r>
              <a:rPr lang="en-US" sz="1500" dirty="0" smtClean="0"/>
              <a:t>1000000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</a:rPr>
              <a:t>SAS Code Present in Path : </a:t>
            </a:r>
            <a:r>
              <a:rPr lang="en-US" sz="1600" dirty="0">
                <a:solidFill>
                  <a:srgbClr val="C00000"/>
                </a:solidFill>
              </a:rPr>
              <a:t>Y:\Logistic Graded Assignment</a:t>
            </a:r>
            <a:endParaRPr lang="en-US" sz="1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80465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3018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Converting Qualitative to Quantitative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5158"/>
            <a:ext cx="10515600" cy="5251805"/>
          </a:xfrm>
        </p:spPr>
        <p:txBody>
          <a:bodyPr/>
          <a:lstStyle/>
          <a:p>
            <a:r>
              <a:rPr lang="en-US" dirty="0" smtClean="0"/>
              <a:t>Created Dummy Variable for following 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Region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Education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Occupation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Gender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44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1143</Words>
  <Application>Microsoft Office PowerPoint</Application>
  <PresentationFormat>Widescreen</PresentationFormat>
  <Paragraphs>484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Verdana</vt:lpstr>
      <vt:lpstr>Wingdings</vt:lpstr>
      <vt:lpstr>Office Theme</vt:lpstr>
      <vt:lpstr>LOGISTIC REGRESSION</vt:lpstr>
      <vt:lpstr>Introduction </vt:lpstr>
      <vt:lpstr>Data Exploration And Preparation</vt:lpstr>
      <vt:lpstr>Missing Value Treatment</vt:lpstr>
      <vt:lpstr>Missing Value Treatment</vt:lpstr>
      <vt:lpstr>Vertical Bar Graph </vt:lpstr>
      <vt:lpstr>Missing Value Treatment – Mean Imputation</vt:lpstr>
      <vt:lpstr>Outlier Treatment</vt:lpstr>
      <vt:lpstr>Converting Qualitative to Quantitative </vt:lpstr>
      <vt:lpstr>Model Building </vt:lpstr>
      <vt:lpstr>Logistic Regression Analysis</vt:lpstr>
      <vt:lpstr>Revising Model with Validation Dataset</vt:lpstr>
      <vt:lpstr>Output  : Model fit statistics</vt:lpstr>
      <vt:lpstr>Output: Beta Coefficients and Significant variables</vt:lpstr>
      <vt:lpstr>Concordance table </vt:lpstr>
      <vt:lpstr>Ranking the Model   Excel Sheet present in path :Y:\Logistic Graded Assignment</vt:lpstr>
      <vt:lpstr>Gain Chart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Jig11226</dc:creator>
  <cp:lastModifiedBy>Jig11226</cp:lastModifiedBy>
  <cp:revision>42</cp:revision>
  <dcterms:created xsi:type="dcterms:W3CDTF">2016-08-07T19:14:25Z</dcterms:created>
  <dcterms:modified xsi:type="dcterms:W3CDTF">2016-08-08T20:10:51Z</dcterms:modified>
</cp:coreProperties>
</file>