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7" r:id="rId3"/>
    <p:sldId id="276" r:id="rId4"/>
    <p:sldId id="275" r:id="rId5"/>
    <p:sldId id="263" r:id="rId6"/>
    <p:sldId id="268" r:id="rId7"/>
    <p:sldId id="257" r:id="rId8"/>
    <p:sldId id="258" r:id="rId9"/>
    <p:sldId id="259" r:id="rId10"/>
    <p:sldId id="260" r:id="rId11"/>
    <p:sldId id="269" r:id="rId12"/>
    <p:sldId id="261" r:id="rId13"/>
    <p:sldId id="262" r:id="rId14"/>
    <p:sldId id="264" r:id="rId15"/>
    <p:sldId id="265" r:id="rId16"/>
    <p:sldId id="270" r:id="rId17"/>
    <p:sldId id="266" r:id="rId18"/>
    <p:sldId id="271" r:id="rId19"/>
    <p:sldId id="273" r:id="rId20"/>
    <p:sldId id="274" r:id="rId21"/>
    <p:sldId id="272" r:id="rId22"/>
    <p:sldId id="281" r:id="rId23"/>
    <p:sldId id="267" r:id="rId24"/>
    <p:sldId id="278" r:id="rId25"/>
    <p:sldId id="282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svg"/><Relationship Id="rId1" Type="http://schemas.openxmlformats.org/officeDocument/2006/relationships/image" Target="../media/image111.png"/><Relationship Id="rId6" Type="http://schemas.openxmlformats.org/officeDocument/2006/relationships/image" Target="../media/image6.svg"/><Relationship Id="rId5" Type="http://schemas.openxmlformats.org/officeDocument/2006/relationships/image" Target="../media/image5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08738-7781-465E-A602-62ED0461E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4418A9-B5D0-49C2-9927-B2E40CCEC506}">
      <dgm:prSet/>
      <dgm:spPr/>
      <dgm:t>
        <a:bodyPr/>
        <a:lstStyle/>
        <a:p>
          <a:r>
            <a:rPr lang="en-US"/>
            <a:t>One of the most mind-blowing algorithms in reinforcement learning, </a:t>
          </a:r>
        </a:p>
      </dgm:t>
    </dgm:pt>
    <dgm:pt modelId="{71A52D89-D136-4DCC-965B-F2B38426655B}" type="parTrans" cxnId="{C63D0470-E129-4D51-892D-99EB1AEBCEAC}">
      <dgm:prSet/>
      <dgm:spPr/>
      <dgm:t>
        <a:bodyPr/>
        <a:lstStyle/>
        <a:p>
          <a:endParaRPr lang="en-US"/>
        </a:p>
      </dgm:t>
    </dgm:pt>
    <dgm:pt modelId="{BF349AD6-2EE4-4D2C-AC48-8FD8E54A3670}" type="sibTrans" cxnId="{C63D0470-E129-4D51-892D-99EB1AEBCEAC}">
      <dgm:prSet/>
      <dgm:spPr/>
      <dgm:t>
        <a:bodyPr/>
        <a:lstStyle/>
        <a:p>
          <a:endParaRPr lang="en-US"/>
        </a:p>
      </dgm:t>
    </dgm:pt>
    <dgm:pt modelId="{718293FA-4267-4E02-A431-BBFF0EE68DE2}">
      <dgm:prSet/>
      <dgm:spPr/>
      <dgm:t>
        <a:bodyPr/>
        <a:lstStyle/>
        <a:p>
          <a:r>
            <a:rPr lang="en-US"/>
            <a:t>Up to </a:t>
          </a:r>
          <a:r>
            <a:rPr lang="en-US" b="1"/>
            <a:t>15 TIMES FASTER</a:t>
          </a:r>
          <a:r>
            <a:rPr lang="en-US"/>
            <a:t> than other algorithms with higher rewards in specific applications.</a:t>
          </a:r>
        </a:p>
      </dgm:t>
    </dgm:pt>
    <dgm:pt modelId="{192154B7-1220-4E4F-A630-03B16CB793A4}" type="parTrans" cxnId="{DE44A0E7-A131-4AEB-8A58-BB95EF46FA30}">
      <dgm:prSet/>
      <dgm:spPr/>
      <dgm:t>
        <a:bodyPr/>
        <a:lstStyle/>
        <a:p>
          <a:endParaRPr lang="en-US"/>
        </a:p>
      </dgm:t>
    </dgm:pt>
    <dgm:pt modelId="{FAFFAADF-5D81-4132-9004-972A182E8CF3}" type="sibTrans" cxnId="{DE44A0E7-A131-4AEB-8A58-BB95EF46FA30}">
      <dgm:prSet/>
      <dgm:spPr/>
      <dgm:t>
        <a:bodyPr/>
        <a:lstStyle/>
        <a:p>
          <a:endParaRPr lang="en-US"/>
        </a:p>
      </dgm:t>
    </dgm:pt>
    <dgm:pt modelId="{7E9CB945-733A-4A3E-A342-0F379C199398}">
      <dgm:prSet/>
      <dgm:spPr/>
      <dgm:t>
        <a:bodyPr/>
        <a:lstStyle/>
        <a:p>
          <a:r>
            <a:rPr lang="en-IN"/>
            <a:t>Does not require Deep Learning.</a:t>
          </a:r>
          <a:endParaRPr lang="en-US"/>
        </a:p>
      </dgm:t>
    </dgm:pt>
    <dgm:pt modelId="{E4064769-5940-4505-BE43-548F65C312F5}" type="parTrans" cxnId="{57100271-45B6-4EDB-8319-D431050E8DDC}">
      <dgm:prSet/>
      <dgm:spPr/>
      <dgm:t>
        <a:bodyPr/>
        <a:lstStyle/>
        <a:p>
          <a:endParaRPr lang="en-US"/>
        </a:p>
      </dgm:t>
    </dgm:pt>
    <dgm:pt modelId="{3CED8B5B-2BFD-401E-BD45-7DD2D0013BB2}" type="sibTrans" cxnId="{57100271-45B6-4EDB-8319-D431050E8DDC}">
      <dgm:prSet/>
      <dgm:spPr/>
      <dgm:t>
        <a:bodyPr/>
        <a:lstStyle/>
        <a:p>
          <a:endParaRPr lang="en-US"/>
        </a:p>
      </dgm:t>
    </dgm:pt>
    <dgm:pt modelId="{A90BAA69-DAC0-455F-9197-8E8F16846C6C}" type="pres">
      <dgm:prSet presAssocID="{5C308738-7781-465E-A602-62ED0461EAB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8E760E-B28C-46C6-82EC-AACCA4DC6929}" type="pres">
      <dgm:prSet presAssocID="{1D4418A9-B5D0-49C2-9927-B2E40CCEC506}" presName="compNode" presStyleCnt="0"/>
      <dgm:spPr/>
    </dgm:pt>
    <dgm:pt modelId="{C062639C-8F5A-4A6A-ADB0-C422D58B1671}" type="pres">
      <dgm:prSet presAssocID="{1D4418A9-B5D0-49C2-9927-B2E40CCEC506}" presName="bgRect" presStyleLbl="bgShp" presStyleIdx="0" presStyleCnt="3"/>
      <dgm:spPr/>
    </dgm:pt>
    <dgm:pt modelId="{AA0F6D52-3ADC-4E57-A6C6-0A319F93AE1F}" type="pres">
      <dgm:prSet presAssocID="{1D4418A9-B5D0-49C2-9927-B2E40CCEC5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Brain"/>
        </a:ext>
      </dgm:extLst>
    </dgm:pt>
    <dgm:pt modelId="{07B11F75-A8BA-4303-94C2-C1DF43121B62}" type="pres">
      <dgm:prSet presAssocID="{1D4418A9-B5D0-49C2-9927-B2E40CCEC506}" presName="spaceRect" presStyleCnt="0"/>
      <dgm:spPr/>
    </dgm:pt>
    <dgm:pt modelId="{D5F6641C-F2BC-44FD-BADE-42A71B218530}" type="pres">
      <dgm:prSet presAssocID="{1D4418A9-B5D0-49C2-9927-B2E40CCEC50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EB22203-32EE-4697-87E1-8EC92D7EED6F}" type="pres">
      <dgm:prSet presAssocID="{BF349AD6-2EE4-4D2C-AC48-8FD8E54A3670}" presName="sibTrans" presStyleCnt="0"/>
      <dgm:spPr/>
    </dgm:pt>
    <dgm:pt modelId="{39F0B1B9-FC48-40E5-9DF6-990F4BFF49AE}" type="pres">
      <dgm:prSet presAssocID="{718293FA-4267-4E02-A431-BBFF0EE68DE2}" presName="compNode" presStyleCnt="0"/>
      <dgm:spPr/>
    </dgm:pt>
    <dgm:pt modelId="{99C52923-09E6-4FCD-B7F9-679815F79E52}" type="pres">
      <dgm:prSet presAssocID="{718293FA-4267-4E02-A431-BBFF0EE68DE2}" presName="bgRect" presStyleLbl="bgShp" presStyleIdx="1" presStyleCnt="3"/>
      <dgm:spPr/>
    </dgm:pt>
    <dgm:pt modelId="{5B9C6452-D55E-4275-BDBD-44BEA97B00B8}" type="pres">
      <dgm:prSet presAssocID="{718293FA-4267-4E02-A431-BBFF0EE68D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Gauge"/>
        </a:ext>
      </dgm:extLst>
    </dgm:pt>
    <dgm:pt modelId="{EAEE8B73-FF45-40B7-A3CA-D983C6B7DF14}" type="pres">
      <dgm:prSet presAssocID="{718293FA-4267-4E02-A431-BBFF0EE68DE2}" presName="spaceRect" presStyleCnt="0"/>
      <dgm:spPr/>
    </dgm:pt>
    <dgm:pt modelId="{CB13F131-DC69-4932-BBAF-6214498D7C81}" type="pres">
      <dgm:prSet presAssocID="{718293FA-4267-4E02-A431-BBFF0EE68DE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9B5EB2E-B1AF-49F9-9784-873937AF7933}" type="pres">
      <dgm:prSet presAssocID="{FAFFAADF-5D81-4132-9004-972A182E8CF3}" presName="sibTrans" presStyleCnt="0"/>
      <dgm:spPr/>
    </dgm:pt>
    <dgm:pt modelId="{FBB99FA0-BBE1-4150-9F03-5FB28E371EBC}" type="pres">
      <dgm:prSet presAssocID="{7E9CB945-733A-4A3E-A342-0F379C199398}" presName="compNode" presStyleCnt="0"/>
      <dgm:spPr/>
    </dgm:pt>
    <dgm:pt modelId="{DD8C8DE6-3C8B-4379-9FD5-8BAAFB83FD58}" type="pres">
      <dgm:prSet presAssocID="{7E9CB945-733A-4A3E-A342-0F379C199398}" presName="bgRect" presStyleLbl="bgShp" presStyleIdx="2" presStyleCnt="3"/>
      <dgm:spPr/>
    </dgm:pt>
    <dgm:pt modelId="{08442984-B8B4-44BD-9424-6B9D070AF9F2}" type="pres">
      <dgm:prSet presAssocID="{7E9CB945-733A-4A3E-A342-0F379C1993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Head with Gears"/>
        </a:ext>
      </dgm:extLst>
    </dgm:pt>
    <dgm:pt modelId="{CF69887C-8295-4056-A3E0-98BE41C01D5C}" type="pres">
      <dgm:prSet presAssocID="{7E9CB945-733A-4A3E-A342-0F379C199398}" presName="spaceRect" presStyleCnt="0"/>
      <dgm:spPr/>
    </dgm:pt>
    <dgm:pt modelId="{DADCB743-5323-45A6-BF9C-56D486AA9648}" type="pres">
      <dgm:prSet presAssocID="{7E9CB945-733A-4A3E-A342-0F379C19939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A7A70D7-D988-4CE6-A66F-78ED5FD11E73}" type="presOf" srcId="{718293FA-4267-4E02-A431-BBFF0EE68DE2}" destId="{CB13F131-DC69-4932-BBAF-6214498D7C81}" srcOrd="0" destOrd="0" presId="urn:microsoft.com/office/officeart/2018/2/layout/IconVerticalSolidList"/>
    <dgm:cxn modelId="{DE44A0E7-A131-4AEB-8A58-BB95EF46FA30}" srcId="{5C308738-7781-465E-A602-62ED0461EAB7}" destId="{718293FA-4267-4E02-A431-BBFF0EE68DE2}" srcOrd="1" destOrd="0" parTransId="{192154B7-1220-4E4F-A630-03B16CB793A4}" sibTransId="{FAFFAADF-5D81-4132-9004-972A182E8CF3}"/>
    <dgm:cxn modelId="{57100271-45B6-4EDB-8319-D431050E8DDC}" srcId="{5C308738-7781-465E-A602-62ED0461EAB7}" destId="{7E9CB945-733A-4A3E-A342-0F379C199398}" srcOrd="2" destOrd="0" parTransId="{E4064769-5940-4505-BE43-548F65C312F5}" sibTransId="{3CED8B5B-2BFD-401E-BD45-7DD2D0013BB2}"/>
    <dgm:cxn modelId="{BFC167EF-D0A4-4CC3-8FB1-623609DB7C4A}" type="presOf" srcId="{1D4418A9-B5D0-49C2-9927-B2E40CCEC506}" destId="{D5F6641C-F2BC-44FD-BADE-42A71B218530}" srcOrd="0" destOrd="0" presId="urn:microsoft.com/office/officeart/2018/2/layout/IconVerticalSolidList"/>
    <dgm:cxn modelId="{C2225E4D-F1EF-45CC-A8EC-E99473CAAD7D}" type="presOf" srcId="{7E9CB945-733A-4A3E-A342-0F379C199398}" destId="{DADCB743-5323-45A6-BF9C-56D486AA9648}" srcOrd="0" destOrd="0" presId="urn:microsoft.com/office/officeart/2018/2/layout/IconVerticalSolidList"/>
    <dgm:cxn modelId="{C63D0470-E129-4D51-892D-99EB1AEBCEAC}" srcId="{5C308738-7781-465E-A602-62ED0461EAB7}" destId="{1D4418A9-B5D0-49C2-9927-B2E40CCEC506}" srcOrd="0" destOrd="0" parTransId="{71A52D89-D136-4DCC-965B-F2B38426655B}" sibTransId="{BF349AD6-2EE4-4D2C-AC48-8FD8E54A3670}"/>
    <dgm:cxn modelId="{71618384-5384-4F7C-8B43-BA7A271AD185}" type="presOf" srcId="{5C308738-7781-465E-A602-62ED0461EAB7}" destId="{A90BAA69-DAC0-455F-9197-8E8F16846C6C}" srcOrd="0" destOrd="0" presId="urn:microsoft.com/office/officeart/2018/2/layout/IconVerticalSolidList"/>
    <dgm:cxn modelId="{5DF17047-FFEA-41E0-8D18-518AE94E6D3B}" type="presParOf" srcId="{A90BAA69-DAC0-455F-9197-8E8F16846C6C}" destId="{6E8E760E-B28C-46C6-82EC-AACCA4DC6929}" srcOrd="0" destOrd="0" presId="urn:microsoft.com/office/officeart/2018/2/layout/IconVerticalSolidList"/>
    <dgm:cxn modelId="{D71784DA-0BE7-4828-A463-1B4F93881363}" type="presParOf" srcId="{6E8E760E-B28C-46C6-82EC-AACCA4DC6929}" destId="{C062639C-8F5A-4A6A-ADB0-C422D58B1671}" srcOrd="0" destOrd="0" presId="urn:microsoft.com/office/officeart/2018/2/layout/IconVerticalSolidList"/>
    <dgm:cxn modelId="{2EF97409-8BAD-4F9F-8057-F260548F8D88}" type="presParOf" srcId="{6E8E760E-B28C-46C6-82EC-AACCA4DC6929}" destId="{AA0F6D52-3ADC-4E57-A6C6-0A319F93AE1F}" srcOrd="1" destOrd="0" presId="urn:microsoft.com/office/officeart/2018/2/layout/IconVerticalSolidList"/>
    <dgm:cxn modelId="{662CFFFD-D9B4-4EC8-A45D-DCA6550A81A1}" type="presParOf" srcId="{6E8E760E-B28C-46C6-82EC-AACCA4DC6929}" destId="{07B11F75-A8BA-4303-94C2-C1DF43121B62}" srcOrd="2" destOrd="0" presId="urn:microsoft.com/office/officeart/2018/2/layout/IconVerticalSolidList"/>
    <dgm:cxn modelId="{123B6454-5817-4930-9857-FC20FF83F7E4}" type="presParOf" srcId="{6E8E760E-B28C-46C6-82EC-AACCA4DC6929}" destId="{D5F6641C-F2BC-44FD-BADE-42A71B218530}" srcOrd="3" destOrd="0" presId="urn:microsoft.com/office/officeart/2018/2/layout/IconVerticalSolidList"/>
    <dgm:cxn modelId="{16F80EEC-F8CF-476A-9DC3-F2D211015B89}" type="presParOf" srcId="{A90BAA69-DAC0-455F-9197-8E8F16846C6C}" destId="{BEB22203-32EE-4697-87E1-8EC92D7EED6F}" srcOrd="1" destOrd="0" presId="urn:microsoft.com/office/officeart/2018/2/layout/IconVerticalSolidList"/>
    <dgm:cxn modelId="{AF822B2E-07A1-45EB-BE4B-28FFEB44EAFA}" type="presParOf" srcId="{A90BAA69-DAC0-455F-9197-8E8F16846C6C}" destId="{39F0B1B9-FC48-40E5-9DF6-990F4BFF49AE}" srcOrd="2" destOrd="0" presId="urn:microsoft.com/office/officeart/2018/2/layout/IconVerticalSolidList"/>
    <dgm:cxn modelId="{0A46DA59-1244-43C1-B65F-A5EE0575D8C8}" type="presParOf" srcId="{39F0B1B9-FC48-40E5-9DF6-990F4BFF49AE}" destId="{99C52923-09E6-4FCD-B7F9-679815F79E52}" srcOrd="0" destOrd="0" presId="urn:microsoft.com/office/officeart/2018/2/layout/IconVerticalSolidList"/>
    <dgm:cxn modelId="{3B163246-5B35-4C18-BB98-E9A7C0F014B6}" type="presParOf" srcId="{39F0B1B9-FC48-40E5-9DF6-990F4BFF49AE}" destId="{5B9C6452-D55E-4275-BDBD-44BEA97B00B8}" srcOrd="1" destOrd="0" presId="urn:microsoft.com/office/officeart/2018/2/layout/IconVerticalSolidList"/>
    <dgm:cxn modelId="{7F7E92BB-12F0-4297-86BB-AAC11018E7BA}" type="presParOf" srcId="{39F0B1B9-FC48-40E5-9DF6-990F4BFF49AE}" destId="{EAEE8B73-FF45-40B7-A3CA-D983C6B7DF14}" srcOrd="2" destOrd="0" presId="urn:microsoft.com/office/officeart/2018/2/layout/IconVerticalSolidList"/>
    <dgm:cxn modelId="{CA3006CB-6473-47A5-BDA8-1B94037EB072}" type="presParOf" srcId="{39F0B1B9-FC48-40E5-9DF6-990F4BFF49AE}" destId="{CB13F131-DC69-4932-BBAF-6214498D7C81}" srcOrd="3" destOrd="0" presId="urn:microsoft.com/office/officeart/2018/2/layout/IconVerticalSolidList"/>
    <dgm:cxn modelId="{C82FB989-EEF9-40E3-84D4-4DB45BE11208}" type="presParOf" srcId="{A90BAA69-DAC0-455F-9197-8E8F16846C6C}" destId="{C9B5EB2E-B1AF-49F9-9784-873937AF7933}" srcOrd="3" destOrd="0" presId="urn:microsoft.com/office/officeart/2018/2/layout/IconVerticalSolidList"/>
    <dgm:cxn modelId="{82A48012-6BFD-4FA1-BDBC-A03F16660986}" type="presParOf" srcId="{A90BAA69-DAC0-455F-9197-8E8F16846C6C}" destId="{FBB99FA0-BBE1-4150-9F03-5FB28E371EBC}" srcOrd="4" destOrd="0" presId="urn:microsoft.com/office/officeart/2018/2/layout/IconVerticalSolidList"/>
    <dgm:cxn modelId="{3C3F53A1-DF3A-43AB-A027-8ED62CC4976D}" type="presParOf" srcId="{FBB99FA0-BBE1-4150-9F03-5FB28E371EBC}" destId="{DD8C8DE6-3C8B-4379-9FD5-8BAAFB83FD58}" srcOrd="0" destOrd="0" presId="urn:microsoft.com/office/officeart/2018/2/layout/IconVerticalSolidList"/>
    <dgm:cxn modelId="{1E286103-0093-4C07-8F72-4DC59B462EEF}" type="presParOf" srcId="{FBB99FA0-BBE1-4150-9F03-5FB28E371EBC}" destId="{08442984-B8B4-44BD-9424-6B9D070AF9F2}" srcOrd="1" destOrd="0" presId="urn:microsoft.com/office/officeart/2018/2/layout/IconVerticalSolidList"/>
    <dgm:cxn modelId="{4296444D-FB94-4C10-BA30-75C1FA7D544B}" type="presParOf" srcId="{FBB99FA0-BBE1-4150-9F03-5FB28E371EBC}" destId="{CF69887C-8295-4056-A3E0-98BE41C01D5C}" srcOrd="2" destOrd="0" presId="urn:microsoft.com/office/officeart/2018/2/layout/IconVerticalSolidList"/>
    <dgm:cxn modelId="{42350D94-D38D-4015-82E6-6E810CC6BBD2}" type="presParOf" srcId="{FBB99FA0-BBE1-4150-9F03-5FB28E371EBC}" destId="{DADCB743-5323-45A6-BF9C-56D486AA9648}" srcOrd="3" destOrd="0" presId="urn:microsoft.com/office/officeart/2018/2/layout/IconVerticalSoli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2639C-8F5A-4A6A-ADB0-C422D58B1671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F6D52-3ADC-4E57-A6C6-0A319F93AE1F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6641C-F2BC-44FD-BADE-42A71B218530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One of the most mind-blowing algorithms in reinforcement learning, </a:t>
          </a:r>
        </a:p>
      </dsp:txBody>
      <dsp:txXfrm>
        <a:off x="1435988" y="531"/>
        <a:ext cx="6450711" cy="1243280"/>
      </dsp:txXfrm>
    </dsp:sp>
    <dsp:sp modelId="{99C52923-09E6-4FCD-B7F9-679815F79E52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C6452-D55E-4275-BDBD-44BEA97B00B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F131-DC69-4932-BBAF-6214498D7C81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 to </a:t>
          </a:r>
          <a:r>
            <a:rPr lang="en-US" sz="2500" b="1" kern="1200"/>
            <a:t>15 TIMES FASTER</a:t>
          </a:r>
          <a:r>
            <a:rPr lang="en-US" sz="2500" kern="1200"/>
            <a:t> than other algorithms with higher rewards in specific applications.</a:t>
          </a:r>
        </a:p>
      </dsp:txBody>
      <dsp:txXfrm>
        <a:off x="1435988" y="1554631"/>
        <a:ext cx="6450711" cy="1243280"/>
      </dsp:txXfrm>
    </dsp:sp>
    <dsp:sp modelId="{DD8C8DE6-3C8B-4379-9FD5-8BAAFB83FD58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42984-B8B4-44BD-9424-6B9D070AF9F2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CB743-5323-45A6-BF9C-56D486AA9648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Does not require Deep Learning.</a:t>
          </a:r>
          <a:endParaRPr lang="en-US" sz="2500" kern="1200"/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499A-E59C-4B33-AF47-E8BC6AD2804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B022-CF5D-43D9-A787-C33BA697E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RL\50337017-Final%20Project\ars_first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RL\50337017-Final%20Project\ars_last.m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RL\50337017-Final%20Project\ddpg_last.mp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RL\50337017-Final%20Project\ppo_last.mp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F:\RL\50337017-Final%20Project\human-2.mp4" TargetMode="External"/><Relationship Id="rId1" Type="http://schemas.openxmlformats.org/officeDocument/2006/relationships/video" Target="file:///F:\RL\50337017-Final%20Project\human-1.mp4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video" Target="file:///F:\RL\50337017-Final%20Project\BipedalWalker-2.mp4" TargetMode="External"/><Relationship Id="rId2" Type="http://schemas.openxmlformats.org/officeDocument/2006/relationships/video" Target="file:///F:\RL\50337017-Final%20Project\BipedalWalker-4.mp4" TargetMode="External"/><Relationship Id="rId1" Type="http://schemas.openxmlformats.org/officeDocument/2006/relationships/video" Target="file:///F:\RL\50337017-Final%20Project\BipedalWalker-1.mp4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file:///F:\RL\50337017-Final%20Project\BipedalWalker-3.mp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RL\50337017-Final%20Project\y2mate.com%20-%20Swimmer%20-%20TRPO%20+%20GAE_ghCo7ERx6qo_360p.mp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3.07055.pdf" TargetMode="External"/><Relationship Id="rId2" Type="http://schemas.openxmlformats.org/officeDocument/2006/relationships/hyperlink" Target="https://towardsdatascience.com/introduction-to-augmented-random-search-d8d7b55309b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RL\50337017-Final%20Project\Google%20DeepMind%20AI%20Does%20Parkour%20-%20Producing%20flexible%20behaviours%20in%20simulated%20environments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=""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dirty="0">
                <a:solidFill>
                  <a:schemeClr val="bg1"/>
                </a:solidFill>
              </a:rPr>
              <a:t>Augmented Random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653F705-EF83-45F9-AE28-1FE54B2A832C}"/>
              </a:ext>
            </a:extLst>
          </p:cNvPr>
          <p:cNvSpPr txBox="1"/>
          <p:nvPr/>
        </p:nvSpPr>
        <p:spPr>
          <a:xfrm>
            <a:off x="1331640" y="3933056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Presenters:</a:t>
            </a:r>
            <a:endParaRPr lang="en-US" sz="2000" b="1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Gautam </a:t>
            </a:r>
            <a:r>
              <a:rPr lang="en-US" sz="2000" b="1" dirty="0" err="1"/>
              <a:t>Suryawanshi</a:t>
            </a:r>
            <a:endParaRPr lang="en-US" sz="2000" b="1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Prajit </a:t>
            </a:r>
            <a:r>
              <a:rPr lang="en-US" sz="2000" b="1" dirty="0" err="1"/>
              <a:t>Krisshna</a:t>
            </a:r>
            <a:r>
              <a:rPr lang="en-US" sz="2000" b="1" dirty="0"/>
              <a:t> Kumar</a:t>
            </a:r>
            <a:endParaRPr lang="en-US" sz="2000" b="1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A41331-4E31-495B-ACF9-7F61F79159C2}"/>
              </a:ext>
            </a:extLst>
          </p:cNvPr>
          <p:cNvSpPr txBox="1"/>
          <p:nvPr/>
        </p:nvSpPr>
        <p:spPr>
          <a:xfrm>
            <a:off x="1943812" y="5949280"/>
            <a:ext cx="525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Reinforcement Learning – CSE 510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of Finite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Generate a random noise</a:t>
            </a:r>
            <a:r>
              <a:rPr lang="en-IN" dirty="0" smtClean="0"/>
              <a:t>(</a:t>
            </a:r>
            <a:r>
              <a:rPr lang="en-US" b="1" dirty="0" smtClean="0"/>
              <a:t>𝛿</a:t>
            </a:r>
            <a:r>
              <a:rPr lang="en-IN" dirty="0" smtClean="0"/>
              <a:t>) </a:t>
            </a:r>
            <a:r>
              <a:rPr lang="en-IN" dirty="0"/>
              <a:t>of the same shape of the weights </a:t>
            </a:r>
            <a:r>
              <a:rPr lang="en-IN" dirty="0" smtClean="0"/>
              <a:t>(</a:t>
            </a:r>
            <a:r>
              <a:rPr lang="el-GR" b="1" dirty="0" smtClean="0"/>
              <a:t>ϴ</a:t>
            </a:r>
            <a:r>
              <a:rPr lang="en-IN" b="1" dirty="0" smtClean="0"/>
              <a:t>)</a:t>
            </a:r>
            <a:endParaRPr lang="en-IN" dirty="0"/>
          </a:p>
          <a:p>
            <a:r>
              <a:rPr lang="en-IN" dirty="0"/>
              <a:t>Clone two versions of our weights.</a:t>
            </a:r>
          </a:p>
          <a:p>
            <a:r>
              <a:rPr lang="en-IN" dirty="0"/>
              <a:t>Add the noise to </a:t>
            </a:r>
            <a:r>
              <a:rPr lang="el-GR" b="1" dirty="0" smtClean="0"/>
              <a:t>ϴ</a:t>
            </a:r>
            <a:r>
              <a:rPr lang="en-IN" dirty="0" smtClean="0"/>
              <a:t>[+], </a:t>
            </a:r>
            <a:r>
              <a:rPr lang="en-IN" dirty="0"/>
              <a:t>subtract from </a:t>
            </a:r>
            <a:r>
              <a:rPr lang="el-GR" b="1" dirty="0" smtClean="0"/>
              <a:t>ϴ</a:t>
            </a:r>
            <a:r>
              <a:rPr lang="en-IN" dirty="0" smtClean="0"/>
              <a:t>[-]</a:t>
            </a:r>
            <a:endParaRPr lang="en-IN" dirty="0"/>
          </a:p>
          <a:p>
            <a:r>
              <a:rPr lang="en-IN" dirty="0"/>
              <a:t>Test both versions for one episode each, collect r[+] , r[-]</a:t>
            </a:r>
          </a:p>
          <a:p>
            <a:r>
              <a:rPr lang="en-IN" dirty="0"/>
              <a:t>Update the </a:t>
            </a:r>
            <a:r>
              <a:rPr lang="en-IN" dirty="0" smtClean="0"/>
              <a:t>weights </a:t>
            </a:r>
            <a:r>
              <a:rPr lang="el-GR" b="1" dirty="0" smtClean="0"/>
              <a:t>ϴ</a:t>
            </a:r>
            <a:r>
              <a:rPr lang="en-IN" b="1" dirty="0" smtClean="0"/>
              <a:t> += </a:t>
            </a:r>
            <a:r>
              <a:rPr lang="el-GR" dirty="0" smtClean="0"/>
              <a:t>α</a:t>
            </a:r>
            <a:r>
              <a:rPr lang="en-IN" b="1" dirty="0" smtClean="0"/>
              <a:t>(r[+] – r[-]).</a:t>
            </a:r>
            <a:r>
              <a:rPr lang="en-US" b="1" dirty="0" smtClean="0"/>
              <a:t> 𝛿</a:t>
            </a:r>
            <a:endParaRPr lang="en-IN" dirty="0"/>
          </a:p>
          <a:p>
            <a:r>
              <a:rPr lang="en-IN" dirty="0"/>
              <a:t>Test and repeat for maximum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3"/>
            <a:ext cx="8072494" cy="5286412"/>
          </a:xfrm>
        </p:spPr>
        <p:txBody>
          <a:bodyPr>
            <a:normAutofit lnSpcReduction="10000"/>
          </a:bodyPr>
          <a:lstStyle/>
          <a:p>
            <a:r>
              <a:rPr lang="en-IN" sz="2500" dirty="0" smtClean="0"/>
              <a:t>Generate </a:t>
            </a:r>
            <a:r>
              <a:rPr lang="en-IN" sz="2500" dirty="0" err="1" smtClean="0"/>
              <a:t>num_deltas</a:t>
            </a:r>
            <a:r>
              <a:rPr lang="en-IN" sz="2500" dirty="0" smtClean="0"/>
              <a:t> deltas  and evaluate positive and negative.</a:t>
            </a:r>
          </a:p>
          <a:p>
            <a:r>
              <a:rPr lang="en-IN" sz="2500" dirty="0" smtClean="0"/>
              <a:t>Run </a:t>
            </a:r>
            <a:r>
              <a:rPr lang="en-IN" sz="2500" dirty="0" err="1" smtClean="0"/>
              <a:t>num_deltas</a:t>
            </a:r>
            <a:r>
              <a:rPr lang="en-IN" sz="2500" dirty="0" smtClean="0"/>
              <a:t> episodes with positive and negative variations.</a:t>
            </a:r>
          </a:p>
          <a:p>
            <a:r>
              <a:rPr lang="en-IN" sz="2500" dirty="0" smtClean="0"/>
              <a:t>Collect rollouts as (r[+],r[-],delta) </a:t>
            </a:r>
            <a:r>
              <a:rPr lang="en-IN" sz="2500" dirty="0" err="1" smtClean="0"/>
              <a:t>tuples</a:t>
            </a:r>
            <a:r>
              <a:rPr lang="en-IN" sz="2500" dirty="0" smtClean="0"/>
              <a:t>.</a:t>
            </a:r>
          </a:p>
          <a:p>
            <a:r>
              <a:rPr lang="en-IN" sz="2500" dirty="0" smtClean="0"/>
              <a:t>Calculate the standard deviation of all rewards.</a:t>
            </a:r>
          </a:p>
          <a:p>
            <a:r>
              <a:rPr lang="en-IN" sz="2500" dirty="0" smtClean="0"/>
              <a:t>Sort the rollouts by maximum reward and select the best </a:t>
            </a:r>
            <a:r>
              <a:rPr lang="en-IN" sz="2500" dirty="0" err="1" smtClean="0"/>
              <a:t>num_best_deltas</a:t>
            </a:r>
            <a:r>
              <a:rPr lang="en-IN" sz="2500" dirty="0" smtClean="0"/>
              <a:t> rollouts.</a:t>
            </a:r>
          </a:p>
          <a:p>
            <a:r>
              <a:rPr lang="en-IN" sz="2500" dirty="0" smtClean="0"/>
              <a:t>Step = sum((r[+] – r[-])*delta ), for each best rollout.</a:t>
            </a:r>
          </a:p>
          <a:p>
            <a:r>
              <a:rPr lang="en-IN" sz="2500" dirty="0" smtClean="0"/>
              <a:t>Theta += </a:t>
            </a:r>
            <a:r>
              <a:rPr lang="en-IN" sz="2500" dirty="0" err="1" smtClean="0"/>
              <a:t>learning_Rate</a:t>
            </a:r>
            <a:r>
              <a:rPr lang="en-IN" sz="2500" dirty="0" smtClean="0"/>
              <a:t>/(</a:t>
            </a:r>
            <a:r>
              <a:rPr lang="en-IN" sz="2500" dirty="0" err="1" smtClean="0"/>
              <a:t>num_best_deltas</a:t>
            </a:r>
            <a:r>
              <a:rPr lang="en-IN" sz="2500" dirty="0" smtClean="0"/>
              <a:t>*</a:t>
            </a:r>
            <a:r>
              <a:rPr lang="en-IN" sz="2500" dirty="0" err="1" smtClean="0"/>
              <a:t>sigma_rewards</a:t>
            </a:r>
            <a:r>
              <a:rPr lang="en-IN" sz="2500" dirty="0" smtClean="0"/>
              <a:t>)*step</a:t>
            </a:r>
          </a:p>
          <a:p>
            <a:r>
              <a:rPr lang="en-IN" sz="2500" dirty="0" smtClean="0"/>
              <a:t>Evaluate: play an episode with the new weights to measure improvement.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/>
              <a:t>Training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Episode 1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ars_firs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0232" y="2143116"/>
            <a:ext cx="5715040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Episode 1000</a:t>
            </a:r>
            <a:endParaRPr lang="en-US" dirty="0"/>
          </a:p>
        </p:txBody>
      </p:sp>
      <p:pic>
        <p:nvPicPr>
          <p:cNvPr id="5" name="ars_las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71670" y="2214554"/>
            <a:ext cx="5524539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68933-3CC0-46C9-AD43-08E4B351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DDPG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FFBAAF-9A59-44E5-B616-53F9A5BA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1000 episode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ddpg_las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3108" y="2143116"/>
            <a:ext cx="5429288" cy="4071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62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6BAB9F-310E-4077-9428-07E4FAE7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0F5CBD-B970-439F-A6FC-D2DB1DB4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1000 episode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po_las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3108" y="2143116"/>
            <a:ext cx="5619779" cy="4214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47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are_all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714356"/>
            <a:ext cx="778852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2BDD0-9363-4399-A301-B6973BF1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95" y="5033326"/>
            <a:ext cx="8194209" cy="74538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Comparing rewards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A050FDB-9170-4F34-B46A-577DFE98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9" y="1497737"/>
            <a:ext cx="2646832" cy="173258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BE7A1A3-8C0F-4B42-8C37-3D5838EBA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91" y="1466454"/>
            <a:ext cx="2644818" cy="179515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5DF0048-8181-4C46-BBEB-98AF00D9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495886"/>
            <a:ext cx="2665476" cy="1736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90CD39-0979-48D1-9F30-390DF1D4BC6D}"/>
              </a:ext>
            </a:extLst>
          </p:cNvPr>
          <p:cNvSpPr txBox="1"/>
          <p:nvPr/>
        </p:nvSpPr>
        <p:spPr>
          <a:xfrm>
            <a:off x="1412108" y="1126554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DC05743-BA08-450D-9BEB-33223D7B0EF2}"/>
              </a:ext>
            </a:extLst>
          </p:cNvPr>
          <p:cNvSpPr txBox="1"/>
          <p:nvPr/>
        </p:nvSpPr>
        <p:spPr>
          <a:xfrm>
            <a:off x="4300240" y="112769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39BF2F0-7283-4445-9022-D074BEE2E029}"/>
              </a:ext>
            </a:extLst>
          </p:cNvPr>
          <p:cNvSpPr txBox="1"/>
          <p:nvPr/>
        </p:nvSpPr>
        <p:spPr>
          <a:xfrm>
            <a:off x="7377334" y="116047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PPO</a:t>
            </a:r>
          </a:p>
        </p:txBody>
      </p:sp>
    </p:spTree>
    <p:extLst>
      <p:ext uri="{BB962C8B-B14F-4D97-AF65-F5344CB8AC3E}">
        <p14:creationId xmlns="" xmlns:p14="http://schemas.microsoft.com/office/powerpoint/2010/main" val="839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501122" cy="2357454"/>
          </a:xfrm>
        </p:spPr>
        <p:txBody>
          <a:bodyPr/>
          <a:lstStyle/>
          <a:p>
            <a:r>
              <a:rPr lang="en-IN" dirty="0" smtClean="0"/>
              <a:t>Time for ARS to run : 5630 seconds</a:t>
            </a:r>
          </a:p>
          <a:p>
            <a:r>
              <a:rPr lang="en-IN" dirty="0" smtClean="0"/>
              <a:t>Time for PPO to run : 2142 seconds</a:t>
            </a:r>
          </a:p>
          <a:p>
            <a:r>
              <a:rPr lang="en-IN" dirty="0" smtClean="0"/>
              <a:t>Time for DDPG to run : 9270 seconds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Humanoid </a:t>
            </a:r>
            <a:endParaRPr lang="en-US" dirty="0"/>
          </a:p>
        </p:txBody>
      </p:sp>
      <p:pic>
        <p:nvPicPr>
          <p:cNvPr id="6" name="human-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4282" y="1928802"/>
            <a:ext cx="4286279" cy="3214710"/>
          </a:xfrm>
          <a:prstGeom prst="rect">
            <a:avLst/>
          </a:prstGeom>
        </p:spPr>
      </p:pic>
      <p:pic>
        <p:nvPicPr>
          <p:cNvPr id="9" name="human-2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4643437" y="1928802"/>
            <a:ext cx="4191029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3C099-CF31-47BC-BC5F-AECC9170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free RL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F69DFE-3935-4120-82F5-9BAEF77F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solutions for controlling dynamical systems without need of actual physical models</a:t>
            </a:r>
          </a:p>
          <a:p>
            <a:r>
              <a:rPr lang="en-US" dirty="0"/>
              <a:t>This systems successfully learn to play video games or games like GO and chess</a:t>
            </a:r>
          </a:p>
          <a:p>
            <a:r>
              <a:rPr lang="en-US" dirty="0"/>
              <a:t>Not deployed in real world physical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4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Bipedal Walker</a:t>
            </a:r>
            <a:endParaRPr lang="en-US" dirty="0"/>
          </a:p>
        </p:txBody>
      </p:sp>
      <p:pic>
        <p:nvPicPr>
          <p:cNvPr id="4" name="BipedalWalker-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785786" y="1357298"/>
            <a:ext cx="3048000" cy="2286000"/>
          </a:xfrm>
          <a:prstGeom prst="rect">
            <a:avLst/>
          </a:prstGeom>
        </p:spPr>
      </p:pic>
      <p:pic>
        <p:nvPicPr>
          <p:cNvPr id="7" name="BipedalWalker-4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857752" y="4000504"/>
            <a:ext cx="3048000" cy="2286000"/>
          </a:xfrm>
          <a:prstGeom prst="rect">
            <a:avLst/>
          </a:prstGeom>
        </p:spPr>
      </p:pic>
      <p:pic>
        <p:nvPicPr>
          <p:cNvPr id="8" name="BipedalWalker-2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6"/>
          <a:stretch>
            <a:fillRect/>
          </a:stretch>
        </p:blipFill>
        <p:spPr>
          <a:xfrm>
            <a:off x="4786314" y="1357298"/>
            <a:ext cx="3048000" cy="2286000"/>
          </a:xfrm>
          <a:prstGeom prst="rect">
            <a:avLst/>
          </a:prstGeom>
        </p:spPr>
      </p:pic>
      <p:pic>
        <p:nvPicPr>
          <p:cNvPr id="9" name="BipedalWalker-3.mp4">
            <a:hlinkClick r:id="" action="ppaction://media"/>
          </p:cNvPr>
          <p:cNvPicPr>
            <a:picLocks noRot="1" noChangeAspect="1"/>
          </p:cNvPicPr>
          <p:nvPr>
            <a:videoFile r:link="rId4"/>
          </p:nvPr>
        </p:nvPicPr>
        <p:blipFill>
          <a:blip r:embed="rId6"/>
          <a:stretch>
            <a:fillRect/>
          </a:stretch>
        </p:blipFill>
        <p:spPr>
          <a:xfrm>
            <a:off x="785786" y="4000504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of Swimmer</a:t>
            </a:r>
            <a:endParaRPr lang="en-US" dirty="0"/>
          </a:p>
        </p:txBody>
      </p:sp>
      <p:pic>
        <p:nvPicPr>
          <p:cNvPr id="6" name="Content Placeholder 5" descr="swimm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285860"/>
            <a:ext cx="6786610" cy="47915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2mate.com - Swimmer - TRPO + GAE_ghCo7ERx6qo_360p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5918" y="1285860"/>
            <a:ext cx="5572164" cy="4179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5C0417-4E5F-410B-B434-146694C6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https://towardsdatascience.com/introduction-to-augmented-random-search-d8d7b55309bd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https://arxiv.org/pdf/1803.07055.pdf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Codes for DDPG and PPO from https://github.com/Anjum48/rl-examples/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64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igh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28670"/>
            <a:ext cx="8707192" cy="4272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20-05-06 Introduction to Augmented Random Search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68" y="1071546"/>
            <a:ext cx="9059532" cy="41434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CEC032-F8FC-4D8C-8B40-41B523DB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1E1CA-8E15-4D34-A159-207995E4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find a best method</a:t>
            </a:r>
          </a:p>
          <a:p>
            <a:r>
              <a:rPr lang="en-US" dirty="0"/>
              <a:t>Studies indicated that several RL methods are not robust to changes in parameters.</a:t>
            </a:r>
          </a:p>
          <a:p>
            <a:r>
              <a:rPr lang="en-US" dirty="0"/>
              <a:t>Small change affects them a lot</a:t>
            </a:r>
          </a:p>
          <a:p>
            <a:r>
              <a:rPr lang="en-US" dirty="0"/>
              <a:t>Is not trustable to deploy in real world that needs to control 100s of motors </a:t>
            </a:r>
          </a:p>
        </p:txBody>
      </p:sp>
    </p:spTree>
    <p:extLst>
      <p:ext uri="{BB962C8B-B14F-4D97-AF65-F5344CB8AC3E}">
        <p14:creationId xmlns="" xmlns:p14="http://schemas.microsoft.com/office/powerpoint/2010/main" val="7638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9EC5A5-33E1-4BFB-8D93-EA8CF358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F49E33-3520-44D1-8DD3-1DA29D71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Strategies – derivative free optimization method, parallelized training</a:t>
            </a:r>
          </a:p>
          <a:p>
            <a:r>
              <a:rPr lang="en-US" dirty="0"/>
              <a:t>Natural policy gradients for training linear policies</a:t>
            </a:r>
          </a:p>
          <a:p>
            <a:r>
              <a:rPr lang="en-US" dirty="0"/>
              <a:t>ARS is combination of both</a:t>
            </a:r>
          </a:p>
        </p:txBody>
      </p:sp>
    </p:spTree>
    <p:extLst>
      <p:ext uri="{BB962C8B-B14F-4D97-AF65-F5344CB8AC3E}">
        <p14:creationId xmlns="" xmlns:p14="http://schemas.microsoft.com/office/powerpoint/2010/main" val="29101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B775CD93-9DF2-48CB-9F57-1BCA9A46C7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B466C4-417A-4482-974D-2F6C9C82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67FCC6-C859-4D62-B439-68BB5BD6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686862"/>
            <a:ext cx="5278194" cy="5475129"/>
          </a:xfrm>
        </p:spPr>
        <p:txBody>
          <a:bodyPr anchor="ctr">
            <a:normAutofit/>
          </a:bodyPr>
          <a:lstStyle/>
          <a:p>
            <a:r>
              <a:rPr lang="en-US" sz="2300"/>
              <a:t>Published in March, 2018 by a team from University at California, Berkeley</a:t>
            </a:r>
          </a:p>
          <a:p>
            <a:r>
              <a:rPr lang="en-US" sz="2300"/>
              <a:t>ARS is enhanced version of Basic random search</a:t>
            </a:r>
          </a:p>
          <a:p>
            <a:pPr marL="0" indent="0">
              <a:buNone/>
            </a:pPr>
            <a:endParaRPr lang="en-US" sz="2300"/>
          </a:p>
          <a:p>
            <a:pPr marL="0" indent="0">
              <a:buNone/>
            </a:pPr>
            <a:r>
              <a:rPr lang="en-US" sz="2300" b="1"/>
              <a:t>BRS:</a:t>
            </a:r>
          </a:p>
          <a:p>
            <a:r>
              <a:rPr lang="en-US" sz="2300"/>
              <a:t>Policy = </a:t>
            </a:r>
            <a:r>
              <a:rPr lang="el-GR" sz="2300"/>
              <a:t>π</a:t>
            </a:r>
            <a:r>
              <a:rPr lang="en-US" sz="2300"/>
              <a:t>𝜃</a:t>
            </a:r>
          </a:p>
          <a:p>
            <a:r>
              <a:rPr lang="en-US" sz="2300"/>
              <a:t>We add +𝛎𝜹 and -𝛎𝜹 to existing policy(v&lt;1 and it is noise) 𝜹 is random number from normal distribution</a:t>
            </a:r>
          </a:p>
          <a:p>
            <a:r>
              <a:rPr lang="en-US" sz="2300"/>
              <a:t>Apply the actions and get the rewards</a:t>
            </a:r>
          </a:p>
          <a:p>
            <a:r>
              <a:rPr lang="en-US" sz="2300"/>
              <a:t>Update the policy using 𝜃ʲ⁺¹ = 𝜃ʲ + 𝝰.</a:t>
            </a:r>
            <a:r>
              <a:rPr lang="el-GR" sz="2300"/>
              <a:t>Δ</a:t>
            </a:r>
            <a:endParaRPr lang="en-US" sz="2300"/>
          </a:p>
          <a:p>
            <a:r>
              <a:rPr lang="en-US" sz="2300"/>
              <a:t>Where </a:t>
            </a:r>
            <a:r>
              <a:rPr lang="pt-BR" sz="2300"/>
              <a:t>Δ = 1/N * Σ[r(𝜃+𝛎𝜹) - r(𝜃-𝛎𝜹)]𝜹</a:t>
            </a:r>
            <a:endParaRPr lang="en-US" sz="2300"/>
          </a:p>
          <a:p>
            <a:pPr marL="0" indent="0">
              <a:buNone/>
            </a:pPr>
            <a:endParaRPr lang="en-US" sz="2300"/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6166C6D1-23AC-49C4-BA07-238E4E9F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="" xmlns:a16="http://schemas.microsoft.com/office/drawing/2014/main" id="{1C091803-41C2-48E0-9228-5148460C74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17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DeepMind AI Does Parkour - Producing flexible behaviours in simulated environment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5720" y="214290"/>
            <a:ext cx="8572560" cy="642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Motivation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86541B3D-F6F5-43B1-A743-B35BD5BEF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052736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</a:t>
            </a:r>
            <a:endParaRPr lang="en-US" b="1" dirty="0"/>
          </a:p>
        </p:txBody>
      </p:sp>
      <p:pic>
        <p:nvPicPr>
          <p:cNvPr id="4" name="Content Placeholder 3" descr="a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049" y="1357298"/>
            <a:ext cx="6305436" cy="5143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Simplified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Random Noise(</a:t>
            </a:r>
            <a:r>
              <a:rPr lang="en-US" b="1" dirty="0"/>
              <a:t>𝛿</a:t>
            </a:r>
            <a:r>
              <a:rPr lang="en-IN" dirty="0"/>
              <a:t>) to the weights </a:t>
            </a:r>
            <a:r>
              <a:rPr lang="el-GR" b="1" dirty="0"/>
              <a:t>ϴ</a:t>
            </a:r>
            <a:r>
              <a:rPr lang="en-IN" b="1" dirty="0"/>
              <a:t>.</a:t>
            </a:r>
          </a:p>
          <a:p>
            <a:r>
              <a:rPr lang="en-IN" dirty="0"/>
              <a:t>Run a test.</a:t>
            </a:r>
          </a:p>
          <a:p>
            <a:r>
              <a:rPr lang="en-IN" dirty="0"/>
              <a:t>If reward improves keep the weights.</a:t>
            </a:r>
          </a:p>
          <a:p>
            <a:r>
              <a:rPr lang="en-IN" dirty="0"/>
              <a:t>Otherwise discard.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502</Words>
  <Application>Microsoft Office PowerPoint</Application>
  <PresentationFormat>On-screen Show (4:3)</PresentationFormat>
  <Paragraphs>76</Paragraphs>
  <Slides>27</Slides>
  <Notes>0</Notes>
  <HiddenSlides>0</HiddenSlides>
  <MMClips>12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Augmented Random Search</vt:lpstr>
      <vt:lpstr>Model free RL algorithms</vt:lpstr>
      <vt:lpstr>Problems</vt:lpstr>
      <vt:lpstr>New directions</vt:lpstr>
      <vt:lpstr>History</vt:lpstr>
      <vt:lpstr>Slide 6</vt:lpstr>
      <vt:lpstr>Motivation</vt:lpstr>
      <vt:lpstr>Algorithm</vt:lpstr>
      <vt:lpstr>Simplified Explanation</vt:lpstr>
      <vt:lpstr>Method of Finite Differences</vt:lpstr>
      <vt:lpstr>Training Loop</vt:lpstr>
      <vt:lpstr>Results</vt:lpstr>
      <vt:lpstr>Results</vt:lpstr>
      <vt:lpstr>Comparison with DDPG</vt:lpstr>
      <vt:lpstr>Comparison with PPO</vt:lpstr>
      <vt:lpstr>Slide 16</vt:lpstr>
      <vt:lpstr>Comparing rewards</vt:lpstr>
      <vt:lpstr>Slide 18</vt:lpstr>
      <vt:lpstr>Humanoid </vt:lpstr>
      <vt:lpstr>Bipedal Walker</vt:lpstr>
      <vt:lpstr>Results of Swimmer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Random Search</dc:title>
  <dc:creator>prajit kk</dc:creator>
  <cp:lastModifiedBy>Windows User</cp:lastModifiedBy>
  <cp:revision>23</cp:revision>
  <dcterms:created xsi:type="dcterms:W3CDTF">2020-05-04T00:54:02Z</dcterms:created>
  <dcterms:modified xsi:type="dcterms:W3CDTF">2020-05-06T07:14:48Z</dcterms:modified>
</cp:coreProperties>
</file>