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7"/>
  </p:notesMasterIdLst>
  <p:handoutMasterIdLst>
    <p:handoutMasterId r:id="rId28"/>
  </p:handoutMasterIdLst>
  <p:sldIdLst>
    <p:sldId id="270" r:id="rId3"/>
    <p:sldId id="266" r:id="rId4"/>
    <p:sldId id="271" r:id="rId5"/>
    <p:sldId id="272" r:id="rId6"/>
    <p:sldId id="267" r:id="rId7"/>
    <p:sldId id="273" r:id="rId8"/>
    <p:sldId id="274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4E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>
        <p:scale>
          <a:sx n="92" d="100"/>
          <a:sy n="92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0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8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89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159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25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14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57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5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2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8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3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2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5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7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7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35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68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464" userDrawn="1">
          <p15:clr>
            <a:srgbClr val="F26B43"/>
          </p15:clr>
        </p15:guide>
        <p15:guide id="4" pos="7152" userDrawn="1">
          <p15:clr>
            <a:srgbClr val="F26B43"/>
          </p15:clr>
        </p15:guide>
        <p15:guide id="5" pos="98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936" y="342900"/>
            <a:ext cx="11430000" cy="2763982"/>
          </a:xfrm>
        </p:spPr>
        <p:txBody>
          <a:bodyPr/>
          <a:lstStyle/>
          <a:p>
            <a:r>
              <a:rPr lang="en-US" sz="6000" b="1" dirty="0" smtClean="0"/>
              <a:t>Website Clickstream Analytics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49881" y="3512128"/>
            <a:ext cx="3958937" cy="623454"/>
          </a:xfrm>
        </p:spPr>
        <p:txBody>
          <a:bodyPr>
            <a:normAutofit fontScale="92500" lnSpcReduction="20000"/>
          </a:bodyPr>
          <a:lstStyle/>
          <a:p>
            <a:r>
              <a:rPr lang="en-US" sz="4200" b="1" dirty="0" smtClean="0">
                <a:solidFill>
                  <a:schemeClr val="tx1"/>
                </a:solidFill>
              </a:rPr>
              <a:t>GROUP 2</a:t>
            </a:r>
            <a:endParaRPr lang="en-US" sz="4200" b="1" dirty="0">
              <a:solidFill>
                <a:schemeClr val="tx1"/>
              </a:solidFill>
            </a:endParaRPr>
          </a:p>
          <a:p>
            <a:endParaRPr lang="en-US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90800" y="454082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" sz="2400" b="1" dirty="0">
                <a:solidFill>
                  <a:srgbClr val="FF0000"/>
                </a:solidFill>
                <a:latin typeface="+mj-lt"/>
              </a:rPr>
              <a:t>Ankitha Abhimanyu  </a:t>
            </a:r>
            <a:endParaRPr lang="en" sz="2400" b="1" dirty="0" smtClean="0">
              <a:solidFill>
                <a:srgbClr val="FF0000"/>
              </a:solidFill>
              <a:latin typeface="+mj-lt"/>
            </a:endParaRPr>
          </a:p>
          <a:p>
            <a:pPr algn="ctr"/>
            <a:r>
              <a:rPr lang="en" sz="2400" b="1" dirty="0" smtClean="0">
                <a:solidFill>
                  <a:srgbClr val="FF0000"/>
                </a:solidFill>
                <a:latin typeface="+mj-lt"/>
              </a:rPr>
              <a:t>Goutham </a:t>
            </a:r>
            <a:r>
              <a:rPr lang="en" sz="2400" b="1" dirty="0">
                <a:solidFill>
                  <a:srgbClr val="FF0000"/>
                </a:solidFill>
                <a:latin typeface="+mj-lt"/>
              </a:rPr>
              <a:t>Chandru </a:t>
            </a:r>
            <a:r>
              <a:rPr lang="en" sz="2400" b="1" dirty="0" smtClean="0">
                <a:solidFill>
                  <a:srgbClr val="FF0000"/>
                </a:solidFill>
                <a:latin typeface="+mj-lt"/>
              </a:rPr>
              <a:t>Manghnani</a:t>
            </a:r>
          </a:p>
          <a:p>
            <a:pPr algn="ctr"/>
            <a:r>
              <a:rPr lang="en" sz="2400" b="1" dirty="0" smtClean="0">
                <a:solidFill>
                  <a:srgbClr val="FF0000"/>
                </a:solidFill>
                <a:latin typeface="+mj-lt"/>
              </a:rPr>
              <a:t>Vidhya </a:t>
            </a:r>
            <a:r>
              <a:rPr lang="en" sz="2400" b="1" dirty="0">
                <a:solidFill>
                  <a:srgbClr val="FF0000"/>
                </a:solidFill>
                <a:latin typeface="+mj-lt"/>
              </a:rPr>
              <a:t>Babu</a:t>
            </a:r>
          </a:p>
        </p:txBody>
      </p:sp>
    </p:spTree>
    <p:extLst>
      <p:ext uri="{BB962C8B-B14F-4D97-AF65-F5344CB8AC3E}">
        <p14:creationId xmlns:p14="http://schemas.microsoft.com/office/powerpoint/2010/main" val="106333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3312" y="515063"/>
            <a:ext cx="9404723" cy="1400530"/>
          </a:xfrm>
        </p:spPr>
        <p:txBody>
          <a:bodyPr/>
          <a:lstStyle/>
          <a:p>
            <a:r>
              <a:rPr lang="en-US" b="1" dirty="0" smtClean="0"/>
              <a:t>RMSE &amp; R Square</a:t>
            </a:r>
            <a:endParaRPr lang="en-US" b="1" dirty="0"/>
          </a:p>
        </p:txBody>
      </p:sp>
      <p:pic>
        <p:nvPicPr>
          <p:cNvPr id="5" name="Shape 3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6582" y="1915592"/>
            <a:ext cx="7929763" cy="4256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483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3312" y="515063"/>
            <a:ext cx="9404723" cy="1400530"/>
          </a:xfrm>
        </p:spPr>
        <p:txBody>
          <a:bodyPr/>
          <a:lstStyle/>
          <a:p>
            <a:r>
              <a:rPr lang="en-US" b="1" dirty="0" smtClean="0"/>
              <a:t>Multiple Linear Regression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91584" y="1458393"/>
            <a:ext cx="8946541" cy="4848889"/>
          </a:xfrm>
        </p:spPr>
        <p:txBody>
          <a:bodyPr>
            <a:normAutofit/>
          </a:bodyPr>
          <a:lstStyle/>
          <a:p>
            <a:pPr marL="457200" lvl="0" indent="0">
              <a:spcBef>
                <a:spcPts val="0"/>
              </a:spcBef>
              <a:buNone/>
            </a:pPr>
            <a:endParaRPr lang="en-US" sz="1800" dirty="0">
              <a:solidFill>
                <a:srgbClr val="6AA84F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lang="en-US" sz="1800" dirty="0">
              <a:solidFill>
                <a:srgbClr val="6AA84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lvl="0">
              <a:spcBef>
                <a:spcPts val="0"/>
              </a:spcBef>
              <a:buNone/>
            </a:pPr>
            <a:endParaRPr lang="en-US" sz="1800" dirty="0">
              <a:solidFill>
                <a:srgbClr val="6AA84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5" name="Shape 3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5814" y="4544848"/>
            <a:ext cx="8098079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215814" y="5559136"/>
            <a:ext cx="8522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" dirty="0" smtClean="0">
                <a:solidFill>
                  <a:srgbClr val="FFFFFF"/>
                </a:solidFill>
              </a:rPr>
              <a:t>The prediction interval is more meaningful than the confidence interval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" dirty="0" smtClean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4145" y="3873211"/>
            <a:ext cx="681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Prediction model with test values 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145" y="1787183"/>
            <a:ext cx="8059748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7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3312" y="515063"/>
            <a:ext cx="9404723" cy="1400530"/>
          </a:xfrm>
        </p:spPr>
        <p:txBody>
          <a:bodyPr/>
          <a:lstStyle/>
          <a:p>
            <a:r>
              <a:rPr lang="en-US" b="1" dirty="0" smtClean="0"/>
              <a:t>Support Vector Regression</a:t>
            </a:r>
            <a:endParaRPr lang="en-US" b="1" dirty="0"/>
          </a:p>
        </p:txBody>
      </p:sp>
      <p:pic>
        <p:nvPicPr>
          <p:cNvPr id="4" name="Shape 3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43959" y="1714500"/>
            <a:ext cx="7016813" cy="43181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455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3312" y="515063"/>
            <a:ext cx="9404723" cy="1400530"/>
          </a:xfrm>
        </p:spPr>
        <p:txBody>
          <a:bodyPr/>
          <a:lstStyle/>
          <a:p>
            <a:r>
              <a:rPr lang="en-US" b="1" dirty="0" smtClean="0"/>
              <a:t>Bagging Regressor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3312" y="1915593"/>
            <a:ext cx="8946541" cy="4195481"/>
          </a:xfrm>
        </p:spPr>
        <p:txBody>
          <a:bodyPr>
            <a:normAutofit/>
          </a:bodyPr>
          <a:lstStyle/>
          <a:p>
            <a:pPr marL="457200" lv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1800" dirty="0">
                <a:solidFill>
                  <a:schemeClr val="lt1"/>
                </a:solidFill>
              </a:rPr>
              <a:t>Bootstrap Aggregating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lt1"/>
                </a:solidFill>
              </a:rPr>
              <a:t> </a:t>
            </a:r>
          </a:p>
          <a:p>
            <a:pPr marL="457200" lv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1800" dirty="0">
                <a:solidFill>
                  <a:srgbClr val="FF0000"/>
                </a:solidFill>
              </a:rPr>
              <a:t>Goal</a:t>
            </a:r>
            <a:r>
              <a:rPr lang="en-US" sz="1800" dirty="0">
                <a:solidFill>
                  <a:srgbClr val="93C47D"/>
                </a:solidFill>
              </a:rPr>
              <a:t> </a:t>
            </a:r>
            <a:r>
              <a:rPr lang="en-US" sz="1800" dirty="0">
                <a:solidFill>
                  <a:schemeClr val="lt1"/>
                </a:solidFill>
              </a:rPr>
              <a:t>: Improve the </a:t>
            </a:r>
            <a:r>
              <a:rPr lang="en-US" sz="1800" dirty="0" smtClean="0">
                <a:solidFill>
                  <a:schemeClr val="lt1"/>
                </a:solidFill>
              </a:rPr>
              <a:t>performance of </a:t>
            </a:r>
            <a:r>
              <a:rPr lang="en-US" sz="1800" dirty="0">
                <a:solidFill>
                  <a:schemeClr val="lt1"/>
                </a:solidFill>
              </a:rPr>
              <a:t>base model</a:t>
            </a:r>
          </a:p>
          <a:p>
            <a:pPr>
              <a:spcBef>
                <a:spcPts val="0"/>
              </a:spcBef>
              <a:buNone/>
            </a:pPr>
            <a:endParaRPr lang="en-US" sz="1800" dirty="0">
              <a:solidFill>
                <a:schemeClr val="lt1"/>
              </a:solidFill>
            </a:endParaRPr>
          </a:p>
          <a:p>
            <a:pPr marL="457200" lv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1800" dirty="0">
                <a:solidFill>
                  <a:schemeClr val="lt1"/>
                </a:solidFill>
              </a:rPr>
              <a:t>Expected error = Bias + Variance + Noise</a:t>
            </a:r>
          </a:p>
          <a:p>
            <a:pPr>
              <a:spcBef>
                <a:spcPts val="0"/>
              </a:spcBef>
              <a:buNone/>
            </a:pPr>
            <a:endParaRPr lang="en-US" sz="1800" dirty="0">
              <a:solidFill>
                <a:schemeClr val="lt1"/>
              </a:solidFill>
            </a:endParaRPr>
          </a:p>
          <a:p>
            <a:pPr marL="457200" lv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1800" dirty="0">
                <a:solidFill>
                  <a:schemeClr val="lt1"/>
                </a:solidFill>
              </a:rPr>
              <a:t>Averaging reduces variance</a:t>
            </a:r>
          </a:p>
          <a:p>
            <a:pPr>
              <a:spcBef>
                <a:spcPts val="0"/>
              </a:spcBef>
              <a:buNone/>
            </a:pPr>
            <a:endParaRPr lang="en-US" sz="1800" dirty="0">
              <a:solidFill>
                <a:schemeClr val="lt1"/>
              </a:solidFill>
            </a:endParaRPr>
          </a:p>
          <a:p>
            <a:pPr marL="457200" lv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1800" dirty="0">
                <a:solidFill>
                  <a:schemeClr val="lt1"/>
                </a:solidFill>
              </a:rPr>
              <a:t>When does Bagging work?</a:t>
            </a:r>
          </a:p>
          <a:p>
            <a:pPr marL="457200" lvl="0" indent="0">
              <a:lnSpc>
                <a:spcPct val="80000"/>
              </a:lnSpc>
              <a:buNone/>
            </a:pPr>
            <a:endParaRPr lang="en-US" sz="1900" dirty="0"/>
          </a:p>
          <a:p>
            <a:pPr lvl="0">
              <a:lnSpc>
                <a:spcPct val="80000"/>
              </a:lnSpc>
              <a:buNone/>
            </a:pPr>
            <a:endParaRPr lang="en-US" sz="1900" dirty="0">
              <a:sym typeface="PT Serif"/>
            </a:endParaRPr>
          </a:p>
          <a:p>
            <a:pPr lvl="0">
              <a:lnSpc>
                <a:spcPct val="80000"/>
              </a:lnSpc>
              <a:buNone/>
            </a:pPr>
            <a:endParaRPr lang="en-US" sz="1900" dirty="0">
              <a:sym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367444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Google Analytics Management Dashboard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5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Google-Analytics-Dash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5" y="1413164"/>
            <a:ext cx="9777846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2"/>
          <p:cNvSpPr>
            <a:spLocks noGrp="1"/>
          </p:cNvSpPr>
          <p:nvPr>
            <p:ph type="title"/>
          </p:nvPr>
        </p:nvSpPr>
        <p:spPr>
          <a:xfrm>
            <a:off x="1103312" y="515063"/>
            <a:ext cx="9404723" cy="1400530"/>
          </a:xfrm>
        </p:spPr>
        <p:txBody>
          <a:bodyPr/>
          <a:lstStyle/>
          <a:p>
            <a:r>
              <a:rPr lang="en-US" sz="3200" b="1" dirty="0" smtClean="0"/>
              <a:t>Google Analytics Management Dashboard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9087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Google Analytics Management Dashboard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5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itle 12"/>
          <p:cNvSpPr>
            <a:spLocks noGrp="1"/>
          </p:cNvSpPr>
          <p:nvPr>
            <p:ph type="title"/>
          </p:nvPr>
        </p:nvSpPr>
        <p:spPr>
          <a:xfrm>
            <a:off x="1103312" y="515063"/>
            <a:ext cx="9404723" cy="1400530"/>
          </a:xfrm>
        </p:spPr>
        <p:txBody>
          <a:bodyPr/>
          <a:lstStyle/>
          <a:p>
            <a:r>
              <a:rPr lang="en-US" sz="3200" b="1" dirty="0" smtClean="0"/>
              <a:t>Platform Insights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1364073"/>
            <a:ext cx="9287597" cy="438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5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2"/>
          <p:cNvSpPr>
            <a:spLocks noGrp="1"/>
          </p:cNvSpPr>
          <p:nvPr>
            <p:ph type="title"/>
          </p:nvPr>
        </p:nvSpPr>
        <p:spPr>
          <a:xfrm>
            <a:off x="1092921" y="228600"/>
            <a:ext cx="9404723" cy="1400530"/>
          </a:xfrm>
        </p:spPr>
        <p:txBody>
          <a:bodyPr/>
          <a:lstStyle/>
          <a:p>
            <a:r>
              <a:rPr lang="en-US" sz="3200" b="1" dirty="0" smtClean="0"/>
              <a:t>Windows OS Vs Windows Phone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95" y="1215328"/>
            <a:ext cx="8937913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0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2"/>
          <p:cNvSpPr>
            <a:spLocks noGrp="1"/>
          </p:cNvSpPr>
          <p:nvPr>
            <p:ph type="title"/>
          </p:nvPr>
        </p:nvSpPr>
        <p:spPr>
          <a:xfrm>
            <a:off x="1011814" y="228600"/>
            <a:ext cx="9404723" cy="1400530"/>
          </a:xfrm>
        </p:spPr>
        <p:txBody>
          <a:bodyPr/>
          <a:lstStyle/>
          <a:p>
            <a:r>
              <a:rPr lang="en-US" sz="4000" b="1" dirty="0" smtClean="0"/>
              <a:t>Site Insights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14" y="1215328"/>
            <a:ext cx="9212841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9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2"/>
          <p:cNvSpPr>
            <a:spLocks noGrp="1"/>
          </p:cNvSpPr>
          <p:nvPr>
            <p:ph type="title"/>
          </p:nvPr>
        </p:nvSpPr>
        <p:spPr>
          <a:xfrm>
            <a:off x="736804" y="473500"/>
            <a:ext cx="9404723" cy="1400530"/>
          </a:xfrm>
        </p:spPr>
        <p:txBody>
          <a:bodyPr/>
          <a:lstStyle/>
          <a:p>
            <a:r>
              <a:rPr lang="en-US" sz="3200" b="1" dirty="0"/>
              <a:t>Sum of Orders for every month in the year 2013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3074" name="Picture 2" descr="Order vs. Month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39" y="1292086"/>
            <a:ext cx="9038215" cy="505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29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2"/>
          <p:cNvSpPr>
            <a:spLocks noGrp="1"/>
          </p:cNvSpPr>
          <p:nvPr>
            <p:ph type="title"/>
          </p:nvPr>
        </p:nvSpPr>
        <p:spPr>
          <a:xfrm>
            <a:off x="703416" y="394855"/>
            <a:ext cx="10536382" cy="1489566"/>
          </a:xfrm>
        </p:spPr>
        <p:txBody>
          <a:bodyPr/>
          <a:lstStyle/>
          <a:p>
            <a:r>
              <a:rPr lang="en-US" sz="2800" b="1" dirty="0"/>
              <a:t>Line Graph for Orders for every day in the year 2013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16" y="1441739"/>
            <a:ext cx="6781800" cy="4514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289" y="1441739"/>
            <a:ext cx="1733550" cy="44481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4427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3312" y="463109"/>
            <a:ext cx="9404723" cy="1400530"/>
          </a:xfrm>
        </p:spPr>
        <p:txBody>
          <a:bodyPr/>
          <a:lstStyle/>
          <a:p>
            <a:r>
              <a:rPr lang="en-US" b="1" dirty="0" smtClean="0"/>
              <a:t>Data Collection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Dataset  received from the challenge posted by </a:t>
            </a:r>
            <a:r>
              <a:rPr lang="en-US" dirty="0" smtClean="0">
                <a:latin typeface="+mj-lt"/>
              </a:rPr>
              <a:t>Zappos.com 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Represents </a:t>
            </a:r>
            <a:r>
              <a:rPr lang="en-US" dirty="0">
                <a:latin typeface="+mj-lt"/>
              </a:rPr>
              <a:t>clickstream data of the customers visiting the </a:t>
            </a:r>
            <a:r>
              <a:rPr lang="en-US" dirty="0" smtClean="0">
                <a:latin typeface="+mj-lt"/>
              </a:rPr>
              <a:t>website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Clickstream analysis</a:t>
            </a:r>
          </a:p>
          <a:p>
            <a:pPr lvl="1"/>
            <a:r>
              <a:rPr lang="en-US" dirty="0" smtClean="0">
                <a:latin typeface="+mj-lt"/>
              </a:rPr>
              <a:t>E-commerce </a:t>
            </a:r>
            <a:r>
              <a:rPr lang="en-US" dirty="0">
                <a:latin typeface="+mj-lt"/>
              </a:rPr>
              <a:t>analysis </a:t>
            </a:r>
          </a:p>
          <a:p>
            <a:pPr lvl="1"/>
            <a:r>
              <a:rPr lang="en-US" dirty="0" smtClean="0">
                <a:latin typeface="+mj-lt"/>
              </a:rPr>
              <a:t>Traffic </a:t>
            </a:r>
            <a:r>
              <a:rPr lang="en-US" dirty="0">
                <a:latin typeface="+mj-lt"/>
              </a:rPr>
              <a:t>analysis </a:t>
            </a:r>
          </a:p>
          <a:p>
            <a:pPr lvl="4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2"/>
          <p:cNvSpPr>
            <a:spLocks noGrp="1"/>
          </p:cNvSpPr>
          <p:nvPr>
            <p:ph type="title"/>
          </p:nvPr>
        </p:nvSpPr>
        <p:spPr>
          <a:xfrm>
            <a:off x="114299" y="301336"/>
            <a:ext cx="11845637" cy="987137"/>
          </a:xfrm>
        </p:spPr>
        <p:txBody>
          <a:bodyPr/>
          <a:lstStyle/>
          <a:p>
            <a:r>
              <a:rPr lang="en-US" sz="2400" b="1" dirty="0"/>
              <a:t>Line Graph after taking the difference in Log of Orders - Transformation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76" y="1363500"/>
            <a:ext cx="6722996" cy="46459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413" y="1363500"/>
            <a:ext cx="1931906" cy="464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0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2"/>
          <p:cNvSpPr>
            <a:spLocks noGrp="1"/>
          </p:cNvSpPr>
          <p:nvPr>
            <p:ph type="title"/>
          </p:nvPr>
        </p:nvSpPr>
        <p:spPr>
          <a:xfrm>
            <a:off x="1190846" y="474344"/>
            <a:ext cx="9459835" cy="1316557"/>
          </a:xfrm>
        </p:spPr>
        <p:txBody>
          <a:bodyPr/>
          <a:lstStyle/>
          <a:p>
            <a:r>
              <a:rPr lang="en-US" sz="4800" b="1" dirty="0"/>
              <a:t>Trend and Seasonality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7544" y="172110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EFEFEF"/>
                </a:solidFill>
                <a:latin typeface="PT Serif"/>
              </a:rPr>
              <a:t>No </a:t>
            </a:r>
            <a:r>
              <a:rPr lang="en-US" dirty="0">
                <a:solidFill>
                  <a:srgbClr val="EFEFEF"/>
                </a:solidFill>
                <a:latin typeface="PT Serif"/>
              </a:rPr>
              <a:t>Trend </a:t>
            </a:r>
            <a:r>
              <a:rPr lang="en-US" dirty="0" smtClean="0">
                <a:solidFill>
                  <a:srgbClr val="EFEFEF"/>
                </a:solidFill>
                <a:latin typeface="PT Serif"/>
              </a:rPr>
              <a:t>observed</a:t>
            </a:r>
          </a:p>
          <a:p>
            <a:endParaRPr lang="en-US" dirty="0" smtClean="0">
              <a:solidFill>
                <a:srgbClr val="EFEFEF"/>
              </a:solidFill>
              <a:latin typeface="PT Serif"/>
            </a:endParaRP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EFEFEF"/>
                </a:solidFill>
                <a:latin typeface="PT Serif"/>
              </a:rPr>
              <a:t>Seasonality observed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  <a:latin typeface="PT Serif"/>
              </a:rPr>
              <a:t>SARMA (4,1) X (3,0) S=7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12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2"/>
          <p:cNvSpPr>
            <a:spLocks noGrp="1"/>
          </p:cNvSpPr>
          <p:nvPr>
            <p:ph type="title"/>
          </p:nvPr>
        </p:nvSpPr>
        <p:spPr>
          <a:xfrm>
            <a:off x="161357" y="379389"/>
            <a:ext cx="11039253" cy="1489566"/>
          </a:xfrm>
        </p:spPr>
        <p:txBody>
          <a:bodyPr/>
          <a:lstStyle/>
          <a:p>
            <a:r>
              <a:rPr lang="en-US" sz="2400" b="1" dirty="0"/>
              <a:t>Forecasting Orders for Quarter 1 in 2014 - With Median values imputed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7" y="1223630"/>
            <a:ext cx="116205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0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2"/>
          <p:cNvSpPr>
            <a:spLocks noGrp="1"/>
          </p:cNvSpPr>
          <p:nvPr>
            <p:ph type="title"/>
          </p:nvPr>
        </p:nvSpPr>
        <p:spPr>
          <a:xfrm>
            <a:off x="191482" y="249865"/>
            <a:ext cx="11560249" cy="820399"/>
          </a:xfrm>
        </p:spPr>
        <p:txBody>
          <a:bodyPr/>
          <a:lstStyle/>
          <a:p>
            <a:r>
              <a:rPr lang="en-US" sz="2800" b="1" dirty="0"/>
              <a:t>Forecasting Orders for Windows Platform - for January 2014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68" y="1121735"/>
            <a:ext cx="10363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0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465118"/>
            <a:ext cx="9404723" cy="2549439"/>
          </a:xfrm>
        </p:spPr>
        <p:txBody>
          <a:bodyPr/>
          <a:lstStyle/>
          <a:p>
            <a:r>
              <a:rPr lang="en-US" sz="9600" dirty="0" smtClean="0"/>
              <a:t>Thanks ! </a:t>
            </a:r>
            <a:endParaRPr lang="en-US" sz="9600" dirty="0"/>
          </a:p>
        </p:txBody>
      </p:sp>
      <p:sp>
        <p:nvSpPr>
          <p:cNvPr id="4" name="Rectangle 3"/>
          <p:cNvSpPr/>
          <p:nvPr/>
        </p:nvSpPr>
        <p:spPr>
          <a:xfrm>
            <a:off x="3183082" y="3279062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dirty="0">
                <a:solidFill>
                  <a:srgbClr val="EFEFEF"/>
                </a:solidFill>
                <a:latin typeface="PT Serif"/>
              </a:rPr>
              <a:t>Any questions?</a:t>
            </a:r>
            <a:endParaRPr lang="en-US" sz="4400" dirty="0"/>
          </a:p>
          <a:p>
            <a:r>
              <a:rPr lang="en-US" sz="4400" dirty="0"/>
              <a:t/>
            </a: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2497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3312" y="515063"/>
            <a:ext cx="9404723" cy="1400530"/>
          </a:xfrm>
        </p:spPr>
        <p:txBody>
          <a:bodyPr/>
          <a:lstStyle/>
          <a:p>
            <a:r>
              <a:rPr lang="en-US" b="1" dirty="0" smtClean="0"/>
              <a:t>Dataset Description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3312" y="1915593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+mj-lt"/>
              </a:rPr>
              <a:t>Business Problem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+mj-lt"/>
              </a:rPr>
              <a:t>Analyze </a:t>
            </a:r>
            <a:r>
              <a:rPr lang="en-US" dirty="0">
                <a:latin typeface="+mj-lt"/>
              </a:rPr>
              <a:t>and assess the business performance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+mj-lt"/>
              </a:rPr>
              <a:t>predict the no of orders placed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+mj-lt"/>
              </a:rPr>
              <a:t>Analyze </a:t>
            </a:r>
            <a:r>
              <a:rPr lang="en-US" dirty="0">
                <a:latin typeface="+mj-lt"/>
              </a:rPr>
              <a:t>for trends and bring insights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No of Instances  =  21061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No of Attributes  = </a:t>
            </a:r>
            <a:r>
              <a:rPr lang="en-US" dirty="0" smtClean="0">
                <a:latin typeface="+mj-lt"/>
              </a:rPr>
              <a:t>11</a:t>
            </a:r>
            <a:endParaRPr lang="en-US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day , site , </a:t>
            </a:r>
            <a:r>
              <a:rPr lang="en-US" dirty="0" smtClean="0">
                <a:latin typeface="+mj-lt"/>
              </a:rPr>
              <a:t>new customer </a:t>
            </a:r>
            <a:r>
              <a:rPr lang="en-US" dirty="0">
                <a:latin typeface="+mj-lt"/>
              </a:rPr>
              <a:t>, platform , visits , </a:t>
            </a:r>
            <a:r>
              <a:rPr lang="en-US" dirty="0" smtClean="0">
                <a:latin typeface="+mj-lt"/>
              </a:rPr>
              <a:t>distinct sessions </a:t>
            </a:r>
            <a:r>
              <a:rPr lang="en-US" dirty="0">
                <a:latin typeface="+mj-lt"/>
              </a:rPr>
              <a:t>, </a:t>
            </a:r>
            <a:r>
              <a:rPr lang="en-US" dirty="0" smtClean="0">
                <a:latin typeface="+mj-lt"/>
              </a:rPr>
              <a:t>gross sales </a:t>
            </a:r>
            <a:r>
              <a:rPr lang="en-US" dirty="0">
                <a:latin typeface="+mj-lt"/>
              </a:rPr>
              <a:t>, bounces , </a:t>
            </a:r>
            <a:r>
              <a:rPr lang="en-US" dirty="0" smtClean="0">
                <a:latin typeface="+mj-lt"/>
              </a:rPr>
              <a:t>add to cart </a:t>
            </a:r>
            <a:r>
              <a:rPr lang="en-US" dirty="0">
                <a:latin typeface="+mj-lt"/>
              </a:rPr>
              <a:t>, </a:t>
            </a:r>
            <a:r>
              <a:rPr lang="en-US" dirty="0" smtClean="0">
                <a:latin typeface="+mj-lt"/>
              </a:rPr>
              <a:t>product page views </a:t>
            </a:r>
            <a:r>
              <a:rPr lang="en-US" dirty="0">
                <a:latin typeface="+mj-lt"/>
              </a:rPr>
              <a:t>, </a:t>
            </a:r>
            <a:r>
              <a:rPr lang="en-US" dirty="0" smtClean="0">
                <a:latin typeface="+mj-lt"/>
              </a:rPr>
              <a:t>search page views 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Target Variable “Orders” has continuous values</a:t>
            </a:r>
          </a:p>
        </p:txBody>
      </p:sp>
    </p:spTree>
    <p:extLst>
      <p:ext uri="{BB962C8B-B14F-4D97-AF65-F5344CB8AC3E}">
        <p14:creationId xmlns:p14="http://schemas.microsoft.com/office/powerpoint/2010/main" val="350493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94339" y="442327"/>
            <a:ext cx="9404723" cy="1400530"/>
          </a:xfrm>
        </p:spPr>
        <p:txBody>
          <a:bodyPr/>
          <a:lstStyle/>
          <a:p>
            <a:r>
              <a:rPr lang="en-US" b="1" dirty="0" smtClean="0"/>
              <a:t>Preprocessing Steps</a:t>
            </a:r>
            <a:endParaRPr lang="en-US" b="1" dirty="0"/>
          </a:p>
        </p:txBody>
      </p:sp>
      <p:sp>
        <p:nvSpPr>
          <p:cNvPr id="4" name="Shape 263"/>
          <p:cNvSpPr/>
          <p:nvPr/>
        </p:nvSpPr>
        <p:spPr>
          <a:xfrm>
            <a:off x="694339" y="2408013"/>
            <a:ext cx="1519086" cy="1681799"/>
          </a:xfrm>
          <a:prstGeom prst="homePlate">
            <a:avLst>
              <a:gd name="adj" fmla="val 30129"/>
            </a:avLst>
          </a:prstGeom>
          <a:solidFill>
            <a:srgbClr val="00BFC9">
              <a:alpha val="517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lang="en" sz="2000" b="1" dirty="0">
                <a:solidFill>
                  <a:srgbClr val="EFEFEF"/>
                </a:solidFill>
                <a:latin typeface="+mj-lt"/>
              </a:rPr>
              <a:t>Missing Values</a:t>
            </a:r>
          </a:p>
        </p:txBody>
      </p:sp>
      <p:sp>
        <p:nvSpPr>
          <p:cNvPr id="5" name="Shape 264"/>
          <p:cNvSpPr/>
          <p:nvPr/>
        </p:nvSpPr>
        <p:spPr>
          <a:xfrm>
            <a:off x="1849578" y="2418404"/>
            <a:ext cx="2504213" cy="1681799"/>
          </a:xfrm>
          <a:prstGeom prst="chevron">
            <a:avLst>
              <a:gd name="adj" fmla="val 29853"/>
            </a:avLst>
          </a:prstGeom>
          <a:solidFill>
            <a:srgbClr val="00BFC9">
              <a:alpha val="517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EFEFEF"/>
              </a:buClr>
              <a:buSzPct val="25000"/>
              <a:buFont typeface="PT Serif"/>
              <a:buNone/>
            </a:pPr>
            <a:r>
              <a:rPr lang="en" sz="2000" b="1" dirty="0">
                <a:solidFill>
                  <a:srgbClr val="EFEFEF"/>
                </a:solidFill>
                <a:latin typeface="+mj-lt"/>
              </a:rPr>
              <a:t>Inclusion of</a:t>
            </a:r>
          </a:p>
          <a:p>
            <a:pPr lvl="0" algn="ctr" rtl="0">
              <a:spcBef>
                <a:spcPts val="0"/>
              </a:spcBef>
              <a:buClr>
                <a:srgbClr val="EFEFEF"/>
              </a:buClr>
              <a:buSzPct val="25000"/>
              <a:buFont typeface="PT Serif"/>
              <a:buNone/>
            </a:pPr>
            <a:r>
              <a:rPr lang="en" sz="2000" b="1" dirty="0">
                <a:solidFill>
                  <a:srgbClr val="EFEFEF"/>
                </a:solidFill>
                <a:latin typeface="+mj-lt"/>
              </a:rPr>
              <a:t>New Attributes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</a:pPr>
            <a:endParaRPr sz="1200" b="1" dirty="0">
              <a:solidFill>
                <a:srgbClr val="EFEFEF"/>
              </a:solidFill>
            </a:endParaRPr>
          </a:p>
        </p:txBody>
      </p:sp>
      <p:sp>
        <p:nvSpPr>
          <p:cNvPr id="6" name="Shape 265"/>
          <p:cNvSpPr/>
          <p:nvPr/>
        </p:nvSpPr>
        <p:spPr>
          <a:xfrm>
            <a:off x="6811367" y="2439186"/>
            <a:ext cx="2431306" cy="1681799"/>
          </a:xfrm>
          <a:prstGeom prst="chevron">
            <a:avLst>
              <a:gd name="adj" fmla="val 29853"/>
            </a:avLst>
          </a:prstGeom>
          <a:solidFill>
            <a:srgbClr val="00BFC9">
              <a:alpha val="517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lang="en" sz="2000" b="1" dirty="0">
                <a:solidFill>
                  <a:srgbClr val="EFEFEF"/>
                </a:solidFill>
                <a:latin typeface="+mj-lt"/>
              </a:rPr>
              <a:t>Dict Vectorizer</a:t>
            </a:r>
          </a:p>
        </p:txBody>
      </p:sp>
      <p:sp>
        <p:nvSpPr>
          <p:cNvPr id="7" name="Shape 266"/>
          <p:cNvSpPr/>
          <p:nvPr/>
        </p:nvSpPr>
        <p:spPr>
          <a:xfrm>
            <a:off x="3979802" y="2428795"/>
            <a:ext cx="3200400" cy="1681799"/>
          </a:xfrm>
          <a:prstGeom prst="chevron">
            <a:avLst>
              <a:gd name="adj" fmla="val 29853"/>
            </a:avLst>
          </a:prstGeom>
          <a:solidFill>
            <a:srgbClr val="00BFC9">
              <a:alpha val="517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EFEFEF"/>
              </a:buClr>
              <a:buSzPct val="25000"/>
              <a:buFont typeface="PT Serif"/>
              <a:buNone/>
            </a:pPr>
            <a:r>
              <a:rPr lang="en" sz="2000" b="1" dirty="0">
                <a:solidFill>
                  <a:srgbClr val="EFEFEF"/>
                </a:solidFill>
                <a:latin typeface="+mj-lt"/>
              </a:rPr>
              <a:t>Correlation and Multicollinearity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</a:pPr>
            <a:endParaRPr sz="2000" b="1" dirty="0">
              <a:solidFill>
                <a:srgbClr val="EFEFEF"/>
              </a:solidFill>
              <a:latin typeface="+mj-lt"/>
            </a:endParaRPr>
          </a:p>
        </p:txBody>
      </p:sp>
      <p:sp>
        <p:nvSpPr>
          <p:cNvPr id="8" name="Shape 267"/>
          <p:cNvSpPr/>
          <p:nvPr/>
        </p:nvSpPr>
        <p:spPr>
          <a:xfrm>
            <a:off x="8873837" y="2418404"/>
            <a:ext cx="3054928" cy="1681799"/>
          </a:xfrm>
          <a:prstGeom prst="chevron">
            <a:avLst>
              <a:gd name="adj" fmla="val 29853"/>
            </a:avLst>
          </a:prstGeom>
          <a:solidFill>
            <a:srgbClr val="00BFC9">
              <a:alpha val="517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lang="en" sz="2000" b="1" dirty="0">
                <a:solidFill>
                  <a:srgbClr val="EFEFEF"/>
                </a:solidFill>
                <a:latin typeface="+mj-lt"/>
              </a:rPr>
              <a:t>Variable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lang="en" sz="2000" b="1" dirty="0">
                <a:solidFill>
                  <a:srgbClr val="EFEFEF"/>
                </a:solidFill>
                <a:latin typeface="+mj-lt"/>
              </a:rPr>
              <a:t>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07642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858982" y="0"/>
            <a:ext cx="9029700" cy="1325563"/>
          </a:xfrm>
        </p:spPr>
        <p:txBody>
          <a:bodyPr/>
          <a:lstStyle/>
          <a:p>
            <a:pPr algn="ctr"/>
            <a:r>
              <a:rPr lang="en-US" b="1" dirty="0" smtClean="0"/>
              <a:t>Attributes Visualization 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44" y="841664"/>
            <a:ext cx="11365273" cy="595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7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858982" y="135082"/>
            <a:ext cx="9029700" cy="1325563"/>
          </a:xfrm>
        </p:spPr>
        <p:txBody>
          <a:bodyPr/>
          <a:lstStyle/>
          <a:p>
            <a:pPr algn="ctr"/>
            <a:r>
              <a:rPr lang="en-US" sz="2800" b="1" dirty="0" smtClean="0"/>
              <a:t>Attributes Visualization after Transformation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54" y="748145"/>
            <a:ext cx="11377064" cy="589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95494" y="213727"/>
            <a:ext cx="9404723" cy="1400530"/>
          </a:xfrm>
        </p:spPr>
        <p:txBody>
          <a:bodyPr/>
          <a:lstStyle/>
          <a:p>
            <a:r>
              <a:rPr lang="en-US" b="1" dirty="0" smtClean="0"/>
              <a:t>Regression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50021" y="1468784"/>
            <a:ext cx="8946541" cy="4195481"/>
          </a:xfrm>
        </p:spPr>
        <p:txBody>
          <a:bodyPr>
            <a:normAutofit/>
          </a:bodyPr>
          <a:lstStyle/>
          <a:p>
            <a:pPr marL="400050" indent="-285750">
              <a:lnSpc>
                <a:spcPct val="80000"/>
              </a:lnSpc>
            </a:pPr>
            <a:r>
              <a:rPr lang="en-US" sz="1900" dirty="0"/>
              <a:t>Target variable “</a:t>
            </a:r>
            <a:r>
              <a:rPr lang="en-US" sz="1900" dirty="0">
                <a:solidFill>
                  <a:srgbClr val="FF0000"/>
                </a:solidFill>
              </a:rPr>
              <a:t>Order</a:t>
            </a:r>
            <a:r>
              <a:rPr lang="en-US" sz="1900" dirty="0"/>
              <a:t>” has continuous values </a:t>
            </a:r>
          </a:p>
          <a:p>
            <a:pPr marL="114300" indent="0">
              <a:lnSpc>
                <a:spcPct val="80000"/>
              </a:lnSpc>
              <a:buNone/>
            </a:pPr>
            <a:endParaRPr lang="en-US" sz="1900" dirty="0"/>
          </a:p>
          <a:p>
            <a:pPr lvl="0">
              <a:lnSpc>
                <a:spcPct val="80000"/>
              </a:lnSpc>
              <a:buNone/>
            </a:pPr>
            <a:endParaRPr lang="en-US" sz="1900" dirty="0"/>
          </a:p>
          <a:p>
            <a:pPr marL="400050" indent="-285750">
              <a:lnSpc>
                <a:spcPct val="80000"/>
              </a:lnSpc>
            </a:pPr>
            <a:r>
              <a:rPr lang="en-US" sz="1900" dirty="0">
                <a:solidFill>
                  <a:srgbClr val="FF0000"/>
                </a:solidFill>
              </a:rPr>
              <a:t>General Purpose </a:t>
            </a:r>
            <a:r>
              <a:rPr lang="en-US" sz="1900" dirty="0"/>
              <a:t>: Is to learn more about the relationship between several independent or predictor variables and a dependent variable.</a:t>
            </a:r>
          </a:p>
          <a:p>
            <a:pPr marL="114300" lvl="0" indent="0">
              <a:lnSpc>
                <a:spcPct val="80000"/>
              </a:lnSpc>
              <a:buNone/>
            </a:pPr>
            <a:endParaRPr lang="en-US" sz="1900" dirty="0"/>
          </a:p>
          <a:p>
            <a:pPr lvl="0">
              <a:lnSpc>
                <a:spcPct val="80000"/>
              </a:lnSpc>
              <a:buNone/>
            </a:pPr>
            <a:endParaRPr lang="en-US" sz="1900" dirty="0"/>
          </a:p>
          <a:p>
            <a:pPr marL="400050" indent="-285750">
              <a:lnSpc>
                <a:spcPct val="80000"/>
              </a:lnSpc>
            </a:pPr>
            <a:r>
              <a:rPr lang="en-US" sz="1900" dirty="0"/>
              <a:t>Evaluate Model Fit :</a:t>
            </a:r>
          </a:p>
          <a:p>
            <a:pPr marL="914400" lvl="1" indent="-342900">
              <a:lnSpc>
                <a:spcPct val="80000"/>
              </a:lnSpc>
            </a:pPr>
            <a:r>
              <a:rPr lang="en-US" sz="1900" dirty="0">
                <a:solidFill>
                  <a:srgbClr val="FF0000"/>
                </a:solidFill>
              </a:rPr>
              <a:t>R Square (Coefficient of determination)</a:t>
            </a:r>
            <a:r>
              <a:rPr lang="en-US" sz="1900" dirty="0"/>
              <a:t> - Common statistic to evaluate model fit</a:t>
            </a:r>
          </a:p>
          <a:p>
            <a:pPr marL="914400" lvl="1" indent="-342900">
              <a:lnSpc>
                <a:spcPct val="80000"/>
              </a:lnSpc>
            </a:pPr>
            <a:r>
              <a:rPr lang="en-US" sz="1900" dirty="0">
                <a:solidFill>
                  <a:srgbClr val="FF0000"/>
                </a:solidFill>
              </a:rPr>
              <a:t>Root Mean Square Error </a:t>
            </a:r>
            <a:r>
              <a:rPr lang="en-US" sz="1900" dirty="0"/>
              <a:t>- Good measure of how accurately the model predicts the response</a:t>
            </a:r>
          </a:p>
          <a:p>
            <a:pPr marL="457200" lvl="0" indent="0">
              <a:lnSpc>
                <a:spcPct val="80000"/>
              </a:lnSpc>
              <a:buNone/>
            </a:pPr>
            <a:endParaRPr lang="en-US" sz="1900" dirty="0"/>
          </a:p>
          <a:p>
            <a:pPr lvl="0">
              <a:lnSpc>
                <a:spcPct val="80000"/>
              </a:lnSpc>
              <a:buNone/>
            </a:pPr>
            <a:endParaRPr lang="en-US" sz="1900" dirty="0">
              <a:sym typeface="PT Serif"/>
            </a:endParaRPr>
          </a:p>
          <a:p>
            <a:pPr lvl="0">
              <a:lnSpc>
                <a:spcPct val="80000"/>
              </a:lnSpc>
              <a:buNone/>
            </a:pPr>
            <a:endParaRPr lang="en-US" sz="1900" dirty="0">
              <a:sym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333644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857" y="268510"/>
            <a:ext cx="9404723" cy="1400530"/>
          </a:xfrm>
        </p:spPr>
        <p:txBody>
          <a:bodyPr/>
          <a:lstStyle/>
          <a:p>
            <a:r>
              <a:rPr lang="en-US" b="1" dirty="0" smtClean="0"/>
              <a:t>Feature Importance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994" y="1444336"/>
            <a:ext cx="6856597" cy="480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5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3312" y="515063"/>
            <a:ext cx="9404723" cy="1400530"/>
          </a:xfrm>
        </p:spPr>
        <p:txBody>
          <a:bodyPr/>
          <a:lstStyle/>
          <a:p>
            <a:r>
              <a:rPr lang="en-US" b="1" dirty="0" smtClean="0"/>
              <a:t>Regressor Results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1915593"/>
            <a:ext cx="8820006" cy="402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0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1AFEDE-5CAF-4D05-AC35-0F55C5366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337</Words>
  <Application>Microsoft Office PowerPoint</Application>
  <PresentationFormat>Widescreen</PresentationFormat>
  <Paragraphs>99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PT Serif</vt:lpstr>
      <vt:lpstr>Wingdings</vt:lpstr>
      <vt:lpstr>Wingdings 3</vt:lpstr>
      <vt:lpstr>Ion</vt:lpstr>
      <vt:lpstr>Website Clickstream Analytics</vt:lpstr>
      <vt:lpstr>Data Collection</vt:lpstr>
      <vt:lpstr>Dataset Description</vt:lpstr>
      <vt:lpstr>Preprocessing Steps</vt:lpstr>
      <vt:lpstr>Attributes Visualization </vt:lpstr>
      <vt:lpstr>Attributes Visualization after Transformation</vt:lpstr>
      <vt:lpstr>Regression</vt:lpstr>
      <vt:lpstr>Feature Importance</vt:lpstr>
      <vt:lpstr>Regressor Results</vt:lpstr>
      <vt:lpstr>RMSE &amp; R Square</vt:lpstr>
      <vt:lpstr>Multiple Linear Regression</vt:lpstr>
      <vt:lpstr>Support Vector Regression</vt:lpstr>
      <vt:lpstr>Bagging Regressor</vt:lpstr>
      <vt:lpstr>Google Analytics Management Dashboard</vt:lpstr>
      <vt:lpstr>Platform Insights</vt:lpstr>
      <vt:lpstr>Windows OS Vs Windows Phone</vt:lpstr>
      <vt:lpstr>Site Insights</vt:lpstr>
      <vt:lpstr>Sum of Orders for every month in the year 2013  </vt:lpstr>
      <vt:lpstr>Line Graph for Orders for every day in the year 2013  </vt:lpstr>
      <vt:lpstr>Line Graph after taking the difference in Log of Orders - Transformation  </vt:lpstr>
      <vt:lpstr>Trend and Seasonality  </vt:lpstr>
      <vt:lpstr>Forecasting Orders for Quarter 1 in 2014 - With Median values imputed  </vt:lpstr>
      <vt:lpstr>Forecasting Orders for Windows Platform - for January 2014  </vt:lpstr>
      <vt:lpstr>Thanks 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2015-04-30T03:51:52Z</dcterms:created>
  <dcterms:modified xsi:type="dcterms:W3CDTF">2015-05-07T22:00:44Z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TC034605089991</vt:lpwstr>
  </property>
</Properties>
</file>