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Comfortaa SemiBold"/>
      <p:regular r:id="rId12"/>
      <p:bold r:id="rId13"/>
    </p:embeddedFont>
    <p:embeddedFont>
      <p:font typeface="Lexend ExtraBold"/>
      <p:bold r:id="rId14"/>
    </p:embeddedFont>
    <p:embeddedFont>
      <p:font typeface="Roboto"/>
      <p:regular r:id="rId15"/>
      <p:bold r:id="rId16"/>
      <p:italic r:id="rId17"/>
      <p:boldItalic r:id="rId18"/>
    </p:embeddedFont>
    <p:embeddedFont>
      <p:font typeface="Nunito"/>
      <p:regular r:id="rId19"/>
      <p:bold r:id="rId20"/>
      <p:italic r:id="rId21"/>
      <p:boldItalic r:id="rId22"/>
    </p:embeddedFont>
    <p:embeddedFont>
      <p:font typeface="Montserrat"/>
      <p:regular r:id="rId23"/>
      <p:bold r:id="rId24"/>
      <p:italic r:id="rId25"/>
      <p:boldItalic r:id="rId26"/>
    </p:embeddedFont>
    <p:embeddedFont>
      <p:font typeface="Lato"/>
      <p:regular r:id="rId27"/>
      <p:bold r:id="rId28"/>
      <p:italic r:id="rId29"/>
      <p:boldItalic r:id="rId30"/>
    </p:embeddedFont>
    <p:embeddedFont>
      <p:font typeface="Merriweather Black"/>
      <p:bold r:id="rId31"/>
      <p:boldItalic r:id="rId32"/>
    </p:embeddedFont>
    <p:embeddedFont>
      <p:font typeface="Merriweather"/>
      <p:regular r:id="rId33"/>
      <p:bold r:id="rId34"/>
      <p:italic r:id="rId35"/>
      <p:boldItalic r:id="rId36"/>
    </p:embeddedFont>
    <p:embeddedFont>
      <p:font typeface="Comfortaa"/>
      <p:regular r:id="rId37"/>
      <p:bold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.fntdata"/><Relationship Id="rId22" Type="http://schemas.openxmlformats.org/officeDocument/2006/relationships/font" Target="fonts/Nunito-boldItalic.fntdata"/><Relationship Id="rId21" Type="http://schemas.openxmlformats.org/officeDocument/2006/relationships/font" Target="fonts/Nunito-italic.fntdata"/><Relationship Id="rId24" Type="http://schemas.openxmlformats.org/officeDocument/2006/relationships/font" Target="fonts/Montserrat-bold.fntdata"/><Relationship Id="rId23" Type="http://schemas.openxmlformats.org/officeDocument/2006/relationships/font" Target="fonts/Montserra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boldItalic.fntdata"/><Relationship Id="rId25" Type="http://schemas.openxmlformats.org/officeDocument/2006/relationships/font" Target="fonts/Montserrat-italic.fntdata"/><Relationship Id="rId28" Type="http://schemas.openxmlformats.org/officeDocument/2006/relationships/font" Target="fonts/Lato-bold.fntdata"/><Relationship Id="rId27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erriweatherBlack-bold.fntdata"/><Relationship Id="rId30" Type="http://schemas.openxmlformats.org/officeDocument/2006/relationships/font" Target="fonts/Lato-boldItalic.fntdata"/><Relationship Id="rId11" Type="http://schemas.openxmlformats.org/officeDocument/2006/relationships/slide" Target="slides/slide6.xml"/><Relationship Id="rId33" Type="http://schemas.openxmlformats.org/officeDocument/2006/relationships/font" Target="fonts/Merriweather-regular.fntdata"/><Relationship Id="rId10" Type="http://schemas.openxmlformats.org/officeDocument/2006/relationships/slide" Target="slides/slide5.xml"/><Relationship Id="rId32" Type="http://schemas.openxmlformats.org/officeDocument/2006/relationships/font" Target="fonts/MerriweatherBlack-boldItalic.fntdata"/><Relationship Id="rId13" Type="http://schemas.openxmlformats.org/officeDocument/2006/relationships/font" Target="fonts/ComfortaaSemiBold-bold.fntdata"/><Relationship Id="rId35" Type="http://schemas.openxmlformats.org/officeDocument/2006/relationships/font" Target="fonts/Merriweather-italic.fntdata"/><Relationship Id="rId12" Type="http://schemas.openxmlformats.org/officeDocument/2006/relationships/font" Target="fonts/ComfortaaSemiBold-regular.fntdata"/><Relationship Id="rId34" Type="http://schemas.openxmlformats.org/officeDocument/2006/relationships/font" Target="fonts/Merriweather-bold.fntdata"/><Relationship Id="rId15" Type="http://schemas.openxmlformats.org/officeDocument/2006/relationships/font" Target="fonts/Roboto-regular.fntdata"/><Relationship Id="rId37" Type="http://schemas.openxmlformats.org/officeDocument/2006/relationships/font" Target="fonts/Comfortaa-regular.fntdata"/><Relationship Id="rId14" Type="http://schemas.openxmlformats.org/officeDocument/2006/relationships/font" Target="fonts/LexendExtraBold-bold.fntdata"/><Relationship Id="rId36" Type="http://schemas.openxmlformats.org/officeDocument/2006/relationships/font" Target="fonts/Merriweather-boldItalic.fntdata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38" Type="http://schemas.openxmlformats.org/officeDocument/2006/relationships/font" Target="fonts/Comfortaa-bold.fntdata"/><Relationship Id="rId19" Type="http://schemas.openxmlformats.org/officeDocument/2006/relationships/font" Target="fonts/Nunito-regular.fntdata"/><Relationship Id="rId18" Type="http://schemas.openxmlformats.org/officeDocument/2006/relationships/font" Target="fonts/Roboto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f480970f7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f480970f7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f46ba9092a_0_8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f46ba9092a_0_8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f46ba9092a_0_8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f46ba9092a_0_8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f46ba9092a_0_8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f46ba9092a_0_8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f46ba9092a_0_1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f46ba9092a_0_1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A86E8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036075" y="1090350"/>
            <a:ext cx="6254100" cy="16311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77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rPr lang="en" sz="3609">
                <a:latin typeface="Times New Roman"/>
                <a:ea typeface="Times New Roman"/>
                <a:cs typeface="Times New Roman"/>
                <a:sym typeface="Times New Roman"/>
              </a:rPr>
              <a:t>Economic Consequences of War</a:t>
            </a:r>
            <a:endParaRPr sz="3609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990"/>
              <a:buNone/>
            </a:pPr>
            <a:r>
              <a:rPr lang="en" sz="2020">
                <a:latin typeface="Times New Roman"/>
                <a:ea typeface="Times New Roman"/>
                <a:cs typeface="Times New Roman"/>
                <a:sym typeface="Times New Roman"/>
              </a:rPr>
              <a:t>A Comparative Study Across Multiple Countries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69550" y="4383100"/>
            <a:ext cx="3827700" cy="4251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A project for Probability and Statistics Course</a:t>
            </a:r>
            <a:endParaRPr sz="1400"/>
          </a:p>
        </p:txBody>
      </p:sp>
      <p:sp>
        <p:nvSpPr>
          <p:cNvPr id="136" name="Google Shape;136;p13"/>
          <p:cNvSpPr txBox="1"/>
          <p:nvPr/>
        </p:nvSpPr>
        <p:spPr>
          <a:xfrm>
            <a:off x="312100" y="3558575"/>
            <a:ext cx="4115700" cy="1435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23BEC106</a:t>
            </a:r>
            <a:r>
              <a:rPr b="1" lang="en" sz="15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9 Gautham R</a:t>
            </a:r>
            <a:br>
              <a:rPr b="1" lang="en" sz="15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</a:br>
            <a:r>
              <a:rPr b="1" lang="en" sz="15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23BEC1072 Nukilan J</a:t>
            </a:r>
            <a:br>
              <a:rPr b="1" lang="en" sz="15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</a:br>
            <a:r>
              <a:rPr b="1" lang="en" sz="15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23BEC1088 Lalithkishore M</a:t>
            </a:r>
            <a:br>
              <a:rPr b="1" lang="en" sz="15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</a:br>
            <a:r>
              <a:rPr b="1" lang="en" sz="15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23BEC</a:t>
            </a:r>
            <a:r>
              <a:rPr b="1" lang="en" sz="15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1270 Athithiya P A</a:t>
            </a:r>
            <a:endParaRPr b="1" sz="15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D9EEB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1766400" y="200050"/>
            <a:ext cx="5480700" cy="16854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90000"/>
              </a:srgbClr>
            </a:outerShdw>
            <a:reflection blurRad="0" dir="0" dist="0" endA="0" endPos="70000" fadeDir="5400012" kx="0" rotWithShape="0" algn="bl" stA="20000" stPos="0" sy="-100000" ky="0"/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latin typeface="Impact"/>
                <a:ea typeface="Impact"/>
                <a:cs typeface="Impact"/>
                <a:sym typeface="Impact"/>
              </a:rPr>
              <a:t>WAR</a:t>
            </a:r>
            <a:endParaRPr sz="960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42" name="Google Shape;142;p14"/>
          <p:cNvSpPr txBox="1"/>
          <p:nvPr/>
        </p:nvSpPr>
        <p:spPr>
          <a:xfrm>
            <a:off x="1635900" y="1515850"/>
            <a:ext cx="5872200" cy="3696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60000"/>
              </a:srgbClr>
            </a:outerShdw>
            <a:reflection blurRad="0" dir="5400000" dist="38100" endA="0" fadeDir="5400012" kx="0" rotWithShape="0" algn="bl" stA="14000" stPos="0" sy="-100000" ky="0"/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Comfortaa SemiBold"/>
                <a:ea typeface="Comfortaa SemiBold"/>
                <a:cs typeface="Comfortaa SemiBold"/>
                <a:sym typeface="Comfortaa SemiBold"/>
              </a:rPr>
              <a:t>A war, irrespective of the reason, always has serious after-effects.</a:t>
            </a:r>
            <a:endParaRPr sz="1300">
              <a:solidFill>
                <a:schemeClr val="lt1"/>
              </a:solidFill>
              <a:latin typeface="Comfortaa SemiBold"/>
              <a:ea typeface="Comfortaa SemiBold"/>
              <a:cs typeface="Comfortaa SemiBold"/>
              <a:sym typeface="Comfortaa SemiBold"/>
            </a:endParaRPr>
          </a:p>
        </p:txBody>
      </p:sp>
      <p:pic>
        <p:nvPicPr>
          <p:cNvPr id="143" name="Google Shape;14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0350" y="2233575"/>
            <a:ext cx="4412800" cy="2480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73763">
                <a:alpha val="80000"/>
              </a:srgb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D9EEB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 txBox="1"/>
          <p:nvPr>
            <p:ph type="title"/>
          </p:nvPr>
        </p:nvSpPr>
        <p:spPr>
          <a:xfrm>
            <a:off x="1248175" y="424450"/>
            <a:ext cx="7038900" cy="4555800"/>
          </a:xfrm>
          <a:prstGeom prst="rect">
            <a:avLst/>
          </a:prstGeom>
          <a:effectLst>
            <a:outerShdw blurRad="57150" rotWithShape="0" algn="bl" dir="2580000" dist="19050">
              <a:srgbClr val="9FC5E8">
                <a:alpha val="41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988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Objective</a:t>
            </a:r>
            <a:endParaRPr b="1" sz="4988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11">
              <a:solidFill>
                <a:schemeClr val="accent1"/>
              </a:solidFill>
              <a:latin typeface="Lexend ExtraBold"/>
              <a:ea typeface="Lexend ExtraBold"/>
              <a:cs typeface="Lexend ExtraBold"/>
              <a:sym typeface="Lexend ExtraBold"/>
            </a:endParaRPr>
          </a:p>
          <a:p>
            <a:pPr indent="-354964" lvl="0" marL="457200" rtl="0" algn="l">
              <a:spcBef>
                <a:spcPts val="0"/>
              </a:spcBef>
              <a:spcAft>
                <a:spcPts val="0"/>
              </a:spcAft>
              <a:buClr>
                <a:srgbClr val="0058B0"/>
              </a:buClr>
              <a:buSzPct val="100000"/>
              <a:buFont typeface="Roboto"/>
              <a:buChar char="●"/>
            </a:pPr>
            <a:r>
              <a:rPr lang="en" sz="2211">
                <a:solidFill>
                  <a:srgbClr val="0058B0"/>
                </a:solidFill>
                <a:latin typeface="Roboto"/>
                <a:ea typeface="Roboto"/>
                <a:cs typeface="Roboto"/>
                <a:sym typeface="Roboto"/>
              </a:rPr>
              <a:t>To </a:t>
            </a:r>
            <a:r>
              <a:rPr lang="en" sz="2211">
                <a:solidFill>
                  <a:srgbClr val="0058B0"/>
                </a:solidFill>
                <a:latin typeface="Roboto"/>
                <a:ea typeface="Roboto"/>
                <a:cs typeface="Roboto"/>
                <a:sym typeface="Roboto"/>
              </a:rPr>
              <a:t>model the probability of a nation's economic recovery post-war</a:t>
            </a:r>
            <a:endParaRPr sz="2211">
              <a:solidFill>
                <a:srgbClr val="0058B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55">
              <a:solidFill>
                <a:srgbClr val="0058B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4964" lvl="0" marL="457200" rtl="0" algn="l">
              <a:spcBef>
                <a:spcPts val="0"/>
              </a:spcBef>
              <a:spcAft>
                <a:spcPts val="0"/>
              </a:spcAft>
              <a:buClr>
                <a:srgbClr val="0058B0"/>
              </a:buClr>
              <a:buSzPct val="100000"/>
              <a:buFont typeface="Roboto"/>
              <a:buChar char="●"/>
            </a:pPr>
            <a:r>
              <a:rPr lang="en" sz="2211">
                <a:solidFill>
                  <a:srgbClr val="0058B0"/>
                </a:solidFill>
                <a:latin typeface="Roboto"/>
                <a:ea typeface="Roboto"/>
                <a:cs typeface="Roboto"/>
                <a:sym typeface="Roboto"/>
              </a:rPr>
              <a:t>To analyse key indicators (GDP, inflation, employment, and infrastructure)</a:t>
            </a:r>
            <a:endParaRPr sz="2211">
              <a:solidFill>
                <a:srgbClr val="0058B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55">
              <a:solidFill>
                <a:srgbClr val="0058B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4964" lvl="0" marL="457200" rtl="0" algn="l">
              <a:spcBef>
                <a:spcPts val="0"/>
              </a:spcBef>
              <a:spcAft>
                <a:spcPts val="0"/>
              </a:spcAft>
              <a:buClr>
                <a:srgbClr val="0058B0"/>
              </a:buClr>
              <a:buSzPct val="100000"/>
              <a:buFont typeface="Roboto"/>
              <a:buChar char="●"/>
            </a:pPr>
            <a:r>
              <a:rPr lang="en" sz="2211">
                <a:solidFill>
                  <a:srgbClr val="0058B0"/>
                </a:solidFill>
                <a:latin typeface="Roboto"/>
                <a:ea typeface="Roboto"/>
                <a:cs typeface="Roboto"/>
                <a:sym typeface="Roboto"/>
              </a:rPr>
              <a:t>To develop a predictive framework that can assist policymakers</a:t>
            </a:r>
            <a:endParaRPr sz="2211">
              <a:solidFill>
                <a:srgbClr val="0058B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55">
              <a:solidFill>
                <a:srgbClr val="0058B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4964" lvl="0" marL="457200" rtl="0" algn="l">
              <a:spcBef>
                <a:spcPts val="0"/>
              </a:spcBef>
              <a:spcAft>
                <a:spcPts val="0"/>
              </a:spcAft>
              <a:buClr>
                <a:srgbClr val="0058B0"/>
              </a:buClr>
              <a:buSzPct val="100000"/>
              <a:buFont typeface="Roboto"/>
              <a:buChar char="●"/>
            </a:pPr>
            <a:r>
              <a:rPr lang="en" sz="2211">
                <a:solidFill>
                  <a:srgbClr val="0058B0"/>
                </a:solidFill>
                <a:latin typeface="Roboto"/>
                <a:ea typeface="Roboto"/>
                <a:cs typeface="Roboto"/>
                <a:sym typeface="Roboto"/>
              </a:rPr>
              <a:t>To understand and navigate the complex challenges of post-war economic recovery</a:t>
            </a:r>
            <a:endParaRPr sz="2211">
              <a:solidFill>
                <a:srgbClr val="0058B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77">
              <a:solidFill>
                <a:srgbClr val="FFFF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D9EEB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1314600" y="427925"/>
            <a:ext cx="7038900" cy="914100"/>
          </a:xfrm>
          <a:prstGeom prst="rect">
            <a:avLst/>
          </a:prstGeom>
          <a:effectLst>
            <a:outerShdw blurRad="57150" rotWithShape="0" algn="bl" dir="5400000" dist="19050">
              <a:srgbClr val="6D9EEB">
                <a:alpha val="30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00">
                <a:solidFill>
                  <a:srgbClr val="0058B0"/>
                </a:solidFill>
                <a:latin typeface="Merriweather"/>
                <a:ea typeface="Merriweather"/>
                <a:cs typeface="Merriweather"/>
                <a:sym typeface="Merriweather"/>
              </a:rPr>
              <a:t>DataSet Used for Analysis</a:t>
            </a:r>
            <a:endParaRPr b="1" sz="3100">
              <a:solidFill>
                <a:srgbClr val="0058B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54" name="Google Shape;154;p16"/>
          <p:cNvSpPr txBox="1"/>
          <p:nvPr/>
        </p:nvSpPr>
        <p:spPr>
          <a:xfrm>
            <a:off x="621925" y="1598225"/>
            <a:ext cx="4630800" cy="3178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6D9EEB">
                <a:alpha val="93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0058B0"/>
              </a:buClr>
              <a:buSzPts val="2500"/>
              <a:buFont typeface="Lato"/>
              <a:buChar char="●"/>
            </a:pPr>
            <a:r>
              <a:rPr b="1" lang="en" sz="2300">
                <a:solidFill>
                  <a:srgbClr val="0058B0"/>
                </a:solidFill>
              </a:rPr>
              <a:t>GDP Growth</a:t>
            </a:r>
            <a:endParaRPr b="1" sz="2300">
              <a:solidFill>
                <a:srgbClr val="0058B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58B0"/>
              </a:solidFill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rgbClr val="0058B0"/>
              </a:buClr>
              <a:buSzPts val="2300"/>
              <a:buChar char="●"/>
            </a:pPr>
            <a:r>
              <a:rPr b="1" lang="en" sz="2300">
                <a:solidFill>
                  <a:srgbClr val="0058B0"/>
                </a:solidFill>
              </a:rPr>
              <a:t>Unemployment</a:t>
            </a:r>
            <a:endParaRPr sz="2300">
              <a:solidFill>
                <a:srgbClr val="0058B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58B0"/>
              </a:solidFill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rgbClr val="0058B0"/>
              </a:buClr>
              <a:buSzPts val="2300"/>
              <a:buChar char="●"/>
            </a:pPr>
            <a:r>
              <a:rPr b="1" lang="en" sz="2300">
                <a:solidFill>
                  <a:srgbClr val="0058B0"/>
                </a:solidFill>
              </a:rPr>
              <a:t>Inflation</a:t>
            </a:r>
            <a:endParaRPr b="1" sz="2300">
              <a:solidFill>
                <a:srgbClr val="0058B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58B0"/>
              </a:solidFill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rgbClr val="0058B0"/>
              </a:buClr>
              <a:buSzPts val="2300"/>
              <a:buChar char="●"/>
            </a:pPr>
            <a:r>
              <a:rPr b="1" lang="en" sz="2300">
                <a:solidFill>
                  <a:srgbClr val="0058B0"/>
                </a:solidFill>
              </a:rPr>
              <a:t>Public Debt</a:t>
            </a:r>
            <a:endParaRPr b="1" sz="2300">
              <a:solidFill>
                <a:srgbClr val="0058B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58B0"/>
              </a:solidFill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rgbClr val="0058B0"/>
              </a:buClr>
              <a:buSzPts val="2300"/>
              <a:buChar char="●"/>
            </a:pPr>
            <a:r>
              <a:rPr b="1" lang="en" sz="2300">
                <a:solidFill>
                  <a:srgbClr val="0058B0"/>
                </a:solidFill>
              </a:rPr>
              <a:t>Foreign Investment</a:t>
            </a:r>
            <a:endParaRPr b="1" sz="3100">
              <a:solidFill>
                <a:srgbClr val="0058B0"/>
              </a:solidFill>
            </a:endParaRPr>
          </a:p>
        </p:txBody>
      </p:sp>
      <p:pic>
        <p:nvPicPr>
          <p:cNvPr id="155" name="Google Shape;15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5925" y="1452300"/>
            <a:ext cx="4630801" cy="3178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D9EEB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/>
          <p:nvPr>
            <p:ph type="title"/>
          </p:nvPr>
        </p:nvSpPr>
        <p:spPr>
          <a:xfrm>
            <a:off x="1191725" y="621775"/>
            <a:ext cx="7030500" cy="9993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accent1"/>
                </a:solidFill>
                <a:latin typeface="Merriweather Black"/>
                <a:ea typeface="Merriweather Black"/>
                <a:cs typeface="Merriweather Black"/>
                <a:sym typeface="Merriweather Black"/>
              </a:rPr>
              <a:t>Expected Outcome</a:t>
            </a:r>
            <a:endParaRPr sz="2800">
              <a:solidFill>
                <a:schemeClr val="accent1"/>
              </a:solidFill>
              <a:latin typeface="Merriweather Black"/>
              <a:ea typeface="Merriweather Black"/>
              <a:cs typeface="Merriweather Black"/>
              <a:sym typeface="Merriweather Black"/>
            </a:endParaRPr>
          </a:p>
        </p:txBody>
      </p:sp>
      <p:sp>
        <p:nvSpPr>
          <p:cNvPr id="161" name="Google Shape;161;p17"/>
          <p:cNvSpPr txBox="1"/>
          <p:nvPr/>
        </p:nvSpPr>
        <p:spPr>
          <a:xfrm>
            <a:off x="1051900" y="1538325"/>
            <a:ext cx="7030500" cy="29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2" name="Google Shape;162;p17"/>
          <p:cNvSpPr txBox="1"/>
          <p:nvPr/>
        </p:nvSpPr>
        <p:spPr>
          <a:xfrm>
            <a:off x="1191725" y="1345275"/>
            <a:ext cx="7650600" cy="32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Immediate Economic Disruption:</a:t>
            </a:r>
            <a:endParaRPr b="1" sz="13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2E46A5"/>
              </a:buClr>
              <a:buSzPts val="1300"/>
              <a:buFont typeface="Comfortaa"/>
              <a:buChar char="●"/>
            </a:pPr>
            <a:r>
              <a:rPr b="1" lang="en" sz="1300">
                <a:solidFill>
                  <a:srgbClr val="2E46A5"/>
                </a:solidFill>
                <a:latin typeface="Comfortaa"/>
                <a:ea typeface="Comfortaa"/>
                <a:cs typeface="Comfortaa"/>
                <a:sym typeface="Comfortaa"/>
              </a:rPr>
              <a:t>GDP Contraction</a:t>
            </a:r>
            <a:endParaRPr sz="1300">
              <a:solidFill>
                <a:srgbClr val="2E46A5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46A5"/>
              </a:buClr>
              <a:buSzPts val="1300"/>
              <a:buFont typeface="Comfortaa"/>
              <a:buChar char="●"/>
            </a:pPr>
            <a:r>
              <a:rPr b="1" lang="en" sz="1300">
                <a:solidFill>
                  <a:srgbClr val="2E46A5"/>
                </a:solidFill>
                <a:latin typeface="Comfortaa"/>
                <a:ea typeface="Comfortaa"/>
                <a:cs typeface="Comfortaa"/>
                <a:sym typeface="Comfortaa"/>
              </a:rPr>
              <a:t>Inflation</a:t>
            </a:r>
            <a:endParaRPr sz="1300">
              <a:solidFill>
                <a:srgbClr val="2E46A5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46A5"/>
              </a:buClr>
              <a:buSzPts val="1300"/>
              <a:buFont typeface="Comfortaa"/>
              <a:buChar char="●"/>
            </a:pPr>
            <a:r>
              <a:rPr b="1" lang="en" sz="1300">
                <a:solidFill>
                  <a:srgbClr val="2E46A5"/>
                </a:solidFill>
                <a:latin typeface="Comfortaa"/>
                <a:ea typeface="Comfortaa"/>
                <a:cs typeface="Comfortaa"/>
                <a:sym typeface="Comfortaa"/>
              </a:rPr>
              <a:t>Unemployment</a:t>
            </a:r>
            <a:endParaRPr sz="1300">
              <a:solidFill>
                <a:srgbClr val="2E46A5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Fiscal Strain, Debt Accumulation, </a:t>
            </a:r>
            <a:r>
              <a:rPr b="1" lang="en" sz="13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International Aid and Economic Dependence</a:t>
            </a:r>
            <a:r>
              <a:rPr b="1" lang="en" sz="13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:</a:t>
            </a:r>
            <a:endParaRPr b="1" sz="13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2E46A5"/>
              </a:buClr>
              <a:buSzPts val="1300"/>
              <a:buFont typeface="Comfortaa"/>
              <a:buChar char="●"/>
            </a:pPr>
            <a:r>
              <a:rPr b="1" lang="en" sz="1300">
                <a:solidFill>
                  <a:srgbClr val="2E46A5"/>
                </a:solidFill>
                <a:latin typeface="Comfortaa"/>
                <a:ea typeface="Comfortaa"/>
                <a:cs typeface="Comfortaa"/>
                <a:sym typeface="Comfortaa"/>
              </a:rPr>
              <a:t>Increased Government Spending</a:t>
            </a:r>
            <a:endParaRPr sz="1300">
              <a:solidFill>
                <a:srgbClr val="2E46A5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46A5"/>
              </a:buClr>
              <a:buSzPts val="1300"/>
              <a:buFont typeface="Comfortaa"/>
              <a:buChar char="●"/>
            </a:pPr>
            <a:r>
              <a:rPr b="1" lang="en" sz="1300">
                <a:solidFill>
                  <a:srgbClr val="2E46A5"/>
                </a:solidFill>
                <a:latin typeface="Comfortaa"/>
                <a:ea typeface="Comfortaa"/>
                <a:cs typeface="Comfortaa"/>
                <a:sym typeface="Comfortaa"/>
              </a:rPr>
              <a:t>Public Debt Surge</a:t>
            </a:r>
            <a:endParaRPr b="1" sz="1300">
              <a:solidFill>
                <a:srgbClr val="2E46A5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46A5"/>
              </a:buClr>
              <a:buSzPts val="1300"/>
              <a:buFont typeface="Comfortaa"/>
              <a:buChar char="●"/>
            </a:pPr>
            <a:r>
              <a:rPr b="1" lang="en" sz="1300">
                <a:solidFill>
                  <a:srgbClr val="2E46A5"/>
                </a:solidFill>
                <a:latin typeface="Comfortaa"/>
                <a:ea typeface="Comfortaa"/>
                <a:cs typeface="Comfortaa"/>
                <a:sym typeface="Comfortaa"/>
              </a:rPr>
              <a:t>Reliance on Aid</a:t>
            </a:r>
            <a:endParaRPr b="1" sz="1300">
              <a:solidFill>
                <a:srgbClr val="2E46A5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46A5"/>
              </a:buClr>
              <a:buSzPts val="1300"/>
              <a:buFont typeface="Comfortaa"/>
              <a:buChar char="●"/>
            </a:pPr>
            <a:r>
              <a:rPr b="1" lang="en" sz="1300">
                <a:solidFill>
                  <a:srgbClr val="2E46A5"/>
                </a:solidFill>
                <a:latin typeface="Comfortaa"/>
                <a:ea typeface="Comfortaa"/>
                <a:cs typeface="Comfortaa"/>
                <a:sym typeface="Comfortaa"/>
              </a:rPr>
              <a:t>Foreign Investment Decline</a:t>
            </a:r>
            <a:endParaRPr b="1" sz="1300">
              <a:solidFill>
                <a:srgbClr val="2E46A5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2E46A5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b="1" lang="en" sz="13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Disruption of Trade and Supply Chains:</a:t>
            </a:r>
            <a:endParaRPr b="1" sz="13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2E46A5"/>
              </a:buClr>
              <a:buSzPts val="1300"/>
              <a:buFont typeface="Comfortaa"/>
              <a:buChar char="●"/>
            </a:pPr>
            <a:r>
              <a:rPr b="1" lang="en" sz="1300">
                <a:solidFill>
                  <a:srgbClr val="2E46A5"/>
                </a:solidFill>
                <a:latin typeface="Comfortaa"/>
                <a:ea typeface="Comfortaa"/>
                <a:cs typeface="Comfortaa"/>
                <a:sym typeface="Comfortaa"/>
              </a:rPr>
              <a:t>Export Decline</a:t>
            </a:r>
            <a:endParaRPr sz="1300">
              <a:solidFill>
                <a:srgbClr val="2E46A5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46A5"/>
              </a:buClr>
              <a:buSzPts val="1300"/>
              <a:buFont typeface="Comfortaa"/>
              <a:buChar char="●"/>
            </a:pPr>
            <a:r>
              <a:rPr b="1" lang="en" sz="1300">
                <a:solidFill>
                  <a:srgbClr val="2E46A5"/>
                </a:solidFill>
                <a:latin typeface="Comfortaa"/>
                <a:ea typeface="Comfortaa"/>
                <a:cs typeface="Comfortaa"/>
                <a:sym typeface="Comfortaa"/>
              </a:rPr>
              <a:t>Import Shortages</a:t>
            </a:r>
            <a:endParaRPr sz="1300">
              <a:solidFill>
                <a:srgbClr val="2E46A5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D9EEB"/>
        </a:soli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8"/>
          <p:cNvSpPr txBox="1"/>
          <p:nvPr>
            <p:ph type="title"/>
          </p:nvPr>
        </p:nvSpPr>
        <p:spPr>
          <a:xfrm>
            <a:off x="1191725" y="621775"/>
            <a:ext cx="7030500" cy="9993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accent1"/>
                </a:solidFill>
                <a:latin typeface="Merriweather Black"/>
                <a:ea typeface="Merriweather Black"/>
                <a:cs typeface="Merriweather Black"/>
                <a:sym typeface="Merriweather Black"/>
              </a:rPr>
              <a:t>Expected Outcome</a:t>
            </a:r>
            <a:endParaRPr sz="2800">
              <a:solidFill>
                <a:schemeClr val="accent1"/>
              </a:solidFill>
              <a:latin typeface="Merriweather Black"/>
              <a:ea typeface="Merriweather Black"/>
              <a:cs typeface="Merriweather Black"/>
              <a:sym typeface="Merriweather Black"/>
            </a:endParaRPr>
          </a:p>
        </p:txBody>
      </p:sp>
      <p:sp>
        <p:nvSpPr>
          <p:cNvPr id="168" name="Google Shape;168;p18"/>
          <p:cNvSpPr txBox="1"/>
          <p:nvPr/>
        </p:nvSpPr>
        <p:spPr>
          <a:xfrm>
            <a:off x="1051900" y="1538325"/>
            <a:ext cx="7030500" cy="29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9" name="Google Shape;169;p18"/>
          <p:cNvSpPr txBox="1"/>
          <p:nvPr/>
        </p:nvSpPr>
        <p:spPr>
          <a:xfrm>
            <a:off x="1191725" y="1327350"/>
            <a:ext cx="7650600" cy="32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Social and Economic Inequality and Long-term Economic Instability:</a:t>
            </a:r>
            <a:endParaRPr b="1" sz="13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2E46A5"/>
              </a:buClr>
              <a:buSzPts val="1300"/>
              <a:buFont typeface="Comfortaa"/>
              <a:buChar char="●"/>
            </a:pPr>
            <a:r>
              <a:rPr b="1" lang="en" sz="1300">
                <a:solidFill>
                  <a:srgbClr val="2E46A5"/>
                </a:solidFill>
                <a:latin typeface="Comfortaa"/>
                <a:ea typeface="Comfortaa"/>
                <a:cs typeface="Comfortaa"/>
                <a:sym typeface="Comfortaa"/>
              </a:rPr>
              <a:t>Rising Inequality</a:t>
            </a:r>
            <a:endParaRPr b="1" sz="1300">
              <a:solidFill>
                <a:srgbClr val="2E46A5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46A5"/>
              </a:buClr>
              <a:buSzPts val="1300"/>
              <a:buFont typeface="Comfortaa"/>
              <a:buChar char="●"/>
            </a:pPr>
            <a:r>
              <a:rPr b="1" lang="en" sz="1300">
                <a:solidFill>
                  <a:srgbClr val="2E46A5"/>
                </a:solidFill>
                <a:latin typeface="Comfortaa"/>
                <a:ea typeface="Comfortaa"/>
                <a:cs typeface="Comfortaa"/>
                <a:sym typeface="Comfortaa"/>
              </a:rPr>
              <a:t>Poverty Increase</a:t>
            </a:r>
            <a:endParaRPr b="1" sz="1300">
              <a:solidFill>
                <a:srgbClr val="2E46A5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46A5"/>
              </a:buClr>
              <a:buSzPts val="1300"/>
              <a:buFont typeface="Comfortaa"/>
              <a:buChar char="●"/>
            </a:pPr>
            <a:r>
              <a:rPr b="1" lang="en" sz="1300">
                <a:solidFill>
                  <a:srgbClr val="2E46A5"/>
                </a:solidFill>
                <a:latin typeface="Comfortaa"/>
                <a:ea typeface="Comfortaa"/>
                <a:cs typeface="Comfortaa"/>
                <a:sym typeface="Comfortaa"/>
              </a:rPr>
              <a:t>Economic Fragmentation</a:t>
            </a:r>
            <a:endParaRPr b="1" sz="1300">
              <a:solidFill>
                <a:srgbClr val="2E46A5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46A5"/>
              </a:buClr>
              <a:buSzPts val="1300"/>
              <a:buFont typeface="Comfortaa"/>
              <a:buChar char="●"/>
            </a:pPr>
            <a:r>
              <a:rPr b="1" lang="en" sz="1300">
                <a:solidFill>
                  <a:srgbClr val="2E46A5"/>
                </a:solidFill>
                <a:latin typeface="Comfortaa"/>
                <a:ea typeface="Comfortaa"/>
                <a:cs typeface="Comfortaa"/>
                <a:sym typeface="Comfortaa"/>
              </a:rPr>
              <a:t>Slow Recovery</a:t>
            </a:r>
            <a:endParaRPr b="1" sz="1300">
              <a:solidFill>
                <a:srgbClr val="2E46A5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Impact on Financial Markets and Currency:</a:t>
            </a:r>
            <a:endParaRPr b="1" sz="1300"/>
          </a:p>
          <a:p>
            <a:pPr indent="-31115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2E46A5"/>
              </a:buClr>
              <a:buSzPts val="1300"/>
              <a:buFont typeface="Comfortaa"/>
              <a:buChar char="●"/>
            </a:pPr>
            <a:r>
              <a:rPr b="1" lang="en" sz="1300">
                <a:solidFill>
                  <a:srgbClr val="2E46A5"/>
                </a:solidFill>
                <a:latin typeface="Comfortaa"/>
                <a:ea typeface="Comfortaa"/>
                <a:cs typeface="Comfortaa"/>
                <a:sym typeface="Comfortaa"/>
              </a:rPr>
              <a:t>Currency Devaluation</a:t>
            </a:r>
            <a:endParaRPr b="1" sz="1300">
              <a:solidFill>
                <a:srgbClr val="2E46A5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46A5"/>
              </a:buClr>
              <a:buSzPts val="1300"/>
              <a:buFont typeface="Comfortaa"/>
              <a:buChar char="●"/>
            </a:pPr>
            <a:r>
              <a:rPr b="1" lang="en" sz="1300">
                <a:solidFill>
                  <a:srgbClr val="2E46A5"/>
                </a:solidFill>
                <a:latin typeface="Comfortaa"/>
                <a:ea typeface="Comfortaa"/>
                <a:cs typeface="Comfortaa"/>
                <a:sym typeface="Comfortaa"/>
              </a:rPr>
              <a:t>Stock Market Decline</a:t>
            </a:r>
            <a:endParaRPr sz="1100"/>
          </a:p>
          <a:p>
            <a:pPr indent="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Humanitarian Crisis and Demographic Changes:</a:t>
            </a:r>
            <a:endParaRPr b="1" sz="13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2E46A5"/>
              </a:buClr>
              <a:buSzPts val="1300"/>
              <a:buFont typeface="Comfortaa"/>
              <a:buChar char="●"/>
            </a:pPr>
            <a:r>
              <a:rPr b="1" lang="en" sz="1300">
                <a:solidFill>
                  <a:srgbClr val="2E46A5"/>
                </a:solidFill>
                <a:latin typeface="Comfortaa"/>
                <a:ea typeface="Comfortaa"/>
                <a:cs typeface="Comfortaa"/>
                <a:sym typeface="Comfortaa"/>
              </a:rPr>
              <a:t>Humanitarian Crisis</a:t>
            </a:r>
            <a:endParaRPr b="1" sz="1300">
              <a:solidFill>
                <a:srgbClr val="2E46A5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46A5"/>
              </a:buClr>
              <a:buSzPts val="1300"/>
              <a:buFont typeface="Comfortaa"/>
              <a:buChar char="●"/>
            </a:pPr>
            <a:r>
              <a:rPr b="1" lang="en" sz="1300">
                <a:solidFill>
                  <a:srgbClr val="2E46A5"/>
                </a:solidFill>
                <a:latin typeface="Comfortaa"/>
                <a:ea typeface="Comfortaa"/>
                <a:cs typeface="Comfortaa"/>
                <a:sym typeface="Comfortaa"/>
              </a:rPr>
              <a:t>Demographic Shifts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1" sz="13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