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0"/>
  </p:notesMasterIdLst>
  <p:sldIdLst>
    <p:sldId id="1288" r:id="rId2"/>
    <p:sldId id="1060" r:id="rId3"/>
    <p:sldId id="1040" r:id="rId4"/>
    <p:sldId id="1291" r:id="rId5"/>
    <p:sldId id="1292" r:id="rId6"/>
    <p:sldId id="1297" r:id="rId7"/>
    <p:sldId id="1298" r:id="rId8"/>
    <p:sldId id="1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729"/>
  </p:normalViewPr>
  <p:slideViewPr>
    <p:cSldViewPr snapToGrid="0" snapToObjects="1">
      <p:cViewPr varScale="1">
        <p:scale>
          <a:sx n="77" d="100"/>
          <a:sy n="77" d="100"/>
        </p:scale>
        <p:origin x="86" y="278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91917-72D8-4478-8253-7E8B0B4589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6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91917-72D8-4478-8253-7E8B0B4589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BDC0D88-867B-4CB4-887E-31253E6D1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31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5195D8F-5640-4A27-B330-7DE08C939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091F75B-EB08-4CCF-9213-74A54AE03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9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44E63A4-051F-4C64-98C1-5B5507A5B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8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4175083-9988-4AF8-A35C-D591F3DAE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B3DB6BAC-7171-4392-A21B-5F0FB1398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10124A4-A944-4302-9EB7-E73BD01D1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3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702804C-037C-45A4-86A2-24F6D2B13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2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A75095C-5119-4843-BC0F-3DB0D8494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8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EA7E0E7-C562-473B-9C94-0EB5A8525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1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12B96F7-B3DA-4860-BFDD-CDC528C75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2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en-US"/>
              <a:t>3-</a:t>
            </a:r>
            <a:fld id="{3A975194-3649-4440-A969-2F65CAED9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5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0.png"/><Relationship Id="rId4" Type="http://schemas.openxmlformats.org/officeDocument/2006/relationships/image" Target="../media/image9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1.png"/><Relationship Id="rId3" Type="http://schemas.openxmlformats.org/officeDocument/2006/relationships/image" Target="../media/image138.png"/><Relationship Id="rId7" Type="http://schemas.openxmlformats.org/officeDocument/2006/relationships/image" Target="../media/image10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1.png"/><Relationship Id="rId5" Type="http://schemas.openxmlformats.org/officeDocument/2006/relationships/image" Target="../media/image1021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1240.png"/><Relationship Id="rId7" Type="http://schemas.openxmlformats.org/officeDocument/2006/relationships/image" Target="../media/image128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55.png"/><Relationship Id="rId18" Type="http://schemas.openxmlformats.org/officeDocument/2006/relationships/image" Target="../media/image162.png"/><Relationship Id="rId3" Type="http://schemas.openxmlformats.org/officeDocument/2006/relationships/image" Target="../media/image10100.png"/><Relationship Id="rId21" Type="http://schemas.openxmlformats.org/officeDocument/2006/relationships/image" Target="../media/image165.png"/><Relationship Id="rId7" Type="http://schemas.openxmlformats.org/officeDocument/2006/relationships/image" Target="../media/image10500.png"/><Relationship Id="rId12" Type="http://schemas.openxmlformats.org/officeDocument/2006/relationships/image" Target="../media/image1110.png"/><Relationship Id="rId17" Type="http://schemas.openxmlformats.org/officeDocument/2006/relationships/image" Target="../media/image12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8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220.png"/><Relationship Id="rId5" Type="http://schemas.openxmlformats.org/officeDocument/2006/relationships/image" Target="../media/image1030.png"/><Relationship Id="rId15" Type="http://schemas.openxmlformats.org/officeDocument/2006/relationships/image" Target="../media/image157.png"/><Relationship Id="rId10" Type="http://schemas.openxmlformats.org/officeDocument/2006/relationships/image" Target="../media/image1080.png"/><Relationship Id="rId19" Type="http://schemas.openxmlformats.org/officeDocument/2006/relationships/image" Target="../media/image163.png"/><Relationship Id="rId4" Type="http://schemas.openxmlformats.org/officeDocument/2006/relationships/image" Target="../media/image1020.png"/><Relationship Id="rId9" Type="http://schemas.openxmlformats.org/officeDocument/2006/relationships/image" Target="../media/image1180.png"/><Relationship Id="rId14" Type="http://schemas.openxmlformats.org/officeDocument/2006/relationships/image" Target="../media/image156.png"/><Relationship Id="rId22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0589-9382-4393-A2C0-99D614BD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680" y="2575560"/>
            <a:ext cx="6741160" cy="46228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Additive Increase Multiplicative Decrease (AIMD)</a:t>
            </a:r>
          </a:p>
        </p:txBody>
      </p:sp>
    </p:spTree>
    <p:extLst>
      <p:ext uri="{BB962C8B-B14F-4D97-AF65-F5344CB8AC3E}">
        <p14:creationId xmlns:p14="http://schemas.microsoft.com/office/powerpoint/2010/main" val="215006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DF3D-73C2-479C-B914-63166460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0" y="310316"/>
            <a:ext cx="4178300" cy="863600"/>
          </a:xfrm>
        </p:spPr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TCP and AIMD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ABFB4-C363-4A39-AAAB-89CA663AC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407160"/>
                <a:ext cx="7772400" cy="4648200"/>
              </a:xfrm>
            </p:spPr>
            <p:txBody>
              <a:bodyPr/>
              <a:lstStyle/>
              <a:p>
                <a:r>
                  <a:rPr lang="en-US" sz="2500" b="1" dirty="0"/>
                  <a:t>Congestion Avoidance </a:t>
                </a:r>
                <a:r>
                  <a:rPr lang="en-US" sz="2500" dirty="0"/>
                  <a:t>(cwnd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500" dirty="0"/>
                  <a:t> ssthreshold)</a:t>
                </a:r>
              </a:p>
              <a:p>
                <a:pPr lvl="1"/>
                <a:r>
                  <a:rPr lang="en-US" sz="2400" dirty="0"/>
                  <a:t>For the first in-order ACK received in a RTT</a:t>
                </a:r>
              </a:p>
              <a:p>
                <a:pPr lvl="2"/>
                <a:r>
                  <a:rPr lang="en-US" sz="2200" dirty="0" err="1"/>
                  <a:t>cwnd</a:t>
                </a:r>
                <a:r>
                  <a:rPr lang="en-US" sz="2200" dirty="0"/>
                  <a:t> = </a:t>
                </a:r>
                <a:r>
                  <a:rPr lang="en-US" sz="2200" dirty="0" err="1"/>
                  <a:t>cwnd</a:t>
                </a:r>
                <a:r>
                  <a:rPr lang="en-US" sz="2200" dirty="0"/>
                  <a:t> + 1</a:t>
                </a:r>
              </a:p>
              <a:p>
                <a:pPr lvl="2"/>
                <a:r>
                  <a:rPr lang="en-US" sz="2200" dirty="0"/>
                  <a:t>Transmit segment(s) as allowed</a:t>
                </a:r>
              </a:p>
              <a:p>
                <a:pPr lvl="2"/>
                <a:endParaRPr lang="en-US" sz="2200" dirty="0"/>
              </a:p>
              <a:p>
                <a:r>
                  <a:rPr lang="en-US" sz="2500" b="1" dirty="0"/>
                  <a:t>Standard Recovery</a:t>
                </a:r>
              </a:p>
              <a:p>
                <a:pPr lvl="1"/>
                <a:r>
                  <a:rPr lang="en-US" sz="2400" dirty="0"/>
                  <a:t>Upon timeout</a:t>
                </a:r>
              </a:p>
              <a:p>
                <a:pPr lvl="2"/>
                <a:r>
                  <a:rPr lang="en-US" sz="2200" dirty="0" err="1"/>
                  <a:t>ssthreshold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𝑐𝑤𝑛𝑑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2200" dirty="0"/>
              </a:p>
              <a:p>
                <a:pPr lvl="2"/>
                <a:r>
                  <a:rPr lang="en-US" sz="2200" dirty="0" err="1"/>
                  <a:t>cwnd</a:t>
                </a:r>
                <a:r>
                  <a:rPr lang="en-US" sz="2200" dirty="0"/>
                  <a:t> = 1</a:t>
                </a:r>
              </a:p>
              <a:p>
                <a:pPr lvl="2"/>
                <a:r>
                  <a:rPr lang="en-US" sz="2200" dirty="0"/>
                  <a:t>Retransmit lost segment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ABFB4-C363-4A39-AAAB-89CA663AC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407160"/>
                <a:ext cx="7772400" cy="4648200"/>
              </a:xfrm>
              <a:blipFill>
                <a:blip r:embed="rId2"/>
                <a:stretch>
                  <a:fillRect l="-392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D533DE7-145D-4854-90B2-0A5DE93A2651}"/>
              </a:ext>
            </a:extLst>
          </p:cNvPr>
          <p:cNvGrpSpPr/>
          <p:nvPr/>
        </p:nvGrpSpPr>
        <p:grpSpPr>
          <a:xfrm>
            <a:off x="3241040" y="2225040"/>
            <a:ext cx="5892802" cy="386080"/>
            <a:chOff x="1717040" y="2225040"/>
            <a:chExt cx="5892802" cy="38608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94204B1-41C7-4F6E-B9D8-3D0610893A2E}"/>
                </a:ext>
              </a:extLst>
            </p:cNvPr>
            <p:cNvSpPr/>
            <p:nvPr/>
          </p:nvSpPr>
          <p:spPr bwMode="auto">
            <a:xfrm>
              <a:off x="1717040" y="2225040"/>
              <a:ext cx="2092964" cy="386080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2E267-6CF0-45F1-9DD8-2DD5128176A8}"/>
                    </a:ext>
                  </a:extLst>
                </p:cNvPr>
                <p:cNvSpPr txBox="1"/>
                <p:nvPr/>
              </p:nvSpPr>
              <p:spPr>
                <a:xfrm>
                  <a:off x="4465322" y="2228483"/>
                  <a:ext cx="31445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In general, </a:t>
                  </a:r>
                  <a:r>
                    <a:rPr lang="en-US" sz="1600" dirty="0" err="1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cwnd</a:t>
                  </a: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 = </a:t>
                  </a:r>
                  <a:r>
                    <a:rPr lang="en-US" sz="1600" dirty="0" err="1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cwnd</a:t>
                  </a: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42E267-6CF0-45F1-9DD8-2DD51281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322" y="2228483"/>
                  <a:ext cx="3144520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165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8988FDE-431E-4BD0-B855-889460141711}"/>
                </a:ext>
              </a:extLst>
            </p:cNvPr>
            <p:cNvSpPr/>
            <p:nvPr/>
          </p:nvSpPr>
          <p:spPr bwMode="auto">
            <a:xfrm>
              <a:off x="4064000" y="2340617"/>
              <a:ext cx="355600" cy="104127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CD8C9FE0-03ED-44C1-9448-5DCB74F684B3}"/>
                </a:ext>
              </a:extLst>
            </p:cNvPr>
            <p:cNvSpPr/>
            <p:nvPr/>
          </p:nvSpPr>
          <p:spPr bwMode="auto">
            <a:xfrm>
              <a:off x="5556568" y="2242086"/>
              <a:ext cx="1697672" cy="338554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973164-6DE6-45BA-9EB9-561A57037013}"/>
              </a:ext>
            </a:extLst>
          </p:cNvPr>
          <p:cNvGrpSpPr/>
          <p:nvPr/>
        </p:nvGrpSpPr>
        <p:grpSpPr>
          <a:xfrm>
            <a:off x="3241040" y="4794250"/>
            <a:ext cx="5892802" cy="386080"/>
            <a:chOff x="1717040" y="4794250"/>
            <a:chExt cx="5892802" cy="386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643F73-C474-43F8-AC53-6BFAB93FFBC7}"/>
                    </a:ext>
                  </a:extLst>
                </p:cNvPr>
                <p:cNvSpPr txBox="1"/>
                <p:nvPr/>
              </p:nvSpPr>
              <p:spPr>
                <a:xfrm>
                  <a:off x="3398522" y="4797693"/>
                  <a:ext cx="42113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In general, </a:t>
                  </a:r>
                  <a:r>
                    <a:rPr lang="en-US" sz="1600" dirty="0" err="1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cwnd</a:t>
                  </a: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 = </a:t>
                  </a:r>
                  <a:r>
                    <a:rPr lang="en-US" sz="1600" dirty="0" err="1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cwnd</a:t>
                  </a:r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, for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643F73-C474-43F8-AC53-6BFAB93FF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22" y="4797693"/>
                  <a:ext cx="4211320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87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B9EC3B0-4F15-46BC-8291-BA58D0F19FC7}"/>
                </a:ext>
              </a:extLst>
            </p:cNvPr>
            <p:cNvSpPr/>
            <p:nvPr/>
          </p:nvSpPr>
          <p:spPr bwMode="auto">
            <a:xfrm>
              <a:off x="2997200" y="4919987"/>
              <a:ext cx="355600" cy="104127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EF12DD28-44F7-49C6-9364-58CC0685AF10}"/>
                </a:ext>
              </a:extLst>
            </p:cNvPr>
            <p:cNvSpPr/>
            <p:nvPr/>
          </p:nvSpPr>
          <p:spPr bwMode="auto">
            <a:xfrm>
              <a:off x="1717040" y="4794250"/>
              <a:ext cx="1168400" cy="386080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92BD6F6F-4D9D-483D-A9E7-937A412BEEED}"/>
                </a:ext>
              </a:extLst>
            </p:cNvPr>
            <p:cNvSpPr/>
            <p:nvPr/>
          </p:nvSpPr>
          <p:spPr bwMode="auto">
            <a:xfrm>
              <a:off x="4495802" y="4803041"/>
              <a:ext cx="2961638" cy="338554"/>
            </a:xfrm>
            <a:prstGeom prst="flowChartProces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4E0CA4-CFD3-41EA-8A0E-DDF3169735C4}"/>
              </a:ext>
            </a:extLst>
          </p:cNvPr>
          <p:cNvGrpSpPr/>
          <p:nvPr/>
        </p:nvGrpSpPr>
        <p:grpSpPr>
          <a:xfrm>
            <a:off x="1727200" y="5024115"/>
            <a:ext cx="2509520" cy="983155"/>
            <a:chOff x="203200" y="5024114"/>
            <a:chExt cx="2509520" cy="9831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AD23A-AA7F-4E9F-A666-3205BCAF8309}"/>
                </a:ext>
              </a:extLst>
            </p:cNvPr>
            <p:cNvSpPr txBox="1"/>
            <p:nvPr/>
          </p:nvSpPr>
          <p:spPr>
            <a:xfrm>
              <a:off x="203200" y="5668715"/>
              <a:ext cx="2509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cwnd</a:t>
              </a:r>
              <a:r>
                <a: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cwnd</a:t>
              </a:r>
              <a:r>
                <a: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 * (1/</a:t>
              </a:r>
              <a:r>
                <a:rPr lang="en-US" sz="1600" dirty="0" err="1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cwnd</a:t>
              </a:r>
              <a:r>
                <a: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CC9730-55EC-4903-8059-AB993DFA6C50}"/>
                </a:ext>
              </a:extLst>
            </p:cNvPr>
            <p:cNvCxnSpPr/>
            <p:nvPr/>
          </p:nvCxnSpPr>
          <p:spPr bwMode="auto">
            <a:xfrm flipV="1">
              <a:off x="533400" y="5024114"/>
              <a:ext cx="929640" cy="597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1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79F4-58B3-4EC2-B90F-FAEB7572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7" y="-23538"/>
            <a:ext cx="8606487" cy="713740"/>
          </a:xfrm>
        </p:spPr>
        <p:txBody>
          <a:bodyPr/>
          <a:lstStyle/>
          <a:p>
            <a:r>
              <a:rPr lang="en-US" sz="3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Additive Increase Multiplicative Decrease (AIMD)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4949-B621-4E18-B213-A9F0B3EE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613" y="4224599"/>
            <a:ext cx="7772400" cy="2354447"/>
          </a:xfrm>
        </p:spPr>
        <p:txBody>
          <a:bodyPr/>
          <a:lstStyle/>
          <a:p>
            <a:r>
              <a:rPr lang="en-US" sz="1800" b="1" dirty="0"/>
              <a:t>Goal:</a:t>
            </a:r>
            <a:r>
              <a:rPr lang="en-US" sz="1800" dirty="0"/>
              <a:t> Share available resources in a </a:t>
            </a:r>
            <a:r>
              <a:rPr lang="en-US" sz="1800" b="1" i="1" dirty="0"/>
              <a:t>fair</a:t>
            </a:r>
            <a:r>
              <a:rPr lang="en-US" sz="1800" dirty="0"/>
              <a:t> and </a:t>
            </a:r>
            <a:r>
              <a:rPr lang="en-US" sz="1800" b="1" i="1" dirty="0"/>
              <a:t>efficient</a:t>
            </a:r>
            <a:r>
              <a:rPr lang="en-US" sz="1800" dirty="0"/>
              <a:t> manner.</a:t>
            </a:r>
          </a:p>
          <a:p>
            <a:endParaRPr lang="en-US" sz="1800" dirty="0"/>
          </a:p>
          <a:p>
            <a:r>
              <a:rPr lang="en-US" sz="1800" dirty="0"/>
              <a:t>Splitting resources: An example on splitting $100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C9B098-01D1-497A-B785-F14023DCDBE2}"/>
              </a:ext>
            </a:extLst>
          </p:cNvPr>
          <p:cNvGrpSpPr/>
          <p:nvPr/>
        </p:nvGrpSpPr>
        <p:grpSpPr>
          <a:xfrm>
            <a:off x="3126180" y="819251"/>
            <a:ext cx="5862728" cy="3162578"/>
            <a:chOff x="1799809" y="1097404"/>
            <a:chExt cx="5862728" cy="31625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4935EF-8DA9-4D63-8166-6A75FF3C0691}"/>
                </a:ext>
              </a:extLst>
            </p:cNvPr>
            <p:cNvGrpSpPr/>
            <p:nvPr/>
          </p:nvGrpSpPr>
          <p:grpSpPr>
            <a:xfrm>
              <a:off x="1799809" y="2267941"/>
              <a:ext cx="5862728" cy="1059281"/>
              <a:chOff x="1773594" y="4018137"/>
              <a:chExt cx="5862728" cy="105928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2596DFD-2B7D-432A-9EBB-A41B401C8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3616" y="4325152"/>
                <a:ext cx="475555" cy="4755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BF28CB-C479-4946-9753-304B3CD3B1F5}"/>
                  </a:ext>
                </a:extLst>
              </p:cNvPr>
              <p:cNvSpPr txBox="1"/>
              <p:nvPr/>
            </p:nvSpPr>
            <p:spPr>
              <a:xfrm>
                <a:off x="6769995" y="4760776"/>
                <a:ext cx="866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06867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</a:rPr>
                  <a:t>Alice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AA92911-B9F2-4627-A5AF-9AAA0C5BAD64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2249149" y="4547778"/>
                <a:ext cx="122466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9F5147-E088-40A8-8BBA-9D2E6DFF0F37}"/>
                  </a:ext>
                </a:extLst>
              </p:cNvPr>
              <p:cNvSpPr/>
              <p:nvPr/>
            </p:nvSpPr>
            <p:spPr>
              <a:xfrm rot="16200000">
                <a:off x="3961742" y="3530209"/>
                <a:ext cx="1059281" cy="203513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6867">
                  <a:defRPr/>
                </a:pPr>
                <a:endParaRPr lang="en-US" sz="1588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1C6DDE-CA70-4D6B-905D-A73840C23656}"/>
                  </a:ext>
                </a:extLst>
              </p:cNvPr>
              <p:cNvCxnSpPr>
                <a:cxnSpLocks/>
                <a:stCxn id="10" idx="4"/>
                <a:endCxn id="6" idx="1"/>
              </p:cNvCxnSpPr>
              <p:nvPr/>
            </p:nvCxnSpPr>
            <p:spPr>
              <a:xfrm>
                <a:off x="5508952" y="4547778"/>
                <a:ext cx="1224664" cy="151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25C2A48-9AC1-4A98-A6A3-8B6FFCDA9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3594" y="4310000"/>
                <a:ext cx="475555" cy="4755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DDDD6-C0CD-4550-AD19-CB1962956BA3}"/>
                  </a:ext>
                </a:extLst>
              </p:cNvPr>
              <p:cNvSpPr txBox="1"/>
              <p:nvPr/>
            </p:nvSpPr>
            <p:spPr>
              <a:xfrm>
                <a:off x="1806846" y="4743941"/>
                <a:ext cx="866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06867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</a:rPr>
                  <a:t>Bob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B6024B7-A38F-4B39-BC23-A762088402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295" y="4355834"/>
                    <a:ext cx="2123203" cy="3252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806867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𝑔𝑜𝑎𝑙</m:t>
                              </m:r>
                            </m:sub>
                          </m:sSub>
                        </m:oMath>
                      </m:oMathPara>
                    </a14:m>
                    <a:endParaRPr lang="en-US" sz="1400" i="1" dirty="0">
                      <a:solidFill>
                        <a:prstClr val="black"/>
                      </a:solidFill>
                      <a:latin typeface="Calibri"/>
                      <a:ea typeface="ＭＳ Ｐゴシック" panose="020B060007020508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B6024B7-A38F-4B39-BC23-A762088402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0295" y="4355834"/>
                    <a:ext cx="2123203" cy="3252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F473CE-8425-4AD7-8962-95583E59AA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7003" y="2624640"/>
              <a:ext cx="38255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DD57486-CB19-4AFE-BB0B-03045F2A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445" y="1097404"/>
              <a:ext cx="475555" cy="4755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6C0A12-7537-4546-8AB9-30F01B6C99F6}"/>
                </a:ext>
              </a:extLst>
            </p:cNvPr>
            <p:cNvSpPr txBox="1"/>
            <p:nvPr/>
          </p:nvSpPr>
          <p:spPr>
            <a:xfrm>
              <a:off x="4713386" y="1155852"/>
              <a:ext cx="8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6867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34" charset="-128"/>
                </a:rPr>
                <a:t>Alicia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F47462-6E55-4E5A-8B8F-F41E6379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252" y="3784427"/>
              <a:ext cx="475555" cy="47555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93D1D9-0B81-4B8B-A5C0-371A8A3BCB2D}"/>
                </a:ext>
              </a:extLst>
            </p:cNvPr>
            <p:cNvSpPr txBox="1"/>
            <p:nvPr/>
          </p:nvSpPr>
          <p:spPr>
            <a:xfrm>
              <a:off x="4751000" y="3862401"/>
              <a:ext cx="62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06867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ea typeface="ＭＳ Ｐゴシック" panose="020B0600070205080204" pitchFamily="34" charset="-128"/>
                </a:rPr>
                <a:t>Mark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1976A7-7AF0-45DD-9306-90F61A3D42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73846" y="1340777"/>
              <a:ext cx="0" cy="2529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8977C0C-A48C-401C-BEF8-FDCC436E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76079"/>
              </p:ext>
            </p:extLst>
          </p:nvPr>
        </p:nvGraphicFramePr>
        <p:xfrm>
          <a:off x="3360674" y="5207445"/>
          <a:ext cx="51109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33">
                  <a:extLst>
                    <a:ext uri="{9D8B030D-6E8A-4147-A177-3AD203B41FA5}">
                      <a16:colId xmlns:a16="http://schemas.microsoft.com/office/drawing/2014/main" val="2365087107"/>
                    </a:ext>
                  </a:extLst>
                </a:gridCol>
                <a:gridCol w="1787423">
                  <a:extLst>
                    <a:ext uri="{9D8B030D-6E8A-4147-A177-3AD203B41FA5}">
                      <a16:colId xmlns:a16="http://schemas.microsoft.com/office/drawing/2014/main" val="516952041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1441219401"/>
                    </a:ext>
                  </a:extLst>
                </a:gridCol>
              </a:tblGrid>
              <a:tr h="2253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A’s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B’s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56478"/>
                  </a:ext>
                </a:extLst>
              </a:tr>
              <a:tr h="225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Neither fair nor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25026"/>
                  </a:ext>
                </a:extLst>
              </a:tr>
              <a:tr h="225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 but not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84313"/>
                  </a:ext>
                </a:extLst>
              </a:tr>
              <a:tr h="225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but not 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09879"/>
                  </a:ext>
                </a:extLst>
              </a:tr>
              <a:tr h="225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39901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73F632-ABA7-451B-ACF5-90E656758005}"/>
              </a:ext>
            </a:extLst>
          </p:cNvPr>
          <p:cNvCxnSpPr>
            <a:cxnSpLocks/>
            <a:stCxn id="26" idx="2"/>
            <a:endCxn id="10" idx="6"/>
          </p:cNvCxnSpPr>
          <p:nvPr/>
        </p:nvCxnSpPr>
        <p:spPr>
          <a:xfrm>
            <a:off x="5839595" y="1294806"/>
            <a:ext cx="4375" cy="694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259ACF-1913-40EF-8585-312913BBAE10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flipH="1">
            <a:off x="5840401" y="3049070"/>
            <a:ext cx="3568" cy="457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C6DBBA6-4503-437A-8F55-D4E7A0BE93F8}"/>
              </a:ext>
            </a:extLst>
          </p:cNvPr>
          <p:cNvSpPr/>
          <p:nvPr/>
        </p:nvSpPr>
        <p:spPr bwMode="auto">
          <a:xfrm>
            <a:off x="1955800" y="727938"/>
            <a:ext cx="7893050" cy="14971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579F4-58B3-4EC2-B90F-FAEB7572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2" y="32318"/>
            <a:ext cx="8092440" cy="713740"/>
          </a:xfrm>
        </p:spPr>
        <p:txBody>
          <a:bodyPr/>
          <a:lstStyle/>
          <a:p>
            <a:r>
              <a:rPr lang="en-US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Fairness Index (FI)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D4949-B621-4E18-B213-A9F0B3EEE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6125" y="816134"/>
                <a:ext cx="7772400" cy="2568394"/>
              </a:xfrm>
            </p:spPr>
            <p:txBody>
              <a:bodyPr/>
              <a:lstStyle/>
              <a:p>
                <a:pPr algn="just"/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users in a system, with user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having a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amount of resources, the fairness index is given by: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1800" dirty="0"/>
                  <a:t>      Fairness Index (FI)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  ⋯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[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+  ⋯  +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200" dirty="0"/>
                  <a:t>                                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                         </a:t>
                </a:r>
              </a:p>
              <a:p>
                <a:endParaRPr lang="en-US" sz="5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D4949-B621-4E18-B213-A9F0B3EEE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6125" y="816134"/>
                <a:ext cx="7772400" cy="2568394"/>
              </a:xfrm>
              <a:blipFill>
                <a:blip r:embed="rId3"/>
                <a:stretch>
                  <a:fillRect t="-3088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205BC2-A834-423C-8588-A24EF8C6F520}"/>
                  </a:ext>
                </a:extLst>
              </p:cNvPr>
              <p:cNvSpPr txBox="1"/>
              <p:nvPr/>
            </p:nvSpPr>
            <p:spPr>
              <a:xfrm>
                <a:off x="4688840" y="6287272"/>
                <a:ext cx="2426971" cy="430887"/>
              </a:xfrm>
              <a:prstGeom prst="rect">
                <a:avLst/>
              </a:prstGeom>
              <a:solidFill>
                <a:srgbClr val="EDF7E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Thus,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𝐹𝐼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205BC2-A834-423C-8588-A24EF8C6F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40" y="6287272"/>
                <a:ext cx="2426971" cy="430887"/>
              </a:xfrm>
              <a:prstGeom prst="rect">
                <a:avLst/>
              </a:prstGeom>
              <a:blipFill>
                <a:blip r:embed="rId4"/>
                <a:stretch>
                  <a:fillRect l="-1750" b="-16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47819FF-E946-4B6C-B5F9-AF412B91BA14}"/>
              </a:ext>
            </a:extLst>
          </p:cNvPr>
          <p:cNvGrpSpPr/>
          <p:nvPr/>
        </p:nvGrpSpPr>
        <p:grpSpPr>
          <a:xfrm>
            <a:off x="2554921" y="2295117"/>
            <a:ext cx="7772400" cy="1823434"/>
            <a:chOff x="766761" y="2406877"/>
            <a:chExt cx="7772400" cy="1823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E4B2F-5C50-4D22-901E-45826AC30A0B}"/>
                </a:ext>
              </a:extLst>
            </p:cNvPr>
            <p:cNvSpPr/>
            <p:nvPr/>
          </p:nvSpPr>
          <p:spPr bwMode="auto">
            <a:xfrm>
              <a:off x="1118132" y="2745635"/>
              <a:ext cx="5831840" cy="1484676"/>
            </a:xfrm>
            <a:prstGeom prst="rect">
              <a:avLst/>
            </a:prstGeom>
            <a:solidFill>
              <a:srgbClr val="E1F2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26C4F71D-FF44-42E4-948B-B05D77618C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66761" y="2406877"/>
                  <a:ext cx="7772400" cy="1380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  <a:ext uri="{FAA26D3D-D897-4be2-8F04-BA451C77F1D7}"/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ct val="8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ＭＳ Ｐゴシック" charset="0"/>
                    </a:defRPr>
                  </a:lvl1pPr>
                  <a:lvl2pPr marL="688975" indent="-231775" algn="l" rtl="0" eaLnBrk="0" fontAlgn="base" hangingPunct="0">
                    <a:lnSpc>
                      <a:spcPct val="8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itchFamily="-109" charset="0"/>
                      <a:ea typeface="MS PGothic" pitchFamily="34" charset="-128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  <a:ea typeface="MS PGothic" pitchFamily="34" charset="-12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800" kern="0" dirty="0">
                      <a:solidFill>
                        <a:srgbClr val="000000"/>
                      </a:solidFill>
                      <a:latin typeface="Gill Sans MT"/>
                    </a:rPr>
                    <a:t>Properties:</a:t>
                  </a:r>
                </a:p>
                <a:p>
                  <a:pPr lvl="1">
                    <a:spcAft>
                      <a:spcPts val="1600"/>
                    </a:spcAft>
                    <a:defRPr/>
                  </a:pPr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Suppose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=⋯  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0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2">
                    <a:defRPr/>
                  </a:pPr>
                  <a:endParaRPr lang="en-US" sz="12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2">
                    <a:defRPr/>
                  </a:pPr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FI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+  ⋯ +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 ⋯  + 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a14:m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sz="1800" kern="0" dirty="0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26C4F71D-FF44-42E4-948B-B05D77618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6761" y="2406877"/>
                  <a:ext cx="7772400" cy="1380779"/>
                </a:xfrm>
                <a:prstGeom prst="rect">
                  <a:avLst/>
                </a:prstGeom>
                <a:blipFill>
                  <a:blip r:embed="rId5"/>
                  <a:stretch>
                    <a:fillRect t="-5286" b="-220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  <a:ext uri="{FAA26D3D-D897-4be2-8F04-BA451C77F1D7}"/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0AEF337-491B-4C8F-A473-4ADD7F7F160E}"/>
                </a:ext>
              </a:extLst>
            </p:cNvPr>
            <p:cNvSpPr/>
            <p:nvPr/>
          </p:nvSpPr>
          <p:spPr bwMode="auto">
            <a:xfrm rot="5400000">
              <a:off x="3721603" y="2709819"/>
              <a:ext cx="255566" cy="1456436"/>
            </a:xfrm>
            <a:prstGeom prst="leftBrace">
              <a:avLst>
                <a:gd name="adj1" fmla="val 2821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6D559A-A859-4C38-85CD-0F643CA45AAF}"/>
                    </a:ext>
                  </a:extLst>
                </p:cNvPr>
                <p:cNvSpPr txBox="1"/>
                <p:nvPr/>
              </p:nvSpPr>
              <p:spPr>
                <a:xfrm>
                  <a:off x="3664720" y="3005191"/>
                  <a:ext cx="3693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6D559A-A859-4C38-85CD-0F643CA45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720" y="3005191"/>
                  <a:ext cx="36933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343BB1-8CDD-4034-A213-AF4C4F2872B0}"/>
              </a:ext>
            </a:extLst>
          </p:cNvPr>
          <p:cNvGrpSpPr/>
          <p:nvPr/>
        </p:nvGrpSpPr>
        <p:grpSpPr>
          <a:xfrm>
            <a:off x="2496009" y="3863016"/>
            <a:ext cx="7772400" cy="2272562"/>
            <a:chOff x="707849" y="3974776"/>
            <a:chExt cx="7772400" cy="227256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9A735-11A4-4D35-8F0A-FFE71D9E9830}"/>
                </a:ext>
              </a:extLst>
            </p:cNvPr>
            <p:cNvSpPr/>
            <p:nvPr/>
          </p:nvSpPr>
          <p:spPr bwMode="auto">
            <a:xfrm>
              <a:off x="1118132" y="4294876"/>
              <a:ext cx="5831840" cy="1952462"/>
            </a:xfrm>
            <a:prstGeom prst="rect">
              <a:avLst/>
            </a:prstGeom>
            <a:solidFill>
              <a:srgbClr val="E1F2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862A143F-25EE-4C83-93E9-6833E261F17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7849" y="3974776"/>
                  <a:ext cx="7772400" cy="18157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  <a:ext uri="{FAA26D3D-D897-4be2-8F04-BA451C77F1D7}"/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ct val="8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ＭＳ Ｐゴシック" charset="0"/>
                    </a:defRPr>
                  </a:lvl1pPr>
                  <a:lvl2pPr marL="688975" indent="-231775" algn="l" rtl="0" eaLnBrk="0" fontAlgn="base" hangingPunct="0">
                    <a:lnSpc>
                      <a:spcPct val="8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itchFamily="-109" charset="0"/>
                      <a:ea typeface="MS PGothic" pitchFamily="34" charset="-128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  <a:ea typeface="MS PGothic" pitchFamily="34" charset="-12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-109" charset="0"/>
                    </a:defRPr>
                  </a:lvl9pPr>
                </a:lstStyle>
                <a:p>
                  <a:pPr lvl="2">
                    <a:defRPr/>
                  </a:pPr>
                  <a:endParaRPr lang="en-US" sz="20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1">
                    <a:spcAft>
                      <a:spcPts val="1600"/>
                    </a:spcAft>
                    <a:defRPr/>
                  </a:pPr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Suppose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=⋯  </m:t>
                      </m:r>
                      <m:sSub>
                        <m:sSub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2">
                    <a:defRPr/>
                  </a:pPr>
                  <a:endParaRPr lang="en-US" sz="11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2">
                    <a:defRPr/>
                  </a:pPr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FI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+0 +0 +  ⋯ +0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 ⋯  + 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a14:m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endParaRPr lang="en-US" sz="2000" kern="0" dirty="0">
                    <a:solidFill>
                      <a:srgbClr val="000000"/>
                    </a:solidFill>
                    <a:latin typeface="Gill Sans MT"/>
                  </a:endParaRPr>
                </a:p>
                <a:p>
                  <a:pPr lvl="2">
                    <a:defRPr/>
                  </a:pPr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Note,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pt-BR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2000" kern="0" dirty="0">
                      <a:solidFill>
                        <a:srgbClr val="000000"/>
                      </a:solidFill>
                      <a:latin typeface="Gill Sans MT"/>
                    </a:rPr>
                    <a:t> </a:t>
                  </a:r>
                </a:p>
                <a:p>
                  <a:pPr marL="0" indent="0">
                    <a:buNone/>
                    <a:defRPr/>
                  </a:pPr>
                  <a:endParaRPr lang="en-US" sz="1800" kern="0" dirty="0">
                    <a:solidFill>
                      <a:srgbClr val="000000"/>
                    </a:solidFill>
                    <a:latin typeface="Gill Sans MT"/>
                  </a:endParaRPr>
                </a:p>
              </p:txBody>
            </p:sp>
          </mc:Choice>
          <mc:Fallback xmlns="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862A143F-25EE-4C83-93E9-6833E261F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849" y="3974776"/>
                  <a:ext cx="7772400" cy="1815716"/>
                </a:xfrm>
                <a:prstGeom prst="rect">
                  <a:avLst/>
                </a:prstGeom>
                <a:blipFill>
                  <a:blip r:embed="rId7"/>
                  <a:stretch>
                    <a:fillRect b="-2684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  <a:ext uri="{FAA26D3D-D897-4be2-8F04-BA451C77F1D7}"/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C0C0F133-E980-4DCD-BE22-0C2E1E3DB5E3}"/>
                </a:ext>
              </a:extLst>
            </p:cNvPr>
            <p:cNvSpPr/>
            <p:nvPr/>
          </p:nvSpPr>
          <p:spPr bwMode="auto">
            <a:xfrm rot="5400000">
              <a:off x="3657837" y="4327945"/>
              <a:ext cx="255566" cy="1406507"/>
            </a:xfrm>
            <a:prstGeom prst="leftBrace">
              <a:avLst>
                <a:gd name="adj1" fmla="val 2821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72BC96-8C0C-4972-8F6B-520847366757}"/>
                    </a:ext>
                  </a:extLst>
                </p:cNvPr>
                <p:cNvSpPr txBox="1"/>
                <p:nvPr/>
              </p:nvSpPr>
              <p:spPr>
                <a:xfrm>
                  <a:off x="3605136" y="4608650"/>
                  <a:ext cx="3693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72BC96-8C0C-4972-8F6B-52084736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136" y="4608650"/>
                  <a:ext cx="369332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5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C6DBBA6-4503-437A-8F55-D4E7A0BE93F8}"/>
              </a:ext>
            </a:extLst>
          </p:cNvPr>
          <p:cNvSpPr/>
          <p:nvPr/>
        </p:nvSpPr>
        <p:spPr bwMode="auto">
          <a:xfrm>
            <a:off x="1955800" y="972504"/>
            <a:ext cx="7893050" cy="168941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D4949-B621-4E18-B213-A9F0B3EEE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800" y="1116172"/>
                <a:ext cx="7772400" cy="2568394"/>
              </a:xfrm>
            </p:spPr>
            <p:txBody>
              <a:bodyPr/>
              <a:lstStyle/>
              <a:p>
                <a:pPr algn="just"/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users in a system, with user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having a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amount of resources, the fairness index is given by: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1800" dirty="0"/>
                  <a:t>      Fairness Index (FI)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+  ⋯ +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[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+  ⋯  +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200" dirty="0"/>
                  <a:t>                                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                         </a:t>
                </a:r>
              </a:p>
              <a:p>
                <a:endParaRPr lang="en-US" sz="500" dirty="0"/>
              </a:p>
              <a:p>
                <a:r>
                  <a:rPr lang="en-US" sz="1800" dirty="0"/>
                  <a:t>Properties:</a:t>
                </a:r>
              </a:p>
              <a:p>
                <a:pPr lvl="1"/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-out-of-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users have an equal share, with the remaining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users receiving nothing. Then,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2"/>
                <a:r>
                  <a:rPr lang="en-US" sz="2000" dirty="0"/>
                  <a:t>FI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+  ⋯ +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+ 0 + 0 + 0⋯ + 0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[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⋯+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  0 + 0 + ⋯ + 0]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2"/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D4949-B621-4E18-B213-A9F0B3EEE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800" y="1116172"/>
                <a:ext cx="7772400" cy="2568394"/>
              </a:xfrm>
              <a:blipFill>
                <a:blip r:embed="rId2"/>
                <a:stretch>
                  <a:fillRect t="-2850" r="-627" b="-50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946FB422-6055-47BF-8F88-FD389E1A7BE4}"/>
              </a:ext>
            </a:extLst>
          </p:cNvPr>
          <p:cNvSpPr/>
          <p:nvPr/>
        </p:nvSpPr>
        <p:spPr bwMode="auto">
          <a:xfrm rot="5400000">
            <a:off x="4480561" y="3558319"/>
            <a:ext cx="325119" cy="15036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E84A3-DF22-4450-83CA-BA55F26D685A}"/>
              </a:ext>
            </a:extLst>
          </p:cNvPr>
          <p:cNvSpPr txBox="1"/>
          <p:nvPr/>
        </p:nvSpPr>
        <p:spPr>
          <a:xfrm>
            <a:off x="4384039" y="3735487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5C577-45CB-46E4-B3C9-CBEE301287C4}"/>
                  </a:ext>
                </a:extLst>
              </p:cNvPr>
              <p:cNvSpPr txBox="1"/>
              <p:nvPr/>
            </p:nvSpPr>
            <p:spPr>
              <a:xfrm>
                <a:off x="4326574" y="3826035"/>
                <a:ext cx="660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5C577-45CB-46E4-B3C9-CBEE3012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74" y="3826035"/>
                <a:ext cx="6604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B7C15D-BA78-4018-BF80-8FDD13D2C0D5}"/>
                  </a:ext>
                </a:extLst>
              </p:cNvPr>
              <p:cNvSpPr txBox="1"/>
              <p:nvPr/>
            </p:nvSpPr>
            <p:spPr>
              <a:xfrm>
                <a:off x="5830732" y="3878241"/>
                <a:ext cx="100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B7C15D-BA78-4018-BF80-8FDD13D2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32" y="3878241"/>
                <a:ext cx="10048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AC58B58A-164B-4CA1-A5D4-6D14A595F5EB}"/>
              </a:ext>
            </a:extLst>
          </p:cNvPr>
          <p:cNvSpPr/>
          <p:nvPr/>
        </p:nvSpPr>
        <p:spPr bwMode="auto">
          <a:xfrm rot="5400000">
            <a:off x="6163523" y="3697202"/>
            <a:ext cx="282786" cy="120459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EA82404-F591-470F-B19B-B0ABC5E049B7}"/>
              </a:ext>
            </a:extLst>
          </p:cNvPr>
          <p:cNvSpPr/>
          <p:nvPr/>
        </p:nvSpPr>
        <p:spPr bwMode="auto">
          <a:xfrm rot="16200000">
            <a:off x="4622800" y="4330702"/>
            <a:ext cx="325119" cy="1640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73FAF-EE8E-4B1F-B5AA-ED21F7027951}"/>
                  </a:ext>
                </a:extLst>
              </p:cNvPr>
              <p:cNvSpPr txBox="1"/>
              <p:nvPr/>
            </p:nvSpPr>
            <p:spPr>
              <a:xfrm>
                <a:off x="4485639" y="5268828"/>
                <a:ext cx="660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73FAF-EE8E-4B1F-B5AA-ED21F7027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39" y="5268828"/>
                <a:ext cx="6604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F18FA1A9-2DBC-4943-969C-E876BE3AB7EB}"/>
              </a:ext>
            </a:extLst>
          </p:cNvPr>
          <p:cNvSpPr/>
          <p:nvPr/>
        </p:nvSpPr>
        <p:spPr bwMode="auto">
          <a:xfrm rot="16200000">
            <a:off x="6416946" y="4572909"/>
            <a:ext cx="338553" cy="112267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3F1358-68F4-4075-B4B4-F402A42CA9A9}"/>
                  </a:ext>
                </a:extLst>
              </p:cNvPr>
              <p:cNvSpPr txBox="1"/>
              <p:nvPr/>
            </p:nvSpPr>
            <p:spPr>
              <a:xfrm>
                <a:off x="6142673" y="5260868"/>
                <a:ext cx="100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3F1358-68F4-4075-B4B4-F402A42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73" y="5260868"/>
                <a:ext cx="10048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28BABE9B-4782-407E-9F06-5AB63698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9" y="65089"/>
            <a:ext cx="8092440" cy="713740"/>
          </a:xfrm>
        </p:spPr>
        <p:txBody>
          <a:bodyPr/>
          <a:lstStyle/>
          <a:p>
            <a:r>
              <a:rPr lang="en-US" sz="3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Fairness Index (FI)</a:t>
            </a:r>
          </a:p>
        </p:txBody>
      </p:sp>
    </p:spTree>
    <p:extLst>
      <p:ext uri="{BB962C8B-B14F-4D97-AF65-F5344CB8AC3E}">
        <p14:creationId xmlns:p14="http://schemas.microsoft.com/office/powerpoint/2010/main" val="25075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EC3-71E8-409A-A554-3B6EC09F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45" y="226700"/>
            <a:ext cx="6019297" cy="883495"/>
          </a:xfrm>
        </p:spPr>
        <p:txBody>
          <a:bodyPr/>
          <a:lstStyle/>
          <a:p>
            <a:r>
              <a:rPr lang="en-US" sz="3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review of a line’s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BE25-04BE-4250-92AA-136FA3CF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77" y="6956226"/>
            <a:ext cx="7772400" cy="4648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CCDF6F-39E4-44AE-85C5-E96B46FBD20D}"/>
              </a:ext>
            </a:extLst>
          </p:cNvPr>
          <p:cNvGrpSpPr/>
          <p:nvPr/>
        </p:nvGrpSpPr>
        <p:grpSpPr>
          <a:xfrm>
            <a:off x="3522236" y="1408278"/>
            <a:ext cx="4873317" cy="4300442"/>
            <a:chOff x="730838" y="1418438"/>
            <a:chExt cx="4873317" cy="430044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56C26D-749C-470B-BAAC-0E644E52C8A2}"/>
                </a:ext>
              </a:extLst>
            </p:cNvPr>
            <p:cNvCxnSpPr/>
            <p:nvPr/>
          </p:nvCxnSpPr>
          <p:spPr bwMode="auto">
            <a:xfrm>
              <a:off x="1203046" y="5262880"/>
              <a:ext cx="44011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685FD9-60E5-4420-957B-99C18454E4CB}"/>
                </a:ext>
              </a:extLst>
            </p:cNvPr>
            <p:cNvCxnSpPr/>
            <p:nvPr/>
          </p:nvCxnSpPr>
          <p:spPr bwMode="auto">
            <a:xfrm flipV="1">
              <a:off x="1239520" y="1418438"/>
              <a:ext cx="0" cy="3909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41E5F5-F7BE-450D-B4F3-E31237C9FD3D}"/>
                </a:ext>
              </a:extLst>
            </p:cNvPr>
            <p:cNvSpPr txBox="1"/>
            <p:nvPr/>
          </p:nvSpPr>
          <p:spPr>
            <a:xfrm>
              <a:off x="2979483" y="5411103"/>
              <a:ext cx="1595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X-axis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8F1EF-7B14-410F-AAAB-42289B413576}"/>
                </a:ext>
              </a:extLst>
            </p:cNvPr>
            <p:cNvSpPr txBox="1"/>
            <p:nvPr/>
          </p:nvSpPr>
          <p:spPr>
            <a:xfrm rot="16200000">
              <a:off x="82673" y="2745140"/>
              <a:ext cx="1604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Y-axis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A36B84-20DF-4A0A-BF67-D665F5CD8A8F}"/>
                  </a:ext>
                </a:extLst>
              </p:cNvPr>
              <p:cNvSpPr txBox="1"/>
              <p:nvPr/>
            </p:nvSpPr>
            <p:spPr>
              <a:xfrm>
                <a:off x="3570126" y="5243129"/>
                <a:ext cx="435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(0,0)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A36B84-20DF-4A0A-BF67-D665F5CD8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26" y="5243129"/>
                <a:ext cx="435370" cy="276999"/>
              </a:xfrm>
              <a:prstGeom prst="rect">
                <a:avLst/>
              </a:prstGeom>
              <a:blipFill>
                <a:blip r:embed="rId2"/>
                <a:stretch>
                  <a:fillRect r="-126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EF15FD-3E7D-445E-971D-02FB9CE4B529}"/>
              </a:ext>
            </a:extLst>
          </p:cNvPr>
          <p:cNvCxnSpPr/>
          <p:nvPr/>
        </p:nvCxnSpPr>
        <p:spPr bwMode="auto">
          <a:xfrm flipV="1">
            <a:off x="3522236" y="1717040"/>
            <a:ext cx="4701333" cy="2834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57C8ED-4AC4-434A-A7C4-648B48E62648}"/>
              </a:ext>
            </a:extLst>
          </p:cNvPr>
          <p:cNvGrpSpPr/>
          <p:nvPr/>
        </p:nvGrpSpPr>
        <p:grpSpPr>
          <a:xfrm>
            <a:off x="4484329" y="3172321"/>
            <a:ext cx="894027" cy="468327"/>
            <a:chOff x="2960328" y="3172320"/>
            <a:chExt cx="894027" cy="46832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F4B922-7944-4B1F-850B-40CBC2E4E87C}"/>
                </a:ext>
              </a:extLst>
            </p:cNvPr>
            <p:cNvSpPr/>
            <p:nvPr/>
          </p:nvSpPr>
          <p:spPr bwMode="auto">
            <a:xfrm>
              <a:off x="3545041" y="3575796"/>
              <a:ext cx="62562" cy="648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960FA2-ED4A-4748-9076-29D20390FF0B}"/>
                    </a:ext>
                  </a:extLst>
                </p:cNvPr>
                <p:cNvSpPr txBox="1"/>
                <p:nvPr/>
              </p:nvSpPr>
              <p:spPr>
                <a:xfrm>
                  <a:off x="2960328" y="3172320"/>
                  <a:ext cx="894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960FA2-ED4A-4748-9076-29D20390F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28" y="3172320"/>
                  <a:ext cx="89402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EAE00F-A783-4BF9-A2CF-FA02659C87C5}"/>
              </a:ext>
            </a:extLst>
          </p:cNvPr>
          <p:cNvGrpSpPr/>
          <p:nvPr/>
        </p:nvGrpSpPr>
        <p:grpSpPr>
          <a:xfrm>
            <a:off x="6379555" y="2089637"/>
            <a:ext cx="894027" cy="413091"/>
            <a:chOff x="4855554" y="2089636"/>
            <a:chExt cx="894027" cy="41309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615E24-675C-490E-B285-6DB1C97ED960}"/>
                </a:ext>
              </a:extLst>
            </p:cNvPr>
            <p:cNvSpPr/>
            <p:nvPr/>
          </p:nvSpPr>
          <p:spPr bwMode="auto">
            <a:xfrm>
              <a:off x="5424641" y="2437876"/>
              <a:ext cx="62562" cy="648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F1CC3-12D6-4FF2-A68C-687C84DD813B}"/>
                    </a:ext>
                  </a:extLst>
                </p:cNvPr>
                <p:cNvSpPr txBox="1"/>
                <p:nvPr/>
              </p:nvSpPr>
              <p:spPr>
                <a:xfrm>
                  <a:off x="4855554" y="2089636"/>
                  <a:ext cx="894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9F1CC3-12D6-4FF2-A68C-687C84DD8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554" y="2089636"/>
                  <a:ext cx="89402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B87F1A-9C61-4689-A55D-0F6A3B33FA52}"/>
              </a:ext>
            </a:extLst>
          </p:cNvPr>
          <p:cNvGrpSpPr/>
          <p:nvPr/>
        </p:nvGrpSpPr>
        <p:grpSpPr>
          <a:xfrm>
            <a:off x="5132602" y="2523710"/>
            <a:ext cx="1881791" cy="1102226"/>
            <a:chOff x="3608601" y="2523710"/>
            <a:chExt cx="1881791" cy="11022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BE123D-3CE1-4D72-94B6-83B3036B2CD0}"/>
                </a:ext>
              </a:extLst>
            </p:cNvPr>
            <p:cNvCxnSpPr/>
            <p:nvPr/>
          </p:nvCxnSpPr>
          <p:spPr bwMode="auto">
            <a:xfrm flipV="1">
              <a:off x="3608601" y="3599415"/>
              <a:ext cx="1881791" cy="215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6BEEC-D58E-498C-AFCA-E9372E01F1D7}"/>
                </a:ext>
              </a:extLst>
            </p:cNvPr>
            <p:cNvCxnSpPr/>
            <p:nvPr/>
          </p:nvCxnSpPr>
          <p:spPr bwMode="auto">
            <a:xfrm>
              <a:off x="5457721" y="2523710"/>
              <a:ext cx="9162" cy="10538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441AA6-E50B-42E8-8B55-DC9E069FC7DD}"/>
                </a:ext>
              </a:extLst>
            </p:cNvPr>
            <p:cNvGrpSpPr/>
            <p:nvPr/>
          </p:nvGrpSpPr>
          <p:grpSpPr>
            <a:xfrm>
              <a:off x="3744391" y="3295677"/>
              <a:ext cx="696030" cy="330259"/>
              <a:chOff x="883564" y="4969385"/>
              <a:chExt cx="696030" cy="330259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5A1350C-C7F5-43E9-913D-7EE79AAD10BE}"/>
                  </a:ext>
                </a:extLst>
              </p:cNvPr>
              <p:cNvSpPr/>
              <p:nvPr/>
            </p:nvSpPr>
            <p:spPr bwMode="auto">
              <a:xfrm rot="2569729">
                <a:off x="883564" y="4990504"/>
                <a:ext cx="328057" cy="30914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anose="020B060007020508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FE52A9-2CD8-40CA-9719-AE20EA733F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636" y="4969385"/>
                    <a:ext cx="5689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0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FE52A9-2CD8-40CA-9719-AE20EA733F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636" y="4969385"/>
                    <a:ext cx="56895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619BD-B6CD-43F2-A3F2-E6A9EDBC2534}"/>
                  </a:ext>
                </a:extLst>
              </p:cNvPr>
              <p:cNvSpPr txBox="1"/>
              <p:nvPr/>
            </p:nvSpPr>
            <p:spPr>
              <a:xfrm>
                <a:off x="4995637" y="4457384"/>
                <a:ext cx="2155718" cy="451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D619BD-B6CD-43F2-A3F2-E6A9EDBC2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637" y="4457384"/>
                <a:ext cx="2155718" cy="451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2A00304-6F4B-40DD-8490-ACE4AACC2079}"/>
              </a:ext>
            </a:extLst>
          </p:cNvPr>
          <p:cNvGrpSpPr/>
          <p:nvPr/>
        </p:nvGrpSpPr>
        <p:grpSpPr>
          <a:xfrm>
            <a:off x="7201317" y="2468356"/>
            <a:ext cx="959786" cy="1104320"/>
            <a:chOff x="6002437" y="2671556"/>
            <a:chExt cx="959786" cy="1104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550BA2-AF0E-415C-82D2-9DF8B677D1F7}"/>
                </a:ext>
              </a:extLst>
            </p:cNvPr>
            <p:cNvCxnSpPr/>
            <p:nvPr/>
          </p:nvCxnSpPr>
          <p:spPr bwMode="auto">
            <a:xfrm>
              <a:off x="6002437" y="2671556"/>
              <a:ext cx="1287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935502-B43B-48D6-9FCC-00C169A94533}"/>
                </a:ext>
              </a:extLst>
            </p:cNvPr>
            <p:cNvCxnSpPr/>
            <p:nvPr/>
          </p:nvCxnSpPr>
          <p:spPr bwMode="auto">
            <a:xfrm>
              <a:off x="6012597" y="3768836"/>
              <a:ext cx="1287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B79DEB-07F6-4557-905F-F651FB3D3F90}"/>
                </a:ext>
              </a:extLst>
            </p:cNvPr>
            <p:cNvCxnSpPr/>
            <p:nvPr/>
          </p:nvCxnSpPr>
          <p:spPr bwMode="auto">
            <a:xfrm>
              <a:off x="6066794" y="2671556"/>
              <a:ext cx="7907" cy="1104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64F5279-6B53-4621-9957-2B532F9758FA}"/>
                    </a:ext>
                  </a:extLst>
                </p:cNvPr>
                <p:cNvSpPr txBox="1"/>
                <p:nvPr/>
              </p:nvSpPr>
              <p:spPr>
                <a:xfrm>
                  <a:off x="6064541" y="3011366"/>
                  <a:ext cx="8976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64F5279-6B53-4621-9957-2B532F975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41" y="3011366"/>
                  <a:ext cx="897682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DC7B40-1C98-4DB5-A758-FD5D798DA72C}"/>
              </a:ext>
            </a:extLst>
          </p:cNvPr>
          <p:cNvGrpSpPr/>
          <p:nvPr/>
        </p:nvGrpSpPr>
        <p:grpSpPr>
          <a:xfrm rot="5400000">
            <a:off x="5881006" y="2930349"/>
            <a:ext cx="338554" cy="1942163"/>
            <a:chOff x="5998528" y="1841624"/>
            <a:chExt cx="338554" cy="194216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9EB423F-A1ED-469A-96DB-C26C3EC7F13C}"/>
                </a:ext>
              </a:extLst>
            </p:cNvPr>
            <p:cNvCxnSpPr/>
            <p:nvPr/>
          </p:nvCxnSpPr>
          <p:spPr bwMode="auto">
            <a:xfrm>
              <a:off x="6002438" y="1858756"/>
              <a:ext cx="1287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6522F6-F63F-4EA8-837B-D6B294CA4220}"/>
                </a:ext>
              </a:extLst>
            </p:cNvPr>
            <p:cNvCxnSpPr/>
            <p:nvPr/>
          </p:nvCxnSpPr>
          <p:spPr bwMode="auto">
            <a:xfrm>
              <a:off x="6012597" y="3768836"/>
              <a:ext cx="1287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C8BBC75-296E-4189-86BF-DDC2518F68A4}"/>
                </a:ext>
              </a:extLst>
            </p:cNvPr>
            <p:cNvCxnSpPr/>
            <p:nvPr/>
          </p:nvCxnSpPr>
          <p:spPr bwMode="auto">
            <a:xfrm rot="16200000" flipH="1">
              <a:off x="5096070" y="2807422"/>
              <a:ext cx="1942163" cy="105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A7696AC-E60A-4274-A17D-982AB96E6249}"/>
                    </a:ext>
                  </a:extLst>
                </p:cNvPr>
                <p:cNvSpPr txBox="1"/>
                <p:nvPr/>
              </p:nvSpPr>
              <p:spPr>
                <a:xfrm rot="16200000">
                  <a:off x="5718964" y="2662462"/>
                  <a:ext cx="8976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A7696AC-E60A-4274-A17D-982AB96E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18964" y="2662462"/>
                  <a:ext cx="897682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3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EAD2-13AE-43E3-A1EE-857B4027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410" y="-157687"/>
            <a:ext cx="2782299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9F82-B12A-4C35-83A2-C42720E0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296" y="1831998"/>
            <a:ext cx="1498600" cy="4648200"/>
          </a:xfrm>
        </p:spPr>
        <p:txBody>
          <a:bodyPr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CA7C8A-B45B-4B60-912E-42F40D34DD0B}"/>
              </a:ext>
            </a:extLst>
          </p:cNvPr>
          <p:cNvGrpSpPr/>
          <p:nvPr/>
        </p:nvGrpSpPr>
        <p:grpSpPr>
          <a:xfrm>
            <a:off x="2732684" y="4969386"/>
            <a:ext cx="756990" cy="330259"/>
            <a:chOff x="883564" y="4969385"/>
            <a:chExt cx="756990" cy="33025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F180096-F163-4E9D-8F1D-9665FEC871FC}"/>
                </a:ext>
              </a:extLst>
            </p:cNvPr>
            <p:cNvSpPr/>
            <p:nvPr/>
          </p:nvSpPr>
          <p:spPr bwMode="auto">
            <a:xfrm rot="2569729">
              <a:off x="883564" y="4990504"/>
              <a:ext cx="328057" cy="30914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F3859F6-F5C9-425E-A00B-46EDF9BFDCC1}"/>
                    </a:ext>
                  </a:extLst>
                </p:cNvPr>
                <p:cNvSpPr txBox="1"/>
                <p:nvPr/>
              </p:nvSpPr>
              <p:spPr>
                <a:xfrm>
                  <a:off x="1071596" y="4969385"/>
                  <a:ext cx="5689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F3859F6-F5C9-425E-A00B-46EDF9BFD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96" y="4969385"/>
                  <a:ext cx="56895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FAF68-D4E8-4B66-96BC-30653F2DC245}"/>
              </a:ext>
            </a:extLst>
          </p:cNvPr>
          <p:cNvGrpSpPr/>
          <p:nvPr/>
        </p:nvGrpSpPr>
        <p:grpSpPr>
          <a:xfrm>
            <a:off x="1878811" y="1418439"/>
            <a:ext cx="5249345" cy="4355419"/>
            <a:chOff x="354810" y="1418438"/>
            <a:chExt cx="5249345" cy="435541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E6E130B-7D67-45E1-881F-B673382EAAA5}"/>
                </a:ext>
              </a:extLst>
            </p:cNvPr>
            <p:cNvCxnSpPr/>
            <p:nvPr/>
          </p:nvCxnSpPr>
          <p:spPr bwMode="auto">
            <a:xfrm>
              <a:off x="1203046" y="5262880"/>
              <a:ext cx="44011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A9B559-8644-43B2-8CB9-1A167C7A8CD0}"/>
                </a:ext>
              </a:extLst>
            </p:cNvPr>
            <p:cNvCxnSpPr/>
            <p:nvPr/>
          </p:nvCxnSpPr>
          <p:spPr bwMode="auto">
            <a:xfrm flipV="1">
              <a:off x="1239520" y="1418438"/>
              <a:ext cx="0" cy="3909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F719A-9410-4C42-AF55-413EA1403627}"/>
                </a:ext>
              </a:extLst>
            </p:cNvPr>
            <p:cNvSpPr txBox="1"/>
            <p:nvPr/>
          </p:nvSpPr>
          <p:spPr>
            <a:xfrm>
              <a:off x="2336800" y="5466080"/>
              <a:ext cx="1595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User 1’s allocation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998BC8-47F0-4FF1-AE30-085CF49B3124}"/>
                </a:ext>
              </a:extLst>
            </p:cNvPr>
            <p:cNvSpPr txBox="1"/>
            <p:nvPr/>
          </p:nvSpPr>
          <p:spPr>
            <a:xfrm rot="16200000">
              <a:off x="-293355" y="3099713"/>
              <a:ext cx="1604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User 2’s allocation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D92D3A-96FA-4140-AD1B-800633140778}"/>
                    </a:ext>
                  </a:extLst>
                </p:cNvPr>
                <p:cNvSpPr txBox="1"/>
                <p:nvPr/>
              </p:nvSpPr>
              <p:spPr>
                <a:xfrm>
                  <a:off x="4336207" y="5296041"/>
                  <a:ext cx="924562" cy="325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,0</m:t>
                      </m:r>
                    </m:oMath>
                  </a14:m>
                  <a:r>
                    <a:rPr lang="en-US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D92D3A-96FA-4140-AD1B-800633140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207" y="5296041"/>
                  <a:ext cx="924562" cy="325282"/>
                </a:xfrm>
                <a:prstGeom prst="rect">
                  <a:avLst/>
                </a:prstGeom>
                <a:blipFill>
                  <a:blip r:embed="rId4"/>
                  <a:stretch>
                    <a:fillRect t="-3774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633694-7DD0-4281-BB16-693909A9840F}"/>
                    </a:ext>
                  </a:extLst>
                </p:cNvPr>
                <p:cNvSpPr txBox="1"/>
                <p:nvPr/>
              </p:nvSpPr>
              <p:spPr>
                <a:xfrm>
                  <a:off x="410565" y="1812038"/>
                  <a:ext cx="924562" cy="325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𝑔𝑜𝑎𝑙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633694-7DD0-4281-BB16-693909A98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5" y="1812038"/>
                  <a:ext cx="924562" cy="325282"/>
                </a:xfrm>
                <a:prstGeom prst="rect">
                  <a:avLst/>
                </a:prstGeom>
                <a:blipFill>
                  <a:blip r:embed="rId5"/>
                  <a:stretch>
                    <a:fillRect t="-1852"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7E9AF-6275-4AEA-B18B-3CF96A8DCCAD}"/>
              </a:ext>
            </a:extLst>
          </p:cNvPr>
          <p:cNvGrpSpPr/>
          <p:nvPr/>
        </p:nvGrpSpPr>
        <p:grpSpPr>
          <a:xfrm>
            <a:off x="2753360" y="2235200"/>
            <a:ext cx="3632256" cy="3027680"/>
            <a:chOff x="1229360" y="2235200"/>
            <a:chExt cx="3632256" cy="302768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D7E3ED-1B05-45C7-8C3A-61A70737529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29360" y="2235200"/>
              <a:ext cx="3017518" cy="302768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A49C3-BD91-44C5-9524-17E2F244E4FD}"/>
                </a:ext>
              </a:extLst>
            </p:cNvPr>
            <p:cNvSpPr txBox="1"/>
            <p:nvPr/>
          </p:nvSpPr>
          <p:spPr>
            <a:xfrm>
              <a:off x="3744033" y="2831462"/>
              <a:ext cx="1117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Fairness line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01D928B-242B-462A-BD1B-BF90D9A52E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020086" y="2508232"/>
              <a:ext cx="292899" cy="35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F179D-7A28-4753-8242-09059F0A46A9}"/>
              </a:ext>
            </a:extLst>
          </p:cNvPr>
          <p:cNvGrpSpPr/>
          <p:nvPr/>
        </p:nvGrpSpPr>
        <p:grpSpPr>
          <a:xfrm>
            <a:off x="2763520" y="1959011"/>
            <a:ext cx="3964490" cy="3320451"/>
            <a:chOff x="1239520" y="1959010"/>
            <a:chExt cx="3964490" cy="33204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0362B1-8EC9-4538-AACA-4E74C08AAF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520" y="1959010"/>
              <a:ext cx="3505200" cy="33204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3CABB8-8105-43FC-8252-FE49EFE19FC8}"/>
                </a:ext>
              </a:extLst>
            </p:cNvPr>
            <p:cNvSpPr txBox="1"/>
            <p:nvPr/>
          </p:nvSpPr>
          <p:spPr>
            <a:xfrm>
              <a:off x="3931920" y="4245391"/>
              <a:ext cx="1272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Efficiency line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D8D17B-7EB9-49AA-93AB-6BF72AC4DECC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flipH="1">
              <a:off x="4470401" y="4553168"/>
              <a:ext cx="97564" cy="4573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E1793C-66E6-4E23-B719-55EC46364B51}"/>
              </a:ext>
            </a:extLst>
          </p:cNvPr>
          <p:cNvGrpSpPr/>
          <p:nvPr/>
        </p:nvGrpSpPr>
        <p:grpSpPr>
          <a:xfrm>
            <a:off x="1821608" y="2222529"/>
            <a:ext cx="1925708" cy="878672"/>
            <a:chOff x="297608" y="2222529"/>
            <a:chExt cx="1925708" cy="8786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6513E4-FD2F-476D-92CB-F3635C7E775C}"/>
                </a:ext>
              </a:extLst>
            </p:cNvPr>
            <p:cNvSpPr/>
            <p:nvPr/>
          </p:nvSpPr>
          <p:spPr bwMode="auto">
            <a:xfrm>
              <a:off x="1527651" y="2788119"/>
              <a:ext cx="52403" cy="5240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BB4919-5318-4042-9175-A12CC95BE6E7}"/>
                    </a:ext>
                  </a:extLst>
                </p:cNvPr>
                <p:cNvSpPr txBox="1"/>
                <p:nvPr/>
              </p:nvSpPr>
              <p:spPr>
                <a:xfrm>
                  <a:off x="1209039" y="2824202"/>
                  <a:ext cx="10142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BB4919-5318-4042-9175-A12CC95B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039" y="2824202"/>
                  <a:ext cx="1014277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75CAB6-3EAE-46CE-A022-C7726004111B}"/>
                </a:ext>
              </a:extLst>
            </p:cNvPr>
            <p:cNvSpPr txBox="1"/>
            <p:nvPr/>
          </p:nvSpPr>
          <p:spPr>
            <a:xfrm>
              <a:off x="297608" y="2222529"/>
              <a:ext cx="11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Underloaded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21C864-C21E-4F7D-B9F4-0A70374B26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4255" y="2499214"/>
              <a:ext cx="470270" cy="2660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AEAF4B-B6C7-4911-A614-5B3020BBFD53}"/>
              </a:ext>
            </a:extLst>
          </p:cNvPr>
          <p:cNvGrpSpPr/>
          <p:nvPr/>
        </p:nvGrpSpPr>
        <p:grpSpPr>
          <a:xfrm>
            <a:off x="2841894" y="1380565"/>
            <a:ext cx="2669351" cy="1419448"/>
            <a:chOff x="1317893" y="1380565"/>
            <a:chExt cx="2669351" cy="14194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122D09-6F73-4601-9FFF-C7AE7330A992}"/>
                </a:ext>
              </a:extLst>
            </p:cNvPr>
            <p:cNvSpPr/>
            <p:nvPr/>
          </p:nvSpPr>
          <p:spPr bwMode="auto">
            <a:xfrm>
              <a:off x="2563971" y="1680679"/>
              <a:ext cx="52403" cy="5240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681FA-4AF2-4A17-94BE-F7B3660D5E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62897" y="1714112"/>
              <a:ext cx="1014276" cy="108590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320C8B-97AA-45FA-95CE-58DC8E1CC22A}"/>
                    </a:ext>
                  </a:extLst>
                </p:cNvPr>
                <p:cNvSpPr txBox="1"/>
                <p:nvPr/>
              </p:nvSpPr>
              <p:spPr>
                <a:xfrm>
                  <a:off x="1598088" y="1380565"/>
                  <a:ext cx="23891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′=(</m:t>
                        </m:r>
                        <m:sSubSup>
                          <m:sSubSupPr>
                            <m:ctrlP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320C8B-97AA-45FA-95CE-58DC8E1CC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088" y="1380565"/>
                  <a:ext cx="238915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7F7498-AD97-4D6A-BE8E-E10C998773D0}"/>
                </a:ext>
              </a:extLst>
            </p:cNvPr>
            <p:cNvSpPr txBox="1"/>
            <p:nvPr/>
          </p:nvSpPr>
          <p:spPr>
            <a:xfrm>
              <a:off x="1317893" y="1693499"/>
              <a:ext cx="11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Overloaded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85E43C-E628-41FE-A24B-F594AD677E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06634" y="1700360"/>
              <a:ext cx="303725" cy="1010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A983CE-4969-40E7-8CFE-B50D2EC21C62}"/>
              </a:ext>
            </a:extLst>
          </p:cNvPr>
          <p:cNvGrpSpPr/>
          <p:nvPr/>
        </p:nvGrpSpPr>
        <p:grpSpPr>
          <a:xfrm>
            <a:off x="4532864" y="3566159"/>
            <a:ext cx="2910542" cy="436904"/>
            <a:chOff x="3008863" y="3566159"/>
            <a:chExt cx="2071236" cy="436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1DB0BE7-7233-4C8B-985E-F63F3189722E}"/>
                    </a:ext>
                  </a:extLst>
                </p:cNvPr>
                <p:cNvSpPr txBox="1"/>
                <p:nvPr/>
              </p:nvSpPr>
              <p:spPr>
                <a:xfrm>
                  <a:off x="3527000" y="3591860"/>
                  <a:ext cx="1553099" cy="411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Optimal point </a:t>
                  </a:r>
                  <a:r>
                    <a:rPr lang="en-US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𝑔𝑜𝑎𝑙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𝑔𝑜𝑎𝑙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1DB0BE7-7233-4C8B-985E-F63F31897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000" y="3591860"/>
                  <a:ext cx="1553099" cy="411203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3E61B12-8254-4614-BA64-CBD07244133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008863" y="3566159"/>
              <a:ext cx="618258" cy="1526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067D70-70FF-4489-A025-04FDD42463A2}"/>
              </a:ext>
            </a:extLst>
          </p:cNvPr>
          <p:cNvGrpSpPr/>
          <p:nvPr/>
        </p:nvGrpSpPr>
        <p:grpSpPr>
          <a:xfrm>
            <a:off x="3037944" y="250332"/>
            <a:ext cx="7105627" cy="2618711"/>
            <a:chOff x="1513943" y="250331"/>
            <a:chExt cx="7105627" cy="261871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215CB1-D909-40EC-9B38-9299D59424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76565" y="2827060"/>
              <a:ext cx="1039809" cy="1859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D552C16-7EF9-41BB-AF56-3CF07172CE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3319" y="1705563"/>
              <a:ext cx="0" cy="113495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877B46-96FD-4A26-88A3-E35D24BCC6EC}"/>
                </a:ext>
              </a:extLst>
            </p:cNvPr>
            <p:cNvGrpSpPr/>
            <p:nvPr/>
          </p:nvGrpSpPr>
          <p:grpSpPr>
            <a:xfrm>
              <a:off x="1513943" y="2559500"/>
              <a:ext cx="685741" cy="309542"/>
              <a:chOff x="883564" y="4990102"/>
              <a:chExt cx="685741" cy="309542"/>
            </a:xfrm>
          </p:grpSpPr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BB35AF3A-D9ED-4230-89CE-58063750CF4F}"/>
                  </a:ext>
                </a:extLst>
              </p:cNvPr>
              <p:cNvSpPr/>
              <p:nvPr/>
            </p:nvSpPr>
            <p:spPr bwMode="auto">
              <a:xfrm rot="2569729">
                <a:off x="883564" y="4990504"/>
                <a:ext cx="328057" cy="30914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anose="020B060007020508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CFA7A69-E99D-40B9-8749-F7C47FB10832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347" y="4990102"/>
                    <a:ext cx="5689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0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CFA7A69-E99D-40B9-8749-F7C47FB108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347" y="4990102"/>
                    <a:ext cx="5689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1E1F7BC-354C-4CCB-A409-1C29829370A4}"/>
                    </a:ext>
                  </a:extLst>
                </p:cNvPr>
                <p:cNvSpPr txBox="1"/>
                <p:nvPr/>
              </p:nvSpPr>
              <p:spPr>
                <a:xfrm>
                  <a:off x="5576887" y="250331"/>
                  <a:ext cx="3042683" cy="670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sz="15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, 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Thus, </a:t>
                  </a:r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endPara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1E1F7BC-354C-4CCB-A409-1C2982937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887" y="250331"/>
                  <a:ext cx="3042683" cy="67088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187C7D-6DD3-4C44-8309-75038361A4B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1204" y="1715788"/>
            <a:ext cx="1334177" cy="348587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7F17D3-4EA4-460D-8874-EA6C2E0AA9FF}"/>
              </a:ext>
            </a:extLst>
          </p:cNvPr>
          <p:cNvGrpSpPr/>
          <p:nvPr/>
        </p:nvGrpSpPr>
        <p:grpSpPr>
          <a:xfrm>
            <a:off x="3337199" y="1068689"/>
            <a:ext cx="6849788" cy="2339483"/>
            <a:chOff x="1813199" y="1068688"/>
            <a:chExt cx="6849788" cy="233948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F4BDAD-80BF-42D0-B739-AD1CFD5DC4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6729" y="3365576"/>
              <a:ext cx="645640" cy="1859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E0A40E8-F298-483A-950A-275A14859D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1890" y="1694237"/>
              <a:ext cx="16735" cy="169932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9FD290A-97EE-4216-AC5B-2FEC33295769}"/>
                </a:ext>
              </a:extLst>
            </p:cNvPr>
            <p:cNvGrpSpPr/>
            <p:nvPr/>
          </p:nvGrpSpPr>
          <p:grpSpPr>
            <a:xfrm>
              <a:off x="1813199" y="3099031"/>
              <a:ext cx="737497" cy="309140"/>
              <a:chOff x="883564" y="4990504"/>
              <a:chExt cx="737497" cy="309140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58AB4AED-35DF-4E11-AC5B-76EF2F9E6FB6}"/>
                  </a:ext>
                </a:extLst>
              </p:cNvPr>
              <p:cNvSpPr/>
              <p:nvPr/>
            </p:nvSpPr>
            <p:spPr bwMode="auto">
              <a:xfrm rot="2569729">
                <a:off x="883564" y="4990504"/>
                <a:ext cx="328057" cy="309140"/>
              </a:xfrm>
              <a:prstGeom prst="arc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anose="020B060007020508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7C9CBBB-E50D-4266-90D6-4C8708B557D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103" y="5000489"/>
                    <a:ext cx="5689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0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7C9CBBB-E50D-4266-90D6-4C8708B55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2103" y="5000489"/>
                    <a:ext cx="56895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6F59974-7F51-45C9-A371-D3C94E5EBBF9}"/>
                    </a:ext>
                  </a:extLst>
                </p:cNvPr>
                <p:cNvSpPr txBox="1"/>
                <p:nvPr/>
              </p:nvSpPr>
              <p:spPr>
                <a:xfrm>
                  <a:off x="5620304" y="1068688"/>
                  <a:ext cx="3042683" cy="494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func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sz="15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6F59974-7F51-45C9-A371-D3C94E5EB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304" y="1068688"/>
                  <a:ext cx="3042683" cy="494238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7A183F-E5A1-4531-B534-8BB05730961E}"/>
                  </a:ext>
                </a:extLst>
              </p:cNvPr>
              <p:cNvSpPr txBox="1"/>
              <p:nvPr/>
            </p:nvSpPr>
            <p:spPr>
              <a:xfrm>
                <a:off x="6953806" y="1849870"/>
                <a:ext cx="304268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2[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7A183F-E5A1-4531-B534-8BB05730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06" y="1849870"/>
                <a:ext cx="3042683" cy="5749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742AE6-D0A0-43AA-8E1A-DFC3DA67F364}"/>
                  </a:ext>
                </a:extLst>
              </p:cNvPr>
              <p:cNvSpPr txBox="1"/>
              <p:nvPr/>
            </p:nvSpPr>
            <p:spPr>
              <a:xfrm>
                <a:off x="7026132" y="2554060"/>
                <a:ext cx="3042683" cy="220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2[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2[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2[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742AE6-D0A0-43AA-8E1A-DFC3DA67F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132" y="2554060"/>
                <a:ext cx="3042683" cy="2200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CB5D1DC-5710-49F3-9C6B-2D78D41AD2E8}"/>
                  </a:ext>
                </a:extLst>
              </p:cNvPr>
              <p:cNvSpPr txBox="1"/>
              <p:nvPr/>
            </p:nvSpPr>
            <p:spPr>
              <a:xfrm>
                <a:off x="7421423" y="4920206"/>
                <a:ext cx="25920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Thus, 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 = 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CB5D1DC-5710-49F3-9C6B-2D78D41AD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23" y="4920206"/>
                <a:ext cx="2592067" cy="323165"/>
              </a:xfrm>
              <a:prstGeom prst="rect">
                <a:avLst/>
              </a:prstGeom>
              <a:blipFill>
                <a:blip r:embed="rId15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9A5448-A4FF-41E3-885A-A699F36A88A8}"/>
                  </a:ext>
                </a:extLst>
              </p:cNvPr>
              <p:cNvSpPr txBox="1"/>
              <p:nvPr/>
            </p:nvSpPr>
            <p:spPr>
              <a:xfrm>
                <a:off x="7256784" y="5521145"/>
                <a:ext cx="25920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Moreover, 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 &gt; FI(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9A5448-A4FF-41E3-885A-A699F36A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84" y="5521145"/>
                <a:ext cx="2592067" cy="323165"/>
              </a:xfrm>
              <a:prstGeom prst="rect">
                <a:avLst/>
              </a:prstGeom>
              <a:blipFill>
                <a:blip r:embed="rId16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5FEB6B-1594-42BD-AB4A-01242E6010D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4076" y="2137320"/>
            <a:ext cx="390651" cy="310605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2030402-75C2-4E60-BBFA-E3E7849AE57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4534" y="2263611"/>
            <a:ext cx="1014276" cy="108590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48C5809-0CEA-4606-855D-0DD3C94B7693}"/>
              </a:ext>
            </a:extLst>
          </p:cNvPr>
          <p:cNvSpPr/>
          <p:nvPr/>
        </p:nvSpPr>
        <p:spPr bwMode="auto">
          <a:xfrm>
            <a:off x="4484212" y="2269960"/>
            <a:ext cx="52403" cy="5240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23B84C-3399-4737-8345-A3A8E55C9467}"/>
              </a:ext>
            </a:extLst>
          </p:cNvPr>
          <p:cNvCxnSpPr>
            <a:cxnSpLocks/>
            <a:endCxn id="103" idx="4"/>
          </p:cNvCxnSpPr>
          <p:nvPr/>
        </p:nvCxnSpPr>
        <p:spPr bwMode="auto">
          <a:xfrm flipV="1">
            <a:off x="2753997" y="2322362"/>
            <a:ext cx="1756417" cy="292100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4E9554-19CA-4E9E-8371-7A80965A4198}"/>
              </a:ext>
            </a:extLst>
          </p:cNvPr>
          <p:cNvGrpSpPr/>
          <p:nvPr/>
        </p:nvGrpSpPr>
        <p:grpSpPr>
          <a:xfrm>
            <a:off x="1504021" y="1725410"/>
            <a:ext cx="2591625" cy="1852995"/>
            <a:chOff x="-19980" y="1725409"/>
            <a:chExt cx="2591625" cy="185299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553B534-DC35-4DFF-B13B-816FB042EE6B}"/>
                </a:ext>
              </a:extLst>
            </p:cNvPr>
            <p:cNvSpPr/>
            <p:nvPr/>
          </p:nvSpPr>
          <p:spPr bwMode="auto">
            <a:xfrm>
              <a:off x="1923891" y="3346919"/>
              <a:ext cx="52403" cy="5240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F8A7C4F-5161-459E-ACC7-545915128037}"/>
                    </a:ext>
                  </a:extLst>
                </p:cNvPr>
                <p:cNvSpPr txBox="1"/>
                <p:nvPr/>
              </p:nvSpPr>
              <p:spPr>
                <a:xfrm>
                  <a:off x="-19980" y="3116739"/>
                  <a:ext cx="23324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′′=(</m:t>
                        </m:r>
                        <m:sSubSup>
                          <m:sSubSupPr>
                            <m:ctrlP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𝑏𝑥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12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  <a:cs typeface="Times New Roman" panose="02020603050405020304" pitchFamily="18" charset="0"/>
                    </a:rPr>
                    <a:t>         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1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F8A7C4F-5161-459E-ACC7-545915128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980" y="3116739"/>
                  <a:ext cx="2332488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98152D-C291-4CA4-B799-32B1BDCAF859}"/>
                </a:ext>
              </a:extLst>
            </p:cNvPr>
            <p:cNvCxnSpPr>
              <a:cxnSpLocks/>
              <a:stCxn id="73" idx="7"/>
            </p:cNvCxnSpPr>
            <p:nvPr/>
          </p:nvCxnSpPr>
          <p:spPr bwMode="auto">
            <a:xfrm flipV="1">
              <a:off x="1968620" y="1725409"/>
              <a:ext cx="603025" cy="16291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A0B1E4CA-C8D1-4FB5-BB9B-FB6620A05928}"/>
              </a:ext>
            </a:extLst>
          </p:cNvPr>
          <p:cNvSpPr/>
          <p:nvPr/>
        </p:nvSpPr>
        <p:spPr bwMode="auto">
          <a:xfrm>
            <a:off x="3610452" y="3743160"/>
            <a:ext cx="52403" cy="5240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518D11-6E33-422F-9D33-B59E3E78C6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5748" y="2314151"/>
            <a:ext cx="872788" cy="143293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F8FAD8-55CD-418C-B770-14EF9DFA47C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66524" y="2650407"/>
            <a:ext cx="1014276" cy="108590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CFD5827-D549-4475-9570-689C2649BB22}"/>
              </a:ext>
            </a:extLst>
          </p:cNvPr>
          <p:cNvSpPr/>
          <p:nvPr/>
        </p:nvSpPr>
        <p:spPr bwMode="auto">
          <a:xfrm>
            <a:off x="4656932" y="2625560"/>
            <a:ext cx="52403" cy="5240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C328988-1711-40E0-85A5-57FCBA11BEF9}"/>
              </a:ext>
            </a:extLst>
          </p:cNvPr>
          <p:cNvCxnSpPr>
            <a:cxnSpLocks/>
            <a:endCxn id="117" idx="4"/>
          </p:cNvCxnSpPr>
          <p:nvPr/>
        </p:nvCxnSpPr>
        <p:spPr bwMode="auto">
          <a:xfrm flipV="1">
            <a:off x="2752805" y="2677963"/>
            <a:ext cx="1930328" cy="25886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9118B3F-E514-4DEF-B756-E1234C803911}"/>
              </a:ext>
            </a:extLst>
          </p:cNvPr>
          <p:cNvCxnSpPr>
            <a:cxnSpLocks/>
            <a:endCxn id="117" idx="4"/>
          </p:cNvCxnSpPr>
          <p:nvPr/>
        </p:nvCxnSpPr>
        <p:spPr bwMode="auto">
          <a:xfrm flipV="1">
            <a:off x="3776347" y="2677963"/>
            <a:ext cx="906786" cy="12053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30E06FBF-36B0-4986-B3FC-D7E6B1A49D7C}"/>
              </a:ext>
            </a:extLst>
          </p:cNvPr>
          <p:cNvSpPr/>
          <p:nvPr/>
        </p:nvSpPr>
        <p:spPr bwMode="auto">
          <a:xfrm>
            <a:off x="3762852" y="3854920"/>
            <a:ext cx="52403" cy="5240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423CAD5-9B23-4F0A-8EAE-E53C833CAD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9716" y="3052419"/>
            <a:ext cx="792880" cy="82289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169F5FF-4DB0-4039-ABAD-BF0424CF06BF}"/>
              </a:ext>
            </a:extLst>
          </p:cNvPr>
          <p:cNvSpPr/>
          <p:nvPr/>
        </p:nvSpPr>
        <p:spPr bwMode="auto">
          <a:xfrm>
            <a:off x="4565492" y="3042120"/>
            <a:ext cx="52403" cy="5240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anose="020B060007020508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DD51C6-6CA7-4D76-B7E5-AFC286FE8364}"/>
              </a:ext>
            </a:extLst>
          </p:cNvPr>
          <p:cNvCxnSpPr>
            <a:cxnSpLocks/>
          </p:cNvCxnSpPr>
          <p:nvPr/>
        </p:nvCxnSpPr>
        <p:spPr bwMode="auto">
          <a:xfrm>
            <a:off x="7348224" y="658971"/>
            <a:ext cx="78737" cy="4984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AA0BDA-A8EE-4F0E-BA05-86EC5C741C45}"/>
              </a:ext>
            </a:extLst>
          </p:cNvPr>
          <p:cNvGrpSpPr/>
          <p:nvPr/>
        </p:nvGrpSpPr>
        <p:grpSpPr>
          <a:xfrm>
            <a:off x="2715796" y="1969611"/>
            <a:ext cx="3532143" cy="3393434"/>
            <a:chOff x="1191795" y="1969611"/>
            <a:chExt cx="3532143" cy="339343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E6A069-5A4E-4693-A807-3969C681C4C3}"/>
                </a:ext>
              </a:extLst>
            </p:cNvPr>
            <p:cNvCxnSpPr/>
            <p:nvPr/>
          </p:nvCxnSpPr>
          <p:spPr bwMode="auto">
            <a:xfrm>
              <a:off x="4723938" y="5173458"/>
              <a:ext cx="0" cy="189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F70533-C9E1-4BD8-92A8-A4FD4673C2FA}"/>
                </a:ext>
              </a:extLst>
            </p:cNvPr>
            <p:cNvCxnSpPr/>
            <p:nvPr/>
          </p:nvCxnSpPr>
          <p:spPr bwMode="auto">
            <a:xfrm>
              <a:off x="1191795" y="1969611"/>
              <a:ext cx="15641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3FAEF3-E0C5-43F8-9A06-31FD68B49598}"/>
              </a:ext>
            </a:extLst>
          </p:cNvPr>
          <p:cNvCxnSpPr>
            <a:cxnSpLocks/>
          </p:cNvCxnSpPr>
          <p:nvPr/>
        </p:nvCxnSpPr>
        <p:spPr bwMode="auto">
          <a:xfrm>
            <a:off x="3212089" y="3315049"/>
            <a:ext cx="199994" cy="46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0E8E161C-AA94-4036-9E3E-D440EAFE7068}"/>
              </a:ext>
            </a:extLst>
          </p:cNvPr>
          <p:cNvSpPr txBox="1">
            <a:spLocks/>
          </p:cNvSpPr>
          <p:nvPr/>
        </p:nvSpPr>
        <p:spPr bwMode="auto">
          <a:xfrm>
            <a:off x="1130851" y="421058"/>
            <a:ext cx="1495920" cy="42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sz="3500" b="1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AIMD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D8DEFE-3296-40C6-A33F-E274FF15D275}"/>
                  </a:ext>
                </a:extLst>
              </p:cNvPr>
              <p:cNvSpPr txBox="1"/>
              <p:nvPr/>
            </p:nvSpPr>
            <p:spPr>
              <a:xfrm>
                <a:off x="2302729" y="5253289"/>
                <a:ext cx="435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(0,0)</m:t>
                      </m:r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D8DEFE-3296-40C6-A33F-E274FF15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29" y="5253289"/>
                <a:ext cx="435370" cy="276999"/>
              </a:xfrm>
              <a:prstGeom prst="rect">
                <a:avLst/>
              </a:prstGeom>
              <a:blipFill>
                <a:blip r:embed="rId18"/>
                <a:stretch>
                  <a:fillRect r="-1267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924D92-D77F-4A42-8F89-46DB17A0564B}"/>
                  </a:ext>
                </a:extLst>
              </p:cNvPr>
              <p:cNvSpPr txBox="1"/>
              <p:nvPr/>
            </p:nvSpPr>
            <p:spPr>
              <a:xfrm>
                <a:off x="1415028" y="5986690"/>
                <a:ext cx="6588613" cy="48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on </a:t>
                </a:r>
                <a:r>
                  <a:rPr lang="en-US" sz="15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efficiency </a:t>
                </a: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line,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𝑔𝑜𝑎𝑙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−0</m:t>
                        </m:r>
                      </m:den>
                    </m:f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0−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𝑔𝑜𝑎𝑙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𝑔𝑜𝑎𝑙</m:t>
                            </m:r>
                          </m:sub>
                        </m:s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den>
                    </m:f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endPara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924D92-D77F-4A42-8F89-46DB17A0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28" y="5986690"/>
                <a:ext cx="6588613" cy="487698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2416BE-EDD1-4082-B9B5-C6B5AFBE4F33}"/>
                  </a:ext>
                </a:extLst>
              </p:cNvPr>
              <p:cNvSpPr txBox="1"/>
              <p:nvPr/>
            </p:nvSpPr>
            <p:spPr>
              <a:xfrm>
                <a:off x="1387827" y="6398377"/>
                <a:ext cx="5459589" cy="44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on </a:t>
                </a:r>
                <a:r>
                  <a:rPr lang="en-US" sz="15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fairness </a:t>
                </a:r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line,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−0</m:t>
                        </m:r>
                      </m:den>
                    </m:f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PGothic" panose="020B0600070205080204" pitchFamily="34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5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2416BE-EDD1-4082-B9B5-C6B5AFBE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27" y="6398377"/>
                <a:ext cx="5459589" cy="4474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C02CC7B5-B37A-468F-B981-88D5052061A8}"/>
              </a:ext>
            </a:extLst>
          </p:cNvPr>
          <p:cNvGrpSpPr/>
          <p:nvPr/>
        </p:nvGrpSpPr>
        <p:grpSpPr>
          <a:xfrm>
            <a:off x="3671249" y="2572494"/>
            <a:ext cx="889281" cy="365566"/>
            <a:chOff x="2102773" y="1956693"/>
            <a:chExt cx="889281" cy="36556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C50CBAD-CC7D-4696-8284-30E3E0B80235}"/>
                </a:ext>
              </a:extLst>
            </p:cNvPr>
            <p:cNvSpPr/>
            <p:nvPr/>
          </p:nvSpPr>
          <p:spPr bwMode="auto">
            <a:xfrm>
              <a:off x="2156298" y="2257408"/>
              <a:ext cx="62562" cy="648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ED5D7E8-BAEF-43D3-AAEA-EF80162ABB79}"/>
                    </a:ext>
                  </a:extLst>
                </p:cNvPr>
                <p:cNvSpPr txBox="1"/>
                <p:nvPr/>
              </p:nvSpPr>
              <p:spPr>
                <a:xfrm>
                  <a:off x="2102773" y="1956693"/>
                  <a:ext cx="8892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ED5D7E8-BAEF-43D3-AAEA-EF80162AB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773" y="1956693"/>
                  <a:ext cx="889281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A2A793-C2B4-4CDA-8AF2-ABDA073143ED}"/>
              </a:ext>
            </a:extLst>
          </p:cNvPr>
          <p:cNvGrpSpPr/>
          <p:nvPr/>
        </p:nvGrpSpPr>
        <p:grpSpPr>
          <a:xfrm>
            <a:off x="3733194" y="4207944"/>
            <a:ext cx="889281" cy="338554"/>
            <a:chOff x="2151354" y="2246822"/>
            <a:chExt cx="889281" cy="3385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E01C07D-7EF1-4509-A093-DC82D27289F7}"/>
                </a:ext>
              </a:extLst>
            </p:cNvPr>
            <p:cNvSpPr/>
            <p:nvPr/>
          </p:nvSpPr>
          <p:spPr bwMode="auto">
            <a:xfrm>
              <a:off x="2156298" y="2257408"/>
              <a:ext cx="62562" cy="648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anose="020B060007020508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AE8A34-1FF7-44D2-9356-5E70BA5E9D7C}"/>
                    </a:ext>
                  </a:extLst>
                </p:cNvPr>
                <p:cNvSpPr txBox="1"/>
                <p:nvPr/>
              </p:nvSpPr>
              <p:spPr>
                <a:xfrm>
                  <a:off x="2151354" y="2246822"/>
                  <a:ext cx="8892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EAE8A34-1FF7-44D2-9356-5E70BA5E9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354" y="2246822"/>
                  <a:ext cx="88928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1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103" grpId="0" animBg="1"/>
      <p:bldP spid="112" grpId="0" animBg="1"/>
      <p:bldP spid="117" grpId="0" animBg="1"/>
      <p:bldP spid="124" grpId="0" animBg="1"/>
      <p:bldP spid="126" grpId="0" animBg="1"/>
      <p:bldP spid="78" grpId="0"/>
      <p:bldP spid="79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A836-0A21-4D32-B47B-6582A8DB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93" y="3061253"/>
            <a:ext cx="169407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59359276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564</Words>
  <Application>Microsoft Office PowerPoint</Application>
  <PresentationFormat>Widescreen</PresentationFormat>
  <Paragraphs>119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ＭＳ Ｐゴシック</vt:lpstr>
      <vt:lpstr>Calibri</vt:lpstr>
      <vt:lpstr>Calibri Light</vt:lpstr>
      <vt:lpstr>Cambria Math</vt:lpstr>
      <vt:lpstr>Gill Sans MT</vt:lpstr>
      <vt:lpstr>Tahoma</vt:lpstr>
      <vt:lpstr>Times New Roman</vt:lpstr>
      <vt:lpstr>Wingdings</vt:lpstr>
      <vt:lpstr>2_Default Design</vt:lpstr>
      <vt:lpstr>PowerPoint Presentation</vt:lpstr>
      <vt:lpstr>TCP and AIMD</vt:lpstr>
      <vt:lpstr>Additive Increase Multiplicative Decrease (AIMD)</vt:lpstr>
      <vt:lpstr>Fairness Index (FI)</vt:lpstr>
      <vt:lpstr>Fairness Index (FI)</vt:lpstr>
      <vt:lpstr>A quick review of a line’s slope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Brahma, Swastik</cp:lastModifiedBy>
  <cp:revision>505</cp:revision>
  <dcterms:created xsi:type="dcterms:W3CDTF">2020-01-18T07:24:59Z</dcterms:created>
  <dcterms:modified xsi:type="dcterms:W3CDTF">2022-10-21T20:00:51Z</dcterms:modified>
</cp:coreProperties>
</file>