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4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6A15-CAD2-4124-A61C-F1A4829C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21C11-0254-41E6-A013-93203E9E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4498-8DB9-464F-B6FB-18AB20EC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B784-E748-4F7E-A4DE-E9FA8765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7B52-5C80-4A3B-BA1E-9C626ED4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7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6429-7094-4960-BE66-A104626D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4C649-CD54-4B11-9A88-A8FBF4684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FFB6-F58F-4CB1-A737-F7EA7201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2883-CF1B-4F51-9184-5C7F395B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B8A1-76DC-4BED-AB43-51964A61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2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69AE1-16A8-4F96-A7F5-9C181F51A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8691A-4379-4478-9747-B120A4ECC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467F-7B99-45BF-8E6E-39295D4F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41ED-C2BF-498D-B16D-E9E7E07A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A764-8277-4C6E-9097-744CFA6A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3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45D8-4AC1-41AD-ACAD-1230FFAC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6A00-488F-4567-B6CD-11DC406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8360-5010-4810-8F49-B08C4C5F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AEB2-E19D-4FA5-8BFA-E834F75A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44FD-A4D3-41A7-8656-11F1A940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5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1CA7-36D9-4179-B2EB-04417546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2DAE-8F15-4C9C-AD64-7A1C2850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4E8F-3802-4DB8-A45A-6919051A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1A95-CBEF-49E7-BEE5-67973B3C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B918-C601-41B4-ADC6-2CDCC51D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7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97F-36F3-4568-95FD-CE10BD3C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F8EE-CBBE-4DE3-A3FB-75034E3D4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D91E-BB42-4217-8826-E633D3F96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B306-1C45-4E82-8599-113097E3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2F2B5-BDC7-494B-9B3B-66C0F32D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267B6-A836-458A-98C8-5EE25170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6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BE4A-75E9-438D-81BE-E0B1BB3C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79B20-6E1D-4A86-A877-F28A4155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B060D-C970-4B05-93A9-F7132DDD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1FA0A-02EC-417C-90FA-9A1B27A95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168B1-455C-487D-8B3B-0FA0E63BA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9A6B2-33F8-427A-B638-C9C83C4A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EF4AC-BC35-4686-80AC-C1056084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56B10-D4AD-4667-9037-1D6D1975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EC-DF8E-4CF1-9401-2A19CE0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581CD-77E5-43FD-A47A-31AF5964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D7BAB-9CC4-4CB1-865B-65E64E5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F9462-FE15-4D73-AF59-9D458683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4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91F10-DBEF-46D2-95CA-02008D4A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953A4-953A-4895-BC44-B1431F9C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48EEE-932B-4791-A45E-D6B42D1C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0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14B5-2E83-4275-B127-EE898D71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CE2D-410A-46E3-AA21-936E85C9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72AC-5751-4C68-A601-153BD087D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91161-8DB9-48FC-81C9-2E73B6E0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1A107-6090-4AD4-9F90-6224BE3E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42D5-BA34-4AE8-B2E7-947FCDDC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7516-930F-464F-846D-843F8E53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2A2A5-748D-4F66-AD66-F49044216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C906A-30EA-4FEF-9E13-166A64299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F5DA-2B62-488E-B70F-0E4DED55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56428-F84A-4709-B60D-0974899A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00559-D1C0-40FD-BDBC-F92D0151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0DD0E-6ADC-422D-B6E1-F95528F3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FCA8-33C4-485C-9E13-4AB036498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1BA6-10CF-4D95-B97D-168AEC11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D555-5548-4594-A4E7-85D1CE2F7F9F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0169-5AF7-4CD6-A4D7-A46E2F9B6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2778-C07F-4942-B059-43A63C52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2B26-B965-47D0-8515-D22675D5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9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F7515-4AF6-4565-B38F-5B74C06D8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IN" sz="8000" dirty="0">
                <a:solidFill>
                  <a:srgbClr val="FFFFFF"/>
                </a:solidFill>
              </a:rPr>
              <a:t>Exploratory Data Analysis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D0F7-FABB-4473-9F27-14324167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IN" sz="3200" dirty="0">
                <a:solidFill>
                  <a:srgbClr val="FEFFFF"/>
                </a:solidFill>
              </a:rPr>
              <a:t>Employee Attrition data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03181-6DE6-4925-8E26-B16E63A10C82}"/>
              </a:ext>
            </a:extLst>
          </p:cNvPr>
          <p:cNvSpPr txBox="1"/>
          <p:nvPr/>
        </p:nvSpPr>
        <p:spPr>
          <a:xfrm>
            <a:off x="9105371" y="4377268"/>
            <a:ext cx="283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Gautham </a:t>
            </a:r>
            <a:r>
              <a:rPr lang="en-IN" dirty="0" err="1">
                <a:solidFill>
                  <a:schemeClr val="bg1"/>
                </a:solidFill>
              </a:rPr>
              <a:t>Periyasamy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Tharanitharan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Ramajayam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Vivaswan Jinturkar</a:t>
            </a:r>
          </a:p>
        </p:txBody>
      </p:sp>
    </p:spTree>
    <p:extLst>
      <p:ext uri="{BB962C8B-B14F-4D97-AF65-F5344CB8AC3E}">
        <p14:creationId xmlns:p14="http://schemas.microsoft.com/office/powerpoint/2010/main" val="74177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9EE99-0B1D-4CAB-93C9-28E67D34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libri" panose="020F0502020204030204" pitchFamily="34" charset="0"/>
              </a:rPr>
              <a:t>Some extra Insights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966E-6793-4C80-B3DA-614CA763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People who travelled frequently had higher attrition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People from some specific educational backgrounds have high attrition</a:t>
            </a:r>
            <a:endParaRPr lang="en-US" sz="2000" b="0" i="0" u="none" strike="noStrike" dirty="0"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When people switch to a new manager or to a new role 25% of them quit within a year</a:t>
            </a:r>
          </a:p>
          <a:p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Singles have </a:t>
            </a:r>
            <a:r>
              <a:rPr lang="en-US" sz="2000" dirty="0">
                <a:latin typeface="Calibri" panose="020F0502020204030204" pitchFamily="34" charset="0"/>
              </a:rPr>
              <a:t>higher rate of attrition(25%)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People with low satisfaction of the work environment had higher attrition rates.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Gender has no effect on attrition</a:t>
            </a:r>
          </a:p>
          <a:p>
            <a:r>
              <a:rPr lang="en-US" sz="2000" dirty="0">
                <a:latin typeface="Calibri" panose="020F0502020204030204" pitchFamily="34" charset="0"/>
              </a:rPr>
              <a:t>Job level and Monthly income are positively corelated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Department and educational background are highly associated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b="0" i="0" u="none" strike="noStrike" dirty="0">
              <a:effectLst/>
              <a:latin typeface="Calibri" panose="020F050202020403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2310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950C-B69F-4087-93F7-4777ABDD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HR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00FC50-AFAB-4CED-B655-4B4EB89B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2600" b="0" i="0" dirty="0">
                <a:effectLst/>
              </a:rPr>
              <a:t>HR Analytics helps human resources to interpret data, find out the trends &amp; help take required steps to keep the organization running smoothly &amp; profitably.</a:t>
            </a:r>
          </a:p>
          <a:p>
            <a:pPr algn="l"/>
            <a:r>
              <a:rPr lang="en-US" sz="2600" b="0" i="0" dirty="0">
                <a:effectLst/>
              </a:rPr>
              <a:t> It has helped human resources to be more active and gain involved role in an organization's planning &amp; objectives.</a:t>
            </a:r>
          </a:p>
          <a:p>
            <a:pPr algn="l"/>
            <a:r>
              <a:rPr lang="en-US" sz="2600" b="0" i="0" dirty="0">
                <a:effectLst/>
              </a:rPr>
              <a:t>Retaining employees is one of the major tasks of the Human resource department, employees being the biggest asset of any company.</a:t>
            </a:r>
          </a:p>
          <a:p>
            <a:pPr algn="l"/>
            <a:r>
              <a:rPr lang="en-US" sz="2600" b="0" i="0" dirty="0">
                <a:effectLst/>
              </a:rPr>
              <a:t>Thus studying the impact of various factors on employee attrition becomes a major part of HR analytics.</a:t>
            </a:r>
          </a:p>
          <a:p>
            <a:pPr algn="l"/>
            <a:r>
              <a:rPr lang="en-US" sz="2600" dirty="0">
                <a:solidFill>
                  <a:srgbClr val="292929"/>
                </a:solidFill>
              </a:rPr>
              <a:t>The data</a:t>
            </a:r>
            <a:r>
              <a:rPr lang="en-US" sz="2600" b="0" i="0" dirty="0">
                <a:solidFill>
                  <a:srgbClr val="292929"/>
                </a:solidFill>
                <a:effectLst/>
              </a:rPr>
              <a:t> has 1,470 data points (rows) and 20 features (columns) describing each employee’s background and characteristics; with whether they are still in the company or whether they have gone to work somewhere else.</a:t>
            </a:r>
            <a:endParaRPr lang="en-US" sz="2600" b="0" i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31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9458B6-2FE3-4DCC-8F8B-4C0AE72F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24815"/>
              </p:ext>
            </p:extLst>
          </p:nvPr>
        </p:nvGraphicFramePr>
        <p:xfrm>
          <a:off x="883920" y="101600"/>
          <a:ext cx="10373360" cy="6634488"/>
        </p:xfrm>
        <a:graphic>
          <a:graphicData uri="http://schemas.openxmlformats.org/drawingml/2006/table">
            <a:tbl>
              <a:tblPr firstRow="1" bandRow="1"/>
              <a:tblGrid>
                <a:gridCol w="1075165">
                  <a:extLst>
                    <a:ext uri="{9D8B030D-6E8A-4147-A177-3AD203B41FA5}">
                      <a16:colId xmlns:a16="http://schemas.microsoft.com/office/drawing/2014/main" val="324375695"/>
                    </a:ext>
                  </a:extLst>
                </a:gridCol>
                <a:gridCol w="2770763">
                  <a:extLst>
                    <a:ext uri="{9D8B030D-6E8A-4147-A177-3AD203B41FA5}">
                      <a16:colId xmlns:a16="http://schemas.microsoft.com/office/drawing/2014/main" val="1760359855"/>
                    </a:ext>
                  </a:extLst>
                </a:gridCol>
                <a:gridCol w="6527432">
                  <a:extLst>
                    <a:ext uri="{9D8B030D-6E8A-4147-A177-3AD203B41FA5}">
                      <a16:colId xmlns:a16="http://schemas.microsoft.com/office/drawing/2014/main" val="1542355708"/>
                    </a:ext>
                  </a:extLst>
                </a:gridCol>
              </a:tblGrid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Sr.No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Varaibles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41260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age of the employee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58248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1:Ex-employee   0:Current Employee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0523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travel, travel frequently, travel rarely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63710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 Resources, R&amp;D,Sales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42226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EducationField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HR,Life Sciences,Medical,Marketing,Other, Technical Degree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589913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Rated on the scale of 1 to 4,1 being lowest and 4 being Highest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794393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of the Employee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3565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Rated on the scale of 1 to 4,1 being lowest and 4 being Highest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75809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Rated on the scale of 1 to 4,1 being lowest and 4 being Highest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351560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Rated on the scale of 1 to 4,1 being lowest and 4 being Highest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413377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Single,Married or Divorsed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259356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monthly salary of the employee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94133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OverTime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Whether the employee does Overtime work or not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839440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work Experience in years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87056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Rated on the scale of 1 to 4,1 being lowest and 4 being Highest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422832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experience at current company in years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199465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YearsInCurrentRole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working in current profile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257389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since last promotion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982625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with current Manager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822747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 between office and home</a:t>
                      </a:r>
                    </a:p>
                  </a:txBody>
                  <a:tcPr marL="8000" marR="8000" marT="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7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5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950C-B69F-4087-93F7-4777ABDD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Hypothesized Impactors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A9D4-7DD5-4B74-8847-32FFFCD8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We feel that these 6 variables </a:t>
            </a:r>
            <a:r>
              <a:rPr lang="en-US" sz="2400" dirty="0">
                <a:solidFill>
                  <a:srgbClr val="000000"/>
                </a:solidFill>
              </a:rPr>
              <a:t>might have 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the most impact on attrition.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</a:rPr>
              <a:t>Age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</a:rPr>
              <a:t>Monthly Income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</a:rPr>
              <a:t>Distance from Home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</a:rPr>
              <a:t>Years since last promotion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</a:rPr>
              <a:t>Job satisfaction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</a:rPr>
              <a:t>Overtime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43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950C-B69F-4087-93F7-4777ABDD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for hypothesized variables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B65FE2A6-951E-4401-854A-DE7BEF9E9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540" r="6658" b="3963"/>
          <a:stretch/>
        </p:blipFill>
        <p:spPr>
          <a:xfrm>
            <a:off x="340412" y="1678217"/>
            <a:ext cx="5599140" cy="3848822"/>
          </a:xfrm>
        </p:spPr>
      </p:pic>
      <p:pic>
        <p:nvPicPr>
          <p:cNvPr id="10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6CDD6EF-9B50-468D-90A0-5D881CDDB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" t="5705" r="4814" b="2649"/>
          <a:stretch/>
        </p:blipFill>
        <p:spPr>
          <a:xfrm>
            <a:off x="6207867" y="1586777"/>
            <a:ext cx="5984133" cy="40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DD57131-1386-4B8D-BA79-AABCE4A11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25" y="342647"/>
            <a:ext cx="6831916" cy="455461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01337F-8BA0-4C8C-A304-85BB2CD5BBF7}"/>
              </a:ext>
            </a:extLst>
          </p:cNvPr>
          <p:cNvSpPr txBox="1"/>
          <p:nvPr/>
        </p:nvSpPr>
        <p:spPr>
          <a:xfrm>
            <a:off x="446412" y="5415804"/>
            <a:ext cx="1147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Variables influencing attrition- Monthly Income, Job satisfaction, Overtime</a:t>
            </a:r>
          </a:p>
        </p:txBody>
      </p:sp>
    </p:spTree>
    <p:extLst>
      <p:ext uri="{BB962C8B-B14F-4D97-AF65-F5344CB8AC3E}">
        <p14:creationId xmlns:p14="http://schemas.microsoft.com/office/powerpoint/2010/main" val="369760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calendar, box and whisker chart&#10;&#10;Description automatically generated">
            <a:extLst>
              <a:ext uri="{FF2B5EF4-FFF2-40B4-BE49-F238E27FC236}">
                <a16:creationId xmlns:a16="http://schemas.microsoft.com/office/drawing/2014/main" id="{C47851DE-CFCA-4A46-A537-81D23744E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" t="467" r="-2245" b="4364"/>
          <a:stretch/>
        </p:blipFill>
        <p:spPr>
          <a:xfrm>
            <a:off x="158409" y="282323"/>
            <a:ext cx="6701790" cy="41411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D51DA0-3FCD-4FF1-99FA-8CC8FB5D605F}"/>
              </a:ext>
            </a:extLst>
          </p:cNvPr>
          <p:cNvSpPr txBox="1"/>
          <p:nvPr/>
        </p:nvSpPr>
        <p:spPr>
          <a:xfrm>
            <a:off x="826521" y="4770979"/>
            <a:ext cx="959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Variable not having major impact on attrition-Age, Years since last promotion and Distance from home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4BD98AC-42C5-4BE5-B1D3-6B71230B9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r="6815" b="5898"/>
          <a:stretch/>
        </p:blipFill>
        <p:spPr>
          <a:xfrm>
            <a:off x="6231482" y="186177"/>
            <a:ext cx="5960518" cy="40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9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D561-AF4C-4D60-A7EA-FCA36F5C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analysed after hypothesis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BA021939-4F21-4498-975A-A246D55C7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2254" r="8714" b="3903"/>
          <a:stretch/>
        </p:blipFill>
        <p:spPr>
          <a:xfrm>
            <a:off x="48804" y="1716542"/>
            <a:ext cx="6047196" cy="4174714"/>
          </a:xfr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87C6765-36F9-4980-B49C-2A61291D33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t="3622" r="5897" b="-765"/>
          <a:stretch/>
        </p:blipFill>
        <p:spPr>
          <a:xfrm>
            <a:off x="6325386" y="1763180"/>
            <a:ext cx="5542961" cy="40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6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950C-B69F-4087-93F7-4777ABDD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A9D4-7DD5-4B74-8847-32FFFCD8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top 5 variables which impacted attrition were-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Overtime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Monthly Income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Job level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Working Years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Job Satisfaction.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099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517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Exploratory Data Analysis </vt:lpstr>
      <vt:lpstr>HR Analytics</vt:lpstr>
      <vt:lpstr>PowerPoint Presentation</vt:lpstr>
      <vt:lpstr>Hypothesized Impactors</vt:lpstr>
      <vt:lpstr>Results for hypothesized variables</vt:lpstr>
      <vt:lpstr>PowerPoint Presentation</vt:lpstr>
      <vt:lpstr>PowerPoint Presentation</vt:lpstr>
      <vt:lpstr>Variables analysed after hypothesis</vt:lpstr>
      <vt:lpstr>Conclusion</vt:lpstr>
      <vt:lpstr>Some extra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</dc:title>
  <dc:creator>V J</dc:creator>
  <cp:lastModifiedBy>V J</cp:lastModifiedBy>
  <cp:revision>2</cp:revision>
  <dcterms:created xsi:type="dcterms:W3CDTF">2020-11-21T12:55:23Z</dcterms:created>
  <dcterms:modified xsi:type="dcterms:W3CDTF">2020-11-21T14:00:53Z</dcterms:modified>
</cp:coreProperties>
</file>