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4030-806E-43D6-B767-2842384B87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F348ED-17AA-4376-85D9-5DEC8676E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53C913-4080-44CA-A12C-8BC4CAA880FC}"/>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5" name="Footer Placeholder 4">
            <a:extLst>
              <a:ext uri="{FF2B5EF4-FFF2-40B4-BE49-F238E27FC236}">
                <a16:creationId xmlns:a16="http://schemas.microsoft.com/office/drawing/2014/main" id="{AE0D67D8-8C3B-4F87-B847-6EDB65DE7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E5DB4-2E25-45AF-AC51-EA462C2EBFA5}"/>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333046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7A17-35BB-4F3B-80DE-916F29C700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A619A8-4026-4AFF-A0E2-CD2F13F701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DFCA4-4752-4986-B7D9-863E0418FF36}"/>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5" name="Footer Placeholder 4">
            <a:extLst>
              <a:ext uri="{FF2B5EF4-FFF2-40B4-BE49-F238E27FC236}">
                <a16:creationId xmlns:a16="http://schemas.microsoft.com/office/drawing/2014/main" id="{42C07B52-4D04-436A-B301-FAFE18EC7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85D73-532B-4A4C-98AA-F18F46ADFFCD}"/>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326701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2E9DE-8A4E-4F4C-BF96-1EF6920D06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0618E0-0A53-4EF7-9948-49C5605E5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A9531-4F3C-4A0C-AE80-F2D97799C2B0}"/>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5" name="Footer Placeholder 4">
            <a:extLst>
              <a:ext uri="{FF2B5EF4-FFF2-40B4-BE49-F238E27FC236}">
                <a16:creationId xmlns:a16="http://schemas.microsoft.com/office/drawing/2014/main" id="{92F6B5B6-F563-428E-B494-A8D772C5B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E74D1-3C7B-4F2C-B9F6-FFE83A3BFEFA}"/>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370827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7AE4-87FB-4B0B-AC81-CCE297E7D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49B91-2DC9-4B43-AA3F-FF9FE7816B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8945F-80BF-4D5F-8DD5-D2BB2D91CF86}"/>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5" name="Footer Placeholder 4">
            <a:extLst>
              <a:ext uri="{FF2B5EF4-FFF2-40B4-BE49-F238E27FC236}">
                <a16:creationId xmlns:a16="http://schemas.microsoft.com/office/drawing/2014/main" id="{70D206B1-8CE6-44E3-A78E-6B43241B9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E7EE7-66F5-46BF-B628-47636777726A}"/>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78989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392B-5C08-4D8A-9265-BD4DE551B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727703-6BFC-4E67-A08D-D461F16FC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72A99B-1914-4686-A959-F74C483214C2}"/>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5" name="Footer Placeholder 4">
            <a:extLst>
              <a:ext uri="{FF2B5EF4-FFF2-40B4-BE49-F238E27FC236}">
                <a16:creationId xmlns:a16="http://schemas.microsoft.com/office/drawing/2014/main" id="{B0446592-5C37-4EC0-A1AA-934C2297E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2248A-9E81-4BB6-8FFB-9B28779FE63B}"/>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189129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39CB-3E5C-4F54-AB66-F4E0794A7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655D5-06BB-4F7C-80AE-D50A89025B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6EABA6-3896-4C88-B16C-C3A0364F0F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FF9F59-6042-4F5A-B6BB-4EBF94B342F4}"/>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6" name="Footer Placeholder 5">
            <a:extLst>
              <a:ext uri="{FF2B5EF4-FFF2-40B4-BE49-F238E27FC236}">
                <a16:creationId xmlns:a16="http://schemas.microsoft.com/office/drawing/2014/main" id="{F03E76B1-BE85-4FD9-88D3-C7B0220E1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93C24-CE52-42EE-AD59-60FE4D9D5064}"/>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27832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371E-FADF-4163-9EC5-F7C2A0123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61EA3D-F67F-4767-BEC6-2645482E9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8FA8B80-CC00-4AAF-9043-AEF0A5D0AF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B6D298-543C-4C4B-8F73-72C06B456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D6804A-66F0-4071-BD93-06F4D077F6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D74020-63BD-4461-BADE-B8DFEA439781}"/>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8" name="Footer Placeholder 7">
            <a:extLst>
              <a:ext uri="{FF2B5EF4-FFF2-40B4-BE49-F238E27FC236}">
                <a16:creationId xmlns:a16="http://schemas.microsoft.com/office/drawing/2014/main" id="{198F5882-8939-43F2-B265-8CC5F62ED2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B565C-12AD-4191-9952-415B9543DB8C}"/>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92012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3C9-6F05-47EE-85D3-3E3FA9E78C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6CF58-C415-46AA-80E3-8ED90BB254D1}"/>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4" name="Footer Placeholder 3">
            <a:extLst>
              <a:ext uri="{FF2B5EF4-FFF2-40B4-BE49-F238E27FC236}">
                <a16:creationId xmlns:a16="http://schemas.microsoft.com/office/drawing/2014/main" id="{0FE5E5A7-4C4B-4E4A-9E5F-19512B4D98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AE614-AD87-4377-B0A6-70EF9B1492F7}"/>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152354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60316-AB48-441E-B431-0578AB6C446A}"/>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3" name="Footer Placeholder 2">
            <a:extLst>
              <a:ext uri="{FF2B5EF4-FFF2-40B4-BE49-F238E27FC236}">
                <a16:creationId xmlns:a16="http://schemas.microsoft.com/office/drawing/2014/main" id="{81FF70EF-9EDC-4A22-9B2E-8C41F9F9D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2DA64-C07C-4DB1-A90D-40650064ACFB}"/>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217334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60FF-1D5F-48E0-9610-C4A49BDA2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76E568-CA7A-47FF-886B-A63F33919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A7B2B-EE91-4359-AA89-3A5601D63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B56130-ABCC-4E34-8A87-E4EF912700FC}"/>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6" name="Footer Placeholder 5">
            <a:extLst>
              <a:ext uri="{FF2B5EF4-FFF2-40B4-BE49-F238E27FC236}">
                <a16:creationId xmlns:a16="http://schemas.microsoft.com/office/drawing/2014/main" id="{2879BC94-4D4A-49AC-9EA1-31E5FA80C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0711E-0DE3-4AE1-B8E9-35AD7F42DE8E}"/>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252757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5FD6-A8F3-4546-A77A-E60C20091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54859F-6CAE-468F-8F36-FE0050C25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F2B0F4-3531-4475-B442-8D20B942B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16054B-A759-4B43-9112-D16A6CEE6A50}"/>
              </a:ext>
            </a:extLst>
          </p:cNvPr>
          <p:cNvSpPr>
            <a:spLocks noGrp="1"/>
          </p:cNvSpPr>
          <p:nvPr>
            <p:ph type="dt" sz="half" idx="10"/>
          </p:nvPr>
        </p:nvSpPr>
        <p:spPr/>
        <p:txBody>
          <a:bodyPr/>
          <a:lstStyle/>
          <a:p>
            <a:fld id="{2548AB9B-7990-4AE4-BAF0-1B09C2820448}" type="datetimeFigureOut">
              <a:rPr lang="en-US" smtClean="0"/>
              <a:t>10/16/2018</a:t>
            </a:fld>
            <a:endParaRPr lang="en-US"/>
          </a:p>
        </p:txBody>
      </p:sp>
      <p:sp>
        <p:nvSpPr>
          <p:cNvPr id="6" name="Footer Placeholder 5">
            <a:extLst>
              <a:ext uri="{FF2B5EF4-FFF2-40B4-BE49-F238E27FC236}">
                <a16:creationId xmlns:a16="http://schemas.microsoft.com/office/drawing/2014/main" id="{6B8D0CF8-F2A9-4940-8C43-D2DA8F60E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F97-A919-434A-874D-125FD909E78F}"/>
              </a:ext>
            </a:extLst>
          </p:cNvPr>
          <p:cNvSpPr>
            <a:spLocks noGrp="1"/>
          </p:cNvSpPr>
          <p:nvPr>
            <p:ph type="sldNum" sz="quarter" idx="12"/>
          </p:nvPr>
        </p:nvSpPr>
        <p:spPr/>
        <p:txBody>
          <a:bodyPr/>
          <a:lstStyle/>
          <a:p>
            <a:fld id="{C47F3D1C-E35C-4908-A8EE-6138E677948B}" type="slidenum">
              <a:rPr lang="en-US" smtClean="0"/>
              <a:t>‹#›</a:t>
            </a:fld>
            <a:endParaRPr lang="en-US"/>
          </a:p>
        </p:txBody>
      </p:sp>
    </p:spTree>
    <p:extLst>
      <p:ext uri="{BB962C8B-B14F-4D97-AF65-F5344CB8AC3E}">
        <p14:creationId xmlns:p14="http://schemas.microsoft.com/office/powerpoint/2010/main" val="123025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E25AAA-6DBA-4A5E-8345-F38969D01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A010F4-4EF1-4657-B369-D35FF3FFC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ACCC3-21BD-498D-9754-EE642A407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8AB9B-7990-4AE4-BAF0-1B09C2820448}" type="datetimeFigureOut">
              <a:rPr lang="en-US" smtClean="0"/>
              <a:t>10/16/2018</a:t>
            </a:fld>
            <a:endParaRPr lang="en-US"/>
          </a:p>
        </p:txBody>
      </p:sp>
      <p:sp>
        <p:nvSpPr>
          <p:cNvPr id="5" name="Footer Placeholder 4">
            <a:extLst>
              <a:ext uri="{FF2B5EF4-FFF2-40B4-BE49-F238E27FC236}">
                <a16:creationId xmlns:a16="http://schemas.microsoft.com/office/drawing/2014/main" id="{90A51BF1-522F-4DFA-996F-75633B8E3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9851-1C8F-47C5-859A-15CD4A169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F3D1C-E35C-4908-A8EE-6138E677948B}" type="slidenum">
              <a:rPr lang="en-US" smtClean="0"/>
              <a:t>‹#›</a:t>
            </a:fld>
            <a:endParaRPr lang="en-US"/>
          </a:p>
        </p:txBody>
      </p:sp>
    </p:spTree>
    <p:extLst>
      <p:ext uri="{BB962C8B-B14F-4D97-AF65-F5344CB8AC3E}">
        <p14:creationId xmlns:p14="http://schemas.microsoft.com/office/powerpoint/2010/main" val="3773063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A196-1C3E-4C2F-88A6-D822ED22B0E7}"/>
              </a:ext>
            </a:extLst>
          </p:cNvPr>
          <p:cNvSpPr>
            <a:spLocks noGrp="1"/>
          </p:cNvSpPr>
          <p:nvPr>
            <p:ph type="ctrTitle"/>
          </p:nvPr>
        </p:nvSpPr>
        <p:spPr>
          <a:xfrm>
            <a:off x="1404730" y="129209"/>
            <a:ext cx="9144000" cy="1789043"/>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Restaurant Reservation System</a:t>
            </a:r>
            <a:br>
              <a:rPr lang="en-US" dirty="0"/>
            </a:br>
            <a:endParaRPr lang="en-US" dirty="0"/>
          </a:p>
        </p:txBody>
      </p:sp>
      <p:sp>
        <p:nvSpPr>
          <p:cNvPr id="3" name="Subtitle 2">
            <a:extLst>
              <a:ext uri="{FF2B5EF4-FFF2-40B4-BE49-F238E27FC236}">
                <a16:creationId xmlns:a16="http://schemas.microsoft.com/office/drawing/2014/main" id="{BCFC1B45-C5F8-4ADC-9DBC-E93C02E74CDC}"/>
              </a:ext>
            </a:extLst>
          </p:cNvPr>
          <p:cNvSpPr>
            <a:spLocks noGrp="1"/>
          </p:cNvSpPr>
          <p:nvPr>
            <p:ph type="subTitle" idx="1"/>
          </p:nvPr>
        </p:nvSpPr>
        <p:spPr>
          <a:xfrm>
            <a:off x="1404730" y="1918252"/>
            <a:ext cx="9144000" cy="1918252"/>
          </a:xfrm>
        </p:spPr>
        <p:txBody>
          <a:bodyPr/>
          <a:lstStyle/>
          <a:p>
            <a:r>
              <a:rPr lang="en-US" b="1" u="sng" dirty="0"/>
              <a:t>Summary:</a:t>
            </a:r>
            <a:endParaRPr lang="en-US" dirty="0"/>
          </a:p>
          <a:p>
            <a:r>
              <a:rPr lang="en-US" dirty="0"/>
              <a:t>Restaurant Reservation System will be used by restaurants to register and handle their customers easily. The aim of the system is to help restaurants in allotting tables to customers automatically.</a:t>
            </a:r>
          </a:p>
          <a:p>
            <a:endParaRPr lang="en-US" dirty="0"/>
          </a:p>
        </p:txBody>
      </p:sp>
    </p:spTree>
    <p:extLst>
      <p:ext uri="{BB962C8B-B14F-4D97-AF65-F5344CB8AC3E}">
        <p14:creationId xmlns:p14="http://schemas.microsoft.com/office/powerpoint/2010/main" val="236201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7B22-BB20-48D0-BDD4-DFFC72C86B2D}"/>
              </a:ext>
            </a:extLst>
          </p:cNvPr>
          <p:cNvSpPr>
            <a:spLocks noGrp="1"/>
          </p:cNvSpPr>
          <p:nvPr>
            <p:ph type="title"/>
          </p:nvPr>
        </p:nvSpPr>
        <p:spPr>
          <a:xfrm>
            <a:off x="838200" y="365126"/>
            <a:ext cx="10515600" cy="171587"/>
          </a:xfrm>
        </p:spPr>
        <p:txBody>
          <a:bodyPr>
            <a:normAutofit fontScale="90000"/>
          </a:bodyPr>
          <a:lstStyle/>
          <a:p>
            <a:r>
              <a:rPr lang="en-US" dirty="0"/>
              <a:t>Business Flow</a:t>
            </a:r>
          </a:p>
        </p:txBody>
      </p:sp>
      <p:sp>
        <p:nvSpPr>
          <p:cNvPr id="3" name="Content Placeholder 2">
            <a:extLst>
              <a:ext uri="{FF2B5EF4-FFF2-40B4-BE49-F238E27FC236}">
                <a16:creationId xmlns:a16="http://schemas.microsoft.com/office/drawing/2014/main" id="{70F75721-EB9D-4AC6-A557-543254848FE3}"/>
              </a:ext>
            </a:extLst>
          </p:cNvPr>
          <p:cNvSpPr>
            <a:spLocks noGrp="1"/>
          </p:cNvSpPr>
          <p:nvPr>
            <p:ph idx="1"/>
          </p:nvPr>
        </p:nvSpPr>
        <p:spPr>
          <a:xfrm>
            <a:off x="838200" y="914400"/>
            <a:ext cx="10515600" cy="5262563"/>
          </a:xfrm>
        </p:spPr>
        <p:txBody>
          <a:bodyPr>
            <a:normAutofit/>
          </a:bodyPr>
          <a:lstStyle/>
          <a:p>
            <a:r>
              <a:rPr lang="en-US" sz="1800" dirty="0"/>
              <a:t>The customers details which includes From, name, and number of people are taken as input. This input is passed to the NodeJS Api via frontend iOS app</a:t>
            </a:r>
          </a:p>
          <a:p>
            <a:r>
              <a:rPr lang="en-US" sz="1800" dirty="0"/>
              <a:t>The customer is allocated to table based on number of people and number of seats on that table. If no table is available for a customer based on his requirement then he is given a token number which represents his position in the waiting list queue.</a:t>
            </a:r>
          </a:p>
          <a:p>
            <a:r>
              <a:rPr lang="en-US" sz="1800" dirty="0"/>
              <a:t>Once a table becomes available then the queue count is decremented for every customer in the waiting list and one with the least queue count is allocated a table.</a:t>
            </a:r>
          </a:p>
          <a:p>
            <a:r>
              <a:rPr lang="en-US" sz="1800" dirty="0"/>
              <a:t>Each customer is given a check-in time depending on status of reservation. The customer can query the api to know his status via Twilio API. As of now the trial version of API is being used to add the customers number to the Twilio API.</a:t>
            </a:r>
          </a:p>
          <a:p>
            <a:r>
              <a:rPr lang="en-US" sz="1800" dirty="0"/>
              <a:t>There is an addon functionality by which a customer can ask for an extension of 10 mins once in his registration.</a:t>
            </a:r>
          </a:p>
          <a:p>
            <a:r>
              <a:rPr lang="en-US" sz="1800" dirty="0"/>
              <a:t>Every customer who has completed his dining is marked complete by the admin and the table is freed for next customer in queue. </a:t>
            </a:r>
          </a:p>
          <a:p>
            <a:r>
              <a:rPr lang="en-US" sz="1800" dirty="0"/>
              <a:t>The admin can clear all tables and reinitialize then by calling the api on start of the business day. </a:t>
            </a:r>
          </a:p>
          <a:p>
            <a:r>
              <a:rPr lang="en-US" sz="1800" dirty="0"/>
              <a:t>The admin can view the status of all customers anytime using the API.</a:t>
            </a:r>
          </a:p>
          <a:p>
            <a:endParaRPr lang="en-US" sz="1800" dirty="0"/>
          </a:p>
        </p:txBody>
      </p:sp>
    </p:spTree>
    <p:extLst>
      <p:ext uri="{BB962C8B-B14F-4D97-AF65-F5344CB8AC3E}">
        <p14:creationId xmlns:p14="http://schemas.microsoft.com/office/powerpoint/2010/main" val="158731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EAE5-82DA-4FF8-ABA5-BDE9E3B92B26}"/>
              </a:ext>
            </a:extLst>
          </p:cNvPr>
          <p:cNvSpPr>
            <a:spLocks noGrp="1"/>
          </p:cNvSpPr>
          <p:nvPr>
            <p:ph type="title"/>
          </p:nvPr>
        </p:nvSpPr>
        <p:spPr>
          <a:xfrm>
            <a:off x="838200" y="681037"/>
            <a:ext cx="10515600" cy="315912"/>
          </a:xfrm>
        </p:spPr>
        <p:txBody>
          <a:bodyPr>
            <a:normAutofit fontScale="90000"/>
          </a:bodyPr>
          <a:lstStyle/>
          <a:p>
            <a:r>
              <a:rPr lang="en-US" sz="2800" b="1" u="sng" dirty="0"/>
              <a:t>Programming Logic</a:t>
            </a:r>
            <a:br>
              <a:rPr lang="en-US" dirty="0"/>
            </a:br>
            <a:endParaRPr lang="en-US" dirty="0"/>
          </a:p>
        </p:txBody>
      </p:sp>
      <p:sp>
        <p:nvSpPr>
          <p:cNvPr id="3" name="Content Placeholder 2">
            <a:extLst>
              <a:ext uri="{FF2B5EF4-FFF2-40B4-BE49-F238E27FC236}">
                <a16:creationId xmlns:a16="http://schemas.microsoft.com/office/drawing/2014/main" id="{19675793-0109-4DDF-BE11-168500C784F4}"/>
              </a:ext>
            </a:extLst>
          </p:cNvPr>
          <p:cNvSpPr>
            <a:spLocks noGrp="1"/>
          </p:cNvSpPr>
          <p:nvPr>
            <p:ph idx="1"/>
          </p:nvPr>
        </p:nvSpPr>
        <p:spPr>
          <a:xfrm>
            <a:off x="838200" y="874643"/>
            <a:ext cx="10515600" cy="5302320"/>
          </a:xfrm>
        </p:spPr>
        <p:txBody>
          <a:bodyPr/>
          <a:lstStyle/>
          <a:p>
            <a:r>
              <a:rPr lang="en-US" dirty="0"/>
              <a:t>Core Technologies used:</a:t>
            </a:r>
          </a:p>
          <a:p>
            <a:pPr marL="0" lvl="0" indent="0">
              <a:buNone/>
            </a:pPr>
            <a:r>
              <a:rPr lang="en-US" dirty="0"/>
              <a:t>         Front end mobile app</a:t>
            </a:r>
          </a:p>
          <a:p>
            <a:pPr marL="0" lvl="0" indent="0">
              <a:buNone/>
            </a:pPr>
            <a:r>
              <a:rPr lang="en-US" dirty="0"/>
              <a:t>         Nodejs backend API</a:t>
            </a:r>
          </a:p>
          <a:p>
            <a:pPr marL="0" lvl="0" indent="0">
              <a:buNone/>
            </a:pPr>
            <a:r>
              <a:rPr lang="en-US" dirty="0"/>
              <a:t>         Mongo dB cloud storage </a:t>
            </a:r>
          </a:p>
          <a:p>
            <a:pPr marL="0" lvl="0" indent="0">
              <a:buNone/>
            </a:pPr>
            <a:r>
              <a:rPr lang="en-US" dirty="0"/>
              <a:t>         Twilio SMS api to communicate with server</a:t>
            </a:r>
          </a:p>
          <a:p>
            <a:pPr marL="0" lvl="0" indent="0">
              <a:buNone/>
            </a:pPr>
            <a:r>
              <a:rPr lang="en-US" dirty="0"/>
              <a:t>         Moment library to calculate wait time</a:t>
            </a:r>
          </a:p>
          <a:p>
            <a:pPr marL="0" lvl="0" indent="0">
              <a:buNone/>
            </a:pPr>
            <a:r>
              <a:rPr lang="en-US" dirty="0"/>
              <a:t>         AWS/ngrok for cloud hosting</a:t>
            </a:r>
          </a:p>
          <a:p>
            <a:endParaRPr lang="en-US" dirty="0"/>
          </a:p>
        </p:txBody>
      </p:sp>
    </p:spTree>
    <p:extLst>
      <p:ext uri="{BB962C8B-B14F-4D97-AF65-F5344CB8AC3E}">
        <p14:creationId xmlns:p14="http://schemas.microsoft.com/office/powerpoint/2010/main" val="695057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4774-AAB6-4121-9760-54114770A2D0}"/>
              </a:ext>
            </a:extLst>
          </p:cNvPr>
          <p:cNvSpPr>
            <a:spLocks noGrp="1"/>
          </p:cNvSpPr>
          <p:nvPr>
            <p:ph type="title"/>
          </p:nvPr>
        </p:nvSpPr>
        <p:spPr/>
        <p:txBody>
          <a:bodyPr/>
          <a:lstStyle/>
          <a:p>
            <a:r>
              <a:rPr lang="en-US" sz="2800" b="1" u="sng" dirty="0"/>
              <a:t>Table Schema:</a:t>
            </a:r>
            <a:br>
              <a:rPr lang="en-US" dirty="0"/>
            </a:br>
            <a:endParaRPr lang="en-US" dirty="0"/>
          </a:p>
        </p:txBody>
      </p:sp>
      <p:sp>
        <p:nvSpPr>
          <p:cNvPr id="3" name="Content Placeholder 2">
            <a:extLst>
              <a:ext uri="{FF2B5EF4-FFF2-40B4-BE49-F238E27FC236}">
                <a16:creationId xmlns:a16="http://schemas.microsoft.com/office/drawing/2014/main" id="{755B75FB-5080-4239-9551-0DDC3451F5D3}"/>
              </a:ext>
            </a:extLst>
          </p:cNvPr>
          <p:cNvSpPr>
            <a:spLocks noGrp="1"/>
          </p:cNvSpPr>
          <p:nvPr>
            <p:ph idx="1"/>
          </p:nvPr>
        </p:nvSpPr>
        <p:spPr>
          <a:xfrm>
            <a:off x="758687" y="1253331"/>
            <a:ext cx="10515600" cy="4351338"/>
          </a:xfrm>
        </p:spPr>
        <p:txBody>
          <a:bodyPr/>
          <a:lstStyle/>
          <a:p>
            <a:pPr marL="0" indent="0">
              <a:buNone/>
            </a:pPr>
            <a:r>
              <a:rPr lang="en-US" dirty="0"/>
              <a:t>{</a:t>
            </a:r>
          </a:p>
          <a:p>
            <a:pPr marL="0" indent="0">
              <a:buNone/>
            </a:pPr>
            <a:r>
              <a:rPr lang="en-US" dirty="0"/>
              <a:t>entity: String,</a:t>
            </a:r>
          </a:p>
          <a:p>
            <a:pPr marL="0" indent="0">
              <a:buNone/>
            </a:pPr>
            <a:r>
              <a:rPr lang="en-US" dirty="0"/>
              <a:t>tableNo: String,</a:t>
            </a:r>
          </a:p>
          <a:p>
            <a:pPr marL="0" indent="0">
              <a:buNone/>
            </a:pPr>
            <a:r>
              <a:rPr lang="en-US" dirty="0"/>
              <a:t>numberOfSeat: String,</a:t>
            </a:r>
          </a:p>
          <a:p>
            <a:pPr marL="0" indent="0">
              <a:buNone/>
            </a:pPr>
            <a:r>
              <a:rPr lang="en-US" dirty="0"/>
              <a:t>availability: String,</a:t>
            </a:r>
          </a:p>
          <a:p>
            <a:pPr marL="0" indent="0">
              <a:buNone/>
            </a:pPr>
            <a:r>
              <a:rPr lang="en-US" dirty="0"/>
              <a:t>phoneNumber: String </a:t>
            </a:r>
          </a:p>
          <a:p>
            <a:pPr marL="0" indent="0">
              <a:buNone/>
            </a:pPr>
            <a:r>
              <a:rPr lang="en-US" dirty="0"/>
              <a:t>}</a:t>
            </a:r>
          </a:p>
          <a:p>
            <a:endParaRPr lang="en-US" dirty="0"/>
          </a:p>
        </p:txBody>
      </p:sp>
    </p:spTree>
    <p:extLst>
      <p:ext uri="{BB962C8B-B14F-4D97-AF65-F5344CB8AC3E}">
        <p14:creationId xmlns:p14="http://schemas.microsoft.com/office/powerpoint/2010/main" val="87477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A718-1380-4D32-92C6-69A7594DCDEC}"/>
              </a:ext>
            </a:extLst>
          </p:cNvPr>
          <p:cNvSpPr>
            <a:spLocks noGrp="1"/>
          </p:cNvSpPr>
          <p:nvPr>
            <p:ph type="title"/>
          </p:nvPr>
        </p:nvSpPr>
        <p:spPr>
          <a:xfrm>
            <a:off x="811696" y="681037"/>
            <a:ext cx="10515600" cy="618848"/>
          </a:xfrm>
        </p:spPr>
        <p:txBody>
          <a:bodyPr>
            <a:normAutofit fontScale="90000"/>
          </a:bodyPr>
          <a:lstStyle/>
          <a:p>
            <a:r>
              <a:rPr lang="en-US" sz="3100" b="1" u="sng" dirty="0"/>
              <a:t>Customer Schema:</a:t>
            </a:r>
            <a:br>
              <a:rPr lang="en-US" dirty="0"/>
            </a:br>
            <a:endParaRPr lang="en-US" dirty="0"/>
          </a:p>
        </p:txBody>
      </p:sp>
      <p:sp>
        <p:nvSpPr>
          <p:cNvPr id="3" name="Content Placeholder 2">
            <a:extLst>
              <a:ext uri="{FF2B5EF4-FFF2-40B4-BE49-F238E27FC236}">
                <a16:creationId xmlns:a16="http://schemas.microsoft.com/office/drawing/2014/main" id="{359AA955-7654-4CA8-B2DA-FAC4FDBEF248}"/>
              </a:ext>
            </a:extLst>
          </p:cNvPr>
          <p:cNvSpPr>
            <a:spLocks noGrp="1"/>
          </p:cNvSpPr>
          <p:nvPr>
            <p:ph idx="1"/>
          </p:nvPr>
        </p:nvSpPr>
        <p:spPr>
          <a:xfrm>
            <a:off x="838200" y="1371600"/>
            <a:ext cx="10515600" cy="4805363"/>
          </a:xfrm>
        </p:spPr>
        <p:txBody>
          <a:bodyPr>
            <a:normAutofit fontScale="85000" lnSpcReduction="20000"/>
          </a:bodyPr>
          <a:lstStyle/>
          <a:p>
            <a:pPr marL="0" indent="0">
              <a:buNone/>
            </a:pPr>
            <a:r>
              <a:rPr lang="en-US" dirty="0"/>
              <a:t>{</a:t>
            </a:r>
          </a:p>
          <a:p>
            <a:pPr marL="0" indent="0">
              <a:buNone/>
            </a:pPr>
            <a:r>
              <a:rPr lang="en-US" dirty="0"/>
              <a:t>phoneNumber: String,</a:t>
            </a:r>
          </a:p>
          <a:p>
            <a:pPr marL="0" indent="0">
              <a:buNone/>
            </a:pPr>
            <a:r>
              <a:rPr lang="en-US" dirty="0"/>
              <a:t>phoneNumberTo: String,</a:t>
            </a:r>
          </a:p>
          <a:p>
            <a:pPr marL="0" indent="0">
              <a:buNone/>
            </a:pPr>
            <a:r>
              <a:rPr lang="en-US" dirty="0"/>
              <a:t>customerName: String,</a:t>
            </a:r>
          </a:p>
          <a:p>
            <a:pPr marL="0" indent="0">
              <a:buNone/>
            </a:pPr>
            <a:r>
              <a:rPr lang="en-US" dirty="0"/>
              <a:t>peopleCount: String,</a:t>
            </a:r>
          </a:p>
          <a:p>
            <a:pPr marL="0" indent="0">
              <a:buNone/>
            </a:pPr>
            <a:r>
              <a:rPr lang="en-US" dirty="0"/>
              <a:t>checkinTime: String,</a:t>
            </a:r>
          </a:p>
          <a:p>
            <a:pPr marL="0" indent="0">
              <a:buNone/>
            </a:pPr>
            <a:r>
              <a:rPr lang="en-US" dirty="0"/>
              <a:t>waitingTime: String,</a:t>
            </a:r>
          </a:p>
          <a:p>
            <a:pPr marL="0" indent="0">
              <a:buNone/>
            </a:pPr>
            <a:r>
              <a:rPr lang="en-US" dirty="0"/>
              <a:t>status: String,</a:t>
            </a:r>
          </a:p>
          <a:p>
            <a:pPr marL="0" indent="0">
              <a:buNone/>
            </a:pPr>
            <a:r>
              <a:rPr lang="en-US" dirty="0"/>
              <a:t>tableNo: String,</a:t>
            </a:r>
          </a:p>
          <a:p>
            <a:pPr marL="0" indent="0">
              <a:buNone/>
            </a:pPr>
            <a:r>
              <a:rPr lang="en-US" dirty="0"/>
              <a:t>extension: String,</a:t>
            </a:r>
          </a:p>
          <a:p>
            <a:pPr marL="0" indent="0">
              <a:buNone/>
            </a:pPr>
            <a:r>
              <a:rPr lang="en-US" dirty="0"/>
              <a:t>queueCount: String</a:t>
            </a:r>
          </a:p>
          <a:p>
            <a:pPr marL="0" indent="0">
              <a:buNone/>
            </a:pPr>
            <a:r>
              <a:rPr lang="en-US" dirty="0"/>
              <a:t>}</a:t>
            </a:r>
          </a:p>
          <a:p>
            <a:endParaRPr lang="en-US" dirty="0"/>
          </a:p>
        </p:txBody>
      </p:sp>
    </p:spTree>
    <p:extLst>
      <p:ext uri="{BB962C8B-B14F-4D97-AF65-F5344CB8AC3E}">
        <p14:creationId xmlns:p14="http://schemas.microsoft.com/office/powerpoint/2010/main" val="218481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E591-93F2-4E0D-AFDC-BC2FBAAFEFF2}"/>
              </a:ext>
            </a:extLst>
          </p:cNvPr>
          <p:cNvSpPr>
            <a:spLocks noGrp="1"/>
          </p:cNvSpPr>
          <p:nvPr>
            <p:ph type="title"/>
          </p:nvPr>
        </p:nvSpPr>
        <p:spPr>
          <a:xfrm>
            <a:off x="838200" y="365126"/>
            <a:ext cx="10515600" cy="628788"/>
          </a:xfrm>
        </p:spPr>
        <p:txBody>
          <a:bodyPr>
            <a:normAutofit/>
          </a:bodyPr>
          <a:lstStyle/>
          <a:p>
            <a:r>
              <a:rPr lang="en-US" sz="2800" b="1"/>
              <a:t>Functionalities:</a:t>
            </a:r>
            <a:endParaRPr lang="en-US" sz="2800" b="1" dirty="0"/>
          </a:p>
        </p:txBody>
      </p:sp>
      <p:sp>
        <p:nvSpPr>
          <p:cNvPr id="3" name="Content Placeholder 2">
            <a:extLst>
              <a:ext uri="{FF2B5EF4-FFF2-40B4-BE49-F238E27FC236}">
                <a16:creationId xmlns:a16="http://schemas.microsoft.com/office/drawing/2014/main" id="{F2D15BCF-24AC-451C-B60B-9617BFF90D5E}"/>
              </a:ext>
            </a:extLst>
          </p:cNvPr>
          <p:cNvSpPr>
            <a:spLocks noGrp="1"/>
          </p:cNvSpPr>
          <p:nvPr>
            <p:ph idx="1"/>
          </p:nvPr>
        </p:nvSpPr>
        <p:spPr>
          <a:xfrm>
            <a:off x="838200" y="993914"/>
            <a:ext cx="10515600" cy="5183049"/>
          </a:xfrm>
        </p:spPr>
        <p:txBody>
          <a:bodyPr/>
          <a:lstStyle/>
          <a:p>
            <a:r>
              <a:rPr lang="en-US" dirty="0"/>
              <a:t>post(/customerRegistration): Registers customers to queue or places them in waiting queue.</a:t>
            </a:r>
          </a:p>
          <a:p>
            <a:r>
              <a:rPr lang="en-US" dirty="0"/>
              <a:t>post(/smsInteraction): Used by the customer to send and receive SMS from the NodeJS API via Twilio regarding status and extension time.</a:t>
            </a:r>
          </a:p>
          <a:p>
            <a:r>
              <a:rPr lang="en-US" dirty="0"/>
              <a:t>post(/initializeTables): Used by admin to clear all tables.</a:t>
            </a:r>
          </a:p>
          <a:p>
            <a:r>
              <a:rPr lang="en-US" dirty="0"/>
              <a:t>post(/initializeSpecificTable): Used by admin to checkout a customer and assign the freed table to next customer in queue.</a:t>
            </a:r>
          </a:p>
          <a:p>
            <a:r>
              <a:rPr lang="en-US" dirty="0"/>
              <a:t>post(/displayCustomers): Used by admin to display status of customers on mobile app</a:t>
            </a:r>
          </a:p>
          <a:p>
            <a:endParaRPr lang="en-US" dirty="0"/>
          </a:p>
        </p:txBody>
      </p:sp>
    </p:spTree>
    <p:extLst>
      <p:ext uri="{BB962C8B-B14F-4D97-AF65-F5344CB8AC3E}">
        <p14:creationId xmlns:p14="http://schemas.microsoft.com/office/powerpoint/2010/main" val="2935812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473</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Restaurant Reservation System </vt:lpstr>
      <vt:lpstr>Business Flow</vt:lpstr>
      <vt:lpstr>Programming Logic </vt:lpstr>
      <vt:lpstr>Table Schema: </vt:lpstr>
      <vt:lpstr>Customer Schema: </vt:lpstr>
      <vt:lpstr>Functionalities: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Restaurant Reservation System </dc:title>
  <dc:creator>Gautham Bekal</dc:creator>
  <cp:lastModifiedBy>Gautham Bekal</cp:lastModifiedBy>
  <cp:revision>5</cp:revision>
  <dcterms:created xsi:type="dcterms:W3CDTF">2018-10-16T21:20:53Z</dcterms:created>
  <dcterms:modified xsi:type="dcterms:W3CDTF">2018-10-16T22:20:59Z</dcterms:modified>
</cp:coreProperties>
</file>