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89C4D7-D572-4815-B589-F9E22BD1FE19}"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300286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9C4D7-D572-4815-B589-F9E22BD1FE19}"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36079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9C4D7-D572-4815-B589-F9E22BD1FE19}"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173766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9C4D7-D572-4815-B589-F9E22BD1FE19}"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239653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9C4D7-D572-4815-B589-F9E22BD1FE19}"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313372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89C4D7-D572-4815-B589-F9E22BD1FE19}"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410780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89C4D7-D572-4815-B589-F9E22BD1FE19}"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31418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89C4D7-D572-4815-B589-F9E22BD1FE19}" type="datetimeFigureOut">
              <a:rPr lang="en-US" smtClean="0"/>
              <a:t>11/19/2017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38121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9C4D7-D572-4815-B589-F9E22BD1FE19}" type="datetimeFigureOut">
              <a:rPr lang="en-US" smtClean="0"/>
              <a:t>11/19/2017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57680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9C4D7-D572-4815-B589-F9E22BD1FE19}"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65567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9C4D7-D572-4815-B589-F9E22BD1FE19}"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4847F-12E6-42D2-9886-F688096A3489}" type="slidenum">
              <a:rPr lang="en-US" smtClean="0"/>
              <a:t>‹#›</a:t>
            </a:fld>
            <a:endParaRPr lang="en-US"/>
          </a:p>
        </p:txBody>
      </p:sp>
    </p:spTree>
    <p:extLst>
      <p:ext uri="{BB962C8B-B14F-4D97-AF65-F5344CB8AC3E}">
        <p14:creationId xmlns:p14="http://schemas.microsoft.com/office/powerpoint/2010/main" val="187154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9C4D7-D572-4815-B589-F9E22BD1FE19}" type="datetimeFigureOut">
              <a:rPr lang="en-US" smtClean="0"/>
              <a:t>11/19/2017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4847F-12E6-42D2-9886-F688096A3489}" type="slidenum">
              <a:rPr lang="en-US" smtClean="0"/>
              <a:t>‹#›</a:t>
            </a:fld>
            <a:endParaRPr lang="en-US"/>
          </a:p>
        </p:txBody>
      </p:sp>
    </p:spTree>
    <p:extLst>
      <p:ext uri="{BB962C8B-B14F-4D97-AF65-F5344CB8AC3E}">
        <p14:creationId xmlns:p14="http://schemas.microsoft.com/office/powerpoint/2010/main" val="266174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interpretation</a:t>
            </a:r>
            <a:endParaRPr lang="en-US" dirty="0"/>
          </a:p>
        </p:txBody>
      </p:sp>
      <p:sp>
        <p:nvSpPr>
          <p:cNvPr id="5" name="Text Placeholder 4"/>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328170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formatting</a:t>
            </a:r>
            <a:endParaRPr lang="en-US" dirty="0"/>
          </a:p>
        </p:txBody>
      </p:sp>
      <p:sp>
        <p:nvSpPr>
          <p:cNvPr id="5" name="Content Placeholder 4"/>
          <p:cNvSpPr>
            <a:spLocks noGrp="1"/>
          </p:cNvSpPr>
          <p:nvPr>
            <p:ph idx="1"/>
          </p:nvPr>
        </p:nvSpPr>
        <p:spPr/>
        <p:txBody>
          <a:bodyPr/>
          <a:lstStyle/>
          <a:p>
            <a:r>
              <a:rPr lang="en-US" dirty="0" smtClean="0"/>
              <a:t>Categorical </a:t>
            </a:r>
            <a:r>
              <a:rPr lang="en-US" dirty="0" smtClean="0">
                <a:sym typeface="Wingdings" panose="05000000000000000000" pitchFamily="2" charset="2"/>
              </a:rPr>
              <a:t> numeric</a:t>
            </a:r>
          </a:p>
          <a:p>
            <a:r>
              <a:rPr lang="en-US" dirty="0" smtClean="0">
                <a:sym typeface="Wingdings" panose="05000000000000000000" pitchFamily="2" charset="2"/>
              </a:rPr>
              <a:t>Relevant columns are retained by performing chi-square test and retaining the columns with high p values.</a:t>
            </a:r>
          </a:p>
          <a:p>
            <a:r>
              <a:rPr lang="en-US" dirty="0" smtClean="0">
                <a:sym typeface="Wingdings" panose="05000000000000000000" pitchFamily="2" charset="2"/>
              </a:rPr>
              <a:t>In spark categorical data was manually converted into numeric data using same values as those in R</a:t>
            </a:r>
            <a:endParaRPr lang="en-US" dirty="0"/>
          </a:p>
        </p:txBody>
      </p:sp>
    </p:spTree>
    <p:extLst>
      <p:ext uri="{BB962C8B-B14F-4D97-AF65-F5344CB8AC3E}">
        <p14:creationId xmlns:p14="http://schemas.microsoft.com/office/powerpoint/2010/main" val="30031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Classification(Decision tree)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Done with top 5 values. </a:t>
            </a:r>
          </a:p>
          <a:p>
            <a:r>
              <a:rPr lang="en-US" dirty="0" smtClean="0"/>
              <a:t>Label to predict </a:t>
            </a:r>
            <a:r>
              <a:rPr lang="en-US" dirty="0" smtClean="0">
                <a:sym typeface="Wingdings" panose="05000000000000000000" pitchFamily="2" charset="2"/>
              </a:rPr>
              <a:t> Attitude towards advertising</a:t>
            </a:r>
          </a:p>
          <a:p>
            <a:r>
              <a:rPr lang="en-US" dirty="0" smtClean="0">
                <a:sym typeface="Wingdings" panose="05000000000000000000" pitchFamily="2" charset="2"/>
              </a:rPr>
              <a:t>Features  Attitude towards spamming, Internet privacy laws, key escrow encryption, children's privacy.</a:t>
            </a:r>
          </a:p>
          <a:p>
            <a:r>
              <a:rPr lang="en-US" dirty="0" smtClean="0"/>
              <a:t>The model shows that generally people have negative attitude towards advertisers collecting private information. However belong to a group where they have no opinion on or neither agree nor disagree that there should be strict laws to protect the privacy are slightly less negative in their opinion towards advertisers collecting data. They also have an opinion towards the key escrow encryption. Meaning these people are not completely alien to the issue of privacy having known what it means. </a:t>
            </a:r>
          </a:p>
          <a:p>
            <a:r>
              <a:rPr lang="en-US" dirty="0" smtClean="0"/>
              <a:t>People agree that strong laws should exist neither agree nor disagree with advertisers collecting data. Cannot comment on the attitude towards spam because people with wide range of reactions towards spam are included</a:t>
            </a:r>
          </a:p>
          <a:p>
            <a:r>
              <a:rPr lang="en-US" dirty="0" smtClean="0"/>
              <a:t>The predictions made with this model gave an accuracy of around 54%</a:t>
            </a:r>
            <a:endParaRPr lang="en-US" dirty="0"/>
          </a:p>
        </p:txBody>
      </p:sp>
    </p:spTree>
    <p:extLst>
      <p:ext uri="{BB962C8B-B14F-4D97-AF65-F5344CB8AC3E}">
        <p14:creationId xmlns:p14="http://schemas.microsoft.com/office/powerpoint/2010/main" val="14741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pic>
        <p:nvPicPr>
          <p:cNvPr id="4" name="Content Placeholder 3" descr="C:\Users\gauth\Documents\D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5100" y="1948370"/>
            <a:ext cx="6801799" cy="4105848"/>
          </a:xfrm>
          <a:prstGeom prst="rect">
            <a:avLst/>
          </a:prstGeom>
          <a:noFill/>
          <a:ln>
            <a:noFill/>
          </a:ln>
        </p:spPr>
      </p:pic>
    </p:spTree>
    <p:extLst>
      <p:ext uri="{BB962C8B-B14F-4D97-AF65-F5344CB8AC3E}">
        <p14:creationId xmlns:p14="http://schemas.microsoft.com/office/powerpoint/2010/main" val="403702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lstStyle/>
          <a:p>
            <a:r>
              <a:rPr lang="en-US" dirty="0" smtClean="0"/>
              <a:t>Linear regression was used to calculate the coefficients and intercept</a:t>
            </a:r>
          </a:p>
          <a:p>
            <a:r>
              <a:rPr lang="en-US" dirty="0" smtClean="0"/>
              <a:t>The intercept says that everyone has a somewhat negative opinion towards the advertisers collecting private data. Privacy in general have negative effect on the advertisers collecting data</a:t>
            </a:r>
          </a:p>
          <a:p>
            <a:endParaRPr lang="en-US" dirty="0"/>
          </a:p>
        </p:txBody>
      </p:sp>
      <p:pic>
        <p:nvPicPr>
          <p:cNvPr id="4" name="Picture 3"/>
          <p:cNvPicPr/>
          <p:nvPr/>
        </p:nvPicPr>
        <p:blipFill>
          <a:blip r:embed="rId2"/>
          <a:stretch>
            <a:fillRect/>
          </a:stretch>
        </p:blipFill>
        <p:spPr>
          <a:xfrm>
            <a:off x="3526662" y="4312475"/>
            <a:ext cx="4145153" cy="1347661"/>
          </a:xfrm>
          <a:prstGeom prst="rect">
            <a:avLst/>
          </a:prstGeom>
        </p:spPr>
      </p:pic>
    </p:spTree>
    <p:extLst>
      <p:ext uri="{BB962C8B-B14F-4D97-AF65-F5344CB8AC3E}">
        <p14:creationId xmlns:p14="http://schemas.microsoft.com/office/powerpoint/2010/main" val="201481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lstStyle/>
          <a:p>
            <a:r>
              <a:rPr lang="en-US" dirty="0" smtClean="0"/>
              <a:t>This means that when people are not so stringent with the privacy issue they do not mind advertisers using the private data to their benefit. Like maybe showing relevant ads or informing about offers for relevant products. </a:t>
            </a:r>
          </a:p>
          <a:p>
            <a:r>
              <a:rPr lang="en-US" dirty="0" smtClean="0"/>
              <a:t>Similarly people who interact with more messages which include spamming are more positive towards advertisers collecting data</a:t>
            </a:r>
          </a:p>
          <a:p>
            <a:r>
              <a:rPr lang="en-US" dirty="0" smtClean="0"/>
              <a:t>On the other hand this idea is not favored by people who are concerned with children's privacy and those who trust key escrow encryption</a:t>
            </a:r>
          </a:p>
          <a:p>
            <a:endParaRPr lang="en-US" dirty="0"/>
          </a:p>
        </p:txBody>
      </p:sp>
    </p:spTree>
    <p:extLst>
      <p:ext uri="{BB962C8B-B14F-4D97-AF65-F5344CB8AC3E}">
        <p14:creationId xmlns:p14="http://schemas.microsoft.com/office/powerpoint/2010/main" val="354041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pic>
        <p:nvPicPr>
          <p:cNvPr id="4" name="Content Placeholder 3"/>
          <p:cNvPicPr>
            <a:picLocks noGrp="1"/>
          </p:cNvPicPr>
          <p:nvPr>
            <p:ph idx="1"/>
          </p:nvPr>
        </p:nvPicPr>
        <p:blipFill>
          <a:blip r:embed="rId2"/>
          <a:stretch>
            <a:fillRect/>
          </a:stretch>
        </p:blipFill>
        <p:spPr>
          <a:xfrm>
            <a:off x="1624012" y="2243931"/>
            <a:ext cx="8943975" cy="3514725"/>
          </a:xfrm>
          <a:prstGeom prst="rect">
            <a:avLst/>
          </a:prstGeom>
        </p:spPr>
      </p:pic>
    </p:spTree>
    <p:extLst>
      <p:ext uri="{BB962C8B-B14F-4D97-AF65-F5344CB8AC3E}">
        <p14:creationId xmlns:p14="http://schemas.microsoft.com/office/powerpoint/2010/main" val="402277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smtClean="0"/>
              <a:t>Based on their opinions people can be divided into 7 clusters</a:t>
            </a:r>
          </a:p>
          <a:p>
            <a:r>
              <a:rPr lang="en-US" dirty="0" smtClean="0"/>
              <a:t>In all the clusters people have similar attitude toward spam and privacy.</a:t>
            </a:r>
          </a:p>
          <a:p>
            <a:r>
              <a:rPr lang="en-US" dirty="0" smtClean="0"/>
              <a:t> rows represent clusters and columns represent the general attitude of the clusters on various activities</a:t>
            </a:r>
          </a:p>
          <a:p>
            <a:r>
              <a:rPr lang="en-US" dirty="0" smtClean="0"/>
              <a:t>All clusters have negative attitude. It represents various factors which contribute towards negativity.</a:t>
            </a:r>
          </a:p>
          <a:p>
            <a:r>
              <a:rPr lang="en-US" dirty="0" smtClean="0"/>
              <a:t>Represents various other opinion groups when the opinion towards advertising is negative.</a:t>
            </a:r>
            <a:endParaRPr lang="en-US" dirty="0"/>
          </a:p>
        </p:txBody>
      </p:sp>
    </p:spTree>
    <p:extLst>
      <p:ext uri="{BB962C8B-B14F-4D97-AF65-F5344CB8AC3E}">
        <p14:creationId xmlns:p14="http://schemas.microsoft.com/office/powerpoint/2010/main" val="3185997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395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Results interpretation</vt:lpstr>
      <vt:lpstr>Data formatting</vt:lpstr>
      <vt:lpstr>Classification(Decision tree)</vt:lpstr>
      <vt:lpstr>Regression</vt:lpstr>
      <vt:lpstr>Regression</vt:lpstr>
      <vt:lpstr>Regression</vt:lpstr>
      <vt:lpstr>Clustering</vt:lpstr>
      <vt:lpstr>Clustering</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formatting</dc:title>
  <dc:creator>gautham ponnaganti</dc:creator>
  <cp:lastModifiedBy>gautham ponnaganti</cp:lastModifiedBy>
  <cp:revision>10</cp:revision>
  <dcterms:created xsi:type="dcterms:W3CDTF">2017-05-03T01:13:11Z</dcterms:created>
  <dcterms:modified xsi:type="dcterms:W3CDTF">2017-11-20T03:56:22Z</dcterms:modified>
</cp:coreProperties>
</file>