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90EB-A243-FAA5-E484-23D8906F9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7260-1075-5A88-F02E-A27BA8E32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E959-F340-DF19-5A63-0526ABAB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B03C-A919-74FE-CA25-D52C9649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7A4F-15B5-9D2B-E630-4E35DE72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0547-0945-CE36-EA37-B20CEF9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332A1-A8E8-0D77-4BDD-F99DAAEA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580F6-78F9-A1BB-A7AD-D601EB3F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ED0CD-567D-DEFB-5B01-13BE2420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916B-4C1D-6EF9-70EB-AB3F5476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C5A9A-20BE-972F-25C7-2F036FCA0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B3C2B-B735-7AD1-E4F6-79C047D6C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838E-BE4E-EB67-D01C-F4640D5B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7DE5-10E6-16EA-004D-DB33FC44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D7D1-0CEB-5D3D-BAAD-CBCA0F5F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8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5E13-84E8-2B09-BDF8-B0052769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5FCF-E64D-BD4B-9C1F-EF4CA224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E29C-B30E-EB2A-6699-0128A5BA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4411-3DED-9648-748A-0D4E14AE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7D95-1ED2-5667-B0B4-5F4FBD38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40C6-5BB0-3691-C1F4-392F6246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E2FC-691B-DCF4-0FA4-7AED6C77F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3E76-9D54-9091-9BD3-4BDF2C37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8D83-25D9-DD1E-5012-2B9CB19E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661-8A8D-75D4-0055-61A1F06D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0BA8-9BE0-C779-B715-FD078A9C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1A8B-E874-010B-A92C-0E4FD0423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B39B7-C26F-98D4-71A9-34C05A499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DF086-03FB-EAD8-A233-9B9DEC88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A1B1-221C-FA40-6C6B-1209E1A4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AC105-12C9-6E6C-65E2-9F703757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FC4E-C43C-F1CD-2622-B3DA095E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92EF2-0730-20AB-69C3-5643B2FD6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504C6-3E48-CF1E-7C09-941CF41D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3E18-605A-C769-A228-D427FC23B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50941-6B6A-84EF-C28A-F6C5164A6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9A213-EA2A-1F76-BC23-AF3E87F2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EC644-0D6D-197C-2C52-020D8158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C2A3C-F7FC-954D-316F-D36D41BF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9BD2-D274-8298-9137-D81F4269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A3665-EC84-BA62-1E20-96AD266F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555BC-97D4-27E5-7390-14BABF0A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36672-321C-77A3-F34A-4E6E0F90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F6E78-D144-1A11-AEFD-310967DF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0431E-1172-A2FF-F33F-2B7BDF95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7A5DB-B627-AB0C-4C35-6A3EEA13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86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9CD7-86B8-6599-E0AB-F3BBE594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669F-B821-373B-9082-E6A7C9AF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3402F-D062-AC98-A24A-05292DE4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DA57-0EC1-0CBC-699E-C5F7F924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05802-F38C-B29D-DBF0-4C0E34DB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52CE-E1F9-19C3-D1D1-4D2FDDFF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4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B8C0-AE8F-C7D4-C53A-EB9DECE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2C0BA-BACE-6183-7ADC-165C18CA4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038FF-2A24-CA8C-DF3C-99BD742C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D6722-4DEA-C5A8-FEC5-6E329B84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5AA75-BDC5-B59B-35B5-3EA7C0B7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047A-55B3-5522-68E0-B76F52CE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8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3754E-765E-8011-C918-3401DA6A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7056B-8DC8-697B-198C-36AE7634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824C-B557-FDFD-1CDF-8076D3321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9A6B-7E1C-4251-A878-6BAB2D39B86E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1F06-1230-7186-2DC7-9DAE68CB3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EAD2-5D86-8CC1-BFD4-87E3A3ED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BE24-90B8-4EF3-931C-B1A7BE0B8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3902-AD75-FF17-B2CE-6CC2F7C5A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50D8-8567-9C96-8586-AFD9535BA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A4EC7-D3A2-CAE2-FDC0-589CA2CBA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9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0143-B323-7531-713C-115198C4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 Gothic" panose="020B0502020202020204" pitchFamily="34" charset="0"/>
              </a:rPr>
              <a:t>SCOPE OF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C5B7-1352-E8F2-C3AF-084582E3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the free property listing process for property owners</a:t>
            </a:r>
          </a:p>
          <a:p>
            <a:r>
              <a:rPr lang="en-IN" dirty="0"/>
              <a:t>Platforms </a:t>
            </a:r>
            <a:r>
              <a:rPr lang="en-IN" dirty="0" err="1"/>
              <a:t>analyzed</a:t>
            </a:r>
            <a:r>
              <a:rPr lang="en-IN" dirty="0"/>
              <a:t>: </a:t>
            </a:r>
            <a:r>
              <a:rPr lang="en-IN" dirty="0" err="1"/>
              <a:t>NoBroker</a:t>
            </a:r>
            <a:r>
              <a:rPr lang="en-IN" dirty="0"/>
              <a:t>, 99acres, </a:t>
            </a:r>
            <a:r>
              <a:rPr lang="en-IN" dirty="0" err="1"/>
              <a:t>MagicBricks</a:t>
            </a:r>
            <a:endParaRPr lang="en-IN" dirty="0"/>
          </a:p>
          <a:p>
            <a:r>
              <a:rPr lang="en-IN" dirty="0"/>
              <a:t>Goal: Understand listing flows, highlight solved problems, and spot gaps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154A4785-C3D7-37B6-5BEB-D618BEEF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76" y="4149731"/>
            <a:ext cx="902869" cy="1113478"/>
          </a:xfrm>
          <a:prstGeom prst="rect">
            <a:avLst/>
          </a:prstGeom>
        </p:spPr>
      </p:pic>
      <p:pic>
        <p:nvPicPr>
          <p:cNvPr id="5" name="Picture 4" descr="A black and red text on a white background&#10;&#10;AI-generated content may be incorrect.">
            <a:extLst>
              <a:ext uri="{FF2B5EF4-FFF2-40B4-BE49-F238E27FC236}">
                <a16:creationId xmlns:a16="http://schemas.microsoft.com/office/drawing/2014/main" id="{AB4C3B34-F4CC-3651-D28C-61475AC5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8" y="4052818"/>
            <a:ext cx="3015917" cy="1352520"/>
          </a:xfrm>
          <a:prstGeom prst="rect">
            <a:avLst/>
          </a:prstGeom>
        </p:spPr>
      </p:pic>
      <p:pic>
        <p:nvPicPr>
          <p:cNvPr id="6" name="Picture 5" descr="A red circle with a percent symbol&#10;&#10;AI-generated content may be incorrect.">
            <a:extLst>
              <a:ext uri="{FF2B5EF4-FFF2-40B4-BE49-F238E27FC236}">
                <a16:creationId xmlns:a16="http://schemas.microsoft.com/office/drawing/2014/main" id="{AD1925C1-528B-37B0-F38C-4669B2C1EF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063" t="10101" r="17900" b="11120"/>
          <a:stretch>
            <a:fillRect/>
          </a:stretch>
        </p:blipFill>
        <p:spPr>
          <a:xfrm>
            <a:off x="573007" y="4052817"/>
            <a:ext cx="26354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8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A3C9-CFFE-3C94-E48D-5E415C51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 Gothic" panose="020B0502020202020204" pitchFamily="34" charset="0"/>
              </a:rPr>
              <a:t>ANALYTICAL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B554-2E8F-1D0B-DDAB-F299BF27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Onboarding:</a:t>
            </a:r>
            <a:r>
              <a:rPr lang="en-IN" dirty="0"/>
              <a:t> Evaluation of login options (OTP, email, full signup)</a:t>
            </a:r>
          </a:p>
          <a:p>
            <a:r>
              <a:rPr lang="en-IN" b="1" dirty="0"/>
              <a:t>Property Details Form:</a:t>
            </a:r>
            <a:r>
              <a:rPr lang="en-IN" dirty="0"/>
              <a:t> Assessment of mandatory vs optional fields</a:t>
            </a:r>
          </a:p>
          <a:p>
            <a:r>
              <a:rPr lang="en-IN" b="1" dirty="0"/>
              <a:t>Photos &amp; Videos:</a:t>
            </a:r>
            <a:r>
              <a:rPr lang="en-IN" dirty="0"/>
              <a:t> Ease of upload and content quality</a:t>
            </a:r>
          </a:p>
          <a:p>
            <a:r>
              <a:rPr lang="en-IN" b="1" dirty="0"/>
              <a:t>Pricing &amp; Location:</a:t>
            </a:r>
            <a:r>
              <a:rPr lang="en-IN" dirty="0"/>
              <a:t> Map integration, auto-suggestions, and accuracy</a:t>
            </a:r>
          </a:p>
          <a:p>
            <a:r>
              <a:rPr lang="en-IN" b="1" dirty="0"/>
              <a:t>Post-listing Leads:</a:t>
            </a:r>
            <a:r>
              <a:rPr lang="en-IN" dirty="0"/>
              <a:t> Dashboard visibility, lead management, and verification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219893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39D4-19FC-BCB6-FE3E-273FAA21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60960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COMPARATIVE INSIGHTS: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074D9B-030C-756E-D4C7-0C1031390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66423"/>
              </p:ext>
            </p:extLst>
          </p:nvPr>
        </p:nvGraphicFramePr>
        <p:xfrm>
          <a:off x="0" y="609600"/>
          <a:ext cx="12192000" cy="531956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725599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11569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18066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6863908"/>
                    </a:ext>
                  </a:extLst>
                </a:gridCol>
              </a:tblGrid>
              <a:tr h="826169">
                <a:tc>
                  <a:txBody>
                    <a:bodyPr/>
                    <a:lstStyle/>
                    <a:p>
                      <a:r>
                        <a:rPr lang="en-IN" sz="24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NoBroker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99acres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MagicBricks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69051"/>
                  </a:ext>
                </a:extLst>
              </a:tr>
              <a:tr h="826169">
                <a:tc>
                  <a:txBody>
                    <a:bodyPr/>
                    <a:lstStyle/>
                    <a:p>
                      <a:r>
                        <a:rPr lang="en-IN" sz="2400" dirty="0"/>
                        <a:t>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🟩 OTP </a:t>
                      </a:r>
                      <a:r>
                        <a:rPr lang="en-IN" sz="2400" dirty="0" err="1"/>
                        <a:t>Login,frictionless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🟨</a:t>
                      </a:r>
                      <a:r>
                        <a:rPr lang="en-IN" sz="2400" dirty="0" err="1"/>
                        <a:t>Lengthy,multiple</a:t>
                      </a:r>
                      <a:r>
                        <a:rPr lang="en-IN" sz="2400" dirty="0"/>
                        <a:t>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🟩 </a:t>
                      </a:r>
                      <a:r>
                        <a:rPr lang="en-IN" sz="2400" dirty="0" err="1"/>
                        <a:t>Streamlined,intuitive</a:t>
                      </a:r>
                      <a:endParaRPr lang="en-IN" sz="2400" dirty="0"/>
                    </a:p>
                  </a:txBody>
                  <a:tcP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979140"/>
                  </a:ext>
                </a:extLst>
              </a:tr>
              <a:tr h="826169">
                <a:tc>
                  <a:txBody>
                    <a:bodyPr/>
                    <a:lstStyle/>
                    <a:p>
                      <a:r>
                        <a:rPr lang="en-IN" sz="2400" dirty="0"/>
                        <a:t>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🟩 Smart </a:t>
                      </a:r>
                      <a:r>
                        <a:rPr lang="en-IN" sz="2400" dirty="0" err="1"/>
                        <a:t>suggestions,low</a:t>
                      </a:r>
                      <a:r>
                        <a:rPr lang="en-IN" sz="2400" dirty="0"/>
                        <a:t> friction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🟥 Many mandatory fields</a:t>
                      </a:r>
                    </a:p>
                  </a:txBody>
                  <a:tcPr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🟩 </a:t>
                      </a:r>
                      <a:r>
                        <a:rPr lang="en-IN" sz="2400" dirty="0" err="1"/>
                        <a:t>Balanced,clear,user</a:t>
                      </a:r>
                      <a:r>
                        <a:rPr lang="en-IN" sz="2400" dirty="0"/>
                        <a:t> 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88522"/>
                  </a:ext>
                </a:extLst>
              </a:tr>
              <a:tr h="826169">
                <a:tc>
                  <a:txBody>
                    <a:bodyPr/>
                    <a:lstStyle/>
                    <a:p>
                      <a:r>
                        <a:rPr lang="en-IN" sz="2400" dirty="0"/>
                        <a:t>Photos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🟨Basic Upload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🟨Standard Upload only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🟩 AI-assisted, enhanced visuals</a:t>
                      </a:r>
                    </a:p>
                  </a:txBody>
                  <a:tcP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8228"/>
                  </a:ext>
                </a:extLst>
              </a:tr>
              <a:tr h="826169">
                <a:tc>
                  <a:txBody>
                    <a:bodyPr/>
                    <a:lstStyle/>
                    <a:p>
                      <a:r>
                        <a:rPr lang="en-IN" sz="2400" dirty="0"/>
                        <a:t>Pricing &amp; 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🟩 Auto-suggests </a:t>
                      </a:r>
                      <a:r>
                        <a:rPr lang="en-IN" sz="2400" dirty="0" err="1"/>
                        <a:t>rent,fast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🟥 Magic picker, cumbersome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🟩 Smooth ,Intuitive</a:t>
                      </a:r>
                    </a:p>
                  </a:txBody>
                  <a:tcPr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23896"/>
                  </a:ext>
                </a:extLst>
              </a:tr>
              <a:tr h="826169">
                <a:tc>
                  <a:txBody>
                    <a:bodyPr/>
                    <a:lstStyle/>
                    <a:p>
                      <a:r>
                        <a:rPr lang="en-IN" sz="2400" dirty="0"/>
                        <a:t>Post-Listing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🟨Pain plan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🟨Leads delayed till verification</a:t>
                      </a:r>
                    </a:p>
                  </a:txBody>
                  <a:tcPr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🟥 Aggressive upsells</a:t>
                      </a:r>
                    </a:p>
                  </a:txBody>
                  <a:tcPr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054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96DB61-1A06-D8BD-312B-22720E7AD430}"/>
              </a:ext>
            </a:extLst>
          </p:cNvPr>
          <p:cNvSpPr txBox="1"/>
          <p:nvPr/>
        </p:nvSpPr>
        <p:spPr>
          <a:xfrm>
            <a:off x="0" y="606391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Insight:</a:t>
            </a:r>
            <a:r>
              <a:rPr lang="en-IN" sz="2400" dirty="0"/>
              <a:t> </a:t>
            </a:r>
            <a:r>
              <a:rPr lang="en-IN" sz="2400" dirty="0" err="1"/>
              <a:t>NoBroker</a:t>
            </a:r>
            <a:r>
              <a:rPr lang="en-IN" sz="2400" dirty="0"/>
              <a:t> excels in speed and simplicity, 99acres emphasizes trust and coverage, </a:t>
            </a:r>
            <a:r>
              <a:rPr lang="en-IN" sz="2400" dirty="0" err="1"/>
              <a:t>MagicBricks</a:t>
            </a:r>
            <a:r>
              <a:rPr lang="en-IN" sz="2400" dirty="0"/>
              <a:t> focuses on marketing polish and visibility.</a:t>
            </a:r>
          </a:p>
        </p:txBody>
      </p:sp>
    </p:spTree>
    <p:extLst>
      <p:ext uri="{BB962C8B-B14F-4D97-AF65-F5344CB8AC3E}">
        <p14:creationId xmlns:p14="http://schemas.microsoft.com/office/powerpoint/2010/main" val="39038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A41F-1C65-CA3F-8149-DEE1C319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entury Gothic" panose="020B0502020202020204" pitchFamily="34" charset="0"/>
              </a:rPr>
              <a:t>HOW PLATFORMS ADDRESS CORE NEEDS: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6706-86FB-FA4C-8358-DAF54CE8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dirty="0" err="1"/>
              <a:t>NoBroker:</a:t>
            </a:r>
            <a:r>
              <a:rPr lang="en-IN" dirty="0" err="1"/>
              <a:t>Direct</a:t>
            </a:r>
            <a:r>
              <a:rPr lang="en-IN" dirty="0"/>
              <a:t>, Cost-Efficient Connections</a:t>
            </a:r>
          </a:p>
          <a:p>
            <a:r>
              <a:rPr lang="en-IN" dirty="0"/>
              <a:t>Pain Points Addressed:</a:t>
            </a:r>
          </a:p>
          <a:p>
            <a:pPr marL="0" indent="0">
              <a:buNone/>
            </a:pPr>
            <a:r>
              <a:rPr lang="en-IN" dirty="0"/>
              <a:t>        Eliminates broker fees, reducing costs for owners and tenants</a:t>
            </a:r>
          </a:p>
          <a:p>
            <a:pPr marL="0" indent="0">
              <a:buNone/>
            </a:pPr>
            <a:r>
              <a:rPr lang="en-IN" dirty="0"/>
              <a:t>        Enables direct communication, improving transparency and trust</a:t>
            </a:r>
          </a:p>
          <a:p>
            <a:pPr marL="0" indent="0">
              <a:buNone/>
            </a:pPr>
            <a:r>
              <a:rPr lang="en-IN" dirty="0"/>
              <a:t>        Simplified onboarding and listing form minimize friction</a:t>
            </a:r>
          </a:p>
          <a:p>
            <a:r>
              <a:rPr lang="en-IN" b="1" dirty="0"/>
              <a:t>Impact:</a:t>
            </a:r>
            <a:r>
              <a:rPr lang="en-IN" dirty="0"/>
              <a:t> Owners save money and time; tenants gain direct access to verified listings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5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AF36-8826-7636-B018-26B2FC3D1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463"/>
            <a:ext cx="12192000" cy="6529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2. 99acres – Trust &amp; Reach</a:t>
            </a:r>
          </a:p>
          <a:p>
            <a:r>
              <a:rPr lang="en-IN" dirty="0"/>
              <a:t>Pain Points Addressed:</a:t>
            </a:r>
          </a:p>
          <a:p>
            <a:pPr marL="0" indent="0">
              <a:buNone/>
            </a:pPr>
            <a:r>
              <a:rPr lang="en-IN" dirty="0"/>
              <a:t>         Verification processes increase listing credibility</a:t>
            </a:r>
          </a:p>
          <a:p>
            <a:pPr marL="0" indent="0">
              <a:buNone/>
            </a:pPr>
            <a:r>
              <a:rPr lang="en-IN" dirty="0"/>
              <a:t>         Broad platform reach ensures higher visibility for property owners</a:t>
            </a:r>
          </a:p>
          <a:p>
            <a:pPr marL="0" indent="0">
              <a:buNone/>
            </a:pPr>
            <a:r>
              <a:rPr lang="en-IN" dirty="0"/>
              <a:t>         Standardized forms enforce completeness of information</a:t>
            </a:r>
          </a:p>
          <a:p>
            <a:r>
              <a:rPr lang="en-IN" b="1" dirty="0"/>
              <a:t>Impact:</a:t>
            </a:r>
            <a:r>
              <a:rPr lang="en-IN" dirty="0"/>
              <a:t> Reduces uncertainty for tenants, builds trust and reliability for listings</a:t>
            </a:r>
          </a:p>
          <a:p>
            <a:pPr marL="0" indent="0">
              <a:buNone/>
            </a:pPr>
            <a:r>
              <a:rPr lang="en-IN" b="1" dirty="0"/>
              <a:t>3. </a:t>
            </a:r>
            <a:r>
              <a:rPr lang="en-IN" b="1" dirty="0" err="1"/>
              <a:t>MagicBricks</a:t>
            </a:r>
            <a:r>
              <a:rPr lang="en-IN" b="1" dirty="0"/>
              <a:t> – Marketing &amp; Visibility</a:t>
            </a:r>
          </a:p>
          <a:p>
            <a:r>
              <a:rPr lang="en-IN" dirty="0"/>
              <a:t>Pain Points Addressed:</a:t>
            </a:r>
          </a:p>
          <a:p>
            <a:pPr marL="0" indent="0">
              <a:buNone/>
            </a:pPr>
            <a:r>
              <a:rPr lang="en-IN" dirty="0"/>
              <a:t>          AI-enhanced photo uploads improve listing presentation</a:t>
            </a:r>
          </a:p>
          <a:p>
            <a:pPr marL="0" indent="0">
              <a:buNone/>
            </a:pPr>
            <a:r>
              <a:rPr lang="en-IN" dirty="0"/>
              <a:t>          Premium placement increases visibility and lead quality</a:t>
            </a:r>
          </a:p>
          <a:p>
            <a:pPr marL="0" indent="0">
              <a:buNone/>
            </a:pPr>
            <a:r>
              <a:rPr lang="en-IN" dirty="0"/>
              <a:t>          Smooth pricing &amp; location suggestions reduce cognitive load</a:t>
            </a:r>
          </a:p>
          <a:p>
            <a:pPr marL="0" indent="0">
              <a:buNone/>
            </a:pPr>
            <a:r>
              <a:rPr lang="en-IN" b="1" dirty="0"/>
              <a:t>Impact:</a:t>
            </a:r>
            <a:r>
              <a:rPr lang="en-IN" dirty="0"/>
              <a:t> Properties attract more interest, owners can market listings effectively</a:t>
            </a:r>
          </a:p>
        </p:txBody>
      </p:sp>
    </p:spTree>
    <p:extLst>
      <p:ext uri="{BB962C8B-B14F-4D97-AF65-F5344CB8AC3E}">
        <p14:creationId xmlns:p14="http://schemas.microsoft.com/office/powerpoint/2010/main" val="300513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1AA753-A909-6DD5-150F-91990DD98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07994"/>
              </p:ext>
            </p:extLst>
          </p:nvPr>
        </p:nvGraphicFramePr>
        <p:xfrm>
          <a:off x="144380" y="1090863"/>
          <a:ext cx="12047619" cy="5534525"/>
        </p:xfrm>
        <a:graphic>
          <a:graphicData uri="http://schemas.openxmlformats.org/drawingml/2006/table">
            <a:tbl>
              <a:tblPr firstRow="1" bandRow="1"/>
              <a:tblGrid>
                <a:gridCol w="4015873">
                  <a:extLst>
                    <a:ext uri="{9D8B030D-6E8A-4147-A177-3AD203B41FA5}">
                      <a16:colId xmlns:a16="http://schemas.microsoft.com/office/drawing/2014/main" val="2386835548"/>
                    </a:ext>
                  </a:extLst>
                </a:gridCol>
                <a:gridCol w="4015873">
                  <a:extLst>
                    <a:ext uri="{9D8B030D-6E8A-4147-A177-3AD203B41FA5}">
                      <a16:colId xmlns:a16="http://schemas.microsoft.com/office/drawing/2014/main" val="1624597439"/>
                    </a:ext>
                  </a:extLst>
                </a:gridCol>
                <a:gridCol w="4015873">
                  <a:extLst>
                    <a:ext uri="{9D8B030D-6E8A-4147-A177-3AD203B41FA5}">
                      <a16:colId xmlns:a16="http://schemas.microsoft.com/office/drawing/2014/main" val="273647096"/>
                    </a:ext>
                  </a:extLst>
                </a:gridCol>
              </a:tblGrid>
              <a:tr h="110690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NoBroker</a:t>
                      </a:r>
                      <a:r>
                        <a:rPr lang="en-IN" sz="2400" b="1" dirty="0"/>
                        <a:t> </a:t>
                      </a:r>
                      <a:r>
                        <a:rPr lang="en-IN" sz="2400" dirty="0"/>
                        <a:t> 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99acres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err="1"/>
                        <a:t>MagicBricks</a:t>
                      </a:r>
                      <a:r>
                        <a:rPr lang="en-IN" sz="24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40513"/>
                  </a:ext>
                </a:extLst>
              </a:tr>
              <a:tr h="1106905">
                <a:tc>
                  <a:txBody>
                    <a:bodyPr/>
                    <a:lstStyle/>
                    <a:p>
                      <a:r>
                        <a:rPr lang="en-IN" dirty="0"/>
                        <a:t>Eliminates broker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Verified listings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AI-enhanced photos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65633"/>
                  </a:ext>
                </a:extLst>
              </a:tr>
              <a:tr h="1106905">
                <a:tc>
                  <a:txBody>
                    <a:bodyPr/>
                    <a:lstStyle/>
                    <a:p>
                      <a:r>
                        <a:rPr lang="en-IN" dirty="0"/>
                        <a:t>Direct owner-tenant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Broad 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Premium 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56028"/>
                  </a:ext>
                </a:extLst>
              </a:tr>
              <a:tr h="1106905">
                <a:tc>
                  <a:txBody>
                    <a:bodyPr/>
                    <a:lstStyle/>
                    <a:p>
                      <a:r>
                        <a:rPr lang="en-IN" dirty="0"/>
                        <a:t>Simplified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Standardized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Smooth pricing &amp;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28362"/>
                  </a:ext>
                </a:extLst>
              </a:tr>
              <a:tr h="1106905">
                <a:tc>
                  <a:txBody>
                    <a:bodyPr/>
                    <a:lstStyle/>
                    <a:p>
                      <a:r>
                        <a:rPr lang="en-IN" b="1" dirty="0"/>
                        <a:t>Impact:</a:t>
                      </a:r>
                      <a:r>
                        <a:rPr lang="en-IN" dirty="0"/>
                        <a:t> Owners save money and connect directly with tenants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Impact:</a:t>
                      </a:r>
                      <a:r>
                        <a:rPr lang="en-IN" dirty="0"/>
                        <a:t> Increased trust and listing 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Impact:</a:t>
                      </a:r>
                      <a:r>
                        <a:rPr lang="en-IN" dirty="0"/>
                        <a:t> Better listing presentation and higher engagement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03878"/>
                  </a:ext>
                </a:extLst>
              </a:tr>
            </a:tbl>
          </a:graphicData>
        </a:graphic>
      </p:graphicFrame>
      <p:pic>
        <p:nvPicPr>
          <p:cNvPr id="8" name="Picture 7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A54C4BBF-786B-E23B-E5AB-F91EF2D5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66" y="91078"/>
            <a:ext cx="902869" cy="902869"/>
          </a:xfrm>
          <a:prstGeom prst="rect">
            <a:avLst/>
          </a:prstGeom>
        </p:spPr>
      </p:pic>
      <p:pic>
        <p:nvPicPr>
          <p:cNvPr id="10" name="Picture 9" descr="A black and red text on a white background&#10;&#10;AI-generated content may be incorrect.">
            <a:extLst>
              <a:ext uri="{FF2B5EF4-FFF2-40B4-BE49-F238E27FC236}">
                <a16:creationId xmlns:a16="http://schemas.microsoft.com/office/drawing/2014/main" id="{0763772F-7930-161F-99E0-1E02BE73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988" y="-5835"/>
            <a:ext cx="3015917" cy="1096697"/>
          </a:xfrm>
          <a:prstGeom prst="rect">
            <a:avLst/>
          </a:prstGeom>
        </p:spPr>
      </p:pic>
      <p:pic>
        <p:nvPicPr>
          <p:cNvPr id="14" name="Picture 13" descr="A red circle with a percent symbol&#10;&#10;AI-generated content may be incorrect.">
            <a:extLst>
              <a:ext uri="{FF2B5EF4-FFF2-40B4-BE49-F238E27FC236}">
                <a16:creationId xmlns:a16="http://schemas.microsoft.com/office/drawing/2014/main" id="{E99FF1CE-BE32-528E-D15F-CE8E566996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063" t="10101" r="17900" b="11120"/>
          <a:stretch>
            <a:fillRect/>
          </a:stretch>
        </p:blipFill>
        <p:spPr>
          <a:xfrm>
            <a:off x="877807" y="-80892"/>
            <a:ext cx="2282487" cy="10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DAA0-0449-F082-5A34-8BDE582E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210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Century Gothic" panose="020B0502020202020204" pitchFamily="34" charset="0"/>
              </a:rPr>
              <a:t>STRATEGIC RECOMMENDATIONS: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8E06D20-F693-B391-B8FB-71AC16CD9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21917"/>
              </p:ext>
            </p:extLst>
          </p:nvPr>
        </p:nvGraphicFramePr>
        <p:xfrm>
          <a:off x="256674" y="1026696"/>
          <a:ext cx="11742822" cy="5486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871411">
                  <a:extLst>
                    <a:ext uri="{9D8B030D-6E8A-4147-A177-3AD203B41FA5}">
                      <a16:colId xmlns:a16="http://schemas.microsoft.com/office/drawing/2014/main" val="2339263662"/>
                    </a:ext>
                  </a:extLst>
                </a:gridCol>
                <a:gridCol w="5871411">
                  <a:extLst>
                    <a:ext uri="{9D8B030D-6E8A-4147-A177-3AD203B41FA5}">
                      <a16:colId xmlns:a16="http://schemas.microsoft.com/office/drawing/2014/main" val="2848242062"/>
                    </a:ext>
                  </a:extLst>
                </a:gridCol>
              </a:tblGrid>
              <a:tr h="487681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RATIONALE &amp; EXPECTED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21854"/>
                  </a:ext>
                </a:extLst>
              </a:tr>
              <a:tr h="2682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 </a:t>
                      </a:r>
                      <a:r>
                        <a:rPr lang="en-IN" sz="2000" b="1" dirty="0"/>
                        <a:t>Smart Autofill &amp; Price Suggestions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What:</a:t>
                      </a:r>
                      <a:r>
                        <a:rPr lang="en-IN" sz="2000" dirty="0"/>
                        <a:t> Pull property details from maps, suggest rent/sale prices using comparable listings.</a:t>
                      </a:r>
                      <a:br>
                        <a:rPr lang="en-IN" sz="2000" dirty="0"/>
                      </a:br>
                      <a:r>
                        <a:rPr lang="en-IN" sz="2000" b="1" dirty="0"/>
                        <a:t>Why:</a:t>
                      </a:r>
                      <a:r>
                        <a:rPr lang="en-IN" sz="2000" dirty="0"/>
                        <a:t> Reduces manual effort, speeds up listing creation, increases accuracy.</a:t>
                      </a:r>
                      <a:br>
                        <a:rPr lang="en-IN" sz="2000" dirty="0"/>
                      </a:br>
                      <a:r>
                        <a:rPr lang="en-IN" sz="2000" b="1" dirty="0"/>
                        <a:t>Impact:</a:t>
                      </a:r>
                      <a:r>
                        <a:rPr lang="en-IN" sz="2000" dirty="0"/>
                        <a:t> Fewer abandoned listings, faster onboarding, more confident users.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52848"/>
                  </a:ext>
                </a:extLst>
              </a:tr>
              <a:tr h="2316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Progressive Form Design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What</a:t>
                      </a:r>
                      <a:r>
                        <a:rPr lang="en-IN" sz="2000" dirty="0"/>
                        <a:t>: Present a short form first; reveal advanced fields later</a:t>
                      </a:r>
                      <a:br>
                        <a:rPr lang="en-IN" sz="2000" dirty="0"/>
                      </a:br>
                      <a:r>
                        <a:rPr lang="en-IN" sz="2000" b="1" dirty="0"/>
                        <a:t>Why</a:t>
                      </a:r>
                      <a:r>
                        <a:rPr lang="en-IN" sz="2000" dirty="0"/>
                        <a:t>: Minimizes drop-offs and cognitive load</a:t>
                      </a:r>
                      <a:br>
                        <a:rPr lang="en-IN" sz="2000" dirty="0"/>
                      </a:br>
                      <a:r>
                        <a:rPr lang="en-IN" sz="2000" b="1" dirty="0"/>
                        <a:t>Impact</a:t>
                      </a:r>
                      <a:r>
                        <a:rPr lang="en-IN" sz="2000" dirty="0"/>
                        <a:t>: Improves completion rate without compromising data quality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5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2062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Century Gothic" panose="020B0502020202020204" pitchFamily="34" charset="0"/>
              </a:rPr>
              <a:t>Conclusion / Key Takeaways</a:t>
            </a:r>
            <a:r>
              <a:rPr lang="en-IN" b="1" dirty="0">
                <a:latin typeface="Century Gothic" panose="020B0502020202020204" pitchFamily="34" charset="0"/>
              </a:rPr>
              <a:t>:</a:t>
            </a:r>
            <a:endParaRPr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12" y="934948"/>
            <a:ext cx="11815281" cy="5691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 </a:t>
            </a:r>
            <a:r>
              <a:rPr sz="2400" dirty="0"/>
              <a:t>Platform positioning differs:</a:t>
            </a:r>
          </a:p>
          <a:p>
            <a:r>
              <a:rPr sz="2400" dirty="0"/>
              <a:t> </a:t>
            </a:r>
            <a:r>
              <a:rPr sz="2400" b="1" dirty="0" err="1"/>
              <a:t>NoBroker</a:t>
            </a:r>
            <a:r>
              <a:rPr sz="2400" b="1" dirty="0"/>
              <a:t> </a:t>
            </a:r>
            <a:r>
              <a:rPr sz="2400" dirty="0"/>
              <a:t>→ Cost-efficiency &amp; speed</a:t>
            </a:r>
          </a:p>
          <a:p>
            <a:r>
              <a:rPr sz="2400" b="1" dirty="0"/>
              <a:t> 99acres </a:t>
            </a:r>
            <a:r>
              <a:rPr sz="2400" dirty="0"/>
              <a:t>→ Trust &amp; scale</a:t>
            </a:r>
          </a:p>
          <a:p>
            <a:r>
              <a:rPr sz="2400" b="1" dirty="0"/>
              <a:t> </a:t>
            </a:r>
            <a:r>
              <a:rPr sz="2400" b="1" dirty="0" err="1"/>
              <a:t>MagicBricks</a:t>
            </a:r>
            <a:r>
              <a:rPr sz="2400" b="1" dirty="0"/>
              <a:t> </a:t>
            </a:r>
            <a:r>
              <a:rPr sz="2400" dirty="0"/>
              <a:t>→ Marketing &amp; visibility</a:t>
            </a:r>
          </a:p>
          <a:p>
            <a:endParaRPr sz="2400" dirty="0"/>
          </a:p>
          <a:p>
            <a:r>
              <a:rPr sz="2400" b="1" dirty="0"/>
              <a:t>Common frictions remain</a:t>
            </a:r>
            <a:r>
              <a:rPr sz="2400" dirty="0"/>
              <a:t>: Long forms, upselling, delayed leads</a:t>
            </a:r>
          </a:p>
          <a:p>
            <a:endParaRPr sz="2400" dirty="0"/>
          </a:p>
          <a:p>
            <a:r>
              <a:rPr sz="2400" b="1" dirty="0"/>
              <a:t>Strategic opportunity</a:t>
            </a:r>
            <a:r>
              <a:rPr sz="2400" dirty="0"/>
              <a:t>: Simplify onboarding, automate data, balance monetization with trust</a:t>
            </a:r>
          </a:p>
          <a:p>
            <a:endParaRPr sz="2400" dirty="0"/>
          </a:p>
          <a:p>
            <a:r>
              <a:rPr sz="2400" b="1" dirty="0"/>
              <a:t>Closing Insight</a:t>
            </a:r>
            <a:r>
              <a:rPr sz="2400" dirty="0"/>
              <a:t>: Future growth lies in reducing friction while sustaining monetization.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561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PowerPoint Presentation</vt:lpstr>
      <vt:lpstr>SCOPE OF STUDY:</vt:lpstr>
      <vt:lpstr>ANALYTICAL APPROACH:</vt:lpstr>
      <vt:lpstr>COMPARATIVE INSIGHTS:</vt:lpstr>
      <vt:lpstr>HOW PLATFORMS ADDRESS CORE NEEDS:</vt:lpstr>
      <vt:lpstr>PowerPoint Presentation</vt:lpstr>
      <vt:lpstr>PowerPoint Presentation</vt:lpstr>
      <vt:lpstr>STRATEGIC RECOMMENDATIONS:</vt:lpstr>
      <vt:lpstr>Conclusion / Key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G.Sai Gautham</dc:creator>
  <cp:lastModifiedBy>G.Sai Gautham</cp:lastModifiedBy>
  <cp:revision>2</cp:revision>
  <dcterms:created xsi:type="dcterms:W3CDTF">2025-09-09T05:07:42Z</dcterms:created>
  <dcterms:modified xsi:type="dcterms:W3CDTF">2025-09-09T08:51:47Z</dcterms:modified>
</cp:coreProperties>
</file>