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FF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th\Desktop\FAMPAY%20ASSIGNMENT\metric1%20AVG%20TRANSACTIONS%20PER%20MONTH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th\Desktop\FAMPAY%20ASSIGNMENT\metric2%20AVG%20NUM%20OF%20DAYS%20TO%20FIRST%20TRANSACTIO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th\Desktop\FAMPAY%20ASSIGNMENT\metric3%20TRANSACTION%20TYPE%20DISTRIBUTIO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th\Desktop\FAMPAY%20ASSIGNMENT\metric4%20AVG%20TRANSACTION%20VALU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th\Desktop\FAMPAY%20ASSIGNMENT\metric5%20AGE%20GROUP%20DISTRIBUTION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th\Desktop\FAMPAY%20ASSIGNMENT\metric6%20AVG%20ACTIVE%20MONTH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th\Desktop\FAMPAY%20ASSIGNMENT\metric7%20SINGLE%20vs%20MULTI%20TYPE%20USER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8117482161268175E-2"/>
          <c:y val="1.3678495753204034E-2"/>
          <c:w val="0.89241377821569057"/>
          <c:h val="0.88395699136280181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'metric1 AVG TRANSACTIONS PER MO'!$B$1</c:f>
              <c:strCache>
                <c:ptCount val="1"/>
                <c:pt idx="0">
                  <c:v>avg_transactions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66FF6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0-6298-4E97-9B25-4B5F2620AFF7}"/>
              </c:ext>
            </c:extLst>
          </c:dPt>
          <c:dPt>
            <c:idx val="1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6298-4E97-9B25-4B5F2620AFF7}"/>
              </c:ext>
            </c:extLst>
          </c:dPt>
          <c:dLbls>
            <c:dLbl>
              <c:idx val="0"/>
              <c:layout>
                <c:manualLayout>
                  <c:x val="-2.5000000000000001E-2"/>
                  <c:y val="-4.16666666666667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298-4E97-9B25-4B5F2620AFF7}"/>
                </c:ext>
              </c:extLst>
            </c:dLbl>
            <c:dLbl>
              <c:idx val="1"/>
              <c:layout>
                <c:manualLayout>
                  <c:x val="8.3333333333333332E-3"/>
                  <c:y val="-5.0925925925925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298-4E97-9B25-4B5F2620AF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'metric1 AVG TRANSACTIONS PER MO'!$A$2:$A$3</c:f>
              <c:strCache>
                <c:ptCount val="2"/>
                <c:pt idx="0">
                  <c:v>Retained</c:v>
                </c:pt>
                <c:pt idx="1">
                  <c:v>Not Retained</c:v>
                </c:pt>
              </c:strCache>
            </c:strRef>
          </c:cat>
          <c:val>
            <c:numRef>
              <c:f>'metric1 AVG TRANSACTIONS PER MO'!$B$2:$B$3</c:f>
              <c:numCache>
                <c:formatCode>General</c:formatCode>
                <c:ptCount val="2"/>
                <c:pt idx="0">
                  <c:v>5.73</c:v>
                </c:pt>
                <c:pt idx="1">
                  <c:v>2.66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98-4E97-9B25-4B5F2620AFF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35439808"/>
        <c:axId val="935456608"/>
        <c:axId val="630811776"/>
      </c:bar3DChart>
      <c:catAx>
        <c:axId val="93543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5456608"/>
        <c:crosses val="autoZero"/>
        <c:auto val="1"/>
        <c:lblAlgn val="ctr"/>
        <c:lblOffset val="100"/>
        <c:noMultiLvlLbl val="0"/>
      </c:catAx>
      <c:valAx>
        <c:axId val="93545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5439808"/>
        <c:crosses val="autoZero"/>
        <c:crossBetween val="between"/>
      </c:valAx>
      <c:serAx>
        <c:axId val="630811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5456608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'metric2 AVG NUM OF DAYS TO FIRS'!$B$1</c:f>
              <c:strCache>
                <c:ptCount val="1"/>
                <c:pt idx="0">
                  <c:v>avg_days2_first_txn</c:v>
                </c:pt>
              </c:strCache>
            </c:strRef>
          </c:tx>
          <c:spPr>
            <a:solidFill>
              <a:srgbClr val="66FF66"/>
            </a:solidFill>
            <a:ln>
              <a:noFill/>
            </a:ln>
            <a:effectLst/>
            <a:sp3d/>
          </c:spPr>
          <c:invertIfNegative val="0"/>
          <c:dPt>
            <c:idx val="1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D7BF-4348-8E8F-0C94085B3B50}"/>
              </c:ext>
            </c:extLst>
          </c:dPt>
          <c:dLbls>
            <c:dLbl>
              <c:idx val="0"/>
              <c:layout>
                <c:manualLayout>
                  <c:x val="-6.038647342995169E-3"/>
                  <c:y val="-0.12842026981126264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2-D7BF-4348-8E8F-0C94085B3B50}"/>
                </c:ext>
              </c:extLst>
            </c:dLbl>
            <c:dLbl>
              <c:idx val="1"/>
              <c:layout>
                <c:manualLayout>
                  <c:x val="1.2077294685990338E-3"/>
                  <c:y val="-8.7559274871315443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D7BF-4348-8E8F-0C94085B3B50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'metric2 AVG NUM OF DAYS TO FIRS'!$A$2:$A$3</c:f>
              <c:strCache>
                <c:ptCount val="2"/>
                <c:pt idx="0">
                  <c:v>Retained</c:v>
                </c:pt>
                <c:pt idx="1">
                  <c:v>Not Retained</c:v>
                </c:pt>
              </c:strCache>
            </c:strRef>
          </c:cat>
          <c:val>
            <c:numRef>
              <c:f>'metric2 AVG NUM OF DAYS TO FIRS'!$B$2:$B$3</c:f>
              <c:numCache>
                <c:formatCode>General</c:formatCode>
                <c:ptCount val="2"/>
                <c:pt idx="0">
                  <c:v>3.8181818179999998</c:v>
                </c:pt>
                <c:pt idx="1">
                  <c:v>29.10810811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BF-4348-8E8F-0C94085B3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18786911"/>
        <c:axId val="818781151"/>
        <c:axId val="817581407"/>
      </c:bar3DChart>
      <c:catAx>
        <c:axId val="818786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781151"/>
        <c:crosses val="autoZero"/>
        <c:auto val="1"/>
        <c:lblAlgn val="ctr"/>
        <c:lblOffset val="100"/>
        <c:noMultiLvlLbl val="0"/>
      </c:catAx>
      <c:valAx>
        <c:axId val="818781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786911"/>
        <c:crosses val="autoZero"/>
        <c:crossBetween val="between"/>
      </c:valAx>
      <c:serAx>
        <c:axId val="8175814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781151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'metric3 TRANSACTION TYPE DISTRI'!$C$1</c:f>
              <c:strCache>
                <c:ptCount val="1"/>
                <c:pt idx="0">
                  <c:v>txn_count</c:v>
                </c:pt>
              </c:strCache>
            </c:strRef>
          </c:tx>
          <c:spPr>
            <a:solidFill>
              <a:srgbClr val="66FF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1FF-4764-AEB0-2BCF4F2FFCB4}"/>
              </c:ext>
            </c:extLst>
          </c:dPt>
          <c:dPt>
            <c:idx val="1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FF-4764-AEB0-2BCF4F2FFCB4}"/>
              </c:ext>
            </c:extLst>
          </c:dPt>
          <c:dPt>
            <c:idx val="2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1FF-4764-AEB0-2BCF4F2FFCB4}"/>
              </c:ext>
            </c:extLst>
          </c:dPt>
          <c:dPt>
            <c:idx val="3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FF-4764-AEB0-2BCF4F2FFC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'metric3 TRANSACTION TYPE DISTRI'!$A$2:$B$9</c:f>
              <c:multiLvlStrCache>
                <c:ptCount val="8"/>
                <c:lvl>
                  <c:pt idx="0">
                    <c:v>Debit to merchant account</c:v>
                  </c:pt>
                  <c:pt idx="1">
                    <c:v>Debit to personal account</c:v>
                  </c:pt>
                  <c:pt idx="2">
                    <c:v>Card transaction</c:v>
                  </c:pt>
                  <c:pt idx="3">
                    <c:v>Credit</c:v>
                  </c:pt>
                  <c:pt idx="4">
                    <c:v>Credit</c:v>
                  </c:pt>
                  <c:pt idx="5">
                    <c:v>Debit to personal account</c:v>
                  </c:pt>
                  <c:pt idx="6">
                    <c:v>Card transaction</c:v>
                  </c:pt>
                  <c:pt idx="7">
                    <c:v>Debit to merchant account</c:v>
                  </c:pt>
                </c:lvl>
                <c:lvl>
                  <c:pt idx="0">
                    <c:v>Not Retained</c:v>
                  </c:pt>
                  <c:pt idx="1">
                    <c:v>Not Retained</c:v>
                  </c:pt>
                  <c:pt idx="2">
                    <c:v>Not Retained</c:v>
                  </c:pt>
                  <c:pt idx="3">
                    <c:v>Not Retained</c:v>
                  </c:pt>
                  <c:pt idx="4">
                    <c:v>Retained</c:v>
                  </c:pt>
                  <c:pt idx="5">
                    <c:v>Retained</c:v>
                  </c:pt>
                  <c:pt idx="6">
                    <c:v>Retained</c:v>
                  </c:pt>
                  <c:pt idx="7">
                    <c:v>Retained</c:v>
                  </c:pt>
                </c:lvl>
              </c:multiLvlStrCache>
            </c:multiLvlStrRef>
          </c:cat>
          <c:val>
            <c:numRef>
              <c:f>'metric3 TRANSACTION TYPE DISTRI'!$C$2:$C$9</c:f>
              <c:numCache>
                <c:formatCode>General</c:formatCode>
                <c:ptCount val="8"/>
                <c:pt idx="0">
                  <c:v>56</c:v>
                </c:pt>
                <c:pt idx="1">
                  <c:v>49</c:v>
                </c:pt>
                <c:pt idx="2">
                  <c:v>48</c:v>
                </c:pt>
                <c:pt idx="3">
                  <c:v>44</c:v>
                </c:pt>
                <c:pt idx="4">
                  <c:v>23</c:v>
                </c:pt>
                <c:pt idx="5">
                  <c:v>17</c:v>
                </c:pt>
                <c:pt idx="6">
                  <c:v>12</c:v>
                </c:pt>
                <c:pt idx="7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FF-4764-AEB0-2BCF4F2FFC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97993119"/>
        <c:axId val="397993599"/>
      </c:barChart>
      <c:catAx>
        <c:axId val="397993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993599"/>
        <c:crosses val="autoZero"/>
        <c:auto val="1"/>
        <c:lblAlgn val="ctr"/>
        <c:lblOffset val="100"/>
        <c:noMultiLvlLbl val="0"/>
      </c:catAx>
      <c:valAx>
        <c:axId val="397993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993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'metric4 AVG TRANSACTION VALUE'!$B$1</c:f>
              <c:strCache>
                <c:ptCount val="1"/>
                <c:pt idx="0">
                  <c:v>avg_txn_value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66FF6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8DF0-47B9-9E73-B2E1A0E6ED1F}"/>
              </c:ext>
            </c:extLst>
          </c:dPt>
          <c:dPt>
            <c:idx val="1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8DF0-47B9-9E73-B2E1A0E6ED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'metric4 AVG TRANSACTION VALUE'!$A$2:$A$3</c:f>
              <c:strCache>
                <c:ptCount val="2"/>
                <c:pt idx="0">
                  <c:v>Retained</c:v>
                </c:pt>
                <c:pt idx="1">
                  <c:v>Not Retained</c:v>
                </c:pt>
              </c:strCache>
            </c:strRef>
          </c:cat>
          <c:val>
            <c:numRef>
              <c:f>'metric4 AVG TRANSACTION VALUE'!$B$2:$B$3</c:f>
              <c:numCache>
                <c:formatCode>General</c:formatCode>
                <c:ptCount val="2"/>
                <c:pt idx="0">
                  <c:v>2660.6919050000001</c:v>
                </c:pt>
                <c:pt idx="1">
                  <c:v>2564.6277660000001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F0-47B9-9E73-B2E1A0E6ED1F}"/>
            </c:ext>
          </c:extLst>
        </c:ser>
        <c:ser>
          <c:idx val="1"/>
          <c:order val="1"/>
          <c:tx>
            <c:strRef>
              <c:f>'metric4 AVG TRANSACTION VALUE'!$C$1</c:f>
              <c:strCache>
                <c:ptCount val="1"/>
                <c:pt idx="0">
                  <c:v>max_txn_value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8DF0-47B9-9E73-B2E1A0E6ED1F}"/>
              </c:ext>
            </c:extLst>
          </c:dPt>
          <c:dPt>
            <c:idx val="1"/>
            <c:invertIfNegative val="0"/>
            <c:bubble3D val="0"/>
            <c:spPr>
              <a:solidFill>
                <a:srgbClr val="66FF6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8-8DF0-47B9-9E73-B2E1A0E6ED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'metric4 AVG TRANSACTION VALUE'!$A$2:$A$3</c:f>
              <c:strCache>
                <c:ptCount val="2"/>
                <c:pt idx="0">
                  <c:v>Retained</c:v>
                </c:pt>
                <c:pt idx="1">
                  <c:v>Not Retained</c:v>
                </c:pt>
              </c:strCache>
            </c:strRef>
          </c:cat>
          <c:val>
            <c:numRef>
              <c:f>'metric4 AVG TRANSACTION VALUE'!$C$2:$C$3</c:f>
              <c:numCache>
                <c:formatCode>General</c:formatCode>
                <c:ptCount val="2"/>
                <c:pt idx="0">
                  <c:v>4997.8999999999996</c:v>
                </c:pt>
                <c:pt idx="1">
                  <c:v>4999.8900000000003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F0-47B9-9E73-B2E1A0E6ED1F}"/>
            </c:ext>
          </c:extLst>
        </c:ser>
        <c:ser>
          <c:idx val="2"/>
          <c:order val="2"/>
          <c:tx>
            <c:strRef>
              <c:f>'metric4 AVG TRANSACTION VALUE'!$D$1</c:f>
              <c:strCache>
                <c:ptCount val="1"/>
                <c:pt idx="0">
                  <c:v>min_txn_value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66FF6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8DF0-47B9-9E73-B2E1A0E6ED1F}"/>
              </c:ext>
            </c:extLst>
          </c:dPt>
          <c:dPt>
            <c:idx val="1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6-8DF0-47B9-9E73-B2E1A0E6ED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'metric4 AVG TRANSACTION VALUE'!$A$2:$A$3</c:f>
              <c:strCache>
                <c:ptCount val="2"/>
                <c:pt idx="0">
                  <c:v>Retained</c:v>
                </c:pt>
                <c:pt idx="1">
                  <c:v>Not Retained</c:v>
                </c:pt>
              </c:strCache>
            </c:strRef>
          </c:cat>
          <c:val>
            <c:numRef>
              <c:f>'metric4 AVG TRANSACTION VALUE'!$D$2:$D$3</c:f>
              <c:numCache>
                <c:formatCode>General</c:formatCode>
                <c:ptCount val="2"/>
                <c:pt idx="0">
                  <c:v>139.51</c:v>
                </c:pt>
                <c:pt idx="1">
                  <c:v>125.39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F0-47B9-9E73-B2E1A0E6ED1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53945967"/>
        <c:axId val="153946447"/>
        <c:axId val="0"/>
      </c:bar3DChart>
      <c:catAx>
        <c:axId val="153945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46447"/>
        <c:crosses val="autoZero"/>
        <c:auto val="1"/>
        <c:lblAlgn val="ctr"/>
        <c:lblOffset val="100"/>
        <c:noMultiLvlLbl val="0"/>
      </c:catAx>
      <c:valAx>
        <c:axId val="153946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45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Users grouped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'metric5 AGE GROUP DISTRIBUTION'!$C$1</c:f>
              <c:strCache>
                <c:ptCount val="1"/>
                <c:pt idx="0">
                  <c:v>users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A869-4E4F-A4FC-991E8424750A}"/>
              </c:ext>
            </c:extLst>
          </c:dPt>
          <c:dPt>
            <c:idx val="1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A869-4E4F-A4FC-991E8424750A}"/>
              </c:ext>
            </c:extLst>
          </c:dPt>
          <c:dPt>
            <c:idx val="2"/>
            <c:invertIfNegative val="0"/>
            <c:bubble3D val="0"/>
            <c:spPr>
              <a:solidFill>
                <a:srgbClr val="66FF6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A869-4E4F-A4FC-991E8424750A}"/>
              </c:ext>
            </c:extLst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A869-4E4F-A4FC-991E84247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'metric5 AGE GROUP DISTRIBUTION'!$A$2:$B$5</c:f>
              <c:multiLvlStrCache>
                <c:ptCount val="4"/>
                <c:lvl>
                  <c:pt idx="0">
                    <c:v>Young Adult(18-21)</c:v>
                  </c:pt>
                  <c:pt idx="1">
                    <c:v>Adult(22-25)</c:v>
                  </c:pt>
                  <c:pt idx="2">
                    <c:v>Adult(22-25)</c:v>
                  </c:pt>
                  <c:pt idx="3">
                    <c:v>Young Adult(18-21)</c:v>
                  </c:pt>
                </c:lvl>
                <c:lvl>
                  <c:pt idx="0">
                    <c:v>Not Retained</c:v>
                  </c:pt>
                  <c:pt idx="1">
                    <c:v>Not Retained</c:v>
                  </c:pt>
                  <c:pt idx="2">
                    <c:v>Retained</c:v>
                  </c:pt>
                  <c:pt idx="3">
                    <c:v>Retained</c:v>
                  </c:pt>
                </c:lvl>
              </c:multiLvlStrCache>
            </c:multiLvlStrRef>
          </c:cat>
          <c:val>
            <c:numRef>
              <c:f>'metric5 AGE GROUP DISTRIBUTION'!$C$2:$C$5</c:f>
              <c:numCache>
                <c:formatCode>General</c:formatCode>
                <c:ptCount val="4"/>
                <c:pt idx="0">
                  <c:v>45</c:v>
                </c:pt>
                <c:pt idx="1">
                  <c:v>29</c:v>
                </c:pt>
                <c:pt idx="2">
                  <c:v>8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69-4E4F-A4FC-991E842475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85622816"/>
        <c:axId val="385619456"/>
        <c:axId val="0"/>
      </c:bar3DChart>
      <c:catAx>
        <c:axId val="38562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619456"/>
        <c:crosses val="autoZero"/>
        <c:auto val="1"/>
        <c:lblAlgn val="ctr"/>
        <c:lblOffset val="100"/>
        <c:noMultiLvlLbl val="0"/>
      </c:catAx>
      <c:valAx>
        <c:axId val="38561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622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'metric6 AVG ACTIVE MONTHS'!$B$1</c:f>
              <c:strCache>
                <c:ptCount val="1"/>
                <c:pt idx="0">
                  <c:v>avg_active_months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66FF6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DD4-43DE-87DB-F0ED71BEEC6A}"/>
              </c:ext>
            </c:extLst>
          </c:dPt>
          <c:dPt>
            <c:idx val="1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DD4-43DE-87DB-F0ED71BEEC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'metric6 AVG ACTIVE MONTHS'!$A$2:$A$3</c:f>
              <c:strCache>
                <c:ptCount val="2"/>
                <c:pt idx="0">
                  <c:v>Retained</c:v>
                </c:pt>
                <c:pt idx="1">
                  <c:v>Not Retained</c:v>
                </c:pt>
              </c:strCache>
            </c:strRef>
          </c:cat>
          <c:val>
            <c:numRef>
              <c:f>'metric6 AVG ACTIVE MONTHS'!$B$2:$B$3</c:f>
              <c:numCache>
                <c:formatCode>General</c:formatCode>
                <c:ptCount val="2"/>
                <c:pt idx="0">
                  <c:v>3</c:v>
                </c:pt>
                <c:pt idx="1">
                  <c:v>1.4324324319999999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D4-43DE-87DB-F0ED71BEEC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041091487"/>
        <c:axId val="1041090047"/>
        <c:axId val="0"/>
      </c:bar3DChart>
      <c:catAx>
        <c:axId val="1041091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090047"/>
        <c:crosses val="autoZero"/>
        <c:auto val="1"/>
        <c:lblAlgn val="ctr"/>
        <c:lblOffset val="100"/>
        <c:noMultiLvlLbl val="0"/>
      </c:catAx>
      <c:valAx>
        <c:axId val="104109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091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'metric7 SINGLE vs MULTI TYPE US'!$B$1</c:f>
              <c:strCache>
                <c:ptCount val="1"/>
                <c:pt idx="0">
                  <c:v>multiple_users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66FF6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B966-4EF3-A524-6F1F1CA0726B}"/>
              </c:ext>
            </c:extLst>
          </c:dPt>
          <c:dPt>
            <c:idx val="1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B966-4EF3-A524-6F1F1CA072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'metric7 SINGLE vs MULTI TYPE US'!$A$2:$A$3</c:f>
              <c:strCache>
                <c:ptCount val="2"/>
                <c:pt idx="0">
                  <c:v>Retained</c:v>
                </c:pt>
                <c:pt idx="1">
                  <c:v>Not Retained</c:v>
                </c:pt>
              </c:strCache>
            </c:strRef>
          </c:cat>
          <c:val>
            <c:numRef>
              <c:f>'metric7 SINGLE vs MULTI TYPE US'!$B$2:$B$3</c:f>
              <c:numCache>
                <c:formatCode>General</c:formatCode>
                <c:ptCount val="2"/>
                <c:pt idx="0">
                  <c:v>11</c:v>
                </c:pt>
                <c:pt idx="1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66-4EF3-A524-6F1F1CA0726B}"/>
            </c:ext>
          </c:extLst>
        </c:ser>
        <c:ser>
          <c:idx val="1"/>
          <c:order val="1"/>
          <c:tx>
            <c:strRef>
              <c:f>'metric7 SINGLE vs MULTI TYPE US'!$C$1</c:f>
              <c:strCache>
                <c:ptCount val="1"/>
                <c:pt idx="0">
                  <c:v>total_users</c:v>
                </c:pt>
              </c:strCache>
            </c:strRef>
          </c:tx>
          <c:spPr>
            <a:solidFill>
              <a:srgbClr val="66FF66"/>
            </a:solidFill>
            <a:ln>
              <a:noFill/>
            </a:ln>
            <a:effectLst/>
            <a:sp3d/>
          </c:spPr>
          <c:invertIfNegative val="0"/>
          <c:dPt>
            <c:idx val="1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B966-4EF3-A524-6F1F1CA072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'metric7 SINGLE vs MULTI TYPE US'!$A$2:$A$3</c:f>
              <c:strCache>
                <c:ptCount val="2"/>
                <c:pt idx="0">
                  <c:v>Retained</c:v>
                </c:pt>
                <c:pt idx="1">
                  <c:v>Not Retained</c:v>
                </c:pt>
              </c:strCache>
            </c:strRef>
          </c:cat>
          <c:val>
            <c:numRef>
              <c:f>'metric7 SINGLE vs MULTI TYPE US'!$C$2:$C$3</c:f>
              <c:numCache>
                <c:formatCode>General</c:formatCode>
                <c:ptCount val="2"/>
                <c:pt idx="0">
                  <c:v>11</c:v>
                </c:pt>
                <c:pt idx="1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66-4EF3-A524-6F1F1CA0726B}"/>
            </c:ext>
          </c:extLst>
        </c:ser>
        <c:ser>
          <c:idx val="2"/>
          <c:order val="2"/>
          <c:tx>
            <c:strRef>
              <c:f>'metric7 SINGLE vs MULTI TYPE US'!$D$1</c:f>
              <c:strCache>
                <c:ptCount val="1"/>
                <c:pt idx="0">
                  <c:v>percentage_of_multipletype_users</c:v>
                </c:pt>
              </c:strCache>
            </c:strRef>
          </c:tx>
          <c:spPr>
            <a:solidFill>
              <a:srgbClr val="66FF66"/>
            </a:solidFill>
            <a:ln>
              <a:noFill/>
            </a:ln>
            <a:effectLst/>
            <a:sp3d/>
          </c:spPr>
          <c:invertIfNegative val="0"/>
          <c:dPt>
            <c:idx val="1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6-B966-4EF3-A524-6F1F1CA072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'metric7 SINGLE vs MULTI TYPE US'!$A$2:$A$3</c:f>
              <c:strCache>
                <c:ptCount val="2"/>
                <c:pt idx="0">
                  <c:v>Retained</c:v>
                </c:pt>
                <c:pt idx="1">
                  <c:v>Not Retained</c:v>
                </c:pt>
              </c:strCache>
            </c:strRef>
          </c:cat>
          <c:val>
            <c:numRef>
              <c:f>'metric7 SINGLE vs MULTI TYPE US'!$D$2:$D$3</c:f>
              <c:numCache>
                <c:formatCode>0.00%</c:formatCode>
                <c:ptCount val="2"/>
                <c:pt idx="0">
                  <c:v>1</c:v>
                </c:pt>
                <c:pt idx="1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66-4EF3-A524-6F1F1CA0726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041112607"/>
        <c:axId val="1041121727"/>
        <c:axId val="0"/>
      </c:bar3DChart>
      <c:catAx>
        <c:axId val="1041112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121727"/>
        <c:crosses val="autoZero"/>
        <c:auto val="1"/>
        <c:lblAlgn val="ctr"/>
        <c:lblOffset val="100"/>
        <c:noMultiLvlLbl val="0"/>
      </c:catAx>
      <c:valAx>
        <c:axId val="1041121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112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8T20:40:04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04:35:20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04:35:22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04:35:22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04:35:23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04:35:15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04:35:16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04:35:17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04:35:18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04:35:18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04:35:19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04:35:19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04:35:20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BD81-6922-447B-95F5-CE99AAC7E132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CCA3-2E2D-4FB6-8ABE-D7137DA8C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195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BD81-6922-447B-95F5-CE99AAC7E132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CCA3-2E2D-4FB6-8ABE-D7137DA8C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7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BD81-6922-447B-95F5-CE99AAC7E132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CCA3-2E2D-4FB6-8ABE-D7137DA8C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72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BD81-6922-447B-95F5-CE99AAC7E132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CCA3-2E2D-4FB6-8ABE-D7137DA8C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843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BD81-6922-447B-95F5-CE99AAC7E132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CCA3-2E2D-4FB6-8ABE-D7137DA8C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23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BD81-6922-447B-95F5-CE99AAC7E132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CCA3-2E2D-4FB6-8ABE-D7137DA8C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682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BD81-6922-447B-95F5-CE99AAC7E132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CCA3-2E2D-4FB6-8ABE-D7137DA8C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796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BD81-6922-447B-95F5-CE99AAC7E132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CCA3-2E2D-4FB6-8ABE-D7137DA8C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07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BD81-6922-447B-95F5-CE99AAC7E132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CCA3-2E2D-4FB6-8ABE-D7137DA8C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985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BD81-6922-447B-95F5-CE99AAC7E132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CCA3-2E2D-4FB6-8ABE-D7137DA8C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159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BD81-6922-447B-95F5-CE99AAC7E132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CCA3-2E2D-4FB6-8ABE-D7137DA8C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434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BBD81-6922-447B-95F5-CE99AAC7E132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CCA3-2E2D-4FB6-8ABE-D7137DA8C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511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1.xml"/><Relationship Id="rId3" Type="http://schemas.openxmlformats.org/officeDocument/2006/relationships/image" Target="../media/image2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5" Type="http://schemas.openxmlformats.org/officeDocument/2006/relationships/customXml" Target="../ink/ink1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7C44-31D6-D488-3B88-48C730B25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45855-660C-23D0-A01D-3C7DA09F0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D882C-2A4F-7151-B5E6-107E0F7B8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9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B011-8AE4-8E70-AD17-6100C36A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199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Century Gothic" panose="020B0502020202020204" pitchFamily="34" charset="0"/>
              </a:rPr>
              <a:t>7.SINGLE vs MULTI TYPE TRANSACTION USERS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1EE369-8F5A-197F-AC7A-6B07E4AB76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980710"/>
              </p:ext>
            </p:extLst>
          </p:nvPr>
        </p:nvGraphicFramePr>
        <p:xfrm>
          <a:off x="0" y="914401"/>
          <a:ext cx="12192000" cy="3317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CD4186-6402-26DF-D13F-167617F38C44}"/>
              </a:ext>
            </a:extLst>
          </p:cNvPr>
          <p:cNvSpPr txBox="1"/>
          <p:nvPr/>
        </p:nvSpPr>
        <p:spPr>
          <a:xfrm>
            <a:off x="191386" y="4348716"/>
            <a:ext cx="12000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CALCULATION: </a:t>
            </a:r>
            <a:r>
              <a:rPr lang="en-IN" sz="2400" dirty="0"/>
              <a:t>Users with &gt;= 2 </a:t>
            </a:r>
            <a:r>
              <a:rPr lang="en-IN" sz="2400" dirty="0" err="1"/>
              <a:t>txn</a:t>
            </a:r>
            <a:r>
              <a:rPr lang="en-IN" sz="2400" dirty="0"/>
              <a:t> types vs only 1 type, by retention</a:t>
            </a:r>
          </a:p>
          <a:p>
            <a:pPr algn="ctr"/>
            <a:endParaRPr lang="en-IN" sz="2400" dirty="0"/>
          </a:p>
          <a:p>
            <a:pPr algn="ctr"/>
            <a:r>
              <a:rPr lang="en-IN" sz="2400" b="1" dirty="0"/>
              <a:t>INSIGHT: Multi type users are more retained</a:t>
            </a:r>
          </a:p>
          <a:p>
            <a:pPr algn="ctr"/>
            <a:endParaRPr lang="en-IN" sz="2400" b="1" dirty="0"/>
          </a:p>
          <a:p>
            <a:pPr algn="ctr"/>
            <a:r>
              <a:rPr lang="en-IN" sz="2400" b="1" dirty="0" err="1"/>
              <a:t>NUDGE:Cross</a:t>
            </a:r>
            <a:r>
              <a:rPr lang="en-IN" sz="2400" b="1" dirty="0"/>
              <a:t> – </a:t>
            </a:r>
            <a:r>
              <a:rPr lang="en-IN" sz="2400" dirty="0"/>
              <a:t>Cross-sell multiple use cases early (UPI + Card combo offers).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842376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20CA-CFED-E1EA-8A30-F7C6E32A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Century Gothic" panose="020B0502020202020204" pitchFamily="34" charset="0"/>
              </a:rPr>
              <a:t>KEY HABIT FORMING PATTERNS: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267A-30C4-9EDC-CC68-1DBC96DE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Frequent transactions</a:t>
            </a:r>
            <a:r>
              <a:rPr lang="en-IN" dirty="0"/>
              <a:t> → Retained users transact </a:t>
            </a:r>
            <a:r>
              <a:rPr lang="en-IN" b="1" dirty="0"/>
              <a:t>2–3x more per month</a:t>
            </a:r>
            <a:endParaRPr lang="en-IN" dirty="0"/>
          </a:p>
          <a:p>
            <a:r>
              <a:rPr lang="en-IN" b="1" dirty="0"/>
              <a:t>Quick activation</a:t>
            </a:r>
            <a:r>
              <a:rPr lang="en-IN" dirty="0"/>
              <a:t> → Faster first </a:t>
            </a:r>
            <a:r>
              <a:rPr lang="en-IN" dirty="0" err="1"/>
              <a:t>txn</a:t>
            </a:r>
            <a:r>
              <a:rPr lang="en-IN" dirty="0"/>
              <a:t> → higher retention</a:t>
            </a:r>
          </a:p>
          <a:p>
            <a:r>
              <a:rPr lang="en-IN" b="1" dirty="0"/>
              <a:t>Diverse use cases</a:t>
            </a:r>
            <a:r>
              <a:rPr lang="en-IN" dirty="0"/>
              <a:t> → Merchant + P2P + Card users retain better</a:t>
            </a:r>
          </a:p>
          <a:p>
            <a:r>
              <a:rPr lang="en-IN" b="1" dirty="0"/>
              <a:t>Higher avg. spend</a:t>
            </a:r>
            <a:r>
              <a:rPr lang="en-IN" dirty="0"/>
              <a:t> → Bigger </a:t>
            </a:r>
            <a:r>
              <a:rPr lang="en-IN" dirty="0" err="1"/>
              <a:t>txn</a:t>
            </a:r>
            <a:r>
              <a:rPr lang="en-IN" dirty="0"/>
              <a:t> values signal stronger commitment</a:t>
            </a:r>
          </a:p>
          <a:p>
            <a:r>
              <a:rPr lang="en-IN" b="1" dirty="0"/>
              <a:t>Consistency</a:t>
            </a:r>
            <a:r>
              <a:rPr lang="en-IN" dirty="0"/>
              <a:t> → Staying active ≥3 months builds lasting habit</a:t>
            </a:r>
          </a:p>
          <a:p>
            <a:r>
              <a:rPr lang="en-IN" b="1" dirty="0"/>
              <a:t>Multi-type usage</a:t>
            </a:r>
            <a:r>
              <a:rPr lang="en-IN" dirty="0"/>
              <a:t> → Users with ≥2 </a:t>
            </a:r>
            <a:r>
              <a:rPr lang="en-IN" dirty="0" err="1"/>
              <a:t>txn</a:t>
            </a:r>
            <a:r>
              <a:rPr lang="en-IN" dirty="0"/>
              <a:t> types churn less</a:t>
            </a:r>
          </a:p>
        </p:txBody>
      </p:sp>
    </p:spTree>
    <p:extLst>
      <p:ext uri="{BB962C8B-B14F-4D97-AF65-F5344CB8AC3E}">
        <p14:creationId xmlns:p14="http://schemas.microsoft.com/office/powerpoint/2010/main" val="251826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1BD0-8BB0-C335-0FED-01A7E1E1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Century Gothic" panose="020B0502020202020204" pitchFamily="34" charset="0"/>
              </a:rPr>
              <a:t>Recommendations &amp; Nudges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E17A-6C22-A18C-C725-0EA128B68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Accelerate first transaction</a:t>
            </a:r>
            <a:r>
              <a:rPr lang="en-IN" dirty="0"/>
              <a:t>: Onboarding rewards, instant cashback for first spend.</a:t>
            </a:r>
          </a:p>
          <a:p>
            <a:r>
              <a:rPr lang="en-IN" b="1" dirty="0"/>
              <a:t>Drive higher frequency</a:t>
            </a:r>
            <a:r>
              <a:rPr lang="en-IN" dirty="0"/>
              <a:t>: Monthly streak challenges, milestone rewards for repeat </a:t>
            </a:r>
            <a:r>
              <a:rPr lang="en-IN" dirty="0" err="1"/>
              <a:t>txns</a:t>
            </a:r>
            <a:r>
              <a:rPr lang="en-IN" dirty="0"/>
              <a:t>.</a:t>
            </a:r>
          </a:p>
          <a:p>
            <a:r>
              <a:rPr lang="en-IN" b="1" dirty="0"/>
              <a:t>Promote diverse use </a:t>
            </a:r>
            <a:r>
              <a:rPr lang="en-IN" b="1" dirty="0" err="1"/>
              <a:t>cases</a:t>
            </a:r>
            <a:r>
              <a:rPr lang="en-IN" dirty="0" err="1"/>
              <a:t>:Cross-sell</a:t>
            </a:r>
            <a:r>
              <a:rPr lang="en-IN" dirty="0"/>
              <a:t> merchant + P2P + card with bundled offers.</a:t>
            </a:r>
          </a:p>
          <a:p>
            <a:r>
              <a:rPr lang="en-IN" b="1" dirty="0"/>
              <a:t>Encourage mid-ticket </a:t>
            </a:r>
            <a:r>
              <a:rPr lang="en-IN" b="1" dirty="0" err="1"/>
              <a:t>spends</a:t>
            </a:r>
            <a:r>
              <a:rPr lang="en-IN" dirty="0" err="1"/>
              <a:t>:Cashback</a:t>
            </a:r>
            <a:r>
              <a:rPr lang="en-IN" dirty="0"/>
              <a:t> / discounts for ₹200+ transactions.</a:t>
            </a:r>
          </a:p>
          <a:p>
            <a:r>
              <a:rPr lang="en-IN" b="1" dirty="0"/>
              <a:t>Build consistency across </a:t>
            </a:r>
            <a:r>
              <a:rPr lang="en-IN" b="1" dirty="0" err="1"/>
              <a:t>months</a:t>
            </a:r>
            <a:r>
              <a:rPr lang="en-IN" dirty="0" err="1"/>
              <a:t>:Loyalty</a:t>
            </a:r>
            <a:r>
              <a:rPr lang="en-IN" dirty="0"/>
              <a:t> program unlocking perks after 1st, 2nd, 3rd month</a:t>
            </a:r>
          </a:p>
          <a:p>
            <a:r>
              <a:rPr lang="en-IN" b="1" dirty="0"/>
              <a:t>Reinforce multi-type usage</a:t>
            </a:r>
            <a:r>
              <a:rPr lang="en-IN" dirty="0"/>
              <a:t>: Incentives for trying ≥2 </a:t>
            </a:r>
            <a:r>
              <a:rPr lang="en-IN" dirty="0" err="1"/>
              <a:t>txn</a:t>
            </a:r>
            <a:r>
              <a:rPr lang="en-IN" dirty="0"/>
              <a:t> types early (e.g., UPI + card combo).</a:t>
            </a:r>
          </a:p>
        </p:txBody>
      </p:sp>
    </p:spTree>
    <p:extLst>
      <p:ext uri="{BB962C8B-B14F-4D97-AF65-F5344CB8AC3E}">
        <p14:creationId xmlns:p14="http://schemas.microsoft.com/office/powerpoint/2010/main" val="1680830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057E-A374-FB8C-89EB-44910621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Century Gothic" panose="020B0502020202020204" pitchFamily="34" charset="0"/>
              </a:rPr>
              <a:t>APPENDIX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429A-38F3-4BA4-B060-D3FF77773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dirty="0"/>
              <a:t>Full SQL code &amp; CSV outputs attached separately in submission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2200" b="1" dirty="0">
                <a:latin typeface="Century Gothic" panose="020B0502020202020204" pitchFamily="34" charset="0"/>
              </a:rPr>
              <a:t>BY ,APPLICANT PRODUCT ANALYST INTERN</a:t>
            </a:r>
            <a:br>
              <a:rPr lang="en-IN" sz="2200" b="1" dirty="0">
                <a:latin typeface="Century Gothic" panose="020B0502020202020204" pitchFamily="34" charset="0"/>
              </a:rPr>
            </a:br>
            <a:r>
              <a:rPr lang="en-IN" sz="2200" b="1" dirty="0">
                <a:latin typeface="Century Gothic" panose="020B0502020202020204" pitchFamily="34" charset="0"/>
              </a:rPr>
              <a:t>-SAI GAUTHAM GODALA</a:t>
            </a:r>
            <a:endParaRPr lang="en-IN" sz="2200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6508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1242-1F0E-3EBF-FDFE-CBA1FAD6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8851" cy="741003"/>
          </a:xfrm>
        </p:spPr>
        <p:txBody>
          <a:bodyPr>
            <a:normAutofit/>
          </a:bodyPr>
          <a:lstStyle/>
          <a:p>
            <a:r>
              <a:rPr lang="en-IN" b="1" dirty="0">
                <a:latin typeface="Century Gothic" panose="020B0502020202020204" pitchFamily="34" charset="0"/>
              </a:rPr>
              <a:t>Why Retention &amp; Habit Formation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F2B0-C1E8-6E8D-3EAB-0F52B7FD7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67408"/>
            <a:ext cx="12192000" cy="5590592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Retention drives growth</a:t>
            </a:r>
          </a:p>
          <a:p>
            <a:pPr marL="0" indent="0">
              <a:buNone/>
            </a:pPr>
            <a:r>
              <a:rPr lang="en-IN" dirty="0"/>
              <a:t>     Acquiring new users is 5–7x costlier than retaining existing ones.</a:t>
            </a:r>
          </a:p>
          <a:p>
            <a:pPr marL="0" indent="0">
              <a:buNone/>
            </a:pPr>
            <a:r>
              <a:rPr lang="en-IN" dirty="0"/>
              <a:t>     Retained users transact more frequently → higher LTV (Lifetime Value).</a:t>
            </a:r>
          </a:p>
          <a:p>
            <a:r>
              <a:rPr lang="en-IN" dirty="0"/>
              <a:t> </a:t>
            </a:r>
            <a:r>
              <a:rPr lang="en-IN" b="1" dirty="0"/>
              <a:t>Habit formation = stickiness</a:t>
            </a:r>
          </a:p>
          <a:p>
            <a:pPr marL="0" indent="0">
              <a:buNone/>
            </a:pPr>
            <a:r>
              <a:rPr lang="en-IN" dirty="0"/>
              <a:t>     Frequent usage builds familiarity &amp; trust.</a:t>
            </a:r>
          </a:p>
          <a:p>
            <a:pPr marL="0" indent="0">
              <a:buNone/>
            </a:pPr>
            <a:r>
              <a:rPr lang="en-IN" dirty="0"/>
              <a:t>     Reduces churn and increases customer loyalty.</a:t>
            </a:r>
          </a:p>
          <a:p>
            <a:r>
              <a:rPr lang="en-IN" b="1" dirty="0"/>
              <a:t>Impact on </a:t>
            </a:r>
            <a:r>
              <a:rPr lang="en-IN" b="1" dirty="0" err="1"/>
              <a:t>FamApp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    Higher retention → stable revenue base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Habitual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</a:t>
            </a:r>
            <a:r>
              <a:rPr lang="fr-FR" dirty="0" err="1"/>
              <a:t>adopt</a:t>
            </a:r>
            <a:r>
              <a:rPr lang="fr-FR" dirty="0"/>
              <a:t> multiple services (P2P, </a:t>
            </a:r>
            <a:r>
              <a:rPr lang="fr-FR" dirty="0" err="1"/>
              <a:t>card</a:t>
            </a:r>
            <a:r>
              <a:rPr lang="fr-FR" dirty="0"/>
              <a:t>, recharge, etc.).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dirty="0"/>
              <a:t>    Strong network effects: retained users bring friends/family.</a:t>
            </a:r>
            <a:endParaRPr lang="en-IN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0B0AFA-5E72-4AFC-566C-1FBDC6C749C0}"/>
                  </a:ext>
                </a:extLst>
              </p14:cNvPr>
              <p14:cNvContentPartPr/>
              <p14:nvPr/>
            </p14:nvContentPartPr>
            <p14:xfrm>
              <a:off x="2465769" y="156170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0B0AFA-5E72-4AFC-566C-1FBDC6C749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9649" y="1555584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F0AABD6-52F9-575A-AC10-615F15B8342F}"/>
              </a:ext>
            </a:extLst>
          </p:cNvPr>
          <p:cNvGrpSpPr/>
          <p:nvPr/>
        </p:nvGrpSpPr>
        <p:grpSpPr>
          <a:xfrm>
            <a:off x="3368817" y="1267408"/>
            <a:ext cx="360" cy="360"/>
            <a:chOff x="3368817" y="126740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3A12D3-0EE4-2378-D223-900903A3CAFC}"/>
                    </a:ext>
                  </a:extLst>
                </p14:cNvPr>
                <p14:cNvContentPartPr/>
                <p14:nvPr/>
              </p14:nvContentPartPr>
              <p14:xfrm>
                <a:off x="3368817" y="126740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3A12D3-0EE4-2378-D223-900903A3CA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62697" y="126128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A61541-1D56-36B0-3D4D-14CE27C33094}"/>
                    </a:ext>
                  </a:extLst>
                </p14:cNvPr>
                <p14:cNvContentPartPr/>
                <p14:nvPr/>
              </p14:nvContentPartPr>
              <p14:xfrm>
                <a:off x="3368817" y="1267408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A61541-1D56-36B0-3D4D-14CE27C3309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62697" y="126128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9FB4ADE-6687-7045-B6F0-BBA0B3A4CEF8}"/>
                    </a:ext>
                  </a:extLst>
                </p14:cNvPr>
                <p14:cNvContentPartPr/>
                <p14:nvPr/>
              </p14:nvContentPartPr>
              <p14:xfrm>
                <a:off x="3368817" y="1267408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9FB4ADE-6687-7045-B6F0-BBA0B3A4CEF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62697" y="126128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45AC9B-0032-1CA7-0152-F50DFBA9896A}"/>
              </a:ext>
            </a:extLst>
          </p:cNvPr>
          <p:cNvGrpSpPr/>
          <p:nvPr/>
        </p:nvGrpSpPr>
        <p:grpSpPr>
          <a:xfrm>
            <a:off x="3031497" y="1395568"/>
            <a:ext cx="360" cy="360"/>
            <a:chOff x="3031497" y="139556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9DE962E-CEA1-554C-F538-67D107999C5B}"/>
                    </a:ext>
                  </a:extLst>
                </p14:cNvPr>
                <p14:cNvContentPartPr/>
                <p14:nvPr/>
              </p14:nvContentPartPr>
              <p14:xfrm>
                <a:off x="3031497" y="1395568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9DE962E-CEA1-554C-F538-67D107999C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25377" y="13894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33698F6-4C07-DB0B-6045-57CEA1479C76}"/>
                    </a:ext>
                  </a:extLst>
                </p14:cNvPr>
                <p14:cNvContentPartPr/>
                <p14:nvPr/>
              </p14:nvContentPartPr>
              <p14:xfrm>
                <a:off x="3031497" y="1395568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33698F6-4C07-DB0B-6045-57CEA1479C7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25377" y="13894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97B437-D1BF-02EA-33BC-BD3A26CC4FFF}"/>
              </a:ext>
            </a:extLst>
          </p:cNvPr>
          <p:cNvGrpSpPr/>
          <p:nvPr/>
        </p:nvGrpSpPr>
        <p:grpSpPr>
          <a:xfrm>
            <a:off x="2005497" y="1106488"/>
            <a:ext cx="360" cy="360"/>
            <a:chOff x="2005497" y="110648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39D6E5C-E400-6584-ED76-90288FE30D52}"/>
                    </a:ext>
                  </a:extLst>
                </p14:cNvPr>
                <p14:cNvContentPartPr/>
                <p14:nvPr/>
              </p14:nvContentPartPr>
              <p14:xfrm>
                <a:off x="2005497" y="110648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39D6E5C-E400-6584-ED76-90288FE30D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99377" y="110036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AA3AB06-8CCD-58C2-C4BB-8D6CC07EFD2D}"/>
                    </a:ext>
                  </a:extLst>
                </p14:cNvPr>
                <p14:cNvContentPartPr/>
                <p14:nvPr/>
              </p14:nvContentPartPr>
              <p14:xfrm>
                <a:off x="2005497" y="110648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AA3AB06-8CCD-58C2-C4BB-8D6CC07EFD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99377" y="110036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211AF93-E423-A71A-CE55-A10ACD74CF92}"/>
                    </a:ext>
                  </a:extLst>
                </p14:cNvPr>
                <p14:cNvContentPartPr/>
                <p14:nvPr/>
              </p14:nvContentPartPr>
              <p14:xfrm>
                <a:off x="2005497" y="1106488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211AF93-E423-A71A-CE55-A10ACD74CF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99377" y="110036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59C5023-8D10-230C-7F16-B33929EDFA9E}"/>
                    </a:ext>
                  </a:extLst>
                </p14:cNvPr>
                <p14:cNvContentPartPr/>
                <p14:nvPr/>
              </p14:nvContentPartPr>
              <p14:xfrm>
                <a:off x="2005497" y="1106488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59C5023-8D10-230C-7F16-B33929EDFA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99377" y="110036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D027DE-40A2-B980-7D25-0614A7D9ACBF}"/>
              </a:ext>
            </a:extLst>
          </p:cNvPr>
          <p:cNvGrpSpPr/>
          <p:nvPr/>
        </p:nvGrpSpPr>
        <p:grpSpPr>
          <a:xfrm>
            <a:off x="2958609" y="1283784"/>
            <a:ext cx="360" cy="360"/>
            <a:chOff x="2958609" y="128378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509136-7C56-6827-09C2-911A2BD9BAE9}"/>
                    </a:ext>
                  </a:extLst>
                </p14:cNvPr>
                <p14:cNvContentPartPr/>
                <p14:nvPr/>
              </p14:nvContentPartPr>
              <p14:xfrm>
                <a:off x="2958609" y="1283784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509136-7C56-6827-09C2-911A2BD9BA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52489" y="127766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F03A66C-4AD7-0488-EB93-C64A5A61415C}"/>
                    </a:ext>
                  </a:extLst>
                </p14:cNvPr>
                <p14:cNvContentPartPr/>
                <p14:nvPr/>
              </p14:nvContentPartPr>
              <p14:xfrm>
                <a:off x="2958609" y="128378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F03A66C-4AD7-0488-EB93-C64A5A61415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52489" y="127766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04B2D4-752A-D1B7-E15D-7BFC4DCA70C7}"/>
                    </a:ext>
                  </a:extLst>
                </p14:cNvPr>
                <p14:cNvContentPartPr/>
                <p14:nvPr/>
              </p14:nvContentPartPr>
              <p14:xfrm>
                <a:off x="2958609" y="1283784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04B2D4-752A-D1B7-E15D-7BFC4DCA70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52489" y="127766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808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C431-66E6-3E79-0428-D7545661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8567"/>
          </a:xfrm>
        </p:spPr>
        <p:txBody>
          <a:bodyPr/>
          <a:lstStyle/>
          <a:p>
            <a:pPr algn="ctr"/>
            <a:r>
              <a:rPr lang="en-IN" b="1" dirty="0">
                <a:latin typeface="Century Gothic" panose="020B0502020202020204" pitchFamily="34" charset="0"/>
              </a:rPr>
              <a:t>How We </a:t>
            </a:r>
            <a:r>
              <a:rPr lang="en-IN" b="1" dirty="0" err="1">
                <a:latin typeface="Century Gothic" panose="020B0502020202020204" pitchFamily="34" charset="0"/>
              </a:rPr>
              <a:t>Analyze</a:t>
            </a:r>
            <a:r>
              <a:rPr lang="en-IN" b="1" dirty="0">
                <a:latin typeface="Century Gothic" panose="020B0502020202020204" pitchFamily="34" charset="0"/>
              </a:rPr>
              <a:t> Retention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AACBE-DC91-1E17-1466-2AB108531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8568"/>
            <a:ext cx="12448674" cy="5879431"/>
          </a:xfrm>
        </p:spPr>
        <p:txBody>
          <a:bodyPr>
            <a:normAutofit/>
          </a:bodyPr>
          <a:lstStyle/>
          <a:p>
            <a:r>
              <a:rPr lang="en-IN" b="1" dirty="0"/>
              <a:t>Definition of Retained Users</a:t>
            </a:r>
            <a:r>
              <a:rPr lang="en-IN" dirty="0"/>
              <a:t> = Active ≥ 3 months with completed transactions.</a:t>
            </a:r>
          </a:p>
          <a:p>
            <a:r>
              <a:rPr lang="en-IN" dirty="0"/>
              <a:t>Compared </a:t>
            </a:r>
            <a:r>
              <a:rPr lang="en-IN" b="1" dirty="0"/>
              <a:t>Retained vs Non-Retained</a:t>
            </a:r>
            <a:r>
              <a:rPr lang="en-IN" dirty="0"/>
              <a:t> across key </a:t>
            </a:r>
            <a:r>
              <a:rPr lang="en-IN" dirty="0" err="1"/>
              <a:t>behavioral</a:t>
            </a:r>
            <a:r>
              <a:rPr lang="en-IN" dirty="0"/>
              <a:t> &amp; demographic metrics.</a:t>
            </a:r>
          </a:p>
          <a:p>
            <a:r>
              <a:rPr lang="en-IN" b="1" dirty="0"/>
              <a:t>Metrics </a:t>
            </a:r>
            <a:r>
              <a:rPr lang="en-IN" b="1" dirty="0" err="1"/>
              <a:t>Analyzed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1. Avg. transactions per month</a:t>
            </a:r>
          </a:p>
          <a:p>
            <a:pPr marL="0" indent="0">
              <a:buNone/>
            </a:pPr>
            <a:r>
              <a:rPr lang="en-IN" dirty="0"/>
              <a:t>      2. Time from activation → first transaction</a:t>
            </a:r>
          </a:p>
          <a:p>
            <a:pPr marL="0" indent="0">
              <a:buNone/>
            </a:pPr>
            <a:r>
              <a:rPr lang="en-IN" dirty="0"/>
              <a:t>      3.</a:t>
            </a:r>
            <a:r>
              <a:rPr lang="fr-FR" dirty="0"/>
              <a:t> Transaction type distribution (Merchant / P2P / </a:t>
            </a:r>
            <a:r>
              <a:rPr lang="fr-FR" dirty="0" err="1"/>
              <a:t>Card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      4.</a:t>
            </a:r>
            <a:r>
              <a:rPr lang="en-IN" dirty="0"/>
              <a:t> Avg. transaction value</a:t>
            </a:r>
          </a:p>
          <a:p>
            <a:pPr marL="0" indent="0">
              <a:buNone/>
            </a:pPr>
            <a:r>
              <a:rPr lang="en-IN" dirty="0"/>
              <a:t>      5. Age group distribution</a:t>
            </a:r>
          </a:p>
          <a:p>
            <a:pPr marL="0" indent="0">
              <a:buNone/>
            </a:pPr>
            <a:r>
              <a:rPr lang="en-IN" dirty="0"/>
              <a:t>      6. How Long Do Users Stay Active?</a:t>
            </a:r>
          </a:p>
          <a:p>
            <a:pPr marL="0" indent="0">
              <a:buNone/>
            </a:pPr>
            <a:r>
              <a:rPr lang="en-IN" dirty="0"/>
              <a:t>      7. % of Users with Multiple Transaction Types</a:t>
            </a:r>
          </a:p>
        </p:txBody>
      </p:sp>
    </p:spTree>
    <p:extLst>
      <p:ext uri="{BB962C8B-B14F-4D97-AF65-F5344CB8AC3E}">
        <p14:creationId xmlns:p14="http://schemas.microsoft.com/office/powerpoint/2010/main" val="1207847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A212-B698-9E93-C5AF-F348D86C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3289"/>
            <a:ext cx="10515600" cy="804326"/>
          </a:xfrm>
        </p:spPr>
        <p:txBody>
          <a:bodyPr/>
          <a:lstStyle/>
          <a:p>
            <a:pPr algn="ctr"/>
            <a:r>
              <a:rPr lang="en-IN" b="1" dirty="0">
                <a:latin typeface="Century Gothic" panose="020B0502020202020204" pitchFamily="34" charset="0"/>
              </a:rPr>
              <a:t>1.Avg. Transactions per Month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681806B-A481-450C-3117-ED06C614E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968592"/>
              </p:ext>
            </p:extLst>
          </p:nvPr>
        </p:nvGraphicFramePr>
        <p:xfrm>
          <a:off x="1807535" y="606175"/>
          <a:ext cx="8835656" cy="394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CE1CC4-2143-4BF8-CBA6-AAB5BD879F59}"/>
              </a:ext>
            </a:extLst>
          </p:cNvPr>
          <p:cNvSpPr txBox="1"/>
          <p:nvPr/>
        </p:nvSpPr>
        <p:spPr>
          <a:xfrm>
            <a:off x="0" y="455073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CALCULATION: </a:t>
            </a:r>
            <a:r>
              <a:rPr lang="en-IN" sz="2000" dirty="0" err="1"/>
              <a:t>Total_txns</a:t>
            </a:r>
            <a:r>
              <a:rPr lang="en-IN" sz="2000" dirty="0"/>
              <a:t> / active months per user (Grouped by retained/ not retained )      </a:t>
            </a:r>
          </a:p>
          <a:p>
            <a:pPr algn="ctr"/>
            <a:r>
              <a:rPr lang="en-IN" sz="2000" dirty="0"/>
              <a:t>    </a:t>
            </a:r>
          </a:p>
          <a:p>
            <a:pPr algn="ctr"/>
            <a:r>
              <a:rPr lang="en-IN" sz="2000" b="1" dirty="0" err="1"/>
              <a:t>INSIGHT:</a:t>
            </a:r>
            <a:r>
              <a:rPr lang="en-IN" sz="2000" dirty="0" err="1"/>
              <a:t>Higher</a:t>
            </a:r>
            <a:r>
              <a:rPr lang="en-IN" sz="2000" dirty="0"/>
              <a:t> transaction frequency (users who transact 2–3x more monthly are more likely to stick).</a:t>
            </a:r>
          </a:p>
          <a:p>
            <a:pPr algn="ctr"/>
            <a:r>
              <a:rPr lang="en-IN" sz="2000" b="1" dirty="0" err="1"/>
              <a:t>NUDGE:</a:t>
            </a:r>
            <a:r>
              <a:rPr lang="en-IN" sz="2000" dirty="0" err="1"/>
              <a:t>Push</a:t>
            </a:r>
            <a:r>
              <a:rPr lang="en-IN" sz="2000" dirty="0"/>
              <a:t> for repeat transactions (e.g., cashback after X transactions in a month)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395224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F725-70C7-2F96-E5FC-B55E826E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515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Century Gothic" panose="020B0502020202020204" pitchFamily="34" charset="0"/>
              </a:rPr>
              <a:t>2. Time Between Activation &amp; First Transaction: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1A3695-5E41-9D2F-57D9-921511D69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158761"/>
              </p:ext>
            </p:extLst>
          </p:nvPr>
        </p:nvGraphicFramePr>
        <p:xfrm>
          <a:off x="680484" y="1095153"/>
          <a:ext cx="10673316" cy="39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EBDF14-C05E-D560-FFCC-34E0D0D654F4}"/>
              </a:ext>
            </a:extLst>
          </p:cNvPr>
          <p:cNvSpPr txBox="1"/>
          <p:nvPr/>
        </p:nvSpPr>
        <p:spPr>
          <a:xfrm>
            <a:off x="0" y="535880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CALCULATION:  </a:t>
            </a:r>
            <a:r>
              <a:rPr lang="en-IN" sz="2400" dirty="0" err="1"/>
              <a:t>First_txn_date</a:t>
            </a:r>
            <a:r>
              <a:rPr lang="en-IN" sz="2400" dirty="0"/>
              <a:t> – </a:t>
            </a:r>
            <a:r>
              <a:rPr lang="en-IN" sz="2400" dirty="0" err="1"/>
              <a:t>Activation_date</a:t>
            </a:r>
            <a:endParaRPr lang="en-IN" sz="2400" dirty="0"/>
          </a:p>
          <a:p>
            <a:pPr algn="ctr"/>
            <a:r>
              <a:rPr lang="en-IN" sz="2400" b="1" dirty="0"/>
              <a:t>INSIGHT: </a:t>
            </a:r>
            <a:r>
              <a:rPr lang="en-IN" sz="2400" dirty="0"/>
              <a:t>Retained users transact quickly after activation</a:t>
            </a:r>
          </a:p>
          <a:p>
            <a:pPr algn="ctr"/>
            <a:r>
              <a:rPr lang="en-IN" sz="2400" b="1" dirty="0" err="1"/>
              <a:t>NUDGE:</a:t>
            </a:r>
            <a:r>
              <a:rPr lang="en-IN" sz="2400" dirty="0" err="1"/>
              <a:t>Encourage</a:t>
            </a:r>
            <a:r>
              <a:rPr lang="en-IN" sz="2400" dirty="0"/>
              <a:t> an immediate first action (welcome bonus / instant “first spend” offer).</a:t>
            </a:r>
          </a:p>
        </p:txBody>
      </p:sp>
    </p:spTree>
    <p:extLst>
      <p:ext uri="{BB962C8B-B14F-4D97-AF65-F5344CB8AC3E}">
        <p14:creationId xmlns:p14="http://schemas.microsoft.com/office/powerpoint/2010/main" val="1115663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645F-EBFA-3D04-05B1-934BDC33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8021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Century Gothic" panose="020B0502020202020204" pitchFamily="34" charset="0"/>
              </a:rPr>
              <a:t>3.Transaction type distribution( Merchant vs P2P vs Card)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F65654-1F8D-7FC4-30FA-C46E5E03F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477714"/>
              </p:ext>
            </p:extLst>
          </p:nvPr>
        </p:nvGraphicFramePr>
        <p:xfrm>
          <a:off x="0" y="1180215"/>
          <a:ext cx="12192000" cy="3317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3D2A9E-C10C-2BE5-20EA-F719FA2ACC11}"/>
              </a:ext>
            </a:extLst>
          </p:cNvPr>
          <p:cNvSpPr txBox="1"/>
          <p:nvPr/>
        </p:nvSpPr>
        <p:spPr>
          <a:xfrm>
            <a:off x="1" y="4688958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CALCULATION: </a:t>
            </a:r>
            <a:r>
              <a:rPr lang="en-IN" sz="2000" dirty="0"/>
              <a:t>Count transactions by type for each retention group</a:t>
            </a:r>
          </a:p>
          <a:p>
            <a:pPr algn="ctr"/>
            <a:endParaRPr lang="en-IN" sz="2000" dirty="0"/>
          </a:p>
          <a:p>
            <a:pPr algn="ctr"/>
            <a:r>
              <a:rPr lang="en-IN" sz="2000" b="1" dirty="0"/>
              <a:t>INSIGHT: </a:t>
            </a:r>
            <a:r>
              <a:rPr lang="en-IN" sz="2000" dirty="0"/>
              <a:t>Both RETAINED &amp; NOT RETAINED ones diversify usage, especially not retained ones transact via </a:t>
            </a:r>
            <a:r>
              <a:rPr lang="en-IN" sz="2000" dirty="0" err="1"/>
              <a:t>personal,merchant</a:t>
            </a:r>
            <a:r>
              <a:rPr lang="en-IN" sz="2000" dirty="0"/>
              <a:t> &amp; card heavily.</a:t>
            </a:r>
          </a:p>
          <a:p>
            <a:pPr algn="ctr"/>
            <a:endParaRPr lang="en-IN" sz="2000" dirty="0"/>
          </a:p>
          <a:p>
            <a:pPr algn="ctr"/>
            <a:r>
              <a:rPr lang="en-IN" sz="2000" b="1" dirty="0"/>
              <a:t>NUDGE: Offer rewards for trying new transaction types for both retained and not retained to form habit &amp; retain not retained ones respectively(e.g. “Rs 20 cashback on 1</a:t>
            </a:r>
            <a:r>
              <a:rPr lang="en-IN" sz="2000" b="1" baseline="30000" dirty="0"/>
              <a:t>st</a:t>
            </a:r>
            <a:r>
              <a:rPr lang="en-IN" sz="2000" b="1" dirty="0"/>
              <a:t> card payment” </a:t>
            </a:r>
          </a:p>
        </p:txBody>
      </p:sp>
    </p:spTree>
    <p:extLst>
      <p:ext uri="{BB962C8B-B14F-4D97-AF65-F5344CB8AC3E}">
        <p14:creationId xmlns:p14="http://schemas.microsoft.com/office/powerpoint/2010/main" val="235947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7909-7326-A3D9-885E-ACA7E147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Century Gothic" panose="020B0502020202020204" pitchFamily="34" charset="0"/>
              </a:rPr>
              <a:t>4.Avg. Transaction Value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2D90E2-0011-5A1E-433C-A8BA7A6F6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423617"/>
              </p:ext>
            </p:extLst>
          </p:nvPr>
        </p:nvGraphicFramePr>
        <p:xfrm>
          <a:off x="0" y="681038"/>
          <a:ext cx="12192000" cy="3810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CDF930-E5F5-63D5-4584-3FDB23835802}"/>
              </a:ext>
            </a:extLst>
          </p:cNvPr>
          <p:cNvSpPr txBox="1"/>
          <p:nvPr/>
        </p:nvSpPr>
        <p:spPr>
          <a:xfrm>
            <a:off x="0" y="4763386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CALCULATION:</a:t>
            </a:r>
            <a:r>
              <a:rPr lang="en-IN" sz="2000" dirty="0" err="1"/>
              <a:t>Mean</a:t>
            </a:r>
            <a:r>
              <a:rPr lang="en-IN" sz="2000" dirty="0"/>
              <a:t> transaction amount by retention group.</a:t>
            </a:r>
          </a:p>
          <a:p>
            <a:pPr algn="ctr"/>
            <a:endParaRPr lang="en-IN" sz="2000" dirty="0"/>
          </a:p>
          <a:p>
            <a:pPr algn="ctr"/>
            <a:r>
              <a:rPr lang="en-IN" sz="2000" b="1" dirty="0"/>
              <a:t>INSIGHT: </a:t>
            </a:r>
            <a:r>
              <a:rPr lang="en-IN" sz="2000" dirty="0"/>
              <a:t>Retained users have higher </a:t>
            </a:r>
            <a:r>
              <a:rPr lang="en-IN" sz="2000" dirty="0" err="1"/>
              <a:t>avg</a:t>
            </a:r>
            <a:r>
              <a:rPr lang="en-IN" sz="2000" dirty="0"/>
              <a:t>, min transact value hence showing stronger intent &amp; retention.</a:t>
            </a:r>
          </a:p>
          <a:p>
            <a:pPr algn="ctr"/>
            <a:endParaRPr lang="en-IN" sz="2000" dirty="0"/>
          </a:p>
          <a:p>
            <a:pPr algn="ctr"/>
            <a:r>
              <a:rPr lang="en-IN" sz="2000" b="1" dirty="0" err="1"/>
              <a:t>NUDGE:</a:t>
            </a:r>
            <a:r>
              <a:rPr lang="en-IN" sz="2000" dirty="0" err="1"/>
              <a:t>Incentivize</a:t>
            </a:r>
            <a:r>
              <a:rPr lang="en-IN" sz="2000" dirty="0"/>
              <a:t> mid-ticket spends (e.g., ₹200+ merchant cashback)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760458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248A-B080-0FCE-413D-4075F5F6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Century Gothic" panose="020B0502020202020204" pitchFamily="34" charset="0"/>
              </a:rPr>
              <a:t>5. Age Group Distribution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02D56D-C969-E895-C110-FCE9909246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377128"/>
              </p:ext>
            </p:extLst>
          </p:nvPr>
        </p:nvGraphicFramePr>
        <p:xfrm>
          <a:off x="0" y="584791"/>
          <a:ext cx="12192000" cy="3189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6752F9-BF27-9040-4A0A-38D9B93B33A9}"/>
              </a:ext>
            </a:extLst>
          </p:cNvPr>
          <p:cNvSpPr txBox="1"/>
          <p:nvPr/>
        </p:nvSpPr>
        <p:spPr>
          <a:xfrm>
            <a:off x="1" y="4274288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CALCULATION: </a:t>
            </a:r>
            <a:r>
              <a:rPr lang="en-IN" sz="2400" dirty="0"/>
              <a:t>Age group vs Retention</a:t>
            </a:r>
          </a:p>
          <a:p>
            <a:pPr algn="ctr"/>
            <a:endParaRPr lang="en-IN" sz="2400" dirty="0"/>
          </a:p>
          <a:p>
            <a:pPr algn="ctr"/>
            <a:r>
              <a:rPr lang="en-IN" sz="2400" b="1" dirty="0"/>
              <a:t>INSIGHT: </a:t>
            </a:r>
            <a:r>
              <a:rPr lang="en-IN" sz="2400" dirty="0"/>
              <a:t>Retention differs by age group, Young adults &amp; Adults are likely to retain more than other age groups</a:t>
            </a:r>
          </a:p>
          <a:p>
            <a:pPr algn="ctr"/>
            <a:endParaRPr lang="en-IN" sz="2400" dirty="0"/>
          </a:p>
          <a:p>
            <a:pPr algn="ctr"/>
            <a:r>
              <a:rPr lang="en-IN" sz="2400" b="1" dirty="0"/>
              <a:t>NUDGE: ADULTS &amp; YOUNG ADULTS           Financial tools like budget </a:t>
            </a:r>
            <a:r>
              <a:rPr lang="en-IN" sz="2400" b="1" dirty="0" err="1"/>
              <a:t>tips,savings</a:t>
            </a:r>
            <a:r>
              <a:rPr lang="en-IN" sz="2400" b="1" dirty="0"/>
              <a:t> nudges</a:t>
            </a:r>
          </a:p>
          <a:p>
            <a:pPr algn="ctr"/>
            <a:r>
              <a:rPr lang="en-IN" sz="2400" b="1" dirty="0"/>
              <a:t>                TEENS              Gamify with badges &amp; streaks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4B0E581-504A-AE76-3D8F-98D55C4A1C15}"/>
              </a:ext>
            </a:extLst>
          </p:cNvPr>
          <p:cNvSpPr/>
          <p:nvPr/>
        </p:nvSpPr>
        <p:spPr>
          <a:xfrm>
            <a:off x="5183372" y="6181635"/>
            <a:ext cx="478464" cy="2115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2E729D8-5048-36BF-E101-1157D42BB4C8}"/>
              </a:ext>
            </a:extLst>
          </p:cNvPr>
          <p:cNvSpPr/>
          <p:nvPr/>
        </p:nvSpPr>
        <p:spPr>
          <a:xfrm>
            <a:off x="4944139" y="6566789"/>
            <a:ext cx="478465" cy="2115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22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00B5-74BB-F006-250E-BA22D328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168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Century Gothic" panose="020B0502020202020204" pitchFamily="34" charset="0"/>
              </a:rPr>
              <a:t>6. HOW LONG DO USERS STAY ACTIVE/ FREQUENCY CONSISTENCY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5F825D-AA93-0C89-C6C5-57598A490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725915"/>
              </p:ext>
            </p:extLst>
          </p:nvPr>
        </p:nvGraphicFramePr>
        <p:xfrm>
          <a:off x="0" y="1201479"/>
          <a:ext cx="12192000" cy="3030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2605FC-D1A9-D91C-65C8-99F240A18858}"/>
              </a:ext>
            </a:extLst>
          </p:cNvPr>
          <p:cNvSpPr txBox="1"/>
          <p:nvPr/>
        </p:nvSpPr>
        <p:spPr>
          <a:xfrm>
            <a:off x="0" y="4338083"/>
            <a:ext cx="12192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CALCULATION</a:t>
            </a:r>
            <a:r>
              <a:rPr lang="en-IN" sz="2400" dirty="0"/>
              <a:t>: Number of active months per user</a:t>
            </a:r>
          </a:p>
          <a:p>
            <a:pPr algn="ctr"/>
            <a:endParaRPr lang="en-IN" sz="2400" dirty="0"/>
          </a:p>
          <a:p>
            <a:pPr algn="ctr"/>
            <a:r>
              <a:rPr lang="en-IN" sz="2400" b="1" dirty="0" err="1"/>
              <a:t>INSIGHT</a:t>
            </a:r>
            <a:r>
              <a:rPr lang="en-IN" sz="2400" dirty="0" err="1"/>
              <a:t>:Consistency</a:t>
            </a:r>
            <a:r>
              <a:rPr lang="en-IN" sz="2400" dirty="0"/>
              <a:t> across </a:t>
            </a:r>
            <a:r>
              <a:rPr lang="en-IN" sz="2400" b="1" dirty="0"/>
              <a:t>3+ months</a:t>
            </a:r>
            <a:r>
              <a:rPr lang="en-IN" sz="2400" dirty="0"/>
              <a:t> is the real habit — users who cross this threshold rarely churn.</a:t>
            </a:r>
          </a:p>
          <a:p>
            <a:pPr algn="ctr"/>
            <a:endParaRPr lang="en-IN" sz="2400" dirty="0"/>
          </a:p>
          <a:p>
            <a:pPr algn="ctr"/>
            <a:r>
              <a:rPr lang="en-IN" sz="2400" b="1" dirty="0"/>
              <a:t>NUDGE</a:t>
            </a:r>
            <a:r>
              <a:rPr lang="en-IN" sz="2400" dirty="0"/>
              <a:t> :Loyalty rewards unlocked progressively (Month 1, 2, 3 milestones).</a:t>
            </a:r>
          </a:p>
          <a:p>
            <a:pPr algn="ctr"/>
            <a:endParaRPr lang="en-IN" sz="2400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79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611</TotalTime>
  <Words>792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Office Theme</vt:lpstr>
      <vt:lpstr>PowerPoint Presentation</vt:lpstr>
      <vt:lpstr>Why Retention &amp; Habit Formation Matter</vt:lpstr>
      <vt:lpstr>How We Analyze Retention</vt:lpstr>
      <vt:lpstr>1.Avg. Transactions per Month</vt:lpstr>
      <vt:lpstr>2. Time Between Activation &amp; First Transaction:</vt:lpstr>
      <vt:lpstr>3.Transaction type distribution( Merchant vs P2P vs Card)</vt:lpstr>
      <vt:lpstr>4.Avg. Transaction Value</vt:lpstr>
      <vt:lpstr>5. Age Group Distribution </vt:lpstr>
      <vt:lpstr>6. HOW LONG DO USERS STAY ACTIVE/ FREQUENCY CONSISTENCY</vt:lpstr>
      <vt:lpstr>7.SINGLE vs MULTI TYPE TRANSACTION USERS </vt:lpstr>
      <vt:lpstr>KEY HABIT FORMING PATTERNS:</vt:lpstr>
      <vt:lpstr>Recommendations &amp; Nudges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G.Sai Gautham</dc:creator>
  <cp:lastModifiedBy>G.Sai Gautham</cp:lastModifiedBy>
  <cp:revision>4</cp:revision>
  <dcterms:created xsi:type="dcterms:W3CDTF">2025-08-28T20:40:12Z</dcterms:created>
  <dcterms:modified xsi:type="dcterms:W3CDTF">2025-08-29T10:08:26Z</dcterms:modified>
</cp:coreProperties>
</file>