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5E4FF1-7860-45AF-82A1-5C16960FC4CE}" type="datetimeFigureOut">
              <a:rPr lang="en-IN" smtClean="0"/>
              <a:t>29-08-2025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1D590-2772-4D86-8A50-D35CCC12E1D8}" type="slidenum">
              <a:rPr lang="en-IN" smtClean="0"/>
              <a:t>‹#›</a:t>
            </a:fld>
            <a:endParaRPr lang="en-IN"/>
          </a:p>
        </p:txBody>
      </p:sp>
    </p:spTree>
    <p:extLst>
      <p:ext uri="{BB962C8B-B14F-4D97-AF65-F5344CB8AC3E}">
        <p14:creationId xmlns:p14="http://schemas.microsoft.com/office/powerpoint/2010/main" val="148096038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E4FF1-7860-45AF-82A1-5C16960FC4CE}" type="datetimeFigureOut">
              <a:rPr lang="en-IN" smtClean="0"/>
              <a:t>29-08-2025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1D590-2772-4D86-8A50-D35CCC12E1D8}" type="slidenum">
              <a:rPr lang="en-IN" smtClean="0"/>
              <a:t>‹#›</a:t>
            </a:fld>
            <a:endParaRPr lang="en-IN"/>
          </a:p>
        </p:txBody>
      </p:sp>
    </p:spTree>
    <p:extLst>
      <p:ext uri="{BB962C8B-B14F-4D97-AF65-F5344CB8AC3E}">
        <p14:creationId xmlns:p14="http://schemas.microsoft.com/office/powerpoint/2010/main" val="7789484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E4FF1-7860-45AF-82A1-5C16960FC4CE}" type="datetimeFigureOut">
              <a:rPr lang="en-IN" smtClean="0"/>
              <a:t>29-08-2025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1D590-2772-4D86-8A50-D35CCC12E1D8}" type="slidenum">
              <a:rPr lang="en-IN" smtClean="0"/>
              <a:t>‹#›</a:t>
            </a:fld>
            <a:endParaRPr lang="en-IN"/>
          </a:p>
        </p:txBody>
      </p:sp>
    </p:spTree>
    <p:extLst>
      <p:ext uri="{BB962C8B-B14F-4D97-AF65-F5344CB8AC3E}">
        <p14:creationId xmlns:p14="http://schemas.microsoft.com/office/powerpoint/2010/main" val="21281182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E4FF1-7860-45AF-82A1-5C16960FC4CE}" type="datetimeFigureOut">
              <a:rPr lang="en-IN" smtClean="0"/>
              <a:t>29-08-2025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1D590-2772-4D86-8A50-D35CCC12E1D8}" type="slidenum">
              <a:rPr lang="en-IN" smtClean="0"/>
              <a:t>‹#›</a:t>
            </a:fld>
            <a:endParaRPr lang="en-IN"/>
          </a:p>
        </p:txBody>
      </p:sp>
    </p:spTree>
    <p:extLst>
      <p:ext uri="{BB962C8B-B14F-4D97-AF65-F5344CB8AC3E}">
        <p14:creationId xmlns:p14="http://schemas.microsoft.com/office/powerpoint/2010/main" val="29242318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5E4FF1-7860-45AF-82A1-5C16960FC4CE}" type="datetimeFigureOut">
              <a:rPr lang="en-IN" smtClean="0"/>
              <a:t>29-08-2025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1D590-2772-4D86-8A50-D35CCC12E1D8}" type="slidenum">
              <a:rPr lang="en-IN" smtClean="0"/>
              <a:t>‹#›</a:t>
            </a:fld>
            <a:endParaRPr lang="en-IN"/>
          </a:p>
        </p:txBody>
      </p:sp>
    </p:spTree>
    <p:extLst>
      <p:ext uri="{BB962C8B-B14F-4D97-AF65-F5344CB8AC3E}">
        <p14:creationId xmlns:p14="http://schemas.microsoft.com/office/powerpoint/2010/main" val="28536945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5E4FF1-7860-45AF-82A1-5C16960FC4CE}" type="datetimeFigureOut">
              <a:rPr lang="en-IN" smtClean="0"/>
              <a:t>29-08-2025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01D590-2772-4D86-8A50-D35CCC12E1D8}" type="slidenum">
              <a:rPr lang="en-IN" smtClean="0"/>
              <a:t>‹#›</a:t>
            </a:fld>
            <a:endParaRPr lang="en-IN"/>
          </a:p>
        </p:txBody>
      </p:sp>
    </p:spTree>
    <p:extLst>
      <p:ext uri="{BB962C8B-B14F-4D97-AF65-F5344CB8AC3E}">
        <p14:creationId xmlns:p14="http://schemas.microsoft.com/office/powerpoint/2010/main" val="22506082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5E4FF1-7860-45AF-82A1-5C16960FC4CE}" type="datetimeFigureOut">
              <a:rPr lang="en-IN" smtClean="0"/>
              <a:t>29-08-2025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01D590-2772-4D86-8A50-D35CCC12E1D8}" type="slidenum">
              <a:rPr lang="en-IN" smtClean="0"/>
              <a:t>‹#›</a:t>
            </a:fld>
            <a:endParaRPr lang="en-IN"/>
          </a:p>
        </p:txBody>
      </p:sp>
    </p:spTree>
    <p:extLst>
      <p:ext uri="{BB962C8B-B14F-4D97-AF65-F5344CB8AC3E}">
        <p14:creationId xmlns:p14="http://schemas.microsoft.com/office/powerpoint/2010/main" val="34488947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5E4FF1-7860-45AF-82A1-5C16960FC4CE}" type="datetimeFigureOut">
              <a:rPr lang="en-IN" smtClean="0"/>
              <a:t>29-08-2025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01D590-2772-4D86-8A50-D35CCC12E1D8}" type="slidenum">
              <a:rPr lang="en-IN" smtClean="0"/>
              <a:t>‹#›</a:t>
            </a:fld>
            <a:endParaRPr lang="en-IN"/>
          </a:p>
        </p:txBody>
      </p:sp>
    </p:spTree>
    <p:extLst>
      <p:ext uri="{BB962C8B-B14F-4D97-AF65-F5344CB8AC3E}">
        <p14:creationId xmlns:p14="http://schemas.microsoft.com/office/powerpoint/2010/main" val="38525752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E4FF1-7860-45AF-82A1-5C16960FC4CE}" type="datetimeFigureOut">
              <a:rPr lang="en-IN" smtClean="0"/>
              <a:t>29-08-2025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01D590-2772-4D86-8A50-D35CCC12E1D8}" type="slidenum">
              <a:rPr lang="en-IN" smtClean="0"/>
              <a:t>‹#›</a:t>
            </a:fld>
            <a:endParaRPr lang="en-IN"/>
          </a:p>
        </p:txBody>
      </p:sp>
    </p:spTree>
    <p:extLst>
      <p:ext uri="{BB962C8B-B14F-4D97-AF65-F5344CB8AC3E}">
        <p14:creationId xmlns:p14="http://schemas.microsoft.com/office/powerpoint/2010/main" val="748909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5E4FF1-7860-45AF-82A1-5C16960FC4CE}" type="datetimeFigureOut">
              <a:rPr lang="en-IN" smtClean="0"/>
              <a:t>29-08-2025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01D590-2772-4D86-8A50-D35CCC12E1D8}" type="slidenum">
              <a:rPr lang="en-IN" smtClean="0"/>
              <a:t>‹#›</a:t>
            </a:fld>
            <a:endParaRPr lang="en-IN"/>
          </a:p>
        </p:txBody>
      </p:sp>
    </p:spTree>
    <p:extLst>
      <p:ext uri="{BB962C8B-B14F-4D97-AF65-F5344CB8AC3E}">
        <p14:creationId xmlns:p14="http://schemas.microsoft.com/office/powerpoint/2010/main" val="42452765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5E4FF1-7860-45AF-82A1-5C16960FC4CE}" type="datetimeFigureOut">
              <a:rPr lang="en-IN" smtClean="0"/>
              <a:t>29-08-2025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01D590-2772-4D86-8A50-D35CCC12E1D8}" type="slidenum">
              <a:rPr lang="en-IN" smtClean="0"/>
              <a:t>‹#›</a:t>
            </a:fld>
            <a:endParaRPr lang="en-IN"/>
          </a:p>
        </p:txBody>
      </p:sp>
    </p:spTree>
    <p:extLst>
      <p:ext uri="{BB962C8B-B14F-4D97-AF65-F5344CB8AC3E}">
        <p14:creationId xmlns:p14="http://schemas.microsoft.com/office/powerpoint/2010/main" val="315962720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5E4FF1-7860-45AF-82A1-5C16960FC4CE}" type="datetimeFigureOut">
              <a:rPr lang="en-IN" smtClean="0"/>
              <a:t>29-08-2025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1D590-2772-4D86-8A50-D35CCC12E1D8}" type="slidenum">
              <a:rPr lang="en-IN" smtClean="0"/>
              <a:t>‹#›</a:t>
            </a:fld>
            <a:endParaRPr lang="en-IN"/>
          </a:p>
        </p:txBody>
      </p:sp>
    </p:spTree>
    <p:extLst>
      <p:ext uri="{BB962C8B-B14F-4D97-AF65-F5344CB8AC3E}">
        <p14:creationId xmlns:p14="http://schemas.microsoft.com/office/powerpoint/2010/main" val="3217114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19A3-12E1-2850-6A3D-1BF8EC524D2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9746CFF-3067-182E-DCFB-C432E37A0190}"/>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47FFD07B-247B-EE99-5099-860F29BCEC9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520960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1AA3-B5A7-39D3-6CC2-009ACADEC957}"/>
              </a:ext>
            </a:extLst>
          </p:cNvPr>
          <p:cNvSpPr>
            <a:spLocks noGrp="1"/>
          </p:cNvSpPr>
          <p:nvPr>
            <p:ph type="title"/>
          </p:nvPr>
        </p:nvSpPr>
        <p:spPr>
          <a:xfrm>
            <a:off x="838200" y="1"/>
            <a:ext cx="10515600" cy="681036"/>
          </a:xfrm>
        </p:spPr>
        <p:txBody>
          <a:bodyPr>
            <a:normAutofit fontScale="90000"/>
          </a:bodyPr>
          <a:lstStyle/>
          <a:p>
            <a:pPr algn="ctr"/>
            <a:r>
              <a:rPr lang="en-IN" b="1" dirty="0">
                <a:latin typeface="Century Gothic" panose="020B0502020202020204" pitchFamily="34" charset="0"/>
              </a:rPr>
              <a:t>Metrics to Track (2–4 Weeks)</a:t>
            </a:r>
          </a:p>
        </p:txBody>
      </p:sp>
      <p:sp>
        <p:nvSpPr>
          <p:cNvPr id="3" name="Content Placeholder 2">
            <a:extLst>
              <a:ext uri="{FF2B5EF4-FFF2-40B4-BE49-F238E27FC236}">
                <a16:creationId xmlns:a16="http://schemas.microsoft.com/office/drawing/2014/main" id="{D803092F-9337-BCEC-AA28-CCCCA81C4F0D}"/>
              </a:ext>
            </a:extLst>
          </p:cNvPr>
          <p:cNvSpPr>
            <a:spLocks noGrp="1"/>
          </p:cNvSpPr>
          <p:nvPr>
            <p:ph idx="1"/>
          </p:nvPr>
        </p:nvSpPr>
        <p:spPr>
          <a:xfrm>
            <a:off x="0" y="681037"/>
            <a:ext cx="12192000" cy="6176962"/>
          </a:xfrm>
        </p:spPr>
        <p:txBody>
          <a:bodyPr>
            <a:normAutofit fontScale="55000" lnSpcReduction="20000"/>
          </a:bodyPr>
          <a:lstStyle/>
          <a:p>
            <a:pPr marL="514350" indent="-514350">
              <a:buFont typeface="+mj-lt"/>
              <a:buAutoNum type="arabicPeriod"/>
            </a:pPr>
            <a:r>
              <a:rPr lang="en-IN" b="1" dirty="0"/>
              <a:t>Funnel Conversion Rates (Daily Monitoring)</a:t>
            </a:r>
          </a:p>
          <a:p>
            <a:r>
              <a:rPr lang="en-IN" dirty="0"/>
              <a:t>Track each stage: </a:t>
            </a:r>
            <a:r>
              <a:rPr lang="en-IN" i="1" dirty="0"/>
              <a:t>Browse → Plan Selected → Payment Initiated → Payment Success → Confirmed</a:t>
            </a:r>
            <a:r>
              <a:rPr lang="en-IN" dirty="0"/>
              <a:t>.</a:t>
            </a:r>
          </a:p>
          <a:p>
            <a:r>
              <a:rPr lang="en-IN" dirty="0"/>
              <a:t>Quickly identifies where drop-offs are happening and whether fixes are working.</a:t>
            </a:r>
          </a:p>
          <a:p>
            <a:pPr marL="0" indent="0">
              <a:buNone/>
            </a:pPr>
            <a:endParaRPr lang="en-IN" dirty="0"/>
          </a:p>
          <a:p>
            <a:pPr marL="514350" indent="-514350">
              <a:buFont typeface="+mj-lt"/>
              <a:buAutoNum type="arabicPeriod" startAt="2"/>
            </a:pPr>
            <a:r>
              <a:rPr lang="en-IN" b="1" dirty="0"/>
              <a:t>Operator-Specific Performance</a:t>
            </a:r>
          </a:p>
          <a:p>
            <a:r>
              <a:rPr lang="en-IN" dirty="0"/>
              <a:t>Success rate, timeout rate, and confirmation delays split by Operator (X, Y, others).</a:t>
            </a:r>
          </a:p>
          <a:p>
            <a:r>
              <a:rPr lang="en-IN" dirty="0"/>
              <a:t>Helps validate whether operator fixes are stabilizing.</a:t>
            </a:r>
          </a:p>
          <a:p>
            <a:pPr marL="0" indent="0">
              <a:buNone/>
            </a:pPr>
            <a:endParaRPr lang="en-IN" dirty="0"/>
          </a:p>
          <a:p>
            <a:pPr marL="514350" indent="-514350">
              <a:buFont typeface="+mj-lt"/>
              <a:buAutoNum type="arabicPeriod" startAt="3"/>
            </a:pPr>
            <a:r>
              <a:rPr lang="en-IN" b="1" dirty="0"/>
              <a:t>Payment Method Reliability</a:t>
            </a:r>
          </a:p>
          <a:p>
            <a:r>
              <a:rPr lang="en-IN" dirty="0"/>
              <a:t>UPI vs Non-UPI (wallet, card) success rates.</a:t>
            </a:r>
          </a:p>
          <a:p>
            <a:r>
              <a:rPr lang="en-IN" dirty="0"/>
              <a:t>Ensures alternate payment suggestions are effective and UPI recovery is on track.</a:t>
            </a:r>
          </a:p>
          <a:p>
            <a:endParaRPr lang="en-IN" dirty="0"/>
          </a:p>
          <a:p>
            <a:pPr marL="514350" indent="-514350">
              <a:buFont typeface="+mj-lt"/>
              <a:buAutoNum type="arabicPeriod" startAt="4"/>
            </a:pPr>
            <a:r>
              <a:rPr lang="en-IN" b="1" dirty="0"/>
              <a:t>Refund &amp; Resolution Speed</a:t>
            </a:r>
          </a:p>
          <a:p>
            <a:r>
              <a:rPr lang="en-IN" dirty="0"/>
              <a:t>Average time taken to process refunds for failed transactions.</a:t>
            </a:r>
          </a:p>
          <a:p>
            <a:r>
              <a:rPr lang="en-IN" dirty="0"/>
              <a:t>A strong signal for user trust and reduced complaint load.</a:t>
            </a:r>
          </a:p>
          <a:p>
            <a:pPr marL="0" indent="0">
              <a:buNone/>
            </a:pPr>
            <a:endParaRPr lang="en-IN" dirty="0"/>
          </a:p>
          <a:p>
            <a:pPr marL="514350" indent="-514350">
              <a:buFont typeface="+mj-lt"/>
              <a:buAutoNum type="arabicPeriod" startAt="5"/>
            </a:pPr>
            <a:r>
              <a:rPr lang="en-IN" b="1" dirty="0"/>
              <a:t>User Pain Signals</a:t>
            </a:r>
          </a:p>
          <a:p>
            <a:r>
              <a:rPr lang="en-IN" dirty="0"/>
              <a:t>Volume of recharge-related support tickets.</a:t>
            </a:r>
          </a:p>
          <a:p>
            <a:r>
              <a:rPr lang="en-IN" dirty="0"/>
              <a:t>Social media mentions of “failed recharge” or “money deducted.”</a:t>
            </a:r>
          </a:p>
          <a:p>
            <a:pPr marL="0" indent="0">
              <a:buNone/>
            </a:pPr>
            <a:r>
              <a:rPr lang="en-IN" b="1" dirty="0"/>
              <a:t>Takeaway:</a:t>
            </a:r>
            <a:r>
              <a:rPr lang="en-IN" dirty="0"/>
              <a:t> Tracking these KPIs daily/weekly ensures that </a:t>
            </a:r>
            <a:r>
              <a:rPr lang="en-IN" b="1" dirty="0"/>
              <a:t>short-term fixes are effective</a:t>
            </a:r>
            <a:r>
              <a:rPr lang="en-IN" dirty="0"/>
              <a:t> and </a:t>
            </a:r>
            <a:r>
              <a:rPr lang="en-IN" b="1" dirty="0"/>
              <a:t>long-term strategies are delivering sustainable results</a:t>
            </a:r>
            <a:r>
              <a:rPr lang="en-IN" dirty="0"/>
              <a:t>.</a:t>
            </a:r>
          </a:p>
        </p:txBody>
      </p:sp>
    </p:spTree>
    <p:extLst>
      <p:ext uri="{BB962C8B-B14F-4D97-AF65-F5344CB8AC3E}">
        <p14:creationId xmlns:p14="http://schemas.microsoft.com/office/powerpoint/2010/main" val="29745375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841D5-B5C4-5264-9761-00E678F2E1E9}"/>
              </a:ext>
            </a:extLst>
          </p:cNvPr>
          <p:cNvSpPr>
            <a:spLocks noGrp="1"/>
          </p:cNvSpPr>
          <p:nvPr>
            <p:ph type="title"/>
          </p:nvPr>
        </p:nvSpPr>
        <p:spPr>
          <a:xfrm>
            <a:off x="838200" y="1"/>
            <a:ext cx="10515600" cy="681036"/>
          </a:xfrm>
        </p:spPr>
        <p:txBody>
          <a:bodyPr>
            <a:normAutofit fontScale="90000"/>
          </a:bodyPr>
          <a:lstStyle/>
          <a:p>
            <a:pPr algn="ctr"/>
            <a:r>
              <a:rPr lang="en-IN" b="1" dirty="0">
                <a:latin typeface="Century Gothic" panose="020B0502020202020204" pitchFamily="34" charset="0"/>
              </a:rPr>
              <a:t>Final Summary &amp; Recommendations</a:t>
            </a:r>
          </a:p>
        </p:txBody>
      </p:sp>
      <p:sp>
        <p:nvSpPr>
          <p:cNvPr id="3" name="Content Placeholder 2">
            <a:extLst>
              <a:ext uri="{FF2B5EF4-FFF2-40B4-BE49-F238E27FC236}">
                <a16:creationId xmlns:a16="http://schemas.microsoft.com/office/drawing/2014/main" id="{DED7B269-A383-4FD7-7FE8-C4FCF91CFEF8}"/>
              </a:ext>
            </a:extLst>
          </p:cNvPr>
          <p:cNvSpPr>
            <a:spLocks noGrp="1"/>
          </p:cNvSpPr>
          <p:nvPr>
            <p:ph idx="1"/>
          </p:nvPr>
        </p:nvSpPr>
        <p:spPr>
          <a:xfrm>
            <a:off x="0" y="681037"/>
            <a:ext cx="12192000" cy="6176962"/>
          </a:xfrm>
        </p:spPr>
        <p:txBody>
          <a:bodyPr>
            <a:normAutofit fontScale="62500" lnSpcReduction="20000"/>
          </a:bodyPr>
          <a:lstStyle/>
          <a:p>
            <a:pPr marL="0" indent="0">
              <a:buNone/>
            </a:pPr>
            <a:r>
              <a:rPr lang="en-IN" b="1" dirty="0"/>
              <a:t>Key Insights</a:t>
            </a:r>
            <a:r>
              <a:rPr lang="en-IN" dirty="0"/>
              <a:t>:</a:t>
            </a:r>
          </a:p>
          <a:p>
            <a:r>
              <a:rPr lang="en-IN" dirty="0"/>
              <a:t>Recharge funnel dropped due to </a:t>
            </a:r>
            <a:r>
              <a:rPr lang="en-IN" b="1" dirty="0"/>
              <a:t>Operator X timeouts</a:t>
            </a:r>
            <a:r>
              <a:rPr lang="en-IN" dirty="0"/>
              <a:t> and </a:t>
            </a:r>
            <a:r>
              <a:rPr lang="en-IN" b="1" dirty="0"/>
              <a:t>UPI failures</a:t>
            </a:r>
            <a:r>
              <a:rPr lang="en-IN" dirty="0"/>
              <a:t>.</a:t>
            </a:r>
          </a:p>
          <a:p>
            <a:r>
              <a:rPr lang="en-IN" b="1" dirty="0"/>
              <a:t>Operator Y delays</a:t>
            </a:r>
            <a:r>
              <a:rPr lang="en-IN" dirty="0"/>
              <a:t> caused perception of failure, </a:t>
            </a:r>
            <a:r>
              <a:rPr lang="en-IN" dirty="0" err="1"/>
              <a:t>fueling</a:t>
            </a:r>
            <a:r>
              <a:rPr lang="en-IN" dirty="0"/>
              <a:t> user frustration.</a:t>
            </a:r>
          </a:p>
          <a:p>
            <a:r>
              <a:rPr lang="en-IN" dirty="0"/>
              <a:t>Support tickets doubled, showing trust erosion beyond just metrics.</a:t>
            </a:r>
          </a:p>
          <a:p>
            <a:pPr marL="0" indent="0">
              <a:buNone/>
            </a:pPr>
            <a:endParaRPr lang="en-IN" dirty="0"/>
          </a:p>
          <a:p>
            <a:pPr marL="0" indent="0">
              <a:buNone/>
            </a:pPr>
            <a:r>
              <a:rPr lang="en-IN" b="1" dirty="0"/>
              <a:t>Recommendations</a:t>
            </a:r>
            <a:r>
              <a:rPr lang="en-IN" dirty="0"/>
              <a:t>:</a:t>
            </a:r>
          </a:p>
          <a:p>
            <a:pPr marL="514350" indent="-514350">
              <a:buFont typeface="+mj-lt"/>
              <a:buAutoNum type="arabicPeriod"/>
            </a:pPr>
            <a:r>
              <a:rPr lang="en-IN" b="1" dirty="0"/>
              <a:t>Immediate Fixes (Quick Wins)</a:t>
            </a:r>
          </a:p>
          <a:p>
            <a:r>
              <a:rPr lang="en-IN" dirty="0"/>
              <a:t>Communicate outages in-app.</a:t>
            </a:r>
          </a:p>
          <a:p>
            <a:r>
              <a:rPr lang="en-IN" dirty="0"/>
              <a:t>Promote alternate payment methods when UPI fails.</a:t>
            </a:r>
          </a:p>
          <a:p>
            <a:r>
              <a:rPr lang="en-IN" dirty="0"/>
              <a:t>Offer instant refunds + auto status updates.</a:t>
            </a:r>
          </a:p>
          <a:p>
            <a:endParaRPr lang="en-IN" dirty="0"/>
          </a:p>
          <a:p>
            <a:pPr marL="0" indent="0">
              <a:buNone/>
            </a:pPr>
            <a:r>
              <a:rPr lang="en-IN" dirty="0"/>
              <a:t>2. </a:t>
            </a:r>
            <a:r>
              <a:rPr lang="en-IN" b="1" dirty="0"/>
              <a:t>Medium-Term Priorities</a:t>
            </a:r>
          </a:p>
          <a:p>
            <a:r>
              <a:rPr lang="en-IN" dirty="0"/>
              <a:t>Fix Operator X reliability.</a:t>
            </a:r>
          </a:p>
          <a:p>
            <a:r>
              <a:rPr lang="en-IN" dirty="0"/>
              <a:t>Reduce Operator Y delays with stricter SLAs.</a:t>
            </a:r>
          </a:p>
          <a:p>
            <a:endParaRPr lang="en-IN" dirty="0"/>
          </a:p>
          <a:p>
            <a:pPr marL="514350" indent="-514350">
              <a:buFont typeface="+mj-lt"/>
              <a:buAutoNum type="arabicPeriod" startAt="3"/>
            </a:pPr>
            <a:r>
              <a:rPr lang="en-IN" b="1" dirty="0"/>
              <a:t>Long-Term Strategy</a:t>
            </a:r>
          </a:p>
          <a:p>
            <a:r>
              <a:rPr lang="en-IN" dirty="0"/>
              <a:t>Build operator diversification.</a:t>
            </a:r>
          </a:p>
          <a:p>
            <a:r>
              <a:rPr lang="en-IN" dirty="0"/>
              <a:t>Invest in real-time anomaly monitoring.</a:t>
            </a:r>
          </a:p>
          <a:p>
            <a:r>
              <a:rPr lang="en-IN" dirty="0"/>
              <a:t>Introduce user trust signals (live success rates, refund guarantees).</a:t>
            </a:r>
          </a:p>
        </p:txBody>
      </p:sp>
    </p:spTree>
    <p:extLst>
      <p:ext uri="{BB962C8B-B14F-4D97-AF65-F5344CB8AC3E}">
        <p14:creationId xmlns:p14="http://schemas.microsoft.com/office/powerpoint/2010/main" val="2332667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A15AE-D1EC-B2E9-2014-033F5E1D5F1C}"/>
              </a:ext>
            </a:extLst>
          </p:cNvPr>
          <p:cNvSpPr>
            <a:spLocks noGrp="1"/>
          </p:cNvSpPr>
          <p:nvPr>
            <p:ph type="title"/>
          </p:nvPr>
        </p:nvSpPr>
        <p:spPr>
          <a:xfrm>
            <a:off x="1530849" y="1245528"/>
            <a:ext cx="9822951" cy="580097"/>
          </a:xfrm>
        </p:spPr>
        <p:txBody>
          <a:bodyPr>
            <a:noAutofit/>
          </a:bodyPr>
          <a:lstStyle/>
          <a:p>
            <a:pPr algn="ctr"/>
            <a:r>
              <a:rPr lang="en-IN" sz="2000" b="1" dirty="0">
                <a:latin typeface="Century Gothic" panose="020B0502020202020204" pitchFamily="34" charset="0"/>
              </a:rPr>
              <a:t>BY ,APPLICANT PRODUCT ANALYST INTERN</a:t>
            </a:r>
            <a:br>
              <a:rPr lang="en-IN" sz="2000" b="1" dirty="0">
                <a:latin typeface="Century Gothic" panose="020B0502020202020204" pitchFamily="34" charset="0"/>
              </a:rPr>
            </a:br>
            <a:r>
              <a:rPr lang="en-IN" sz="2000" b="1" dirty="0">
                <a:latin typeface="Century Gothic" panose="020B0502020202020204" pitchFamily="34" charset="0"/>
              </a:rPr>
              <a:t>-SAI GAUTHAM GODALA</a:t>
            </a:r>
          </a:p>
        </p:txBody>
      </p:sp>
      <p:sp>
        <p:nvSpPr>
          <p:cNvPr id="3" name="Content Placeholder 2">
            <a:extLst>
              <a:ext uri="{FF2B5EF4-FFF2-40B4-BE49-F238E27FC236}">
                <a16:creationId xmlns:a16="http://schemas.microsoft.com/office/drawing/2014/main" id="{4C49515F-F2DD-DF6F-201F-46630E180B0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32857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03A0-9F17-0BEE-451B-E7AB378A9DE6}"/>
              </a:ext>
            </a:extLst>
          </p:cNvPr>
          <p:cNvSpPr>
            <a:spLocks noGrp="1"/>
          </p:cNvSpPr>
          <p:nvPr>
            <p:ph type="title"/>
          </p:nvPr>
        </p:nvSpPr>
        <p:spPr>
          <a:xfrm>
            <a:off x="838200" y="1"/>
            <a:ext cx="10515600" cy="565078"/>
          </a:xfrm>
        </p:spPr>
        <p:txBody>
          <a:bodyPr>
            <a:normAutofit fontScale="90000"/>
          </a:bodyPr>
          <a:lstStyle/>
          <a:p>
            <a:pPr algn="ctr"/>
            <a:r>
              <a:rPr lang="en-IN" b="1" dirty="0">
                <a:latin typeface="Century Gothic" panose="020B0502020202020204" pitchFamily="34" charset="0"/>
              </a:rPr>
              <a:t>Context &amp; Objective</a:t>
            </a:r>
          </a:p>
        </p:txBody>
      </p:sp>
      <p:sp>
        <p:nvSpPr>
          <p:cNvPr id="3" name="Content Placeholder 2">
            <a:extLst>
              <a:ext uri="{FF2B5EF4-FFF2-40B4-BE49-F238E27FC236}">
                <a16:creationId xmlns:a16="http://schemas.microsoft.com/office/drawing/2014/main" id="{AC3C6065-CFE7-84B6-321C-6FB0B60B56AF}"/>
              </a:ext>
            </a:extLst>
          </p:cNvPr>
          <p:cNvSpPr>
            <a:spLocks noGrp="1"/>
          </p:cNvSpPr>
          <p:nvPr>
            <p:ph idx="1"/>
          </p:nvPr>
        </p:nvSpPr>
        <p:spPr>
          <a:xfrm>
            <a:off x="0" y="719666"/>
            <a:ext cx="12192000" cy="6138333"/>
          </a:xfrm>
        </p:spPr>
        <p:txBody>
          <a:bodyPr/>
          <a:lstStyle/>
          <a:p>
            <a:r>
              <a:rPr lang="en-IN" b="1" dirty="0"/>
              <a:t>Context</a:t>
            </a:r>
            <a:r>
              <a:rPr lang="en-IN" dirty="0"/>
              <a:t>: Recharge is a </a:t>
            </a:r>
            <a:r>
              <a:rPr lang="en-IN" b="1" dirty="0"/>
              <a:t>key revenue driver</a:t>
            </a:r>
            <a:r>
              <a:rPr lang="en-IN" dirty="0"/>
              <a:t> for </a:t>
            </a:r>
            <a:r>
              <a:rPr lang="en-IN" dirty="0" err="1"/>
              <a:t>FamApp</a:t>
            </a:r>
            <a:r>
              <a:rPr lang="en-IN" dirty="0"/>
              <a:t> (commissions + cross-sell).</a:t>
            </a:r>
            <a:endParaRPr lang="en-IN" b="1" dirty="0"/>
          </a:p>
          <a:p>
            <a:r>
              <a:rPr lang="en-IN" b="1" dirty="0"/>
              <a:t>Problem</a:t>
            </a:r>
            <a:r>
              <a:rPr lang="en-IN" dirty="0"/>
              <a:t>: In the last </a:t>
            </a:r>
            <a:r>
              <a:rPr lang="en-IN" b="1" dirty="0"/>
              <a:t>10 days</a:t>
            </a:r>
            <a:r>
              <a:rPr lang="en-IN" dirty="0"/>
              <a:t>, GMV fell by </a:t>
            </a:r>
            <a:r>
              <a:rPr lang="en-IN" b="1" dirty="0"/>
              <a:t>25%</a:t>
            </a:r>
            <a:r>
              <a:rPr lang="en-IN" dirty="0"/>
              <a:t> and successful recharges dropped by </a:t>
            </a:r>
            <a:r>
              <a:rPr lang="en-IN" b="1" dirty="0"/>
              <a:t>40%</a:t>
            </a:r>
            <a:r>
              <a:rPr lang="en-IN" dirty="0"/>
              <a:t>.</a:t>
            </a:r>
            <a:r>
              <a:rPr lang="en-IN" b="1" dirty="0"/>
              <a:t>.</a:t>
            </a:r>
          </a:p>
          <a:p>
            <a:r>
              <a:rPr lang="en-IN" b="1" dirty="0"/>
              <a:t>Goal: </a:t>
            </a:r>
            <a:r>
              <a:rPr lang="en-IN" dirty="0"/>
              <a:t>Find where the funnel is leaking, Identify root causes behind funnel drop- offs and propose fixes.</a:t>
            </a:r>
            <a:endParaRPr lang="en-IN" b="1" dirty="0"/>
          </a:p>
        </p:txBody>
      </p:sp>
    </p:spTree>
    <p:extLst>
      <p:ext uri="{BB962C8B-B14F-4D97-AF65-F5344CB8AC3E}">
        <p14:creationId xmlns:p14="http://schemas.microsoft.com/office/powerpoint/2010/main" val="16497925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3E43-3382-734F-7F3E-BD5C04FE61B9}"/>
              </a:ext>
            </a:extLst>
          </p:cNvPr>
          <p:cNvSpPr>
            <a:spLocks noGrp="1"/>
          </p:cNvSpPr>
          <p:nvPr>
            <p:ph type="title"/>
          </p:nvPr>
        </p:nvSpPr>
        <p:spPr>
          <a:xfrm>
            <a:off x="838200" y="1"/>
            <a:ext cx="10515600" cy="681036"/>
          </a:xfrm>
        </p:spPr>
        <p:txBody>
          <a:bodyPr>
            <a:normAutofit fontScale="90000"/>
          </a:bodyPr>
          <a:lstStyle/>
          <a:p>
            <a:pPr algn="ctr"/>
            <a:r>
              <a:rPr lang="en-IN" b="1" dirty="0">
                <a:latin typeface="Century Gothic" panose="020B0502020202020204" pitchFamily="34" charset="0"/>
              </a:rPr>
              <a:t>FUNNEL BREAKDOWN</a:t>
            </a:r>
          </a:p>
        </p:txBody>
      </p:sp>
      <p:sp>
        <p:nvSpPr>
          <p:cNvPr id="3" name="Content Placeholder 2">
            <a:extLst>
              <a:ext uri="{FF2B5EF4-FFF2-40B4-BE49-F238E27FC236}">
                <a16:creationId xmlns:a16="http://schemas.microsoft.com/office/drawing/2014/main" id="{CCAFAF0A-5B14-138F-DAA0-483C3462187D}"/>
              </a:ext>
            </a:extLst>
          </p:cNvPr>
          <p:cNvSpPr>
            <a:spLocks noGrp="1"/>
          </p:cNvSpPr>
          <p:nvPr>
            <p:ph idx="1"/>
          </p:nvPr>
        </p:nvSpPr>
        <p:spPr>
          <a:xfrm>
            <a:off x="0" y="513347"/>
            <a:ext cx="12192000" cy="6344652"/>
          </a:xfrm>
        </p:spPr>
        <p:txBody>
          <a:bodyPr>
            <a:normAutofit/>
          </a:bodyPr>
          <a:lstStyle/>
          <a:p>
            <a:pPr marL="0" indent="0" algn="ctr">
              <a:buNone/>
            </a:pPr>
            <a:r>
              <a:rPr lang="en-IN" b="1" dirty="0"/>
              <a:t>Where are we losing users</a:t>
            </a:r>
            <a:r>
              <a:rPr lang="en-IN" dirty="0"/>
              <a:t>?</a:t>
            </a:r>
          </a:p>
          <a:p>
            <a:r>
              <a:rPr lang="en-IN" sz="2400" b="1" dirty="0"/>
              <a:t>Browse</a:t>
            </a:r>
            <a:r>
              <a:rPr lang="en-IN" sz="2400" dirty="0"/>
              <a:t> → Plan Selected: </a:t>
            </a:r>
            <a:r>
              <a:rPr lang="en-IN" sz="2400" b="1" dirty="0"/>
              <a:t>70% → 58% (12% drop)</a:t>
            </a:r>
          </a:p>
          <a:p>
            <a:pPr marL="0" indent="0">
              <a:buNone/>
            </a:pPr>
            <a:r>
              <a:rPr lang="en-IN" sz="2400" dirty="0"/>
              <a:t>More users are browsing recharge plans but not selecting one. This suggests potential issues such as unclear plan options, overwhelming choices, or reduced trust in whether the recharge will go through.</a:t>
            </a:r>
            <a:endParaRPr lang="en-IN" sz="2400" b="1" dirty="0"/>
          </a:p>
          <a:p>
            <a:r>
              <a:rPr lang="en-IN" sz="2400" b="1" dirty="0"/>
              <a:t>Plan Selected </a:t>
            </a:r>
            <a:r>
              <a:rPr lang="en-IN" sz="2400" dirty="0"/>
              <a:t>→ Payment Initiated: </a:t>
            </a:r>
            <a:r>
              <a:rPr lang="en-IN" sz="2400" b="1" dirty="0"/>
              <a:t>90% → 80% (10 % drop)</a:t>
            </a:r>
          </a:p>
          <a:p>
            <a:pPr marL="0" indent="0">
              <a:buNone/>
            </a:pPr>
            <a:r>
              <a:rPr lang="en-IN" sz="2400" b="1" dirty="0"/>
              <a:t> </a:t>
            </a:r>
            <a:r>
              <a:rPr lang="en-IN" sz="2400" dirty="0"/>
              <a:t>Drop could mean hesitation to commit to payment (lack of trust/new users?)</a:t>
            </a:r>
            <a:endParaRPr lang="en-IN" sz="2400" b="1" dirty="0"/>
          </a:p>
          <a:p>
            <a:r>
              <a:rPr lang="en-IN" sz="2400" b="1" dirty="0"/>
              <a:t>Payment Initiated </a:t>
            </a:r>
            <a:r>
              <a:rPr lang="en-IN" sz="2400" dirty="0"/>
              <a:t>→ Success: </a:t>
            </a:r>
            <a:r>
              <a:rPr lang="en-IN" sz="2400" b="1" dirty="0"/>
              <a:t>80% → 64% (16 % drop)</a:t>
            </a:r>
          </a:p>
          <a:p>
            <a:pPr marL="0" indent="0">
              <a:buNone/>
            </a:pPr>
            <a:r>
              <a:rPr lang="en-IN" sz="2400" dirty="0"/>
              <a:t>This is the steepest drop in the funnel. The main drivers are UPI failures (success rate down 15%) and operator timeouts, especially with Operator X. Since UPI is the most popular method, even small dips create a large impact.</a:t>
            </a:r>
            <a:endParaRPr lang="en-IN" sz="2400" b="1" dirty="0"/>
          </a:p>
          <a:p>
            <a:r>
              <a:rPr lang="en-IN" sz="2400" b="1" dirty="0"/>
              <a:t>Payment Success </a:t>
            </a:r>
            <a:r>
              <a:rPr lang="en-IN" sz="2400" dirty="0"/>
              <a:t>→ Confirmed: </a:t>
            </a:r>
            <a:r>
              <a:rPr lang="en-IN" sz="2400" b="1" dirty="0"/>
              <a:t>95% → 83% (12% drop)</a:t>
            </a:r>
          </a:p>
          <a:p>
            <a:pPr marL="0" indent="0">
              <a:buNone/>
            </a:pPr>
            <a:r>
              <a:rPr lang="en-IN" sz="2400" dirty="0"/>
              <a:t>Even after payment success, many recharges are not confirmed immediately. Operator Y delays (1–2 hrs) make users feel like the recharge has failed, doubling complaints like “money deducted but recharge not received.”</a:t>
            </a:r>
          </a:p>
        </p:txBody>
      </p:sp>
    </p:spTree>
    <p:extLst>
      <p:ext uri="{BB962C8B-B14F-4D97-AF65-F5344CB8AC3E}">
        <p14:creationId xmlns:p14="http://schemas.microsoft.com/office/powerpoint/2010/main" val="2457750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2CA3-C342-8315-B906-AC709E029701}"/>
              </a:ext>
            </a:extLst>
          </p:cNvPr>
          <p:cNvSpPr>
            <a:spLocks noGrp="1"/>
          </p:cNvSpPr>
          <p:nvPr>
            <p:ph type="title"/>
          </p:nvPr>
        </p:nvSpPr>
        <p:spPr>
          <a:xfrm>
            <a:off x="838200" y="1"/>
            <a:ext cx="10515600" cy="681036"/>
          </a:xfrm>
        </p:spPr>
        <p:txBody>
          <a:bodyPr>
            <a:normAutofit fontScale="90000"/>
          </a:bodyPr>
          <a:lstStyle/>
          <a:p>
            <a:pPr algn="ctr"/>
            <a:r>
              <a:rPr lang="en-IN" dirty="0"/>
              <a:t> </a:t>
            </a:r>
            <a:r>
              <a:rPr lang="en-IN" b="1" dirty="0">
                <a:latin typeface="Century Gothic" panose="020B0502020202020204" pitchFamily="34" charset="0"/>
              </a:rPr>
              <a:t>ROOT CAUSES</a:t>
            </a:r>
            <a:endParaRPr lang="en-IN"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438DA635-31BB-FAF5-13B2-90D72478F5D4}"/>
              </a:ext>
            </a:extLst>
          </p:cNvPr>
          <p:cNvSpPr>
            <a:spLocks noGrp="1"/>
          </p:cNvSpPr>
          <p:nvPr>
            <p:ph idx="1"/>
          </p:nvPr>
        </p:nvSpPr>
        <p:spPr>
          <a:xfrm>
            <a:off x="0" y="681037"/>
            <a:ext cx="12192000" cy="6176962"/>
          </a:xfrm>
        </p:spPr>
        <p:txBody>
          <a:bodyPr>
            <a:normAutofit fontScale="92500"/>
          </a:bodyPr>
          <a:lstStyle/>
          <a:p>
            <a:pPr marL="0" indent="0">
              <a:buNone/>
            </a:pPr>
            <a:r>
              <a:rPr lang="en-IN" b="1" dirty="0"/>
              <a:t>Primary Issues</a:t>
            </a:r>
            <a:r>
              <a:rPr lang="en-IN" dirty="0"/>
              <a:t>:</a:t>
            </a:r>
          </a:p>
          <a:p>
            <a:r>
              <a:rPr lang="en-IN" dirty="0"/>
              <a:t>Operator X (55% share): Timeout errors have tripled in the last 10 days. Since more than half of all recharges go through Operator X, this directly explains a big portion of failures.</a:t>
            </a:r>
          </a:p>
          <a:p>
            <a:r>
              <a:rPr lang="en-IN" b="1" dirty="0"/>
              <a:t>UPI Reliability Dip (−15%):</a:t>
            </a:r>
            <a:r>
              <a:rPr lang="en-IN" dirty="0"/>
              <a:t> UPI is the dominant payment method for our users. A 15% dip in UPI success hits not just recharges but the entire payment funnel, creating a ripple effect across transactions.</a:t>
            </a:r>
          </a:p>
          <a:p>
            <a:pPr marL="0" indent="0">
              <a:buNone/>
            </a:pPr>
            <a:r>
              <a:rPr lang="en-IN" b="1" dirty="0"/>
              <a:t>Secondary Issues</a:t>
            </a:r>
            <a:r>
              <a:rPr lang="en-IN" dirty="0"/>
              <a:t>:</a:t>
            </a:r>
          </a:p>
          <a:p>
            <a:r>
              <a:rPr lang="en-IN" b="1" dirty="0"/>
              <a:t>Operator Y Delays (1–2 hrs):</a:t>
            </a:r>
            <a:r>
              <a:rPr lang="en-IN" dirty="0"/>
              <a:t> Even though Operator Y handles a smaller share (20%), delays of 1–2 hours in confirmations are extremely frustrating. Users perceive a completed payment as a failed recharge when there is no instant confirmation.</a:t>
            </a:r>
          </a:p>
          <a:p>
            <a:r>
              <a:rPr lang="en-IN" b="1" dirty="0"/>
              <a:t>User Frustration &amp; Trust Issues:</a:t>
            </a:r>
            <a:r>
              <a:rPr lang="en-IN" dirty="0"/>
              <a:t> Support tickets mentioning “money deducted but recharge not received” have doubled, and social complaints have spiked. This signals growing distrust and negative sentiment, which can harm long-term retention.</a:t>
            </a:r>
          </a:p>
        </p:txBody>
      </p:sp>
    </p:spTree>
    <p:extLst>
      <p:ext uri="{BB962C8B-B14F-4D97-AF65-F5344CB8AC3E}">
        <p14:creationId xmlns:p14="http://schemas.microsoft.com/office/powerpoint/2010/main" val="35799378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1E50-7DDE-6A4F-10F7-9B777BEFC16A}"/>
              </a:ext>
            </a:extLst>
          </p:cNvPr>
          <p:cNvSpPr>
            <a:spLocks noGrp="1"/>
          </p:cNvSpPr>
          <p:nvPr>
            <p:ph type="title"/>
          </p:nvPr>
        </p:nvSpPr>
        <p:spPr>
          <a:xfrm>
            <a:off x="725905" y="1"/>
            <a:ext cx="10515600" cy="681036"/>
          </a:xfrm>
        </p:spPr>
        <p:txBody>
          <a:bodyPr>
            <a:normAutofit fontScale="90000"/>
          </a:bodyPr>
          <a:lstStyle/>
          <a:p>
            <a:pPr algn="ctr"/>
            <a:r>
              <a:rPr lang="en-IN" b="1" dirty="0">
                <a:latin typeface="Century Gothic" panose="020B0502020202020204" pitchFamily="34" charset="0"/>
              </a:rPr>
              <a:t>PRIORITIZATION</a:t>
            </a:r>
          </a:p>
        </p:txBody>
      </p:sp>
      <p:sp>
        <p:nvSpPr>
          <p:cNvPr id="3" name="Content Placeholder 2">
            <a:extLst>
              <a:ext uri="{FF2B5EF4-FFF2-40B4-BE49-F238E27FC236}">
                <a16:creationId xmlns:a16="http://schemas.microsoft.com/office/drawing/2014/main" id="{5C8FAB88-8D76-9773-EF6A-C4EB6B1DD0A4}"/>
              </a:ext>
            </a:extLst>
          </p:cNvPr>
          <p:cNvSpPr>
            <a:spLocks noGrp="1"/>
          </p:cNvSpPr>
          <p:nvPr>
            <p:ph idx="1"/>
          </p:nvPr>
        </p:nvSpPr>
        <p:spPr>
          <a:xfrm>
            <a:off x="0" y="681037"/>
            <a:ext cx="12192000" cy="6176962"/>
          </a:xfrm>
        </p:spPr>
        <p:txBody>
          <a:bodyPr/>
          <a:lstStyle/>
          <a:p>
            <a:pPr marL="514350" indent="-514350">
              <a:buFont typeface="+mj-lt"/>
              <a:buAutoNum type="arabicPeriod"/>
            </a:pPr>
            <a:r>
              <a:rPr lang="en-IN" dirty="0"/>
              <a:t>Operator X Reliability (Top Priority)</a:t>
            </a:r>
          </a:p>
          <a:p>
            <a:r>
              <a:rPr lang="en-IN" dirty="0"/>
              <a:t>  Handles </a:t>
            </a:r>
            <a:r>
              <a:rPr lang="en-IN" b="1" dirty="0"/>
              <a:t>55% of all recharges</a:t>
            </a:r>
            <a:r>
              <a:rPr lang="en-IN" dirty="0"/>
              <a:t> → any issue here impacts the majority of users.</a:t>
            </a:r>
          </a:p>
          <a:p>
            <a:r>
              <a:rPr lang="en-IN" dirty="0"/>
              <a:t>Timeout errors have spiked </a:t>
            </a:r>
            <a:r>
              <a:rPr lang="en-IN" b="1" dirty="0"/>
              <a:t>3×</a:t>
            </a:r>
            <a:r>
              <a:rPr lang="en-IN" dirty="0"/>
              <a:t>, making it the single largest contributor to failed transactions.</a:t>
            </a:r>
          </a:p>
          <a:p>
            <a:r>
              <a:rPr lang="en-IN" dirty="0"/>
              <a:t>Fixing Operator X stability will create the </a:t>
            </a:r>
            <a:r>
              <a:rPr lang="en-IN" b="1" dirty="0"/>
              <a:t>biggest immediate uplift</a:t>
            </a:r>
            <a:r>
              <a:rPr lang="en-IN" dirty="0"/>
              <a:t> in recharge success.</a:t>
            </a:r>
          </a:p>
          <a:p>
            <a:pPr marL="514350" indent="-514350">
              <a:buFont typeface="+mj-lt"/>
              <a:buAutoNum type="arabicPeriod" startAt="2"/>
            </a:pPr>
            <a:r>
              <a:rPr lang="en-IN" dirty="0"/>
              <a:t>UPI Success Rates</a:t>
            </a:r>
          </a:p>
          <a:p>
            <a:r>
              <a:rPr lang="en-IN" dirty="0"/>
              <a:t>UPI is the </a:t>
            </a:r>
            <a:r>
              <a:rPr lang="en-IN" b="1" dirty="0"/>
              <a:t>most widely used payment method</a:t>
            </a:r>
            <a:r>
              <a:rPr lang="en-IN" dirty="0"/>
              <a:t>.</a:t>
            </a:r>
          </a:p>
          <a:p>
            <a:r>
              <a:rPr lang="en-IN" dirty="0"/>
              <a:t>A </a:t>
            </a:r>
            <a:r>
              <a:rPr lang="en-IN" b="1" dirty="0"/>
              <a:t>15% drop in success</a:t>
            </a:r>
            <a:r>
              <a:rPr lang="en-IN" dirty="0"/>
              <a:t> affects not just recharges but the overall user trust in payments across the app</a:t>
            </a:r>
          </a:p>
          <a:p>
            <a:r>
              <a:rPr lang="en-IN" dirty="0"/>
              <a:t>Improving UPI reliability ensures a </a:t>
            </a:r>
            <a:r>
              <a:rPr lang="en-IN" b="1" dirty="0"/>
              <a:t>healthier funnel across multiple product flows</a:t>
            </a:r>
            <a:r>
              <a:rPr lang="en-IN" dirty="0"/>
              <a:t>, not just recharges.</a:t>
            </a:r>
          </a:p>
        </p:txBody>
      </p:sp>
    </p:spTree>
    <p:extLst>
      <p:ext uri="{BB962C8B-B14F-4D97-AF65-F5344CB8AC3E}">
        <p14:creationId xmlns:p14="http://schemas.microsoft.com/office/powerpoint/2010/main" val="1119651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E4BD-EF45-95A1-649D-1992067FAF75}"/>
              </a:ext>
            </a:extLst>
          </p:cNvPr>
          <p:cNvSpPr>
            <a:spLocks noGrp="1"/>
          </p:cNvSpPr>
          <p:nvPr>
            <p:ph type="title"/>
          </p:nvPr>
        </p:nvSpPr>
        <p:spPr>
          <a:xfrm>
            <a:off x="838200" y="1"/>
            <a:ext cx="10515600" cy="681036"/>
          </a:xfrm>
        </p:spPr>
        <p:txBody>
          <a:bodyPr>
            <a:normAutofit fontScale="90000"/>
          </a:bodyPr>
          <a:lstStyle/>
          <a:p>
            <a:pPr algn="ctr"/>
            <a:r>
              <a:rPr lang="en-IN" b="1" dirty="0">
                <a:latin typeface="Century Gothic" panose="020B0502020202020204" pitchFamily="34" charset="0"/>
              </a:rPr>
              <a:t>PRIORITIZATION(CONTINUED)</a:t>
            </a:r>
          </a:p>
        </p:txBody>
      </p:sp>
      <p:sp>
        <p:nvSpPr>
          <p:cNvPr id="3" name="Content Placeholder 2">
            <a:extLst>
              <a:ext uri="{FF2B5EF4-FFF2-40B4-BE49-F238E27FC236}">
                <a16:creationId xmlns:a16="http://schemas.microsoft.com/office/drawing/2014/main" id="{7018BDF4-F3CE-159F-B746-4528083DC6B6}"/>
              </a:ext>
            </a:extLst>
          </p:cNvPr>
          <p:cNvSpPr>
            <a:spLocks noGrp="1"/>
          </p:cNvSpPr>
          <p:nvPr>
            <p:ph idx="1"/>
          </p:nvPr>
        </p:nvSpPr>
        <p:spPr>
          <a:xfrm>
            <a:off x="0" y="529389"/>
            <a:ext cx="12192000" cy="6328610"/>
          </a:xfrm>
        </p:spPr>
        <p:txBody>
          <a:bodyPr/>
          <a:lstStyle/>
          <a:p>
            <a:pPr marL="514350" indent="-514350">
              <a:buFont typeface="+mj-lt"/>
              <a:buAutoNum type="arabicPeriod" startAt="3"/>
            </a:pPr>
            <a:r>
              <a:rPr lang="en-IN" dirty="0"/>
              <a:t>Operator Y Delays</a:t>
            </a:r>
          </a:p>
          <a:p>
            <a:r>
              <a:rPr lang="en-IN" dirty="0"/>
              <a:t>Though smaller in share (</a:t>
            </a:r>
            <a:r>
              <a:rPr lang="en-IN" b="1" dirty="0"/>
              <a:t>20% of users</a:t>
            </a:r>
            <a:r>
              <a:rPr lang="en-IN" dirty="0"/>
              <a:t>), delays of 1–2 hours create </a:t>
            </a:r>
            <a:r>
              <a:rPr lang="en-IN" b="1" dirty="0"/>
              <a:t>perceived failures</a:t>
            </a:r>
            <a:r>
              <a:rPr lang="en-IN" dirty="0"/>
              <a:t>.</a:t>
            </a:r>
          </a:p>
          <a:p>
            <a:r>
              <a:rPr lang="en-IN" dirty="0"/>
              <a:t>These cases directly translate into </a:t>
            </a:r>
            <a:r>
              <a:rPr lang="en-IN" b="1" dirty="0"/>
              <a:t>negative sentiment, higher support tickets, and social media complaints</a:t>
            </a:r>
            <a:r>
              <a:rPr lang="en-IN" dirty="0"/>
              <a:t>.</a:t>
            </a:r>
          </a:p>
          <a:p>
            <a:r>
              <a:rPr lang="en-IN" dirty="0"/>
              <a:t>Addressing delays improves </a:t>
            </a:r>
            <a:r>
              <a:rPr lang="en-IN" b="1" dirty="0"/>
              <a:t>user confidence</a:t>
            </a:r>
            <a:r>
              <a:rPr lang="en-IN" dirty="0"/>
              <a:t> and reduces churn risk.</a:t>
            </a:r>
          </a:p>
          <a:p>
            <a:pPr marL="0" indent="0">
              <a:buNone/>
            </a:pPr>
            <a:endParaRPr lang="en-IN" dirty="0"/>
          </a:p>
          <a:p>
            <a:pPr marL="0" indent="0">
              <a:buNone/>
            </a:pPr>
            <a:endParaRPr lang="en-IN" dirty="0"/>
          </a:p>
          <a:p>
            <a:pPr marL="0" indent="0">
              <a:buNone/>
            </a:pPr>
            <a:r>
              <a:rPr lang="en-IN" b="1" dirty="0"/>
              <a:t>Takeaway:</a:t>
            </a:r>
            <a:br>
              <a:rPr lang="en-IN" dirty="0"/>
            </a:br>
            <a:r>
              <a:rPr lang="en-IN" dirty="0"/>
              <a:t>Tackling </a:t>
            </a:r>
            <a:r>
              <a:rPr lang="en-IN" b="1" dirty="0"/>
              <a:t>Operator X + UPI issues first</a:t>
            </a:r>
            <a:r>
              <a:rPr lang="en-IN" dirty="0"/>
              <a:t> solves the biggest leaks, while </a:t>
            </a:r>
            <a:r>
              <a:rPr lang="en-IN" b="1" dirty="0"/>
              <a:t>Operator Y delays</a:t>
            </a:r>
            <a:r>
              <a:rPr lang="en-IN" dirty="0"/>
              <a:t> must be handled to rebuild trust.</a:t>
            </a:r>
          </a:p>
        </p:txBody>
      </p:sp>
    </p:spTree>
    <p:extLst>
      <p:ext uri="{BB962C8B-B14F-4D97-AF65-F5344CB8AC3E}">
        <p14:creationId xmlns:p14="http://schemas.microsoft.com/office/powerpoint/2010/main" val="40019972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3570-B358-0905-EAC1-942E2F93AE98}"/>
              </a:ext>
            </a:extLst>
          </p:cNvPr>
          <p:cNvSpPr>
            <a:spLocks noGrp="1"/>
          </p:cNvSpPr>
          <p:nvPr>
            <p:ph type="title"/>
          </p:nvPr>
        </p:nvSpPr>
        <p:spPr>
          <a:xfrm>
            <a:off x="838200" y="1"/>
            <a:ext cx="10515600" cy="681036"/>
          </a:xfrm>
        </p:spPr>
        <p:txBody>
          <a:bodyPr>
            <a:normAutofit fontScale="90000"/>
          </a:bodyPr>
          <a:lstStyle/>
          <a:p>
            <a:pPr algn="ctr"/>
            <a:r>
              <a:rPr lang="en-IN" b="1" dirty="0">
                <a:latin typeface="Century Gothic" panose="020B0502020202020204" pitchFamily="34" charset="0"/>
              </a:rPr>
              <a:t>SHORT TERM ACTIONS</a:t>
            </a:r>
          </a:p>
        </p:txBody>
      </p:sp>
      <p:sp>
        <p:nvSpPr>
          <p:cNvPr id="3" name="Content Placeholder 2">
            <a:extLst>
              <a:ext uri="{FF2B5EF4-FFF2-40B4-BE49-F238E27FC236}">
                <a16:creationId xmlns:a16="http://schemas.microsoft.com/office/drawing/2014/main" id="{E6092ABC-26A1-118C-8B8F-A75992489AAB}"/>
              </a:ext>
            </a:extLst>
          </p:cNvPr>
          <p:cNvSpPr>
            <a:spLocks noGrp="1"/>
          </p:cNvSpPr>
          <p:nvPr>
            <p:ph idx="1"/>
          </p:nvPr>
        </p:nvSpPr>
        <p:spPr>
          <a:xfrm>
            <a:off x="0" y="681037"/>
            <a:ext cx="12192000" cy="6176962"/>
          </a:xfrm>
        </p:spPr>
        <p:txBody>
          <a:bodyPr>
            <a:normAutofit fontScale="62500" lnSpcReduction="20000"/>
          </a:bodyPr>
          <a:lstStyle/>
          <a:p>
            <a:pPr marL="514350" indent="-514350">
              <a:buFont typeface="+mj-lt"/>
              <a:buAutoNum type="arabicPeriod"/>
            </a:pPr>
            <a:r>
              <a:rPr lang="en-IN" dirty="0"/>
              <a:t>. </a:t>
            </a:r>
            <a:r>
              <a:rPr lang="en-IN" b="1" dirty="0"/>
              <a:t>In-App Communication on Failures/Delays</a:t>
            </a:r>
          </a:p>
          <a:p>
            <a:r>
              <a:rPr lang="en-IN" dirty="0"/>
              <a:t>Show real-time alerts when certain operators (e.g., Operator X) are unstable.</a:t>
            </a:r>
          </a:p>
          <a:p>
            <a:r>
              <a:rPr lang="en-IN" dirty="0"/>
              <a:t>Prevents users from repeatedly retrying and getting frustrated.</a:t>
            </a:r>
          </a:p>
          <a:p>
            <a:r>
              <a:rPr lang="en-IN" dirty="0"/>
              <a:t>Builds </a:t>
            </a:r>
            <a:r>
              <a:rPr lang="en-IN" b="1" dirty="0"/>
              <a:t>transparency &amp; trust</a:t>
            </a:r>
            <a:r>
              <a:rPr lang="en-IN" dirty="0"/>
              <a:t> by setting the right expectations.</a:t>
            </a:r>
          </a:p>
          <a:p>
            <a:pPr marL="0" indent="0">
              <a:buNone/>
            </a:pPr>
            <a:endParaRPr lang="en-IN" dirty="0"/>
          </a:p>
          <a:p>
            <a:pPr marL="514350" indent="-514350">
              <a:buFont typeface="+mj-lt"/>
              <a:buAutoNum type="arabicPeriod" startAt="2"/>
            </a:pPr>
            <a:r>
              <a:rPr lang="en-IN" b="1" dirty="0"/>
              <a:t>Fallback Payment Suggestions</a:t>
            </a:r>
          </a:p>
          <a:p>
            <a:r>
              <a:rPr lang="en-IN" dirty="0"/>
              <a:t>If UPI fails, proactively suggest alternate methods (wallet, card).</a:t>
            </a:r>
          </a:p>
          <a:p>
            <a:r>
              <a:rPr lang="en-IN" dirty="0"/>
              <a:t>Reduces friction and helps users complete recharges successfully on first attempt.</a:t>
            </a:r>
          </a:p>
          <a:p>
            <a:pPr marL="0" indent="0">
              <a:buNone/>
            </a:pPr>
            <a:endParaRPr lang="en-IN" dirty="0"/>
          </a:p>
          <a:p>
            <a:pPr marL="514350" indent="-514350">
              <a:buFont typeface="+mj-lt"/>
              <a:buAutoNum type="arabicPeriod" startAt="3"/>
            </a:pPr>
            <a:r>
              <a:rPr lang="en-IN" b="1" dirty="0"/>
              <a:t>Faster &amp; Automatic Refunds</a:t>
            </a:r>
          </a:p>
          <a:p>
            <a:r>
              <a:rPr lang="en-IN" dirty="0"/>
              <a:t>Commit to near-instant refunds (e.g., within 30 mins) when a payment fails.</a:t>
            </a:r>
          </a:p>
          <a:p>
            <a:r>
              <a:rPr lang="en-IN" dirty="0"/>
              <a:t>Avoids “money stuck” frustration that leads to support tickets and negative social mentions.</a:t>
            </a:r>
          </a:p>
          <a:p>
            <a:pPr marL="0" indent="0">
              <a:buNone/>
            </a:pPr>
            <a:endParaRPr lang="en-IN" dirty="0"/>
          </a:p>
          <a:p>
            <a:pPr marL="514350" indent="-514350">
              <a:buFont typeface="+mj-lt"/>
              <a:buAutoNum type="arabicPeriod" startAt="4"/>
            </a:pPr>
            <a:r>
              <a:rPr lang="en-IN" b="1" dirty="0"/>
              <a:t>Support Transparency &amp; Auto-Updates</a:t>
            </a:r>
          </a:p>
          <a:p>
            <a:r>
              <a:rPr lang="en-IN" dirty="0"/>
              <a:t>Auto-send messages like: </a:t>
            </a:r>
            <a:r>
              <a:rPr lang="en-IN" i="1" dirty="0"/>
              <a:t>“Recharge confirmed, but operator may take 1–2 hrs to update.”</a:t>
            </a:r>
          </a:p>
          <a:p>
            <a:r>
              <a:rPr lang="en-IN" dirty="0"/>
              <a:t>Reassures users that their money is safe → reduces unnecessary panic and ticket volume.</a:t>
            </a:r>
          </a:p>
          <a:p>
            <a:pPr marL="0" indent="0">
              <a:buNone/>
            </a:pPr>
            <a:endParaRPr lang="en-IN" dirty="0"/>
          </a:p>
          <a:p>
            <a:pPr marL="0" indent="0">
              <a:buNone/>
            </a:pPr>
            <a:r>
              <a:rPr lang="en-IN" b="1" dirty="0"/>
              <a:t>Takeaway:</a:t>
            </a:r>
            <a:r>
              <a:rPr lang="en-IN" dirty="0"/>
              <a:t> These quick interventions won’t fully fix infra issues, but they can </a:t>
            </a:r>
            <a:r>
              <a:rPr lang="en-IN" b="1" dirty="0"/>
              <a:t>significantly reduce user pain and stop trust erosion</a:t>
            </a:r>
            <a:r>
              <a:rPr lang="en-IN" dirty="0"/>
              <a:t> while longer-term fixes are implemented.</a:t>
            </a:r>
          </a:p>
        </p:txBody>
      </p:sp>
    </p:spTree>
    <p:extLst>
      <p:ext uri="{BB962C8B-B14F-4D97-AF65-F5344CB8AC3E}">
        <p14:creationId xmlns:p14="http://schemas.microsoft.com/office/powerpoint/2010/main" val="31437263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DAD2-771C-9BEF-9AEE-4262281C8F76}"/>
              </a:ext>
            </a:extLst>
          </p:cNvPr>
          <p:cNvSpPr>
            <a:spLocks noGrp="1"/>
          </p:cNvSpPr>
          <p:nvPr>
            <p:ph type="title"/>
          </p:nvPr>
        </p:nvSpPr>
        <p:spPr>
          <a:xfrm>
            <a:off x="838200" y="1"/>
            <a:ext cx="10515600" cy="681036"/>
          </a:xfrm>
        </p:spPr>
        <p:txBody>
          <a:bodyPr>
            <a:normAutofit fontScale="90000"/>
          </a:bodyPr>
          <a:lstStyle/>
          <a:p>
            <a:pPr algn="ctr"/>
            <a:r>
              <a:rPr lang="en-IN" b="1" dirty="0">
                <a:latin typeface="Century Gothic" panose="020B0502020202020204" pitchFamily="34" charset="0"/>
              </a:rPr>
              <a:t>Long-Term Strategy</a:t>
            </a:r>
          </a:p>
        </p:txBody>
      </p:sp>
      <p:sp>
        <p:nvSpPr>
          <p:cNvPr id="3" name="Content Placeholder 2">
            <a:extLst>
              <a:ext uri="{FF2B5EF4-FFF2-40B4-BE49-F238E27FC236}">
                <a16:creationId xmlns:a16="http://schemas.microsoft.com/office/drawing/2014/main" id="{521E1EFB-6168-6BF2-E66B-ED1CEF177547}"/>
              </a:ext>
            </a:extLst>
          </p:cNvPr>
          <p:cNvSpPr>
            <a:spLocks noGrp="1"/>
          </p:cNvSpPr>
          <p:nvPr>
            <p:ph idx="1"/>
          </p:nvPr>
        </p:nvSpPr>
        <p:spPr>
          <a:xfrm>
            <a:off x="0" y="681037"/>
            <a:ext cx="12192000" cy="6176962"/>
          </a:xfrm>
        </p:spPr>
        <p:txBody>
          <a:bodyPr>
            <a:normAutofit fontScale="92500" lnSpcReduction="20000"/>
          </a:bodyPr>
          <a:lstStyle/>
          <a:p>
            <a:pPr marL="514350" indent="-514350">
              <a:buFont typeface="+mj-lt"/>
              <a:buAutoNum type="arabicPeriod"/>
            </a:pPr>
            <a:r>
              <a:rPr lang="en-IN" b="1" dirty="0"/>
              <a:t>Operator Diversification &amp; Partnerships</a:t>
            </a:r>
            <a:r>
              <a:rPr lang="en-IN" dirty="0"/>
              <a:t>:</a:t>
            </a:r>
          </a:p>
          <a:p>
            <a:r>
              <a:rPr lang="en-IN" dirty="0"/>
              <a:t>Reduce heavy dependence on Operator X by onboarding/strengthening ties with other operators.</a:t>
            </a:r>
          </a:p>
          <a:p>
            <a:r>
              <a:rPr lang="en-IN" dirty="0"/>
              <a:t>Negotiate SLAs (service-level agreements) to ensure guaranteed uptime and faster confirmations.</a:t>
            </a:r>
          </a:p>
          <a:p>
            <a:r>
              <a:rPr lang="en-IN" dirty="0"/>
              <a:t>Lowers risk of a single operator outage sinking the funnel.</a:t>
            </a:r>
          </a:p>
          <a:p>
            <a:pPr marL="0" indent="0">
              <a:buNone/>
            </a:pPr>
            <a:endParaRPr lang="en-IN" dirty="0"/>
          </a:p>
          <a:p>
            <a:pPr marL="514350" indent="-514350">
              <a:buFont typeface="+mj-lt"/>
              <a:buAutoNum type="arabicPeriod" startAt="2"/>
            </a:pPr>
            <a:r>
              <a:rPr lang="en-IN" b="1" dirty="0"/>
              <a:t>Stronger Payment Infrastructure:</a:t>
            </a:r>
          </a:p>
          <a:p>
            <a:r>
              <a:rPr lang="en-IN" dirty="0"/>
              <a:t>Add </a:t>
            </a:r>
            <a:r>
              <a:rPr lang="en-IN" b="1" dirty="0"/>
              <a:t>retry logic</a:t>
            </a:r>
            <a:r>
              <a:rPr lang="en-IN" dirty="0"/>
              <a:t> for failed UPI attempts (auto-retry with another gateway).</a:t>
            </a:r>
          </a:p>
          <a:p>
            <a:r>
              <a:rPr lang="en-IN" dirty="0"/>
              <a:t>Integrate </a:t>
            </a:r>
            <a:r>
              <a:rPr lang="en-IN" b="1" dirty="0"/>
              <a:t>multiple payment gateways</a:t>
            </a:r>
            <a:r>
              <a:rPr lang="en-IN" dirty="0"/>
              <a:t> to improve reliability and spread risk.</a:t>
            </a:r>
          </a:p>
          <a:p>
            <a:r>
              <a:rPr lang="en-IN" dirty="0"/>
              <a:t>Monitor UPI health in real-time to quickly reroute traffic during failures</a:t>
            </a:r>
          </a:p>
          <a:p>
            <a:pPr marL="0" indent="0">
              <a:buNone/>
            </a:pPr>
            <a:endParaRPr lang="en-IN" dirty="0"/>
          </a:p>
          <a:p>
            <a:pPr marL="514350" indent="-514350">
              <a:buFont typeface="+mj-lt"/>
              <a:buAutoNum type="arabicPeriod" startAt="3"/>
            </a:pPr>
            <a:r>
              <a:rPr lang="en-IN" b="1" dirty="0"/>
              <a:t>Real-Time Monitoring &amp; Alerting:</a:t>
            </a:r>
          </a:p>
          <a:p>
            <a:r>
              <a:rPr lang="en-IN" dirty="0"/>
              <a:t>Build dashboards that track funnel conversion drops </a:t>
            </a:r>
            <a:r>
              <a:rPr lang="en-IN" b="1" dirty="0"/>
              <a:t>hour by hour</a:t>
            </a:r>
            <a:r>
              <a:rPr lang="en-IN" dirty="0"/>
              <a:t>, not after 10 days.</a:t>
            </a:r>
          </a:p>
          <a:p>
            <a:r>
              <a:rPr lang="en-IN" dirty="0"/>
              <a:t>Alerts for sudden operator or payment failures allow </a:t>
            </a:r>
            <a:r>
              <a:rPr lang="en-IN" b="1" dirty="0"/>
              <a:t>faster mitigation</a:t>
            </a:r>
            <a:r>
              <a:rPr lang="en-IN" dirty="0"/>
              <a:t>.</a:t>
            </a:r>
            <a:endParaRPr lang="en-IN" b="1" dirty="0"/>
          </a:p>
        </p:txBody>
      </p:sp>
    </p:spTree>
    <p:extLst>
      <p:ext uri="{BB962C8B-B14F-4D97-AF65-F5344CB8AC3E}">
        <p14:creationId xmlns:p14="http://schemas.microsoft.com/office/powerpoint/2010/main" val="9739392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C680-7F4C-7415-B828-6172E68EFE78}"/>
              </a:ext>
            </a:extLst>
          </p:cNvPr>
          <p:cNvSpPr>
            <a:spLocks noGrp="1"/>
          </p:cNvSpPr>
          <p:nvPr>
            <p:ph type="title"/>
          </p:nvPr>
        </p:nvSpPr>
        <p:spPr>
          <a:xfrm>
            <a:off x="838200" y="1"/>
            <a:ext cx="10515600" cy="681036"/>
          </a:xfrm>
        </p:spPr>
        <p:txBody>
          <a:bodyPr>
            <a:normAutofit fontScale="90000"/>
          </a:bodyPr>
          <a:lstStyle/>
          <a:p>
            <a:pPr algn="ctr"/>
            <a:r>
              <a:rPr lang="en-IN" b="1" dirty="0">
                <a:latin typeface="Century Gothic" panose="020B0502020202020204" pitchFamily="34" charset="0"/>
              </a:rPr>
              <a:t>LONG TERM STRATEGY</a:t>
            </a:r>
          </a:p>
        </p:txBody>
      </p:sp>
      <p:sp>
        <p:nvSpPr>
          <p:cNvPr id="3" name="Content Placeholder 2">
            <a:extLst>
              <a:ext uri="{FF2B5EF4-FFF2-40B4-BE49-F238E27FC236}">
                <a16:creationId xmlns:a16="http://schemas.microsoft.com/office/drawing/2014/main" id="{F5D59821-3E79-8F93-CCE1-32BD40751C13}"/>
              </a:ext>
            </a:extLst>
          </p:cNvPr>
          <p:cNvSpPr>
            <a:spLocks noGrp="1"/>
          </p:cNvSpPr>
          <p:nvPr>
            <p:ph idx="1"/>
          </p:nvPr>
        </p:nvSpPr>
        <p:spPr>
          <a:xfrm>
            <a:off x="0" y="681037"/>
            <a:ext cx="12192000" cy="6176962"/>
          </a:xfrm>
        </p:spPr>
        <p:txBody>
          <a:bodyPr/>
          <a:lstStyle/>
          <a:p>
            <a:pPr marL="514350" indent="-514350">
              <a:buFont typeface="+mj-lt"/>
              <a:buAutoNum type="arabicPeriod" startAt="4"/>
            </a:pPr>
            <a:r>
              <a:rPr lang="en-IN" b="1" dirty="0"/>
              <a:t>Building User Trust Features</a:t>
            </a:r>
          </a:p>
          <a:p>
            <a:r>
              <a:rPr lang="en-IN" dirty="0"/>
              <a:t>Show live success rates on the recharge screen (e.g., “99% success today”).</a:t>
            </a:r>
          </a:p>
          <a:p>
            <a:r>
              <a:rPr lang="en-IN" dirty="0"/>
              <a:t>Offer guarantees like </a:t>
            </a:r>
            <a:r>
              <a:rPr lang="en-IN" i="1" dirty="0"/>
              <a:t>“Recharge or Refund in 30 mins”</a:t>
            </a:r>
            <a:r>
              <a:rPr lang="en-IN" dirty="0"/>
              <a:t>.</a:t>
            </a:r>
          </a:p>
          <a:p>
            <a:r>
              <a:rPr lang="en-IN" dirty="0"/>
              <a:t>Improves confidence and positions </a:t>
            </a:r>
            <a:r>
              <a:rPr lang="en-IN" dirty="0" err="1"/>
              <a:t>FamApp</a:t>
            </a:r>
            <a:r>
              <a:rPr lang="en-IN" dirty="0"/>
              <a:t> as </a:t>
            </a:r>
            <a:r>
              <a:rPr lang="en-IN" b="1" dirty="0"/>
              <a:t>the most reliable recharge option</a:t>
            </a:r>
            <a:r>
              <a:rPr lang="en-IN" dirty="0"/>
              <a:t>.</a:t>
            </a:r>
          </a:p>
          <a:p>
            <a:pPr marL="0" indent="0">
              <a:buNone/>
            </a:pPr>
            <a:endParaRPr lang="en-IN" dirty="0"/>
          </a:p>
          <a:p>
            <a:pPr marL="0" indent="0">
              <a:buNone/>
            </a:pPr>
            <a:r>
              <a:rPr lang="en-IN" b="1" dirty="0"/>
              <a:t>Takeaway:</a:t>
            </a:r>
            <a:r>
              <a:rPr lang="en-IN" dirty="0"/>
              <a:t> In my view as a customer, long-term resilience comes from a mix of </a:t>
            </a:r>
            <a:r>
              <a:rPr lang="en-IN" b="1" dirty="0"/>
              <a:t>infra reliability + proactive transparency</a:t>
            </a:r>
            <a:r>
              <a:rPr lang="en-IN" dirty="0"/>
              <a:t>. This ensures recharge stays a </a:t>
            </a:r>
            <a:r>
              <a:rPr lang="en-IN" b="1" dirty="0"/>
              <a:t>stable and trusted revenue driver</a:t>
            </a:r>
            <a:r>
              <a:rPr lang="en-IN" dirty="0"/>
              <a:t>.</a:t>
            </a:r>
          </a:p>
          <a:p>
            <a:pPr marL="0" indent="0">
              <a:buNone/>
            </a:pPr>
            <a:endParaRPr lang="en-IN" dirty="0"/>
          </a:p>
        </p:txBody>
      </p:sp>
    </p:spTree>
    <p:extLst>
      <p:ext uri="{BB962C8B-B14F-4D97-AF65-F5344CB8AC3E}">
        <p14:creationId xmlns:p14="http://schemas.microsoft.com/office/powerpoint/2010/main" val="34090237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79</TotalTime>
  <Words>1283</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Century Gothic</vt:lpstr>
      <vt:lpstr>Office Theme</vt:lpstr>
      <vt:lpstr>PowerPoint Presentation</vt:lpstr>
      <vt:lpstr>Context &amp; Objective</vt:lpstr>
      <vt:lpstr>FUNNEL BREAKDOWN</vt:lpstr>
      <vt:lpstr> ROOT CAUSES</vt:lpstr>
      <vt:lpstr>PRIORITIZATION</vt:lpstr>
      <vt:lpstr>PRIORITIZATION(CONTINUED)</vt:lpstr>
      <vt:lpstr>SHORT TERM ACTIONS</vt:lpstr>
      <vt:lpstr>Long-Term Strategy</vt:lpstr>
      <vt:lpstr>LONG TERM STRATEGY</vt:lpstr>
      <vt:lpstr>Metrics to Track (2–4 Weeks)</vt:lpstr>
      <vt:lpstr>Final Summary &amp; Recommendations</vt:lpstr>
      <vt:lpstr>BY ,APPLICANT PRODUCT ANALYST INTERN -SAI GAUTHAM GODALA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G.Sai Gautham</dc:creator>
  <cp:lastModifiedBy>G.Sai Gautham</cp:lastModifiedBy>
  <cp:revision>3</cp:revision>
  <dcterms:created xsi:type="dcterms:W3CDTF">2025-08-29T08:44:34Z</dcterms:created>
  <dcterms:modified xsi:type="dcterms:W3CDTF">2025-08-29T10:10:40Z</dcterms:modified>
</cp:coreProperties>
</file>