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7D2F"/>
    <a:srgbClr val="6633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35" d="100"/>
          <a:sy n="35" d="100"/>
        </p:scale>
        <p:origin x="101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auth\Desktop\Airdopes%20141-B09N3ZNHTY-reviews(AutoRecovered)(AutoRecovered)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auth\Desktop\Airdopes%20141-B09N3ZNHTY-reviews(AutoRecovered)(AutoRecovered)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auth\Desktop\Airdopes%20141-B09N3ZNHTY-reviews(AutoRecovered)(AutoRecovered)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[Airdopes 141-B09N3ZNHTY-reviews(AutoRecovered)(AutoRecovered).csv]Sheet2!PivotTable2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/>
              <a:t>SENTIMENT</a:t>
            </a:r>
            <a:r>
              <a:rPr lang="en-US" sz="1800" b="1" baseline="0"/>
              <a:t> DISTRIBUTION</a:t>
            </a:r>
            <a:endParaRPr lang="en-US" sz="1800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00B050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dLbl>
          <c:idx val="0"/>
          <c:layout>
            <c:manualLayout>
              <c:x val="-2.5000000000000102E-2"/>
              <c:y val="-9.2592592592592629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FF0000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dLbl>
          <c:idx val="0"/>
          <c:layout>
            <c:manualLayout>
              <c:x val="0"/>
              <c:y val="-8.7962962962963007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rgbClr val="A3F1C4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rgbClr val="00B050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dLbl>
          <c:idx val="0"/>
          <c:layout>
            <c:manualLayout>
              <c:x val="-2.5000000000000102E-2"/>
              <c:y val="-9.2592592592592629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rgbClr val="A3F1C4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"/>
        <c:spPr>
          <a:solidFill>
            <a:srgbClr val="FF0000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dLbl>
          <c:idx val="0"/>
          <c:layout>
            <c:manualLayout>
              <c:x val="0"/>
              <c:y val="-8.7962962962963007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rgbClr val="00B050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dLbl>
          <c:idx val="0"/>
          <c:layout>
            <c:manualLayout>
              <c:x val="-2.5000000000000102E-2"/>
              <c:y val="-9.2592592592592629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rgbClr val="A3F1C4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1"/>
        <c:spPr>
          <a:solidFill>
            <a:srgbClr val="FF0000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dLbl>
          <c:idx val="0"/>
          <c:layout>
            <c:manualLayout>
              <c:x val="0"/>
              <c:y val="-8.7962962962963007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Sheet2!$B$3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83A2-4F5D-A4FC-596A0358F35F}"/>
              </c:ext>
            </c:extLst>
          </c:dPt>
          <c:dPt>
            <c:idx val="1"/>
            <c:bubble3D val="0"/>
            <c:spPr>
              <a:solidFill>
                <a:srgbClr val="A3F1C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83A2-4F5D-A4FC-596A0358F35F}"/>
              </c:ext>
            </c:extLst>
          </c:dPt>
          <c:dPt>
            <c:idx val="2"/>
            <c:bubble3D val="0"/>
            <c:spPr>
              <a:solidFill>
                <a:srgbClr val="FF0000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83A2-4F5D-A4FC-596A0358F35F}"/>
              </c:ext>
            </c:extLst>
          </c:dPt>
          <c:dLbls>
            <c:dLbl>
              <c:idx val="0"/>
              <c:layout>
                <c:manualLayout>
                  <c:x val="-2.5000000000000102E-2"/>
                  <c:y val="-9.2592592592592629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3A2-4F5D-A4FC-596A0358F35F}"/>
                </c:ext>
              </c:extLst>
            </c:dLbl>
            <c:dLbl>
              <c:idx val="2"/>
              <c:layout>
                <c:manualLayout>
                  <c:x val="0"/>
                  <c:y val="-8.7962962962963007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83A2-4F5D-A4FC-596A0358F35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Sheet2!$A$4:$A$7</c:f>
              <c:strCache>
                <c:ptCount val="3"/>
                <c:pt idx="0">
                  <c:v>Positive</c:v>
                </c:pt>
                <c:pt idx="1">
                  <c:v>Neutral</c:v>
                </c:pt>
                <c:pt idx="2">
                  <c:v>Negative</c:v>
                </c:pt>
              </c:strCache>
            </c:strRef>
          </c:cat>
          <c:val>
            <c:numRef>
              <c:f>Sheet2!$B$4:$B$7</c:f>
              <c:numCache>
                <c:formatCode>0.00%</c:formatCode>
                <c:ptCount val="3"/>
                <c:pt idx="0">
                  <c:v>0.40540540540540543</c:v>
                </c:pt>
                <c:pt idx="1">
                  <c:v>0.19691119691119691</c:v>
                </c:pt>
                <c:pt idx="2">
                  <c:v>0.39768339768339767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3A2-4F5D-A4FC-596A0358F35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2000" b="1" dirty="0"/>
              <a:t>NEGATIVES</a:t>
            </a:r>
          </a:p>
          <a:p>
            <a:pPr>
              <a:defRPr sz="2000" b="1"/>
            </a:pPr>
            <a:endParaRPr lang="en-IN" sz="2000" b="1" dirty="0"/>
          </a:p>
          <a:p>
            <a:pPr>
              <a:defRPr sz="2000" b="1"/>
            </a:pPr>
            <a:endParaRPr lang="en-IN" sz="2000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7.5785024154589375E-2"/>
          <c:y val="0.22141488434132214"/>
          <c:w val="0.84842995169082125"/>
          <c:h val="0.53306661077581197"/>
        </c:manualLayout>
      </c:layout>
      <c:pie3DChart>
        <c:varyColors val="1"/>
        <c:ser>
          <c:idx val="0"/>
          <c:order val="0"/>
          <c:dPt>
            <c:idx val="0"/>
            <c:bubble3D val="0"/>
            <c:spPr>
              <a:solidFill>
                <a:srgbClr val="EF7D2F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B784-4D6E-8FBE-B4B63382275A}"/>
              </c:ext>
            </c:extLst>
          </c:dPt>
          <c:dPt>
            <c:idx val="1"/>
            <c:bubble3D val="0"/>
            <c:spPr>
              <a:solidFill>
                <a:srgbClr val="663300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B784-4D6E-8FBE-B4B63382275A}"/>
              </c:ext>
            </c:extLst>
          </c:dPt>
          <c:dPt>
            <c:idx val="2"/>
            <c:bubble3D val="0"/>
            <c:spPr>
              <a:solidFill>
                <a:srgbClr val="7030A0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B784-4D6E-8FBE-B4B63382275A}"/>
              </c:ext>
            </c:extLst>
          </c:dPt>
          <c:dPt>
            <c:idx val="3"/>
            <c:bubble3D val="0"/>
            <c:spPr>
              <a:solidFill>
                <a:srgbClr val="FF0000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B784-4D6E-8FBE-B4B63382275A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B784-4D6E-8FBE-B4B63382275A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r>
                      <a:rPr lang="en-US" baseline="0"/>
                      <a:t>CONNECTIVITY</a:t>
                    </a:r>
                    <a:r>
                      <a:rPr lang="en-US" baseline="0" dirty="0"/>
                      <a:t>
</a:t>
                    </a:r>
                    <a:fld id="{9844BB5C-DEB9-4A72-8F8C-464FE703D10E}" type="PERCENTAGE">
                      <a:rPr lang="en-US" baseline="0"/>
                      <a:pPr/>
                      <a:t>[PERCENTAGE]</a:t>
                    </a:fld>
                    <a:endParaRPr lang="en-US" baseline="0" dirty="0"/>
                  </a:p>
                </c:rich>
              </c:tx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4428448433134148"/>
                      <c:h val="0.15976108743086473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B784-4D6E-8FBE-B4B63382275A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r>
                      <a:rPr lang="en-US" baseline="0"/>
                      <a:t>Other</a:t>
                    </a:r>
                    <a:r>
                      <a:rPr lang="en-US" baseline="0" dirty="0"/>
                      <a:t>
</a:t>
                    </a:r>
                    <a:fld id="{91D5A2BD-6657-4638-A150-0D22F984C762}" type="PERCENTAGE">
                      <a:rPr lang="en-US" baseline="0"/>
                      <a:pPr/>
                      <a:t>[PERCENTAGE]</a:t>
                    </a:fld>
                    <a:endParaRPr lang="en-US" baseline="0" dirty="0"/>
                  </a:p>
                </c:rich>
              </c:tx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B784-4D6E-8FBE-B4B63382275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Sheet3!$A$15:$E$15</c:f>
              <c:strCache>
                <c:ptCount val="5"/>
                <c:pt idx="0">
                  <c:v>CONNECTIVITY</c:v>
                </c:pt>
                <c:pt idx="1">
                  <c:v>BATTERY </c:v>
                </c:pt>
                <c:pt idx="2">
                  <c:v>SOUND </c:v>
                </c:pt>
                <c:pt idx="3">
                  <c:v>DURABILITY</c:v>
                </c:pt>
                <c:pt idx="4">
                  <c:v>GenZ </c:v>
                </c:pt>
              </c:strCache>
            </c:strRef>
          </c:cat>
          <c:val>
            <c:numRef>
              <c:f>Sheet3!$A$16:$E$16</c:f>
              <c:numCache>
                <c:formatCode>General</c:formatCode>
                <c:ptCount val="5"/>
                <c:pt idx="0">
                  <c:v>12</c:v>
                </c:pt>
                <c:pt idx="1">
                  <c:v>13</c:v>
                </c:pt>
                <c:pt idx="2">
                  <c:v>12</c:v>
                </c:pt>
                <c:pt idx="3">
                  <c:v>16</c:v>
                </c:pt>
                <c:pt idx="4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B784-4D6E-8FBE-B4B63382275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extLst>
          <c:ext xmlns:c15="http://schemas.microsoft.com/office/drawing/2012/chart" uri="{02D57815-91ED-43cb-92C2-25804820EDAC}">
            <c15:filteredPieSeries>
              <c15:ser>
                <c:idx val="1"/>
                <c:order val="1"/>
                <c:dPt>
                  <c:idx val="0"/>
                  <c:bubble3D val="0"/>
                  <c:spPr>
                    <a:solidFill>
                      <a:schemeClr val="accent1"/>
                    </a:solidFill>
                    <a:ln w="25400">
                      <a:solidFill>
                        <a:schemeClr val="lt1"/>
                      </a:solidFill>
                    </a:ln>
                    <a:effectLst/>
                    <a:sp3d contourW="25400">
                      <a:contourClr>
                        <a:schemeClr val="lt1"/>
                      </a:contourClr>
                    </a:sp3d>
                  </c:spPr>
                  <c:extLst>
                    <c:ext xmlns:c16="http://schemas.microsoft.com/office/drawing/2014/chart" uri="{C3380CC4-5D6E-409C-BE32-E72D297353CC}">
                      <c16:uniqueId val="{0000000C-B784-4D6E-8FBE-B4B63382275A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2"/>
                    </a:solidFill>
                    <a:ln w="25400">
                      <a:solidFill>
                        <a:schemeClr val="lt1"/>
                      </a:solidFill>
                    </a:ln>
                    <a:effectLst/>
                    <a:sp3d contourW="25400">
                      <a:contourClr>
                        <a:schemeClr val="lt1"/>
                      </a:contourClr>
                    </a:sp3d>
                  </c:spPr>
                  <c:extLst>
                    <c:ext xmlns:c16="http://schemas.microsoft.com/office/drawing/2014/chart" uri="{C3380CC4-5D6E-409C-BE32-E72D297353CC}">
                      <c16:uniqueId val="{0000000E-B784-4D6E-8FBE-B4B63382275A}"/>
                    </c:ext>
                  </c:extLst>
                </c:dPt>
                <c:dPt>
                  <c:idx val="2"/>
                  <c:bubble3D val="0"/>
                  <c:spPr>
                    <a:solidFill>
                      <a:schemeClr val="accent3"/>
                    </a:solidFill>
                    <a:ln w="25400">
                      <a:solidFill>
                        <a:schemeClr val="lt1"/>
                      </a:solidFill>
                    </a:ln>
                    <a:effectLst/>
                    <a:sp3d contourW="25400">
                      <a:contourClr>
                        <a:schemeClr val="lt1"/>
                      </a:contourClr>
                    </a:sp3d>
                  </c:spPr>
                  <c:extLst>
                    <c:ext xmlns:c16="http://schemas.microsoft.com/office/drawing/2014/chart" uri="{C3380CC4-5D6E-409C-BE32-E72D297353CC}">
                      <c16:uniqueId val="{00000010-B784-4D6E-8FBE-B4B63382275A}"/>
                    </c:ext>
                  </c:extLst>
                </c:dPt>
                <c:dPt>
                  <c:idx val="3"/>
                  <c:bubble3D val="0"/>
                  <c:spPr>
                    <a:solidFill>
                      <a:schemeClr val="accent4"/>
                    </a:solidFill>
                    <a:ln w="25400">
                      <a:solidFill>
                        <a:schemeClr val="lt1"/>
                      </a:solidFill>
                    </a:ln>
                    <a:effectLst/>
                    <a:sp3d contourW="25400">
                      <a:contourClr>
                        <a:schemeClr val="lt1"/>
                      </a:contourClr>
                    </a:sp3d>
                  </c:spPr>
                  <c:extLst>
                    <c:ext xmlns:c16="http://schemas.microsoft.com/office/drawing/2014/chart" uri="{C3380CC4-5D6E-409C-BE32-E72D297353CC}">
                      <c16:uniqueId val="{00000012-B784-4D6E-8FBE-B4B63382275A}"/>
                    </c:ext>
                  </c:extLst>
                </c:dPt>
                <c:dPt>
                  <c:idx val="4"/>
                  <c:bubble3D val="0"/>
                  <c:spPr>
                    <a:solidFill>
                      <a:schemeClr val="accent5"/>
                    </a:solidFill>
                    <a:ln w="25400">
                      <a:solidFill>
                        <a:schemeClr val="lt1"/>
                      </a:solidFill>
                    </a:ln>
                    <a:effectLst/>
                    <a:sp3d contourW="25400">
                      <a:contourClr>
                        <a:schemeClr val="lt1"/>
                      </a:contourClr>
                    </a:sp3d>
                  </c:spPr>
                  <c:extLst>
                    <c:ext xmlns:c16="http://schemas.microsoft.com/office/drawing/2014/chart" uri="{C3380CC4-5D6E-409C-BE32-E72D297353CC}">
                      <c16:uniqueId val="{00000014-B784-4D6E-8FBE-B4B63382275A}"/>
                    </c:ext>
                  </c:extLst>
                </c:dPt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1"/>
                  <c:leaderLines>
                    <c:spPr>
                      <a:ln w="9525" cap="flat" cmpd="sng" algn="ctr">
                        <a:solidFill>
                          <a:schemeClr val="tx1">
                            <a:lumMod val="35000"/>
                            <a:lumOff val="65000"/>
                          </a:schemeClr>
                        </a:solidFill>
                        <a:round/>
                      </a:ln>
                      <a:effectLst/>
                    </c:spPr>
                  </c:leaderLines>
                  <c:extLst>
                    <c:ext uri="{CE6537A1-D6FC-4f65-9D91-7224C49458BB}"/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Sheet3!$A$15:$E$15</c15:sqref>
                        </c15:formulaRef>
                      </c:ext>
                    </c:extLst>
                    <c:strCache>
                      <c:ptCount val="5"/>
                      <c:pt idx="0">
                        <c:v>CONNECTIVITY</c:v>
                      </c:pt>
                      <c:pt idx="1">
                        <c:v>BATTERY </c:v>
                      </c:pt>
                      <c:pt idx="2">
                        <c:v>SOUND </c:v>
                      </c:pt>
                      <c:pt idx="3">
                        <c:v>DURABILITY</c:v>
                      </c:pt>
                      <c:pt idx="4">
                        <c:v>GenZ 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Sheet3!$A$17:$E$17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12</c:v>
                      </c:pt>
                      <c:pt idx="1">
                        <c:v>13</c:v>
                      </c:pt>
                      <c:pt idx="2">
                        <c:v>12</c:v>
                      </c:pt>
                      <c:pt idx="3">
                        <c:v>16</c:v>
                      </c:pt>
                      <c:pt idx="4">
                        <c:v>10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15-B784-4D6E-8FBE-B4B63382275A}"/>
                  </c:ext>
                </c:extLst>
              </c15:ser>
            </c15:filteredPieSeries>
          </c:ext>
        </c:extLst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1" dirty="0"/>
              <a:t>POSITIVES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Sheet5!$A$11</c:f>
              <c:strCache>
                <c:ptCount val="1"/>
                <c:pt idx="0">
                  <c:v>Positive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DCC-49F0-9EF1-846EE650C58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DCC-49F0-9EF1-846EE650C58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DCC-49F0-9EF1-846EE650C58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DCC-49F0-9EF1-846EE650C588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DDCC-49F0-9EF1-846EE650C588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r>
                      <a:rPr lang="en-US" baseline="0"/>
                      <a:t>Connectivity, </a:t>
                    </a:r>
                    <a:fld id="{3B724EB2-B736-494F-A47A-A8D7665AA7DA}" type="VALUE">
                      <a:rPr lang="en-US" baseline="0"/>
                      <a:pPr/>
                      <a:t>[VALUE]</a:t>
                    </a:fld>
                    <a:endParaRPr lang="en-US" baseline="0"/>
                  </a:p>
                </c:rich>
              </c:tx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DDCC-49F0-9EF1-846EE650C588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 baseline="0"/>
                      <a:t>Battery, </a:t>
                    </a:r>
                    <a:fld id="{AA96B91F-7D6E-4B54-8A24-567093B9E5F4}" type="VALUE">
                      <a:rPr lang="en-US" baseline="0"/>
                      <a:pPr/>
                      <a:t>[VALUE]</a:t>
                    </a:fld>
                    <a:endParaRPr lang="en-US" baseline="0"/>
                  </a:p>
                </c:rich>
              </c:tx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DDCC-49F0-9EF1-846EE650C588}"/>
                </c:ext>
              </c:extLst>
            </c:dLbl>
            <c:dLbl>
              <c:idx val="2"/>
              <c:layout>
                <c:manualLayout>
                  <c:x val="0.12960913701663432"/>
                  <c:y val="0"/>
                </c:manualLayout>
              </c:layout>
              <c:tx>
                <c:rich>
                  <a:bodyPr/>
                  <a:lstStyle/>
                  <a:p>
                    <a:r>
                      <a:rPr lang="en-US" baseline="0"/>
                      <a:t>Sound, </a:t>
                    </a:r>
                    <a:fld id="{BAC208CE-1019-4FE4-9164-93D1F5DBC317}" type="VALUE">
                      <a:rPr lang="en-US" baseline="0"/>
                      <a:pPr/>
                      <a:t>[VALUE]</a:t>
                    </a:fld>
                    <a:endParaRPr lang="en-US" baseline="0"/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DDCC-49F0-9EF1-846EE650C588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 baseline="0"/>
                      <a:t>Durability, </a:t>
                    </a:r>
                    <a:fld id="{EF30E6E7-7A60-40D1-A0CF-C4B9CE7B8402}" type="VALUE">
                      <a:rPr lang="en-US" baseline="0"/>
                      <a:pPr/>
                      <a:t>[VALUE]</a:t>
                    </a:fld>
                    <a:endParaRPr lang="en-US" baseline="0"/>
                  </a:p>
                </c:rich>
              </c:tx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DDCC-49F0-9EF1-846EE650C588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r>
                      <a:rPr lang="en-US" baseline="0"/>
                      <a:t>GenZ, </a:t>
                    </a:r>
                    <a:fld id="{D1BD407E-2559-485B-A007-4BD18D55647F}" type="VALUE">
                      <a:rPr lang="en-US" baseline="0"/>
                      <a:pPr/>
                      <a:t>[VALUE]</a:t>
                    </a:fld>
                    <a:endParaRPr lang="en-US" baseline="0"/>
                  </a:p>
                </c:rich>
              </c:tx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DDCC-49F0-9EF1-846EE650C58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Sheet5!$B$10:$F$10</c:f>
              <c:strCache>
                <c:ptCount val="5"/>
                <c:pt idx="0">
                  <c:v>Sum of CONNECTIVITY FLAG</c:v>
                </c:pt>
                <c:pt idx="1">
                  <c:v>Sum of BATTERY FLAG</c:v>
                </c:pt>
                <c:pt idx="2">
                  <c:v>Sum of SOUND FLAG</c:v>
                </c:pt>
                <c:pt idx="3">
                  <c:v>Sum of DURABILITY FLAG</c:v>
                </c:pt>
                <c:pt idx="4">
                  <c:v>Sum of GenZ flag</c:v>
                </c:pt>
              </c:strCache>
            </c:strRef>
          </c:cat>
          <c:val>
            <c:numRef>
              <c:f>Sheet5!$B$11:$F$11</c:f>
              <c:numCache>
                <c:formatCode>0.00%</c:formatCode>
                <c:ptCount val="5"/>
                <c:pt idx="0">
                  <c:v>0.29032258064516131</c:v>
                </c:pt>
                <c:pt idx="1">
                  <c:v>0.3235294117647059</c:v>
                </c:pt>
                <c:pt idx="2">
                  <c:v>0.3235294117647059</c:v>
                </c:pt>
                <c:pt idx="3">
                  <c:v>0.28205128205128205</c:v>
                </c:pt>
                <c:pt idx="4">
                  <c:v>0.38709677419354838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DDCC-49F0-9EF1-846EE650C58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42D19-2A88-4EB2-BAEA-A83326415DFA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5B5CC-2BB7-4B30-8E9F-C99C96E085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265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42D19-2A88-4EB2-BAEA-A83326415DFA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5B5CC-2BB7-4B30-8E9F-C99C96E085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1745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42D19-2A88-4EB2-BAEA-A83326415DFA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5B5CC-2BB7-4B30-8E9F-C99C96E085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7551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42D19-2A88-4EB2-BAEA-A83326415DFA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5B5CC-2BB7-4B30-8E9F-C99C96E085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3753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42D19-2A88-4EB2-BAEA-A83326415DFA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5B5CC-2BB7-4B30-8E9F-C99C96E085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4608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42D19-2A88-4EB2-BAEA-A83326415DFA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5B5CC-2BB7-4B30-8E9F-C99C96E085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7258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42D19-2A88-4EB2-BAEA-A83326415DFA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5B5CC-2BB7-4B30-8E9F-C99C96E085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9407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42D19-2A88-4EB2-BAEA-A83326415DFA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5B5CC-2BB7-4B30-8E9F-C99C96E085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5213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42D19-2A88-4EB2-BAEA-A83326415DFA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5B5CC-2BB7-4B30-8E9F-C99C96E085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1129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42D19-2A88-4EB2-BAEA-A83326415DFA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5B5CC-2BB7-4B30-8E9F-C99C96E085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7624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42D19-2A88-4EB2-BAEA-A83326415DFA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5B5CC-2BB7-4B30-8E9F-C99C96E085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486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42D19-2A88-4EB2-BAEA-A83326415DFA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5B5CC-2BB7-4B30-8E9F-C99C96E085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38887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38711-AFEF-14B0-0195-78E4A940EC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FE2010-62FD-6267-C50F-AD1EEE92F9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95AF79-5BD5-6578-B5D0-0A5AD0CF35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93160"/>
            <a:ext cx="12192000" cy="73511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956030-8E15-DEFD-DD57-16BB1697C72F}"/>
              </a:ext>
            </a:extLst>
          </p:cNvPr>
          <p:cNvSpPr txBox="1"/>
          <p:nvPr/>
        </p:nvSpPr>
        <p:spPr>
          <a:xfrm>
            <a:off x="10469366" y="6488668"/>
            <a:ext cx="164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IN" sz="1400" b="1" dirty="0">
                <a:solidFill>
                  <a:srgbClr val="FFFFFF"/>
                </a:solidFill>
                <a:latin typeface="Bahnschrift" panose="020B0502040204020203" pitchFamily="34" charset="0"/>
                <a:ea typeface="Sans Serif Collection" panose="020B0502040504020204" pitchFamily="34" charset="0"/>
                <a:cs typeface="Raavi" panose="020B0502040204020203" pitchFamily="34" charset="0"/>
              </a:rPr>
              <a:t>SAI GAUTHAM</a:t>
            </a:r>
          </a:p>
          <a:p>
            <a:endParaRPr lang="en-IN" b="1" dirty="0">
              <a:latin typeface="Raavi" panose="020B0502040204020203" pitchFamily="34" charset="0"/>
              <a:ea typeface="Sans Serif Collection" panose="020B0502040504020204" pitchFamily="34" charset="0"/>
              <a:cs typeface="Raav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305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646DD-7EB1-6D35-DEEC-6B7E03A01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986" y="524883"/>
            <a:ext cx="10388028" cy="1109609"/>
          </a:xfrm>
        </p:spPr>
        <p:txBody>
          <a:bodyPr>
            <a:normAutofit/>
          </a:bodyPr>
          <a:lstStyle/>
          <a:p>
            <a:r>
              <a:rPr lang="en-IN" sz="3400" b="1" dirty="0">
                <a:solidFill>
                  <a:srgbClr val="E74C3C"/>
                </a:solidFill>
                <a:latin typeface="Bahnschrift" panose="020B0502020202020204" pitchFamily="34" charset="0"/>
              </a:rPr>
              <a:t>OBJECTIVE: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41B65-9A17-DAC5-8DA5-44E3D5456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986" y="1634492"/>
            <a:ext cx="6701972" cy="5223508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IN" sz="2200" dirty="0">
                <a:solidFill>
                  <a:srgbClr val="FFFFFF"/>
                </a:solidFill>
                <a:latin typeface="Bahnschrift"/>
              </a:rPr>
              <a:t>Analyse customer reviews of </a:t>
            </a:r>
            <a:r>
              <a:rPr lang="en-IN" sz="2200" b="1" dirty="0" err="1">
                <a:solidFill>
                  <a:srgbClr val="FFFFFF"/>
                </a:solidFill>
                <a:latin typeface="Bahnschrift"/>
              </a:rPr>
              <a:t>boAt</a:t>
            </a:r>
            <a:r>
              <a:rPr lang="en-IN" sz="2200" i="1" dirty="0">
                <a:solidFill>
                  <a:srgbClr val="FFFFFF"/>
                </a:solidFill>
                <a:latin typeface="Bahnschrift"/>
              </a:rPr>
              <a:t> </a:t>
            </a:r>
            <a:r>
              <a:rPr lang="en-IN" sz="2200" b="1" dirty="0" err="1">
                <a:solidFill>
                  <a:srgbClr val="FFFFFF"/>
                </a:solidFill>
                <a:latin typeface="Bahnschrift"/>
              </a:rPr>
              <a:t>Airdopes</a:t>
            </a:r>
            <a:r>
              <a:rPr lang="en-IN" sz="2200" b="1" dirty="0">
                <a:solidFill>
                  <a:srgbClr val="FFFFFF"/>
                </a:solidFill>
                <a:latin typeface="Bahnschrift"/>
              </a:rPr>
              <a:t> 141</a:t>
            </a:r>
          </a:p>
          <a:p>
            <a:pPr>
              <a:buClr>
                <a:schemeClr val="tx1"/>
              </a:buClr>
            </a:pPr>
            <a:r>
              <a:rPr lang="en-IN" sz="2200" dirty="0">
                <a:solidFill>
                  <a:srgbClr val="FFFFFF"/>
                </a:solidFill>
                <a:latin typeface="Bahnschrift"/>
              </a:rPr>
              <a:t>Identify key satisfaction drivers &amp; pain points</a:t>
            </a:r>
          </a:p>
          <a:p>
            <a:pPr>
              <a:buClr>
                <a:schemeClr val="tx1"/>
              </a:buClr>
            </a:pPr>
            <a:r>
              <a:rPr lang="en-IN" sz="2200" dirty="0">
                <a:solidFill>
                  <a:srgbClr val="FFFFFF"/>
                </a:solidFill>
                <a:latin typeface="Bahnschrift"/>
              </a:rPr>
              <a:t>Translate findings into insights &amp; recommendations</a:t>
            </a:r>
          </a:p>
          <a:p>
            <a:pPr>
              <a:buClr>
                <a:schemeClr val="tx1"/>
              </a:buClr>
            </a:pPr>
            <a:r>
              <a:rPr lang="en-IN" sz="2200" dirty="0">
                <a:solidFill>
                  <a:srgbClr val="FFFFFF"/>
                </a:solidFill>
                <a:latin typeface="Bahnschrift"/>
              </a:rPr>
              <a:t>Support product &amp; marketing decisions with data</a:t>
            </a:r>
          </a:p>
        </p:txBody>
      </p:sp>
    </p:spTree>
    <p:extLst>
      <p:ext uri="{BB962C8B-B14F-4D97-AF65-F5344CB8AC3E}">
        <p14:creationId xmlns:p14="http://schemas.microsoft.com/office/powerpoint/2010/main" val="2606666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17F1B-84F3-3B69-6C59-127686EBE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732" y="681037"/>
            <a:ext cx="8675670" cy="482885"/>
          </a:xfrm>
        </p:spPr>
        <p:txBody>
          <a:bodyPr>
            <a:normAutofit fontScale="90000"/>
          </a:bodyPr>
          <a:lstStyle/>
          <a:p>
            <a:r>
              <a:rPr lang="en-IN" sz="3400" b="1" dirty="0">
                <a:solidFill>
                  <a:srgbClr val="E74C3C"/>
                </a:solidFill>
                <a:latin typeface="Bahnschrift" panose="020B0502020202020204" pitchFamily="34" charset="0"/>
              </a:rPr>
              <a:t>DATASET &amp; METHODOLOGY:</a:t>
            </a:r>
            <a:br>
              <a:rPr lang="en-IN" b="1" dirty="0">
                <a:latin typeface="Century Gothic" panose="020B0502020202020204" pitchFamily="34" charset="0"/>
              </a:rPr>
            </a:br>
            <a:r>
              <a:rPr lang="en-IN" sz="3400" b="1" dirty="0">
                <a:solidFill>
                  <a:srgbClr val="E74C3C"/>
                </a:solidFill>
                <a:latin typeface="Bahnschrift"/>
              </a:rPr>
              <a:t>Raw Reviews → Cleaning → Transformation → Categorization → Insights</a:t>
            </a:r>
            <a:endParaRPr lang="en-IN" b="1" dirty="0">
              <a:latin typeface="Century Gothic" panose="020B0502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D2F0A-CD92-6AD3-EF6E-1D34FBB8C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4687471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IN" sz="2200" b="1" dirty="0">
                <a:solidFill>
                  <a:srgbClr val="FFFFFF"/>
                </a:solidFill>
                <a:latin typeface="Bahnschrift"/>
              </a:rPr>
              <a:t>Source of Data:</a:t>
            </a:r>
            <a:r>
              <a:rPr lang="en-IN" sz="2200" dirty="0">
                <a:solidFill>
                  <a:srgbClr val="FFFFFF"/>
                </a:solidFill>
                <a:latin typeface="Bahnschrift"/>
              </a:rPr>
              <a:t> Customer reviews from Amazon (</a:t>
            </a:r>
            <a:r>
              <a:rPr lang="en-IN" sz="2200" dirty="0" err="1">
                <a:solidFill>
                  <a:srgbClr val="FFFFFF"/>
                </a:solidFill>
                <a:latin typeface="Bahnschrift"/>
              </a:rPr>
              <a:t>boAt</a:t>
            </a:r>
            <a:r>
              <a:rPr lang="en-IN" sz="2200" dirty="0">
                <a:solidFill>
                  <a:srgbClr val="FFFFFF"/>
                </a:solidFill>
                <a:latin typeface="Bahnschrift"/>
              </a:rPr>
              <a:t> </a:t>
            </a:r>
            <a:r>
              <a:rPr lang="en-IN" sz="2200" dirty="0" err="1">
                <a:solidFill>
                  <a:srgbClr val="FFFFFF"/>
                </a:solidFill>
                <a:latin typeface="Bahnschrift"/>
              </a:rPr>
              <a:t>Airdopes</a:t>
            </a:r>
            <a:r>
              <a:rPr lang="en-IN" sz="2200" dirty="0">
                <a:solidFill>
                  <a:srgbClr val="FFFFFF"/>
                </a:solidFill>
                <a:latin typeface="Bahnschrift"/>
              </a:rPr>
              <a:t> 141).</a:t>
            </a:r>
          </a:p>
          <a:p>
            <a:pPr>
              <a:buClr>
                <a:schemeClr val="tx1"/>
              </a:buClr>
            </a:pPr>
            <a:r>
              <a:rPr lang="en-IN" sz="2200" b="1" dirty="0">
                <a:solidFill>
                  <a:srgbClr val="FFFFFF"/>
                </a:solidFill>
                <a:latin typeface="Bahnschrift"/>
              </a:rPr>
              <a:t>Volume:</a:t>
            </a:r>
            <a:r>
              <a:rPr lang="en-IN" sz="2200" dirty="0">
                <a:solidFill>
                  <a:srgbClr val="FFFFFF"/>
                </a:solidFill>
                <a:latin typeface="Bahnschrift"/>
              </a:rPr>
              <a:t> 500+ reviews extracted across all rating levels (1–5).</a:t>
            </a:r>
          </a:p>
          <a:p>
            <a:pPr>
              <a:buClr>
                <a:schemeClr val="tx1"/>
              </a:buClr>
            </a:pPr>
            <a:r>
              <a:rPr lang="en-IN" sz="2200" b="1" dirty="0">
                <a:solidFill>
                  <a:srgbClr val="FFFFFF"/>
                </a:solidFill>
                <a:latin typeface="Bahnschrift"/>
              </a:rPr>
              <a:t>Data Preparation</a:t>
            </a:r>
            <a:r>
              <a:rPr lang="en-IN" sz="2200" dirty="0">
                <a:solidFill>
                  <a:srgbClr val="FFFFFF"/>
                </a:solidFill>
                <a:latin typeface="Bahnschrift"/>
              </a:rPr>
              <a:t>: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IN" sz="2200" dirty="0">
                <a:solidFill>
                  <a:srgbClr val="FFFFFF"/>
                </a:solidFill>
                <a:latin typeface="Bahnschrift"/>
              </a:rPr>
              <a:t>      Removed emojis, non-English text, and duplicates.</a:t>
            </a:r>
          </a:p>
          <a:p>
            <a:pPr marL="0" indent="0">
              <a:buClr>
                <a:srgbClr val="FF0000"/>
              </a:buClr>
              <a:buNone/>
            </a:pPr>
            <a:r>
              <a:rPr lang="en-IN" sz="2200" dirty="0">
                <a:solidFill>
                  <a:srgbClr val="FFFFFF"/>
                </a:solidFill>
                <a:latin typeface="Bahnschrift"/>
              </a:rPr>
              <a:t>      Standardized review text for analysis.</a:t>
            </a:r>
          </a:p>
          <a:p>
            <a:pPr>
              <a:buClr>
                <a:schemeClr val="tx1"/>
              </a:buClr>
            </a:pPr>
            <a:r>
              <a:rPr lang="en-IN" sz="2200" b="1" dirty="0">
                <a:solidFill>
                  <a:srgbClr val="FFFFFF"/>
                </a:solidFill>
                <a:latin typeface="Bahnschrift"/>
              </a:rPr>
              <a:t>Feature Engineering</a:t>
            </a:r>
            <a:r>
              <a:rPr lang="en-IN" sz="2200" dirty="0">
                <a:solidFill>
                  <a:srgbClr val="FFFFFF"/>
                </a:solidFill>
                <a:latin typeface="Bahnschrift"/>
              </a:rPr>
              <a:t>:</a:t>
            </a:r>
          </a:p>
          <a:p>
            <a:pPr marL="0" indent="0">
              <a:buClr>
                <a:srgbClr val="FF0000"/>
              </a:buClr>
              <a:buNone/>
            </a:pPr>
            <a:r>
              <a:rPr lang="en-IN" sz="2200" dirty="0">
                <a:solidFill>
                  <a:srgbClr val="FFFFFF"/>
                </a:solidFill>
                <a:latin typeface="Bahnschrift"/>
              </a:rPr>
              <a:t>      Derived flags → Connectivity, Battery, Sound, Durability, Gen-Z.</a:t>
            </a:r>
          </a:p>
          <a:p>
            <a:pPr marL="0" indent="0">
              <a:buClr>
                <a:srgbClr val="FF0000"/>
              </a:buClr>
              <a:buNone/>
            </a:pPr>
            <a:r>
              <a:rPr lang="en-IN" sz="2200" dirty="0">
                <a:solidFill>
                  <a:srgbClr val="FFFFFF"/>
                </a:solidFill>
                <a:latin typeface="Bahnschrift"/>
              </a:rPr>
              <a:t>      Classified reviews into sentiment categories (Positive, Neutral,   Negative).</a:t>
            </a:r>
          </a:p>
          <a:p>
            <a:pPr>
              <a:buClr>
                <a:schemeClr val="tx1"/>
              </a:buClr>
            </a:pPr>
            <a:r>
              <a:rPr lang="en-IN" sz="2200" b="1" dirty="0">
                <a:solidFill>
                  <a:srgbClr val="FFFFFF"/>
                </a:solidFill>
                <a:latin typeface="Bahnschrift"/>
              </a:rPr>
              <a:t>Approach:</a:t>
            </a:r>
            <a:r>
              <a:rPr lang="en-IN" sz="2200" dirty="0">
                <a:solidFill>
                  <a:srgbClr val="FFFFFF"/>
                </a:solidFill>
                <a:latin typeface="Bahnschrift"/>
              </a:rPr>
              <a:t> Combined </a:t>
            </a:r>
            <a:r>
              <a:rPr lang="en-IN" sz="2200" b="1" dirty="0">
                <a:solidFill>
                  <a:srgbClr val="FFFFFF"/>
                </a:solidFill>
                <a:latin typeface="Bahnschrift"/>
              </a:rPr>
              <a:t>keyword analysis</a:t>
            </a:r>
            <a:r>
              <a:rPr lang="en-IN" sz="2200" dirty="0">
                <a:solidFill>
                  <a:srgbClr val="FFFFFF"/>
                </a:solidFill>
                <a:latin typeface="Bahnschrift"/>
              </a:rPr>
              <a:t> + </a:t>
            </a:r>
            <a:r>
              <a:rPr lang="en-IN" sz="2200" b="1" dirty="0">
                <a:solidFill>
                  <a:srgbClr val="FFFFFF"/>
                </a:solidFill>
                <a:latin typeface="Bahnschrift"/>
              </a:rPr>
              <a:t>rating buckets</a:t>
            </a:r>
            <a:r>
              <a:rPr lang="en-IN" sz="2200" dirty="0">
                <a:solidFill>
                  <a:srgbClr val="FFFFFF"/>
                </a:solidFill>
                <a:latin typeface="Bahnschrift"/>
              </a:rPr>
              <a:t> to identify key product drivers.</a:t>
            </a:r>
          </a:p>
          <a:p>
            <a:pPr marL="0" indent="0">
              <a:buClr>
                <a:srgbClr val="FF0000"/>
              </a:buClr>
              <a:buNone/>
            </a:pPr>
            <a:endParaRPr lang="en-IN" dirty="0"/>
          </a:p>
          <a:p>
            <a:pPr marL="0" indent="0">
              <a:buClr>
                <a:srgbClr val="FF0000"/>
              </a:buClr>
              <a:buNone/>
            </a:pPr>
            <a:endParaRPr lang="en-IN" dirty="0"/>
          </a:p>
          <a:p>
            <a:pPr>
              <a:buClr>
                <a:srgbClr val="FF0000"/>
              </a:buClr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7511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9AB65-6290-82FC-B2EB-6E602C1C0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70021"/>
          </a:xfrm>
        </p:spPr>
        <p:txBody>
          <a:bodyPr/>
          <a:lstStyle/>
          <a:p>
            <a:r>
              <a:rPr lang="en-IN" sz="3400" b="1" dirty="0">
                <a:solidFill>
                  <a:srgbClr val="E74C3C"/>
                </a:solidFill>
                <a:latin typeface="Bahnschrift" panose="020B0502020202020204" pitchFamily="34" charset="0"/>
              </a:rPr>
              <a:t>OVERALL REVIEW OF SENTIMENT: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68E7D3E-6ABD-6FD7-12CF-2924E50A72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0588769"/>
              </p:ext>
            </p:extLst>
          </p:nvPr>
        </p:nvGraphicFramePr>
        <p:xfrm>
          <a:off x="0" y="1082758"/>
          <a:ext cx="5743074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2065FE0-EF7F-B96C-BEBD-0AA00BB61B4D}"/>
              </a:ext>
            </a:extLst>
          </p:cNvPr>
          <p:cNvSpPr txBox="1"/>
          <p:nvPr/>
        </p:nvSpPr>
        <p:spPr>
          <a:xfrm>
            <a:off x="5903495" y="1423904"/>
            <a:ext cx="628850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rgbClr val="FFFFFF"/>
                </a:solidFill>
                <a:latin typeface="Bahnschrift"/>
              </a:rPr>
              <a:t>Balanced sentiment:</a:t>
            </a:r>
            <a:r>
              <a:rPr lang="en-IN" sz="2000" dirty="0">
                <a:solidFill>
                  <a:srgbClr val="FFFFFF"/>
                </a:solidFill>
                <a:latin typeface="Bahnschrift"/>
              </a:rPr>
              <a:t> Positive (40.5%) and Negative (39.8%) reviews are nearly equal, </a:t>
            </a:r>
            <a:r>
              <a:rPr lang="en-IN" sz="2000" dirty="0" err="1">
                <a:solidFill>
                  <a:srgbClr val="FFFFFF"/>
                </a:solidFill>
                <a:latin typeface="Bahnschrift"/>
              </a:rPr>
              <a:t>signaling</a:t>
            </a:r>
            <a:r>
              <a:rPr lang="en-IN" sz="2000" dirty="0">
                <a:solidFill>
                  <a:srgbClr val="FFFFFF"/>
                </a:solidFill>
                <a:latin typeface="Bahnschrift"/>
              </a:rPr>
              <a:t> a divided customer base.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rgbClr val="FFFFFF"/>
                </a:solidFill>
                <a:latin typeface="Bahnschrift"/>
              </a:rPr>
              <a:t>Significant negatives:</a:t>
            </a:r>
            <a:r>
              <a:rPr lang="en-IN" sz="2000" dirty="0">
                <a:solidFill>
                  <a:srgbClr val="FFFFFF"/>
                </a:solidFill>
                <a:latin typeface="Bahnschrift"/>
              </a:rPr>
              <a:t> Nearly </a:t>
            </a:r>
            <a:r>
              <a:rPr lang="en-IN" sz="2000" b="1" dirty="0">
                <a:solidFill>
                  <a:srgbClr val="FFFFFF"/>
                </a:solidFill>
                <a:latin typeface="Bahnschrift"/>
              </a:rPr>
              <a:t>2 in 5 customers</a:t>
            </a:r>
            <a:r>
              <a:rPr lang="en-IN" sz="2000" dirty="0">
                <a:solidFill>
                  <a:srgbClr val="FFFFFF"/>
                </a:solidFill>
                <a:latin typeface="Bahnschrift"/>
              </a:rPr>
              <a:t> reported dissatisfaction, highlighting recurring product issues.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rgbClr val="FFFFFF"/>
                </a:solidFill>
                <a:latin typeface="Bahnschrift"/>
              </a:rPr>
              <a:t>Mixed experiences:</a:t>
            </a:r>
            <a:r>
              <a:rPr lang="en-IN" sz="2000" dirty="0">
                <a:solidFill>
                  <a:srgbClr val="FFFFFF"/>
                </a:solidFill>
                <a:latin typeface="Bahnschrift"/>
              </a:rPr>
              <a:t> Neutral reviews (~20%) indicate customers are not fully convinced — opportunities exist to shift them positive.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rgbClr val="FFFFFF"/>
                </a:solidFill>
                <a:latin typeface="Bahnschrift"/>
              </a:rPr>
              <a:t>Action needed:</a:t>
            </a:r>
            <a:r>
              <a:rPr lang="en-IN" sz="2000" dirty="0">
                <a:solidFill>
                  <a:srgbClr val="FFFFFF"/>
                </a:solidFill>
                <a:latin typeface="Bahnschrift"/>
              </a:rPr>
              <a:t> While many users are satisfied, the high negative share risks </a:t>
            </a:r>
            <a:r>
              <a:rPr lang="en-IN" sz="2000" b="1" dirty="0">
                <a:solidFill>
                  <a:srgbClr val="FFFFFF"/>
                </a:solidFill>
                <a:latin typeface="Bahnschrift"/>
              </a:rPr>
              <a:t>brand perception and retention</a:t>
            </a:r>
            <a:r>
              <a:rPr lang="en-IN" sz="2000" dirty="0">
                <a:solidFill>
                  <a:srgbClr val="FFFFFF"/>
                </a:solidFill>
                <a:latin typeface="Bahnschrift"/>
              </a:rPr>
              <a:t> if unresolved.</a:t>
            </a:r>
          </a:p>
        </p:txBody>
      </p:sp>
    </p:spTree>
    <p:extLst>
      <p:ext uri="{BB962C8B-B14F-4D97-AF65-F5344CB8AC3E}">
        <p14:creationId xmlns:p14="http://schemas.microsoft.com/office/powerpoint/2010/main" val="3717151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3E1E-E275-F826-59AB-FCB6DC01F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37936"/>
          </a:xfrm>
        </p:spPr>
        <p:txBody>
          <a:bodyPr/>
          <a:lstStyle/>
          <a:p>
            <a:r>
              <a:rPr lang="en-IN" sz="3400" b="1" dirty="0">
                <a:solidFill>
                  <a:srgbClr val="E74C3C"/>
                </a:solidFill>
                <a:latin typeface="Bahnschrift" panose="020B0502020202020204" pitchFamily="34" charset="0"/>
              </a:rPr>
              <a:t>WHAT DRIVES NEGATIVE REVIEWS?: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A34B270-1993-22D8-05E2-3C66A78E0D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6315244"/>
              </p:ext>
            </p:extLst>
          </p:nvPr>
        </p:nvGraphicFramePr>
        <p:xfrm>
          <a:off x="112297" y="1825624"/>
          <a:ext cx="6561219" cy="48960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1EC9D8E-CD17-4FCA-1C74-5BBD30A32C75}"/>
              </a:ext>
            </a:extLst>
          </p:cNvPr>
          <p:cNvSpPr txBox="1"/>
          <p:nvPr/>
        </p:nvSpPr>
        <p:spPr>
          <a:xfrm>
            <a:off x="6236208" y="1122948"/>
            <a:ext cx="595579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rgbClr val="FFFFFF"/>
                </a:solidFill>
                <a:latin typeface="Bahnschrift"/>
              </a:rPr>
              <a:t>Durability is the biggest concern</a:t>
            </a:r>
            <a:r>
              <a:rPr lang="en-IN" sz="2400" dirty="0">
                <a:solidFill>
                  <a:srgbClr val="FFFFFF"/>
                </a:solidFill>
                <a:latin typeface="Bahnschrift"/>
              </a:rPr>
              <a:t> </a:t>
            </a:r>
            <a:r>
              <a:rPr lang="en-IN" sz="2400" b="1" dirty="0">
                <a:solidFill>
                  <a:srgbClr val="FFFFFF"/>
                </a:solidFill>
                <a:latin typeface="Bahnschrift"/>
              </a:rPr>
              <a:t>(25%) </a:t>
            </a:r>
            <a:r>
              <a:rPr lang="en-IN" sz="2400" dirty="0">
                <a:solidFill>
                  <a:srgbClr val="FFFFFF"/>
                </a:solidFill>
                <a:latin typeface="Bahnschrift"/>
              </a:rPr>
              <a:t>→ earbuds stop working, one side fails, buttons/wires break.</a:t>
            </a:r>
          </a:p>
          <a:p>
            <a:endParaRPr lang="en-IN" sz="2400" dirty="0">
              <a:solidFill>
                <a:srgbClr val="FFFFFF"/>
              </a:solidFill>
              <a:latin typeface="Bahnschrif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rgbClr val="FFFFFF"/>
                </a:solidFill>
                <a:latin typeface="Bahnschrift"/>
              </a:rPr>
              <a:t>Battery complaints</a:t>
            </a:r>
            <a:r>
              <a:rPr lang="en-IN" sz="2400" dirty="0">
                <a:solidFill>
                  <a:srgbClr val="FFFFFF"/>
                </a:solidFill>
                <a:latin typeface="Bahnschrift"/>
              </a:rPr>
              <a:t> </a:t>
            </a:r>
            <a:r>
              <a:rPr lang="en-IN" sz="2400" b="1" dirty="0">
                <a:solidFill>
                  <a:srgbClr val="FFFFFF"/>
                </a:solidFill>
                <a:latin typeface="Bahnschrift"/>
              </a:rPr>
              <a:t>(21%) </a:t>
            </a:r>
            <a:r>
              <a:rPr lang="en-IN" sz="2400" dirty="0">
                <a:solidFill>
                  <a:srgbClr val="FFFFFF"/>
                </a:solidFill>
                <a:latin typeface="Bahnschrift"/>
              </a:rPr>
              <a:t>→ shorter-than-expected backup, charging issues.</a:t>
            </a:r>
          </a:p>
          <a:p>
            <a:endParaRPr lang="en-IN" sz="2400" dirty="0">
              <a:solidFill>
                <a:srgbClr val="FFFFFF"/>
              </a:solidFill>
              <a:latin typeface="Bahnschrif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rgbClr val="FFFFFF"/>
                </a:solidFill>
                <a:latin typeface="Bahnschrift"/>
              </a:rPr>
              <a:t>Sound (19%) and Connectivity (19%)</a:t>
            </a:r>
            <a:r>
              <a:rPr lang="en-IN" sz="2400" dirty="0">
                <a:solidFill>
                  <a:srgbClr val="FFFFFF"/>
                </a:solidFill>
                <a:latin typeface="Bahnschrift"/>
              </a:rPr>
              <a:t> are equally problematic → users face volume/bass complaints and Bluetooth disconnects/pairing issues.</a:t>
            </a:r>
          </a:p>
          <a:p>
            <a:endParaRPr lang="en-IN" sz="2400" dirty="0">
              <a:solidFill>
                <a:srgbClr val="FFFFFF"/>
              </a:solidFill>
              <a:latin typeface="Bahnschrif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rgbClr val="FFFFFF"/>
                </a:solidFill>
                <a:latin typeface="Bahnschrift"/>
              </a:rPr>
              <a:t>Other issues (16%)</a:t>
            </a:r>
            <a:r>
              <a:rPr lang="en-IN" sz="2400" dirty="0">
                <a:solidFill>
                  <a:srgbClr val="FFFFFF"/>
                </a:solidFill>
                <a:latin typeface="Bahnschrift"/>
              </a:rPr>
              <a:t> → range from delivery/service complaints to comfort/fit, less product-specific.</a:t>
            </a:r>
          </a:p>
        </p:txBody>
      </p:sp>
    </p:spTree>
    <p:extLst>
      <p:ext uri="{BB962C8B-B14F-4D97-AF65-F5344CB8AC3E}">
        <p14:creationId xmlns:p14="http://schemas.microsoft.com/office/powerpoint/2010/main" val="1165366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0D927-4768-ECA3-EAFB-360AE1F1B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02106"/>
          </a:xfrm>
        </p:spPr>
        <p:txBody>
          <a:bodyPr>
            <a:normAutofit/>
          </a:bodyPr>
          <a:lstStyle/>
          <a:p>
            <a:pPr algn="ctr"/>
            <a:r>
              <a:rPr lang="en-IN" sz="3400" b="1" dirty="0">
                <a:solidFill>
                  <a:srgbClr val="E74C3C"/>
                </a:solidFill>
                <a:latin typeface="Bahnschrift" panose="020B0502020202020204" pitchFamily="34" charset="0"/>
              </a:rPr>
              <a:t>WHAT DO CUSTOMERS LOVE?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A61A6F06-2970-7EDE-C6E3-70F32B2C88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1346008"/>
              </p:ext>
            </p:extLst>
          </p:nvPr>
        </p:nvGraphicFramePr>
        <p:xfrm>
          <a:off x="0" y="1235242"/>
          <a:ext cx="7251032" cy="53420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6D19F9C-BC3F-5E54-68DC-A8F9667FA2AE}"/>
              </a:ext>
            </a:extLst>
          </p:cNvPr>
          <p:cNvSpPr txBox="1"/>
          <p:nvPr/>
        </p:nvSpPr>
        <p:spPr>
          <a:xfrm>
            <a:off x="6673517" y="1235242"/>
            <a:ext cx="551848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 err="1">
                <a:solidFill>
                  <a:srgbClr val="FFFFFF"/>
                </a:solidFill>
                <a:latin typeface="Bahnschrift"/>
              </a:rPr>
              <a:t>GenZ</a:t>
            </a:r>
            <a:r>
              <a:rPr lang="en-IN" sz="2000" b="1" dirty="0">
                <a:solidFill>
                  <a:srgbClr val="FFFFFF"/>
                </a:solidFill>
                <a:latin typeface="Bahnschrift"/>
              </a:rPr>
              <a:t> appeal leads the positives (39%)</a:t>
            </a:r>
            <a:r>
              <a:rPr lang="en-IN" sz="2000" dirty="0">
                <a:solidFill>
                  <a:srgbClr val="FFFFFF"/>
                </a:solidFill>
                <a:latin typeface="Bahnschrift"/>
              </a:rPr>
              <a:t> → users strongly associate </a:t>
            </a:r>
            <a:r>
              <a:rPr lang="en-IN" sz="2000" dirty="0" err="1">
                <a:solidFill>
                  <a:srgbClr val="FFFFFF"/>
                </a:solidFill>
                <a:latin typeface="Bahnschrift"/>
              </a:rPr>
              <a:t>Airdopes</a:t>
            </a:r>
            <a:r>
              <a:rPr lang="en-IN" sz="2000" dirty="0">
                <a:solidFill>
                  <a:srgbClr val="FFFFFF"/>
                </a:solidFill>
                <a:latin typeface="Bahnschrift"/>
              </a:rPr>
              <a:t> with </a:t>
            </a:r>
            <a:r>
              <a:rPr lang="en-IN" sz="2000" i="1" dirty="0">
                <a:solidFill>
                  <a:srgbClr val="FFFFFF"/>
                </a:solidFill>
                <a:latin typeface="Bahnschrift"/>
              </a:rPr>
              <a:t>style, vibe, party energy</a:t>
            </a:r>
            <a:r>
              <a:rPr lang="en-IN" sz="2000" dirty="0">
                <a:solidFill>
                  <a:srgbClr val="FFFFFF"/>
                </a:solidFill>
                <a:latin typeface="Bahnschrift"/>
              </a:rPr>
              <a:t>.</a:t>
            </a:r>
          </a:p>
          <a:p>
            <a:endParaRPr lang="en-I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rgbClr val="FFFFFF"/>
                </a:solidFill>
                <a:latin typeface="Bahnschrift"/>
              </a:rPr>
              <a:t>Sound &amp; Battery (~32% each)</a:t>
            </a:r>
            <a:r>
              <a:rPr lang="en-IN" sz="2000" dirty="0">
                <a:solidFill>
                  <a:srgbClr val="FFFFFF"/>
                </a:solidFill>
                <a:latin typeface="Bahnschrift"/>
              </a:rPr>
              <a:t> → frequently praised when performance matches expectations (bass-heavy music + long playtime).</a:t>
            </a:r>
          </a:p>
          <a:p>
            <a:endParaRPr lang="en-I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rgbClr val="FFFFFF"/>
                </a:solidFill>
                <a:latin typeface="Bahnschrift"/>
              </a:rPr>
              <a:t>Connectivity &amp; Durability (~28–29%)</a:t>
            </a:r>
            <a:r>
              <a:rPr lang="en-IN" sz="2000" dirty="0">
                <a:solidFill>
                  <a:srgbClr val="FFFFFF"/>
                </a:solidFill>
                <a:latin typeface="Bahnschrift"/>
              </a:rPr>
              <a:t> → while weak spots for negatives, also get recognition when they work well → shows </a:t>
            </a:r>
            <a:r>
              <a:rPr lang="en-IN" sz="2000" i="1" dirty="0">
                <a:solidFill>
                  <a:srgbClr val="FFFFFF"/>
                </a:solidFill>
                <a:latin typeface="Bahnschrift"/>
              </a:rPr>
              <a:t>polarized experiences</a:t>
            </a:r>
            <a:r>
              <a:rPr lang="en-IN" sz="2000" dirty="0">
                <a:solidFill>
                  <a:srgbClr val="FFFFFF"/>
                </a:solidFill>
                <a:latin typeface="Bahnschrift"/>
              </a:rPr>
              <a:t>.</a:t>
            </a:r>
          </a:p>
          <a:p>
            <a:endParaRPr lang="en-IN" sz="2000" b="1" dirty="0"/>
          </a:p>
          <a:p>
            <a:endParaRPr lang="en-IN" sz="2000" b="1" dirty="0"/>
          </a:p>
          <a:p>
            <a:r>
              <a:rPr lang="en-IN" sz="2000" b="1" dirty="0">
                <a:solidFill>
                  <a:srgbClr val="FFFFFF"/>
                </a:solidFill>
                <a:latin typeface="Bahnschrift"/>
              </a:rPr>
              <a:t>INSIGHT:</a:t>
            </a:r>
            <a:r>
              <a:rPr lang="en-IN" sz="2000" dirty="0">
                <a:solidFill>
                  <a:srgbClr val="FFFFFF"/>
                </a:solidFill>
                <a:latin typeface="Bahnschrift"/>
              </a:rPr>
              <a:t> </a:t>
            </a:r>
            <a:r>
              <a:rPr lang="en-IN" sz="2000" dirty="0" err="1">
                <a:solidFill>
                  <a:srgbClr val="FFFFFF"/>
                </a:solidFill>
                <a:latin typeface="Bahnschrift"/>
              </a:rPr>
              <a:t>boAt’s</a:t>
            </a:r>
            <a:r>
              <a:rPr lang="en-IN" sz="2000" dirty="0">
                <a:solidFill>
                  <a:srgbClr val="FFFFFF"/>
                </a:solidFill>
                <a:latin typeface="Bahnschrift"/>
              </a:rPr>
              <a:t> strongest edge lies in </a:t>
            </a:r>
            <a:r>
              <a:rPr lang="en-IN" sz="2000" b="1" dirty="0">
                <a:solidFill>
                  <a:srgbClr val="FFFFFF"/>
                </a:solidFill>
                <a:latin typeface="Bahnschrift"/>
              </a:rPr>
              <a:t>youth branding + sound experience</a:t>
            </a:r>
            <a:r>
              <a:rPr lang="en-IN" sz="2000" dirty="0">
                <a:solidFill>
                  <a:srgbClr val="FFFFFF"/>
                </a:solidFill>
                <a:latin typeface="Bahnschrift"/>
              </a:rPr>
              <a:t>, which aligns with their positioning as a </a:t>
            </a:r>
            <a:r>
              <a:rPr lang="en-IN" sz="2000" b="1" dirty="0">
                <a:solidFill>
                  <a:srgbClr val="FFFFFF"/>
                </a:solidFill>
                <a:latin typeface="Bahnschrift"/>
              </a:rPr>
              <a:t>lifestyle audio brand</a:t>
            </a:r>
            <a:r>
              <a:rPr lang="en-IN" sz="2000" dirty="0">
                <a:solidFill>
                  <a:srgbClr val="FFFFFF"/>
                </a:solidFill>
                <a:latin typeface="Bahnschrift"/>
              </a:rPr>
              <a:t>.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22962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617F2-D71A-C723-46A1-C0B2929F5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66274"/>
          </a:xfrm>
        </p:spPr>
        <p:txBody>
          <a:bodyPr/>
          <a:lstStyle/>
          <a:p>
            <a:pPr algn="ctr"/>
            <a:r>
              <a:rPr lang="en-IN" sz="3400" b="1" dirty="0">
                <a:solidFill>
                  <a:srgbClr val="E74C3C"/>
                </a:solidFill>
                <a:latin typeface="Bahnschrift" panose="020B0502020202020204" pitchFamily="34" charset="0"/>
              </a:rPr>
              <a:t>RECOMMENDATIONS: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79F6D-5854-E920-C1D5-0BCC57D9F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66274"/>
            <a:ext cx="12192000" cy="531068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sz="2200" b="1" dirty="0">
                <a:solidFill>
                  <a:srgbClr val="FFFFFF"/>
                </a:solidFill>
                <a:latin typeface="Bahnschrift"/>
              </a:rPr>
              <a:t>Strengthen Durability Controls</a:t>
            </a:r>
          </a:p>
          <a:p>
            <a:pPr marL="0" indent="0">
              <a:buNone/>
            </a:pPr>
            <a:r>
              <a:rPr lang="en-IN" sz="2200" b="1" dirty="0">
                <a:solidFill>
                  <a:srgbClr val="FFFFFF"/>
                </a:solidFill>
                <a:latin typeface="Bahnschrift"/>
              </a:rPr>
              <a:t>       </a:t>
            </a:r>
            <a:r>
              <a:rPr lang="en-IN" sz="2200" dirty="0">
                <a:solidFill>
                  <a:srgbClr val="FFFFFF"/>
                </a:solidFill>
                <a:latin typeface="Bahnschrift"/>
              </a:rPr>
              <a:t>Introduce stricter QA testing for earbuds(</a:t>
            </a:r>
            <a:r>
              <a:rPr lang="en-IN" sz="2200" dirty="0" err="1">
                <a:solidFill>
                  <a:srgbClr val="FFFFFF"/>
                </a:solidFill>
                <a:latin typeface="Bahnschrift"/>
              </a:rPr>
              <a:t>buttons,charging</a:t>
            </a:r>
            <a:r>
              <a:rPr lang="en-IN" sz="2200" dirty="0">
                <a:solidFill>
                  <a:srgbClr val="FFFFFF"/>
                </a:solidFill>
                <a:latin typeface="Bahnschrift"/>
              </a:rPr>
              <a:t> </a:t>
            </a:r>
            <a:r>
              <a:rPr lang="en-IN" sz="2200" dirty="0" err="1">
                <a:solidFill>
                  <a:srgbClr val="FFFFFF"/>
                </a:solidFill>
                <a:latin typeface="Bahnschrift"/>
              </a:rPr>
              <a:t>case,drivers</a:t>
            </a:r>
            <a:r>
              <a:rPr lang="en-IN" sz="2200" dirty="0">
                <a:solidFill>
                  <a:srgbClr val="FFFFFF"/>
                </a:solidFill>
                <a:latin typeface="Bahnschrift"/>
              </a:rPr>
              <a:t>)</a:t>
            </a:r>
          </a:p>
          <a:p>
            <a:pPr marL="0" indent="0">
              <a:buNone/>
            </a:pPr>
            <a:r>
              <a:rPr lang="en-IN" sz="2200" dirty="0">
                <a:solidFill>
                  <a:srgbClr val="FFFFFF"/>
                </a:solidFill>
                <a:latin typeface="Bahnschrift"/>
              </a:rPr>
              <a:t>       Offer extended warranty for popular models to boost trust.</a:t>
            </a:r>
          </a:p>
          <a:p>
            <a:pPr marL="514350" indent="-514350">
              <a:buAutoNum type="arabicPeriod" startAt="2"/>
            </a:pPr>
            <a:r>
              <a:rPr lang="en-IN" sz="2200" b="1" dirty="0">
                <a:solidFill>
                  <a:srgbClr val="FFFFFF"/>
                </a:solidFill>
                <a:latin typeface="Bahnschrift"/>
              </a:rPr>
              <a:t>Enhance Battery &amp; Charging Experience</a:t>
            </a:r>
          </a:p>
          <a:p>
            <a:pPr marL="0" indent="0">
              <a:buNone/>
            </a:pPr>
            <a:r>
              <a:rPr lang="en-IN" sz="2200" b="1" dirty="0">
                <a:solidFill>
                  <a:srgbClr val="FFFFFF"/>
                </a:solidFill>
                <a:latin typeface="Bahnschrift"/>
              </a:rPr>
              <a:t>       </a:t>
            </a:r>
            <a:r>
              <a:rPr lang="en-IN" sz="2200" dirty="0">
                <a:solidFill>
                  <a:srgbClr val="FFFFFF"/>
                </a:solidFill>
                <a:latin typeface="Bahnschrift"/>
              </a:rPr>
              <a:t>Calibrate marketing claims closer to real-life performance</a:t>
            </a:r>
          </a:p>
          <a:p>
            <a:pPr marL="0" indent="0">
              <a:buNone/>
            </a:pPr>
            <a:r>
              <a:rPr lang="en-IN" sz="2200" dirty="0">
                <a:solidFill>
                  <a:srgbClr val="FFFFFF"/>
                </a:solidFill>
                <a:latin typeface="Bahnschrift"/>
              </a:rPr>
              <a:t>       Explore faster charging tech(15-20 min top up)</a:t>
            </a:r>
          </a:p>
          <a:p>
            <a:pPr marL="514350" indent="-514350">
              <a:buAutoNum type="arabicPeriod" startAt="3"/>
            </a:pPr>
            <a:r>
              <a:rPr lang="en-IN" sz="2200" b="1" dirty="0">
                <a:solidFill>
                  <a:srgbClr val="FFFFFF"/>
                </a:solidFill>
                <a:latin typeface="Bahnschrift"/>
              </a:rPr>
              <a:t>Improve Connectivity Stability</a:t>
            </a:r>
          </a:p>
          <a:p>
            <a:pPr marL="0" indent="0">
              <a:buNone/>
            </a:pPr>
            <a:r>
              <a:rPr lang="en-IN" sz="2200" b="1" dirty="0">
                <a:solidFill>
                  <a:srgbClr val="FFFFFF"/>
                </a:solidFill>
                <a:latin typeface="Bahnschrift"/>
              </a:rPr>
              <a:t>       </a:t>
            </a:r>
            <a:r>
              <a:rPr lang="en-IN" sz="2200" dirty="0">
                <a:solidFill>
                  <a:srgbClr val="FFFFFF"/>
                </a:solidFill>
                <a:latin typeface="Bahnschrift"/>
              </a:rPr>
              <a:t>Optimize Bluetooth firmware for low-latency, stable pairing.</a:t>
            </a:r>
          </a:p>
          <a:p>
            <a:pPr marL="0" indent="0">
              <a:buNone/>
            </a:pPr>
            <a:r>
              <a:rPr lang="en-IN" sz="2200" b="1" dirty="0">
                <a:solidFill>
                  <a:srgbClr val="FFFFFF"/>
                </a:solidFill>
                <a:latin typeface="Bahnschrift"/>
              </a:rPr>
              <a:t>       </a:t>
            </a:r>
            <a:r>
              <a:rPr lang="en-IN" sz="2200" dirty="0">
                <a:solidFill>
                  <a:srgbClr val="FFFFFF"/>
                </a:solidFill>
                <a:latin typeface="Bahnschrift"/>
              </a:rPr>
              <a:t>Ensure seamless switching across devices (</a:t>
            </a:r>
            <a:r>
              <a:rPr lang="en-IN" sz="2200" dirty="0" err="1">
                <a:solidFill>
                  <a:srgbClr val="FFFFFF"/>
                </a:solidFill>
                <a:latin typeface="Bahnschrift"/>
              </a:rPr>
              <a:t>GenZ</a:t>
            </a:r>
            <a:r>
              <a:rPr lang="en-IN" sz="2200" dirty="0">
                <a:solidFill>
                  <a:srgbClr val="FFFFFF"/>
                </a:solidFill>
                <a:latin typeface="Bahnschrift"/>
              </a:rPr>
              <a:t> multi-gadget use).</a:t>
            </a:r>
          </a:p>
          <a:p>
            <a:pPr marL="514350" indent="-514350">
              <a:buAutoNum type="arabicPeriod" startAt="4"/>
            </a:pPr>
            <a:r>
              <a:rPr lang="en-IN" sz="2200" b="1" dirty="0">
                <a:solidFill>
                  <a:srgbClr val="FFFFFF"/>
                </a:solidFill>
                <a:latin typeface="Bahnschrift"/>
              </a:rPr>
              <a:t>Double Down on </a:t>
            </a:r>
            <a:r>
              <a:rPr lang="en-IN" sz="2200" b="1" dirty="0" err="1">
                <a:solidFill>
                  <a:srgbClr val="FFFFFF"/>
                </a:solidFill>
                <a:latin typeface="Bahnschrift"/>
              </a:rPr>
              <a:t>GenZ</a:t>
            </a:r>
            <a:r>
              <a:rPr lang="en-IN" sz="2200" b="1" dirty="0">
                <a:solidFill>
                  <a:srgbClr val="FFFFFF"/>
                </a:solidFill>
                <a:latin typeface="Bahnschrift"/>
              </a:rPr>
              <a:t> Branding</a:t>
            </a:r>
          </a:p>
          <a:p>
            <a:pPr marL="0" indent="0">
              <a:buNone/>
            </a:pPr>
            <a:r>
              <a:rPr lang="en-IN" sz="2200" b="1" dirty="0">
                <a:solidFill>
                  <a:srgbClr val="FFFFFF"/>
                </a:solidFill>
                <a:latin typeface="Bahnschrift"/>
              </a:rPr>
              <a:t>       </a:t>
            </a:r>
            <a:r>
              <a:rPr lang="en-IN" sz="2200" dirty="0">
                <a:solidFill>
                  <a:srgbClr val="FFFFFF"/>
                </a:solidFill>
                <a:latin typeface="Bahnschrift"/>
              </a:rPr>
              <a:t>Market</a:t>
            </a:r>
            <a:r>
              <a:rPr lang="en-IN" sz="2200" b="1" dirty="0">
                <a:solidFill>
                  <a:srgbClr val="FFFFFF"/>
                </a:solidFill>
                <a:latin typeface="Bahnschrift"/>
              </a:rPr>
              <a:t> </a:t>
            </a:r>
            <a:r>
              <a:rPr lang="en-IN" sz="2200" dirty="0">
                <a:solidFill>
                  <a:srgbClr val="FFFFFF"/>
                </a:solidFill>
                <a:latin typeface="Bahnschrift"/>
              </a:rPr>
              <a:t>“party, vibe, stylish” positioning aggressively.</a:t>
            </a:r>
          </a:p>
          <a:p>
            <a:pPr marL="0" indent="0">
              <a:buNone/>
            </a:pPr>
            <a:r>
              <a:rPr lang="en-IN" sz="2200" b="1" dirty="0">
                <a:solidFill>
                  <a:srgbClr val="FFFFFF"/>
                </a:solidFill>
                <a:latin typeface="Bahnschrift"/>
              </a:rPr>
              <a:t>       </a:t>
            </a:r>
            <a:r>
              <a:rPr lang="en-IN" sz="2200" dirty="0">
                <a:solidFill>
                  <a:srgbClr val="FFFFFF"/>
                </a:solidFill>
                <a:latin typeface="Bahnschrift"/>
              </a:rPr>
              <a:t>Bundle features like </a:t>
            </a:r>
            <a:r>
              <a:rPr lang="en-IN" sz="2200" b="1" dirty="0">
                <a:solidFill>
                  <a:srgbClr val="FFFFFF"/>
                </a:solidFill>
                <a:latin typeface="Bahnschrift"/>
              </a:rPr>
              <a:t>RGB lights</a:t>
            </a:r>
            <a:r>
              <a:rPr lang="en-IN" sz="2200" dirty="0">
                <a:solidFill>
                  <a:srgbClr val="FFFFFF"/>
                </a:solidFill>
                <a:latin typeface="Bahnschrift"/>
              </a:rPr>
              <a:t> or </a:t>
            </a:r>
            <a:r>
              <a:rPr lang="en-IN" sz="2200" i="1" dirty="0">
                <a:solidFill>
                  <a:srgbClr val="FFFFFF"/>
                </a:solidFill>
                <a:latin typeface="Bahnschrift"/>
              </a:rPr>
              <a:t>limited-edition collabs</a:t>
            </a:r>
            <a:r>
              <a:rPr lang="en-IN" sz="2200" dirty="0">
                <a:solidFill>
                  <a:srgbClr val="FFFFFF"/>
                </a:solidFill>
                <a:latin typeface="Bahnschrift"/>
              </a:rPr>
              <a:t> to strengthen lifestyle appeal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415081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F57CD-4B0E-7ACE-E1AC-76A151AF1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681036"/>
          </a:xfrm>
        </p:spPr>
        <p:txBody>
          <a:bodyPr>
            <a:normAutofit/>
          </a:bodyPr>
          <a:lstStyle/>
          <a:p>
            <a:pPr algn="ctr"/>
            <a:r>
              <a:rPr lang="en-IN" sz="3400" b="1" dirty="0">
                <a:solidFill>
                  <a:srgbClr val="E74C3C"/>
                </a:solidFill>
                <a:latin typeface="Bahnschrift" panose="020B0502020202020204" pitchFamily="34" charset="0"/>
              </a:rPr>
              <a:t>CONCLUSION: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B10D5-A568-0E5F-5DA3-6C2984204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06905"/>
            <a:ext cx="12192000" cy="5070058"/>
          </a:xfrm>
        </p:spPr>
        <p:txBody>
          <a:bodyPr/>
          <a:lstStyle/>
          <a:p>
            <a:r>
              <a:rPr lang="en-IN" sz="2200" b="1" dirty="0">
                <a:solidFill>
                  <a:srgbClr val="FFFFFF"/>
                </a:solidFill>
                <a:latin typeface="Bahnschrift"/>
              </a:rPr>
              <a:t>Balanced sentiment:</a:t>
            </a:r>
            <a:r>
              <a:rPr lang="en-IN" sz="2200" dirty="0">
                <a:solidFill>
                  <a:srgbClr val="FFFFFF"/>
                </a:solidFill>
                <a:latin typeface="Bahnschrift"/>
              </a:rPr>
              <a:t> Positive reviews (40.5%) barely outweigh negatives (39.8%) → customer base is divided.</a:t>
            </a:r>
          </a:p>
          <a:p>
            <a:r>
              <a:rPr lang="en-IN" sz="2200" b="1" dirty="0">
                <a:solidFill>
                  <a:srgbClr val="FFFFFF"/>
                </a:solidFill>
                <a:latin typeface="Bahnschrift"/>
              </a:rPr>
              <a:t>Key strengths:</a:t>
            </a:r>
            <a:r>
              <a:rPr lang="en-IN" sz="2200" dirty="0">
                <a:solidFill>
                  <a:srgbClr val="FFFFFF"/>
                </a:solidFill>
                <a:latin typeface="Bahnschrift"/>
              </a:rPr>
              <a:t> Sound quality, design, affordability, and strong </a:t>
            </a:r>
            <a:r>
              <a:rPr lang="en-IN" sz="2200" b="1" dirty="0" err="1">
                <a:solidFill>
                  <a:srgbClr val="FFFFFF"/>
                </a:solidFill>
                <a:latin typeface="Bahnschrift"/>
              </a:rPr>
              <a:t>GenZ</a:t>
            </a:r>
            <a:r>
              <a:rPr lang="en-IN" sz="2200" b="1" dirty="0">
                <a:solidFill>
                  <a:srgbClr val="FFFFFF"/>
                </a:solidFill>
                <a:latin typeface="Bahnschrift"/>
              </a:rPr>
              <a:t> appeal (~39%)</a:t>
            </a:r>
            <a:r>
              <a:rPr lang="en-IN" sz="2200" dirty="0">
                <a:solidFill>
                  <a:srgbClr val="FFFFFF"/>
                </a:solidFill>
                <a:latin typeface="Bahnschrift"/>
              </a:rPr>
              <a:t> reinforce </a:t>
            </a:r>
            <a:r>
              <a:rPr lang="en-IN" sz="2200" dirty="0" err="1">
                <a:solidFill>
                  <a:srgbClr val="FFFFFF"/>
                </a:solidFill>
                <a:latin typeface="Bahnschrift"/>
              </a:rPr>
              <a:t>boAt’s</a:t>
            </a:r>
            <a:r>
              <a:rPr lang="en-IN" sz="2200" dirty="0">
                <a:solidFill>
                  <a:srgbClr val="FFFFFF"/>
                </a:solidFill>
                <a:latin typeface="Bahnschrift"/>
              </a:rPr>
              <a:t> positioning as a </a:t>
            </a:r>
            <a:r>
              <a:rPr lang="en-IN" sz="2200" b="1" dirty="0">
                <a:solidFill>
                  <a:srgbClr val="FFFFFF"/>
                </a:solidFill>
                <a:latin typeface="Bahnschrift"/>
              </a:rPr>
              <a:t>strong youth lifestyle brand.</a:t>
            </a:r>
          </a:p>
          <a:p>
            <a:r>
              <a:rPr lang="en-IN" sz="2200" b="1" dirty="0">
                <a:solidFill>
                  <a:srgbClr val="FFFFFF"/>
                </a:solidFill>
                <a:latin typeface="Bahnschrift"/>
              </a:rPr>
              <a:t>Key weaknesses:</a:t>
            </a:r>
            <a:r>
              <a:rPr lang="en-IN" sz="2200" dirty="0">
                <a:solidFill>
                  <a:srgbClr val="FFFFFF"/>
                </a:solidFill>
                <a:latin typeface="Bahnschrift"/>
              </a:rPr>
              <a:t> Durability, battery, and connectivity issues drive dissatisfaction → risks </a:t>
            </a:r>
            <a:r>
              <a:rPr lang="en-IN" sz="2200" b="1" dirty="0">
                <a:solidFill>
                  <a:srgbClr val="FFFFFF"/>
                </a:solidFill>
                <a:latin typeface="Bahnschrift"/>
              </a:rPr>
              <a:t>loyalty and retention</a:t>
            </a:r>
            <a:r>
              <a:rPr lang="en-IN" sz="2200" dirty="0">
                <a:solidFill>
                  <a:srgbClr val="FFFFFF"/>
                </a:solidFill>
                <a:latin typeface="Bahnschrift"/>
              </a:rPr>
              <a:t>.</a:t>
            </a:r>
          </a:p>
          <a:p>
            <a:r>
              <a:rPr lang="en-IN" sz="2200" b="1" dirty="0">
                <a:solidFill>
                  <a:srgbClr val="FFFFFF"/>
                </a:solidFill>
                <a:latin typeface="Bahnschrift"/>
              </a:rPr>
              <a:t>Growth opportunity:</a:t>
            </a:r>
            <a:r>
              <a:rPr lang="en-IN" sz="2200" dirty="0">
                <a:solidFill>
                  <a:srgbClr val="FFFFFF"/>
                </a:solidFill>
                <a:latin typeface="Bahnschrift"/>
              </a:rPr>
              <a:t> By solving recurring product issues while amplifying style + vibe marketing, </a:t>
            </a:r>
            <a:r>
              <a:rPr lang="en-IN" sz="2200" dirty="0" err="1">
                <a:solidFill>
                  <a:srgbClr val="FFFFFF"/>
                </a:solidFill>
                <a:latin typeface="Bahnschrift"/>
              </a:rPr>
              <a:t>boAt</a:t>
            </a:r>
            <a:r>
              <a:rPr lang="en-IN" sz="2200" dirty="0">
                <a:solidFill>
                  <a:srgbClr val="FFFFFF"/>
                </a:solidFill>
                <a:latin typeface="Bahnschrift"/>
              </a:rPr>
              <a:t> can </a:t>
            </a:r>
            <a:r>
              <a:rPr lang="en-IN" sz="2200" b="1" dirty="0">
                <a:solidFill>
                  <a:srgbClr val="FFFFFF"/>
                </a:solidFill>
                <a:latin typeface="Bahnschrift"/>
              </a:rPr>
              <a:t>convert neutrals into promoters and reduce churn</a:t>
            </a:r>
            <a:r>
              <a:rPr lang="en-IN" sz="2200" dirty="0">
                <a:solidFill>
                  <a:srgbClr val="FFFFFF"/>
                </a:solidFill>
                <a:latin typeface="Bahnschrift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C8C0D8-9522-D030-F3CA-7E820C7B78D8}"/>
              </a:ext>
            </a:extLst>
          </p:cNvPr>
          <p:cNvSpPr txBox="1"/>
          <p:nvPr/>
        </p:nvSpPr>
        <p:spPr>
          <a:xfrm>
            <a:off x="7406640" y="6211668"/>
            <a:ext cx="762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Bahnschrift" panose="020B0502040204020203" pitchFamily="34" charset="0"/>
              </a:rPr>
              <a:t>-THANK YOU</a:t>
            </a:r>
          </a:p>
          <a:p>
            <a:pPr algn="ctr"/>
            <a:r>
              <a:rPr lang="en-IN" dirty="0">
                <a:latin typeface="Bahnschrift" panose="020B0502040204020203" pitchFamily="34" charset="0"/>
              </a:rPr>
              <a:t>   Sai Gautham</a:t>
            </a:r>
          </a:p>
        </p:txBody>
      </p:sp>
    </p:spTree>
    <p:extLst>
      <p:ext uri="{BB962C8B-B14F-4D97-AF65-F5344CB8AC3E}">
        <p14:creationId xmlns:p14="http://schemas.microsoft.com/office/powerpoint/2010/main" val="641478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113</TotalTime>
  <Words>643</Words>
  <Application>Microsoft Office PowerPoint</Application>
  <PresentationFormat>Widescreen</PresentationFormat>
  <Paragraphs>74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Bahnschrift</vt:lpstr>
      <vt:lpstr>Calibri</vt:lpstr>
      <vt:lpstr>Calibri Light</vt:lpstr>
      <vt:lpstr>Century Gothic</vt:lpstr>
      <vt:lpstr>Raavi</vt:lpstr>
      <vt:lpstr>Office Theme</vt:lpstr>
      <vt:lpstr>PowerPoint Presentation</vt:lpstr>
      <vt:lpstr>OBJECTIVE:</vt:lpstr>
      <vt:lpstr>DATASET &amp; METHODOLOGY: Raw Reviews → Cleaning → Transformation → Categorization → Insights</vt:lpstr>
      <vt:lpstr>OVERALL REVIEW OF SENTIMENT:</vt:lpstr>
      <vt:lpstr>WHAT DRIVES NEGATIVE REVIEWS?:</vt:lpstr>
      <vt:lpstr>WHAT DO CUSTOMERS LOVE?</vt:lpstr>
      <vt:lpstr>RECOMMENDATIONS:</vt:lpstr>
      <vt:lpstr>CONCLUSION: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G.Sai Gautham</dc:creator>
  <cp:lastModifiedBy>G.Sai Gautham</cp:lastModifiedBy>
  <cp:revision>5</cp:revision>
  <dcterms:created xsi:type="dcterms:W3CDTF">2025-09-08T17:00:21Z</dcterms:created>
  <dcterms:modified xsi:type="dcterms:W3CDTF">2025-09-10T05:03:29Z</dcterms:modified>
</cp:coreProperties>
</file>