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matic SC"/>
      <p:regular r:id="rId18"/>
      <p:bold r:id="rId19"/>
    </p:embeddedFont>
    <p:embeddedFont>
      <p:font typeface="Source Code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SourceCodePro-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maticSC-bold.fntdata"/><Relationship Id="rId6" Type="http://schemas.openxmlformats.org/officeDocument/2006/relationships/slide" Target="slides/slide2.xml"/><Relationship Id="rId18" Type="http://schemas.openxmlformats.org/officeDocument/2006/relationships/font" Target="fonts/AmaticS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reastcancer.org/symptoms/understand_bc/statistics" TargetMode="External"/><Relationship Id="rId3" Type="http://schemas.openxmlformats.org/officeDocument/2006/relationships/hyperlink" Target="https://cancer.stonybrookmedicine.edu/breast-cancer-team/patients/bse/breastlump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u="sng">
                <a:solidFill>
                  <a:schemeClr val="hlink"/>
                </a:solidFill>
                <a:hlinkClick r:id="rId2"/>
              </a:rPr>
              <a:t>http://www.breastcancer.org/symptoms/understand_bc/statistics</a:t>
            </a:r>
          </a:p>
          <a:p>
            <a:pPr indent="0" lvl="0" marL="0">
              <a:spcBef>
                <a:spcPts val="0"/>
              </a:spcBef>
              <a:buNone/>
            </a:pPr>
            <a:r>
              <a:rPr lang="en" u="sng">
                <a:solidFill>
                  <a:schemeClr val="hlink"/>
                </a:solidFill>
                <a:hlinkClick r:id="rId3"/>
              </a:rPr>
              <a:t>https://cancer.stonybrookmedicine.edu/breast-cancer-team/patients/bse/breastlumps</a:t>
            </a:r>
            <a:br>
              <a:rPr lang="en"/>
            </a:br>
          </a:p>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buSzPts val="8000"/>
              <a:buNone/>
              <a:defRPr sz="8000"/>
            </a:lvl1pPr>
            <a:lvl2pPr lvl="1" algn="ctr">
              <a:spcBef>
                <a:spcPts val="0"/>
              </a:spcBef>
              <a:buSzPts val="8000"/>
              <a:buNone/>
              <a:defRPr sz="8000"/>
            </a:lvl2pPr>
            <a:lvl3pPr lvl="2" algn="ctr">
              <a:spcBef>
                <a:spcPts val="0"/>
              </a:spcBef>
              <a:buSzPts val="8000"/>
              <a:buNone/>
              <a:defRPr sz="8000"/>
            </a:lvl3pPr>
            <a:lvl4pPr lvl="3" algn="ctr">
              <a:spcBef>
                <a:spcPts val="0"/>
              </a:spcBef>
              <a:buSzPts val="8000"/>
              <a:buNone/>
              <a:defRPr sz="8000"/>
            </a:lvl4pPr>
            <a:lvl5pPr lvl="4" algn="ctr">
              <a:spcBef>
                <a:spcPts val="0"/>
              </a:spcBef>
              <a:buSzPts val="8000"/>
              <a:buNone/>
              <a:defRPr sz="8000"/>
            </a:lvl5pPr>
            <a:lvl6pPr lvl="5" algn="ctr">
              <a:spcBef>
                <a:spcPts val="0"/>
              </a:spcBef>
              <a:buSzPts val="8000"/>
              <a:buNone/>
              <a:defRPr sz="8000"/>
            </a:lvl6pPr>
            <a:lvl7pPr lvl="6" algn="ctr">
              <a:spcBef>
                <a:spcPts val="0"/>
              </a:spcBef>
              <a:buSzPts val="8000"/>
              <a:buNone/>
              <a:defRPr sz="8000"/>
            </a:lvl7pPr>
            <a:lvl8pPr lvl="7" algn="ctr">
              <a:spcBef>
                <a:spcPts val="0"/>
              </a:spcBef>
              <a:buSzPts val="8000"/>
              <a:buNone/>
              <a:defRPr sz="8000"/>
            </a:lvl8pPr>
            <a:lvl9pPr lvl="8" algn="ctr">
              <a:spcBef>
                <a:spcPts val="0"/>
              </a:spcBef>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algn="ctr">
              <a:spcBef>
                <a:spcPts val="0"/>
              </a:spcBef>
              <a:buClr>
                <a:schemeClr val="accent1"/>
              </a:buClr>
              <a:buSzPts val="1800"/>
              <a:buChar char="●"/>
              <a:defRPr>
                <a:solidFill>
                  <a:schemeClr val="accent1"/>
                </a:solidFill>
              </a:defRPr>
            </a:lvl1pPr>
            <a:lvl2pPr lvl="1" algn="ctr">
              <a:spcBef>
                <a:spcPts val="0"/>
              </a:spcBef>
              <a:buClr>
                <a:schemeClr val="accent1"/>
              </a:buClr>
              <a:buSzPts val="1400"/>
              <a:buChar char="○"/>
              <a:defRPr>
                <a:solidFill>
                  <a:schemeClr val="accent1"/>
                </a:solidFill>
              </a:defRPr>
            </a:lvl2pPr>
            <a:lvl3pPr lvl="2" algn="ctr">
              <a:spcBef>
                <a:spcPts val="0"/>
              </a:spcBef>
              <a:buClr>
                <a:schemeClr val="accent1"/>
              </a:buClr>
              <a:buSzPts val="1400"/>
              <a:buChar char="■"/>
              <a:defRPr>
                <a:solidFill>
                  <a:schemeClr val="accent1"/>
                </a:solidFill>
              </a:defRPr>
            </a:lvl3pPr>
            <a:lvl4pPr lvl="3" algn="ctr">
              <a:spcBef>
                <a:spcPts val="0"/>
              </a:spcBef>
              <a:buClr>
                <a:schemeClr val="accent1"/>
              </a:buClr>
              <a:buSzPts val="1400"/>
              <a:buChar char="●"/>
              <a:defRPr>
                <a:solidFill>
                  <a:schemeClr val="accent1"/>
                </a:solidFill>
              </a:defRPr>
            </a:lvl4pPr>
            <a:lvl5pPr lvl="4" algn="ctr">
              <a:spcBef>
                <a:spcPts val="0"/>
              </a:spcBef>
              <a:buClr>
                <a:schemeClr val="accent1"/>
              </a:buClr>
              <a:buSzPts val="1400"/>
              <a:buChar char="○"/>
              <a:defRPr>
                <a:solidFill>
                  <a:schemeClr val="accent1"/>
                </a:solidFill>
              </a:defRPr>
            </a:lvl5pPr>
            <a:lvl6pPr lvl="5" algn="ctr">
              <a:spcBef>
                <a:spcPts val="0"/>
              </a:spcBef>
              <a:buClr>
                <a:schemeClr val="accent1"/>
              </a:buClr>
              <a:buSzPts val="1400"/>
              <a:buChar char="■"/>
              <a:defRPr>
                <a:solidFill>
                  <a:schemeClr val="accent1"/>
                </a:solidFill>
              </a:defRPr>
            </a:lvl6pPr>
            <a:lvl7pPr lvl="6" algn="ctr">
              <a:spcBef>
                <a:spcPts val="0"/>
              </a:spcBef>
              <a:buClr>
                <a:schemeClr val="accent1"/>
              </a:buClr>
              <a:buSzPts val="1400"/>
              <a:buChar char="●"/>
              <a:defRPr>
                <a:solidFill>
                  <a:schemeClr val="accent1"/>
                </a:solidFill>
              </a:defRPr>
            </a:lvl7pPr>
            <a:lvl8pPr lvl="7" algn="ctr">
              <a:spcBef>
                <a:spcPts val="0"/>
              </a:spcBef>
              <a:buClr>
                <a:schemeClr val="accent1"/>
              </a:buClr>
              <a:buSzPts val="1400"/>
              <a:buChar char="○"/>
              <a:defRPr>
                <a:solidFill>
                  <a:schemeClr val="accent1"/>
                </a:solidFill>
              </a:defRPr>
            </a:lvl8pPr>
            <a:lvl9pPr lvl="8" algn="ctr">
              <a:spcBef>
                <a:spcPts val="0"/>
              </a:spcBef>
              <a:buClr>
                <a:schemeClr val="accent1"/>
              </a:buClr>
              <a:buSzPts val="1400"/>
              <a:buChar char="■"/>
              <a:defRPr>
                <a:solidFill>
                  <a:schemeClr val="accent1"/>
                </a:solidFill>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ts val="6000"/>
              <a:buNone/>
              <a:defRPr sz="6000">
                <a:solidFill>
                  <a:schemeClr val="lt1"/>
                </a:solidFill>
              </a:defRPr>
            </a:lvl1pPr>
            <a:lvl2pPr lvl="1">
              <a:spcBef>
                <a:spcPts val="0"/>
              </a:spcBef>
              <a:buClr>
                <a:schemeClr val="lt1"/>
              </a:buClr>
              <a:buSzPts val="6000"/>
              <a:buNone/>
              <a:defRPr sz="6000">
                <a:solidFill>
                  <a:schemeClr val="lt1"/>
                </a:solidFill>
              </a:defRPr>
            </a:lvl2pPr>
            <a:lvl3pPr lvl="2">
              <a:spcBef>
                <a:spcPts val="0"/>
              </a:spcBef>
              <a:buClr>
                <a:schemeClr val="lt1"/>
              </a:buClr>
              <a:buSzPts val="6000"/>
              <a:buNone/>
              <a:defRPr sz="6000">
                <a:solidFill>
                  <a:schemeClr val="lt1"/>
                </a:solidFill>
              </a:defRPr>
            </a:lvl3pPr>
            <a:lvl4pPr lvl="3">
              <a:spcBef>
                <a:spcPts val="0"/>
              </a:spcBef>
              <a:buClr>
                <a:schemeClr val="lt1"/>
              </a:buClr>
              <a:buSzPts val="6000"/>
              <a:buNone/>
              <a:defRPr sz="6000">
                <a:solidFill>
                  <a:schemeClr val="lt1"/>
                </a:solidFill>
              </a:defRPr>
            </a:lvl4pPr>
            <a:lvl5pPr lvl="4">
              <a:spcBef>
                <a:spcPts val="0"/>
              </a:spcBef>
              <a:buClr>
                <a:schemeClr val="lt1"/>
              </a:buClr>
              <a:buSzPts val="6000"/>
              <a:buNone/>
              <a:defRPr sz="6000">
                <a:solidFill>
                  <a:schemeClr val="lt1"/>
                </a:solidFill>
              </a:defRPr>
            </a:lvl5pPr>
            <a:lvl6pPr lvl="5">
              <a:spcBef>
                <a:spcPts val="0"/>
              </a:spcBef>
              <a:buClr>
                <a:schemeClr val="lt1"/>
              </a:buClr>
              <a:buSzPts val="6000"/>
              <a:buNone/>
              <a:defRPr sz="6000">
                <a:solidFill>
                  <a:schemeClr val="lt1"/>
                </a:solidFill>
              </a:defRPr>
            </a:lvl6pPr>
            <a:lvl7pPr lvl="6">
              <a:spcBef>
                <a:spcPts val="0"/>
              </a:spcBef>
              <a:buClr>
                <a:schemeClr val="lt1"/>
              </a:buClr>
              <a:buSzPts val="6000"/>
              <a:buNone/>
              <a:defRPr sz="6000">
                <a:solidFill>
                  <a:schemeClr val="lt1"/>
                </a:solidFill>
              </a:defRPr>
            </a:lvl7pPr>
            <a:lvl8pPr lvl="7">
              <a:spcBef>
                <a:spcPts val="0"/>
              </a:spcBef>
              <a:buClr>
                <a:schemeClr val="lt1"/>
              </a:buClr>
              <a:buSzPts val="6000"/>
              <a:buNone/>
              <a:defRPr sz="6000">
                <a:solidFill>
                  <a:schemeClr val="lt1"/>
                </a:solidFill>
              </a:defRPr>
            </a:lvl8pPr>
            <a:lvl9pPr lvl="8">
              <a:spcBef>
                <a:spcPts val="0"/>
              </a:spcBef>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buSzPts val="1800"/>
              <a:buChar char="●"/>
              <a:defRPr>
                <a:solidFill>
                  <a:schemeClr val="accent1"/>
                </a:solidFill>
              </a:defRPr>
            </a:lvl1pPr>
            <a:lvl2pPr lvl="1">
              <a:spcBef>
                <a:spcPts val="0"/>
              </a:spcBef>
              <a:buClr>
                <a:schemeClr val="accent1"/>
              </a:buClr>
              <a:buSzPts val="1400"/>
              <a:buChar char="○"/>
              <a:defRPr>
                <a:solidFill>
                  <a:schemeClr val="accent1"/>
                </a:solidFill>
              </a:defRPr>
            </a:lvl2pPr>
            <a:lvl3pPr lvl="2">
              <a:spcBef>
                <a:spcPts val="0"/>
              </a:spcBef>
              <a:buClr>
                <a:schemeClr val="accent1"/>
              </a:buClr>
              <a:buSzPts val="1400"/>
              <a:buChar char="■"/>
              <a:defRPr>
                <a:solidFill>
                  <a:schemeClr val="accent1"/>
                </a:solidFill>
              </a:defRPr>
            </a:lvl3pPr>
            <a:lvl4pPr lvl="3">
              <a:spcBef>
                <a:spcPts val="0"/>
              </a:spcBef>
              <a:buClr>
                <a:schemeClr val="accent1"/>
              </a:buClr>
              <a:buSzPts val="1400"/>
              <a:buChar char="●"/>
              <a:defRPr>
                <a:solidFill>
                  <a:schemeClr val="accent1"/>
                </a:solidFill>
              </a:defRPr>
            </a:lvl4pPr>
            <a:lvl5pPr lvl="4">
              <a:spcBef>
                <a:spcPts val="0"/>
              </a:spcBef>
              <a:buClr>
                <a:schemeClr val="accent1"/>
              </a:buClr>
              <a:buSzPts val="1400"/>
              <a:buChar char="○"/>
              <a:defRPr>
                <a:solidFill>
                  <a:schemeClr val="accent1"/>
                </a:solidFill>
              </a:defRPr>
            </a:lvl5pPr>
            <a:lvl6pPr lvl="5">
              <a:spcBef>
                <a:spcPts val="0"/>
              </a:spcBef>
              <a:buClr>
                <a:schemeClr val="accent1"/>
              </a:buClr>
              <a:buSzPts val="1400"/>
              <a:buChar char="■"/>
              <a:defRPr>
                <a:solidFill>
                  <a:schemeClr val="accent1"/>
                </a:solidFill>
              </a:defRPr>
            </a:lvl6pPr>
            <a:lvl7pPr lvl="6">
              <a:spcBef>
                <a:spcPts val="0"/>
              </a:spcBef>
              <a:buClr>
                <a:schemeClr val="accent1"/>
              </a:buClr>
              <a:buSzPts val="1400"/>
              <a:buChar char="●"/>
              <a:defRPr>
                <a:solidFill>
                  <a:schemeClr val="accent1"/>
                </a:solidFill>
              </a:defRPr>
            </a:lvl7pPr>
            <a:lvl8pPr lvl="7">
              <a:spcBef>
                <a:spcPts val="0"/>
              </a:spcBef>
              <a:buClr>
                <a:schemeClr val="accent1"/>
              </a:buClr>
              <a:buSzPts val="1400"/>
              <a:buChar char="○"/>
              <a:defRPr>
                <a:solidFill>
                  <a:schemeClr val="accent1"/>
                </a:solidFill>
              </a:defRPr>
            </a:lvl8pPr>
            <a:lvl9pPr lvl="8">
              <a:spcBef>
                <a:spcPts val="0"/>
              </a:spcBef>
              <a:buClr>
                <a:schemeClr val="accent1"/>
              </a:buClr>
              <a:buSzPts val="1400"/>
              <a:buChar char="■"/>
              <a:defRPr>
                <a:solidFill>
                  <a:schemeClr val="accen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27BA0"/>
        </a:solidFill>
      </p:bgPr>
    </p:bg>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wrap="square" tIns="91425">
            <a:noAutofit/>
          </a:bodyPr>
          <a:lstStyle/>
          <a:p>
            <a:pPr indent="0" lvl="0" marL="0">
              <a:spcBef>
                <a:spcPts val="0"/>
              </a:spcBef>
              <a:buNone/>
            </a:pPr>
            <a:r>
              <a:rPr lang="en"/>
              <a:t>Automated Diagnosis for Breast Cancer tissue type</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wrap="square" tIns="91425">
            <a:noAutofit/>
          </a:bodyPr>
          <a:lstStyle/>
          <a:p>
            <a:pPr indent="0" lvl="0" marL="0">
              <a:spcBef>
                <a:spcPts val="0"/>
              </a:spcBef>
              <a:buNone/>
            </a:pPr>
            <a:r>
              <a:rPr lang="en"/>
              <a:t>Gautham Nandakumar </a:t>
            </a:r>
          </a:p>
          <a:p>
            <a:pPr indent="0" lvl="0" marL="0">
              <a:spcBef>
                <a:spcPts val="0"/>
              </a:spcBef>
              <a:buNone/>
            </a:pPr>
            <a:r>
              <a:rPr lang="en"/>
              <a:t>Saiprasad Sankaranarayanan</a:t>
            </a:r>
          </a:p>
          <a:p>
            <a:pPr indent="0" lvl="0" marL="0">
              <a:spcBef>
                <a:spcPts val="0"/>
              </a:spcBef>
              <a:buNone/>
            </a:pPr>
            <a:r>
              <a:rPr lang="en"/>
              <a:t>Jayanthan Ramesh Vellore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demonstration</a:t>
            </a:r>
          </a:p>
        </p:txBody>
      </p:sp>
      <p:sp>
        <p:nvSpPr>
          <p:cNvPr id="121" name="Shape 121"/>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Application Use Cases:</a:t>
            </a:r>
          </a:p>
          <a:p>
            <a:pPr indent="-317500" lvl="1" marL="914400" rtl="0">
              <a:spcBef>
                <a:spcPts val="0"/>
              </a:spcBef>
              <a:spcAft>
                <a:spcPts val="0"/>
              </a:spcAft>
              <a:buSzPts val="1400"/>
              <a:buChar char="-"/>
            </a:pPr>
            <a:r>
              <a:rPr lang="en"/>
              <a:t>Database Search</a:t>
            </a:r>
          </a:p>
          <a:p>
            <a:pPr indent="-317500" lvl="1" marL="914400" rtl="0">
              <a:spcBef>
                <a:spcPts val="0"/>
              </a:spcBef>
              <a:buSzPts val="1400"/>
              <a:buChar char="-"/>
            </a:pPr>
            <a:r>
              <a:rPr lang="en"/>
              <a:t>User Input Data Classification</a:t>
            </a:r>
          </a:p>
        </p:txBody>
      </p:sp>
      <p:pic>
        <p:nvPicPr>
          <p:cNvPr id="122" name="Shape 122"/>
          <p:cNvPicPr preferRelativeResize="0"/>
          <p:nvPr/>
        </p:nvPicPr>
        <p:blipFill rotWithShape="1">
          <a:blip r:embed="rId3">
            <a:alphaModFix/>
          </a:blip>
          <a:srcRect b="18586" l="0" r="2066" t="0"/>
          <a:stretch/>
        </p:blipFill>
        <p:spPr>
          <a:xfrm>
            <a:off x="311700" y="3129850"/>
            <a:ext cx="4475375" cy="1036150"/>
          </a:xfrm>
          <a:prstGeom prst="rect">
            <a:avLst/>
          </a:prstGeom>
          <a:noFill/>
          <a:ln>
            <a:noFill/>
          </a:ln>
        </p:spPr>
      </p:pic>
      <p:pic>
        <p:nvPicPr>
          <p:cNvPr id="123" name="Shape 123"/>
          <p:cNvPicPr preferRelativeResize="0"/>
          <p:nvPr/>
        </p:nvPicPr>
        <p:blipFill>
          <a:blip r:embed="rId4">
            <a:alphaModFix/>
          </a:blip>
          <a:stretch>
            <a:fillRect/>
          </a:stretch>
        </p:blipFill>
        <p:spPr>
          <a:xfrm>
            <a:off x="6296896" y="822038"/>
            <a:ext cx="2535400" cy="3499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RESULTS &amp; LIMITATIONS</a:t>
            </a:r>
          </a:p>
        </p:txBody>
      </p:sp>
      <p:sp>
        <p:nvSpPr>
          <p:cNvPr id="129" name="Shape 129"/>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Results:</a:t>
            </a:r>
          </a:p>
          <a:p>
            <a:pPr indent="-317500" lvl="1" marL="914400" rtl="0">
              <a:spcBef>
                <a:spcPts val="0"/>
              </a:spcBef>
              <a:spcAft>
                <a:spcPts val="0"/>
              </a:spcAft>
              <a:buSzPts val="1400"/>
              <a:buChar char="-"/>
            </a:pPr>
            <a:r>
              <a:rPr lang="en"/>
              <a:t>Consistent with Existing data</a:t>
            </a:r>
          </a:p>
          <a:p>
            <a:pPr indent="-317500" lvl="1" marL="914400" rtl="0">
              <a:spcBef>
                <a:spcPts val="0"/>
              </a:spcBef>
              <a:spcAft>
                <a:spcPts val="0"/>
              </a:spcAft>
              <a:buSzPts val="1400"/>
              <a:buChar char="-"/>
            </a:pPr>
            <a:r>
              <a:rPr lang="en"/>
              <a:t>Experimented with values from Dataset</a:t>
            </a:r>
          </a:p>
          <a:p>
            <a:pPr indent="-342900" lvl="0" marL="457200" rtl="0">
              <a:spcBef>
                <a:spcPts val="0"/>
              </a:spcBef>
              <a:spcAft>
                <a:spcPts val="0"/>
              </a:spcAft>
              <a:buSzPts val="1800"/>
              <a:buChar char="-"/>
            </a:pPr>
            <a:r>
              <a:rPr lang="en"/>
              <a:t>Limitations: </a:t>
            </a:r>
          </a:p>
          <a:p>
            <a:pPr indent="-317500" lvl="1" marL="914400" rtl="0">
              <a:spcBef>
                <a:spcPts val="0"/>
              </a:spcBef>
              <a:spcAft>
                <a:spcPts val="0"/>
              </a:spcAft>
              <a:buSzPts val="1400"/>
              <a:buChar char="-"/>
            </a:pPr>
            <a:r>
              <a:rPr lang="en"/>
              <a:t>Ina</a:t>
            </a:r>
            <a:r>
              <a:rPr lang="en"/>
              <a:t>ccuracy due to Scoring System</a:t>
            </a:r>
          </a:p>
          <a:p>
            <a:pPr indent="-317500" lvl="1" marL="914400" rtl="0">
              <a:spcBef>
                <a:spcPts val="0"/>
              </a:spcBef>
              <a:buSzPts val="1400"/>
              <a:buChar char="-"/>
            </a:pPr>
            <a:r>
              <a:rPr lang="en"/>
              <a:t>Characteristics shared by both Benign and Malignant Tissues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Future work</a:t>
            </a:r>
          </a:p>
        </p:txBody>
      </p:sp>
      <p:sp>
        <p:nvSpPr>
          <p:cNvPr id="135" name="Shape 135"/>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Large Dataset:</a:t>
            </a:r>
          </a:p>
          <a:p>
            <a:pPr indent="-317500" lvl="1" marL="914400" rtl="0">
              <a:spcBef>
                <a:spcPts val="0"/>
              </a:spcBef>
              <a:spcAft>
                <a:spcPts val="0"/>
              </a:spcAft>
              <a:buSzPts val="1400"/>
              <a:buChar char="-"/>
            </a:pPr>
            <a:r>
              <a:rPr lang="en"/>
              <a:t>Option to add input sample data to the dataset</a:t>
            </a:r>
          </a:p>
          <a:p>
            <a:pPr indent="-317500" lvl="1" marL="914400" rtl="0">
              <a:spcBef>
                <a:spcPts val="0"/>
              </a:spcBef>
              <a:spcAft>
                <a:spcPts val="0"/>
              </a:spcAft>
              <a:buSzPts val="1400"/>
              <a:buChar char="-"/>
            </a:pPr>
            <a:r>
              <a:rPr lang="en"/>
              <a:t>Needs verification and validation by Oncologists</a:t>
            </a:r>
          </a:p>
          <a:p>
            <a:pPr indent="-342900" lvl="0" marL="457200" rtl="0">
              <a:spcBef>
                <a:spcPts val="0"/>
              </a:spcBef>
              <a:spcAft>
                <a:spcPts val="0"/>
              </a:spcAft>
              <a:buSzPts val="1800"/>
              <a:buChar char="-"/>
            </a:pPr>
            <a:r>
              <a:rPr lang="en"/>
              <a:t>Consistent Scoring:</a:t>
            </a:r>
          </a:p>
          <a:p>
            <a:pPr indent="-317500" lvl="1" marL="914400" rtl="0">
              <a:spcBef>
                <a:spcPts val="0"/>
              </a:spcBef>
              <a:spcAft>
                <a:spcPts val="0"/>
              </a:spcAft>
              <a:buSzPts val="1400"/>
              <a:buChar char="-"/>
            </a:pPr>
            <a:r>
              <a:rPr lang="en"/>
              <a:t>Well defined/described scores</a:t>
            </a:r>
          </a:p>
          <a:p>
            <a:pPr indent="-317500" lvl="1" marL="914400" rtl="0">
              <a:spcBef>
                <a:spcPts val="0"/>
              </a:spcBef>
              <a:spcAft>
                <a:spcPts val="0"/>
              </a:spcAft>
              <a:buSzPts val="1400"/>
              <a:buChar char="-"/>
            </a:pPr>
            <a:r>
              <a:rPr lang="en"/>
              <a:t>Use of Reference Images</a:t>
            </a:r>
          </a:p>
          <a:p>
            <a:pPr indent="-342900" lvl="0" marL="457200" rtl="0">
              <a:spcBef>
                <a:spcPts val="0"/>
              </a:spcBef>
              <a:spcAft>
                <a:spcPts val="0"/>
              </a:spcAft>
              <a:buSzPts val="1800"/>
              <a:buChar char="-"/>
            </a:pPr>
            <a:r>
              <a:rPr lang="en"/>
              <a:t>Input Sample Data</a:t>
            </a:r>
          </a:p>
          <a:p>
            <a:pPr indent="-342900" lvl="0" marL="457200" rtl="0">
              <a:spcBef>
                <a:spcPts val="0"/>
              </a:spcBef>
              <a:buSzPts val="1800"/>
              <a:buChar char="-"/>
            </a:pPr>
            <a:r>
              <a:rPr lang="en"/>
              <a:t>Made available as package to Oncologists worldwide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27BA0"/>
        </a:solidFill>
      </p:bgPr>
    </p:bg>
    <p:spTree>
      <p:nvGrpSpPr>
        <p:cNvPr id="139" name="Shape 139"/>
        <p:cNvGrpSpPr/>
        <p:nvPr/>
      </p:nvGrpSpPr>
      <p:grpSpPr>
        <a:xfrm>
          <a:off x="0" y="0"/>
          <a:ext cx="0" cy="0"/>
          <a:chOff x="0" y="0"/>
          <a:chExt cx="0" cy="0"/>
        </a:xfrm>
      </p:grpSpPr>
      <p:sp>
        <p:nvSpPr>
          <p:cNvPr id="140" name="Shape 140"/>
          <p:cNvSpPr txBox="1"/>
          <p:nvPr>
            <p:ph type="ctrTitle"/>
          </p:nvPr>
        </p:nvSpPr>
        <p:spPr>
          <a:xfrm>
            <a:off x="311700" y="392150"/>
            <a:ext cx="8520600" cy="2690400"/>
          </a:xfrm>
          <a:prstGeom prst="rect">
            <a:avLst/>
          </a:prstGeom>
        </p:spPr>
        <p:txBody>
          <a:bodyPr anchorCtr="0" anchor="ctr" bIns="91425" lIns="91425" rIns="91425" wrap="square" tIns="91425">
            <a:noAutofit/>
          </a:bodyPr>
          <a:lstStyle/>
          <a:p>
            <a:pPr indent="0" lvl="0" marL="0" rtl="0">
              <a:spcBef>
                <a:spcPts val="0"/>
              </a:spcBef>
              <a:buNone/>
            </a:pPr>
            <a:r>
              <a:rPr lang="en"/>
              <a:t>Thank you</a:t>
            </a:r>
          </a:p>
        </p:txBody>
      </p:sp>
      <p:sp>
        <p:nvSpPr>
          <p:cNvPr id="141" name="Shape 141"/>
          <p:cNvSpPr txBox="1"/>
          <p:nvPr>
            <p:ph idx="1" type="subTitle"/>
          </p:nvPr>
        </p:nvSpPr>
        <p:spPr>
          <a:xfrm>
            <a:off x="311700" y="3890400"/>
            <a:ext cx="8520600" cy="706200"/>
          </a:xfrm>
          <a:prstGeom prst="rect">
            <a:avLst/>
          </a:prstGeom>
        </p:spPr>
        <p:txBody>
          <a:bodyPr anchorCtr="0" anchor="ctr" bIns="91425" lIns="91425" rIns="91425" wrap="square" tIns="91425">
            <a:noAutofit/>
          </a:bodyPr>
          <a:lstStyle/>
          <a:p>
            <a:pPr indent="0" lvl="0" marL="0" rtl="0">
              <a:spcBef>
                <a:spcPts val="0"/>
              </a:spcBef>
              <a:buNone/>
            </a:pPr>
            <a:r>
              <a:rPr lang="en"/>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INTRODUCTION</a:t>
            </a:r>
          </a:p>
        </p:txBody>
      </p:sp>
      <p:sp>
        <p:nvSpPr>
          <p:cNvPr id="63" name="Shape 63"/>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Breast Cancer</a:t>
            </a:r>
          </a:p>
          <a:p>
            <a:pPr indent="-317500" lvl="1" marL="914400" rtl="0">
              <a:spcBef>
                <a:spcPts val="0"/>
              </a:spcBef>
              <a:spcAft>
                <a:spcPts val="0"/>
              </a:spcAft>
              <a:buSzPts val="1400"/>
              <a:buChar char="-"/>
            </a:pPr>
            <a:r>
              <a:rPr lang="en"/>
              <a:t>Most prominent Cancer in the world</a:t>
            </a:r>
          </a:p>
          <a:p>
            <a:pPr indent="-317500" lvl="1" marL="914400" rtl="0">
              <a:spcBef>
                <a:spcPts val="0"/>
              </a:spcBef>
              <a:spcAft>
                <a:spcPts val="0"/>
              </a:spcAft>
              <a:buSzPts val="1400"/>
              <a:buChar char="-"/>
            </a:pPr>
            <a:r>
              <a:rPr lang="en"/>
              <a:t>1 in 8 Women in the US diagnosed</a:t>
            </a:r>
          </a:p>
          <a:p>
            <a:pPr indent="-317500" lvl="1" marL="914400" rtl="0">
              <a:spcBef>
                <a:spcPts val="0"/>
              </a:spcBef>
              <a:spcAft>
                <a:spcPts val="0"/>
              </a:spcAft>
              <a:buSzPts val="1400"/>
              <a:buChar char="-"/>
            </a:pPr>
            <a:r>
              <a:rPr lang="en"/>
              <a:t>Two Types: Benign and Malignant </a:t>
            </a:r>
          </a:p>
          <a:p>
            <a:pPr indent="-342900" lvl="0" marL="457200" rtl="0">
              <a:spcBef>
                <a:spcPts val="0"/>
              </a:spcBef>
              <a:spcAft>
                <a:spcPts val="0"/>
              </a:spcAft>
              <a:buSzPts val="1800"/>
              <a:buChar char="-"/>
            </a:pPr>
            <a:r>
              <a:rPr lang="en"/>
              <a:t>Malignancy Probability- 20%</a:t>
            </a:r>
          </a:p>
          <a:p>
            <a:pPr indent="-342900" lvl="0" marL="457200" rtl="0">
              <a:spcBef>
                <a:spcPts val="0"/>
              </a:spcBef>
              <a:spcAft>
                <a:spcPts val="0"/>
              </a:spcAft>
              <a:buSzPts val="1800"/>
              <a:buChar char="-"/>
            </a:pPr>
            <a:r>
              <a:rPr lang="en"/>
              <a:t>Major Challenges: </a:t>
            </a:r>
          </a:p>
          <a:p>
            <a:pPr indent="-317500" lvl="1" marL="914400" rtl="0">
              <a:spcBef>
                <a:spcPts val="0"/>
              </a:spcBef>
              <a:spcAft>
                <a:spcPts val="0"/>
              </a:spcAft>
              <a:buSzPts val="1400"/>
              <a:buChar char="-"/>
            </a:pPr>
            <a:r>
              <a:rPr lang="en"/>
              <a:t>Determining Malignancy </a:t>
            </a:r>
          </a:p>
          <a:p>
            <a:pPr indent="-317500" lvl="1" marL="914400" rtl="0">
              <a:spcBef>
                <a:spcPts val="0"/>
              </a:spcBef>
              <a:buSzPts val="1400"/>
              <a:buChar char="-"/>
            </a:pPr>
            <a:r>
              <a:rPr lang="en"/>
              <a:t>Better prognosis based on tissue types</a:t>
            </a:r>
          </a:p>
        </p:txBody>
      </p:sp>
      <p:pic>
        <p:nvPicPr>
          <p:cNvPr id="64" name="Shape 64"/>
          <p:cNvPicPr preferRelativeResize="0"/>
          <p:nvPr/>
        </p:nvPicPr>
        <p:blipFill>
          <a:blip r:embed="rId3">
            <a:alphaModFix/>
          </a:blip>
          <a:stretch>
            <a:fillRect/>
          </a:stretch>
        </p:blipFill>
        <p:spPr>
          <a:xfrm>
            <a:off x="6100525" y="1228679"/>
            <a:ext cx="2731775" cy="2048850"/>
          </a:xfrm>
          <a:prstGeom prst="rect">
            <a:avLst/>
          </a:prstGeom>
          <a:noFill/>
          <a:ln>
            <a:noFill/>
          </a:ln>
        </p:spPr>
      </p:pic>
      <p:sp>
        <p:nvSpPr>
          <p:cNvPr id="65" name="Shape 65"/>
          <p:cNvSpPr txBox="1"/>
          <p:nvPr/>
        </p:nvSpPr>
        <p:spPr>
          <a:xfrm>
            <a:off x="6300200" y="3234875"/>
            <a:ext cx="2389200" cy="365100"/>
          </a:xfrm>
          <a:prstGeom prst="rect">
            <a:avLst/>
          </a:prstGeom>
          <a:noFill/>
          <a:ln>
            <a:noFill/>
          </a:ln>
        </p:spPr>
        <p:txBody>
          <a:bodyPr anchorCtr="0" anchor="t" bIns="91425" lIns="91425" rIns="91425" wrap="square" tIns="91425">
            <a:noAutofit/>
          </a:bodyPr>
          <a:lstStyle/>
          <a:p>
            <a:pPr indent="0" lvl="0" marL="0">
              <a:spcBef>
                <a:spcPts val="0"/>
              </a:spcBef>
              <a:buNone/>
            </a:pPr>
            <a:r>
              <a:rPr lang="en" sz="900"/>
              <a:t>Source: </a:t>
            </a:r>
            <a:r>
              <a:rPr lang="en" sz="900"/>
              <a:t>https://en.wikipedia.org/wiki/Benign_tumor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t>Introduction</a:t>
            </a:r>
          </a:p>
        </p:txBody>
      </p:sp>
      <p:sp>
        <p:nvSpPr>
          <p:cNvPr id="71" name="Shape 71"/>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132C3C"/>
              </a:buClr>
              <a:buSzPts val="1800"/>
              <a:buFont typeface="Verdana"/>
              <a:buChar char="●"/>
            </a:pPr>
            <a:r>
              <a:rPr lang="en">
                <a:solidFill>
                  <a:srgbClr val="000000"/>
                </a:solidFill>
                <a:latin typeface="Times New Roman"/>
                <a:ea typeface="Times New Roman"/>
                <a:cs typeface="Times New Roman"/>
                <a:sym typeface="Times New Roman"/>
              </a:rPr>
              <a:t>Due to large number of patients in intensive care units and the need for continuous observation of such conditions, several techniques for automated diagnostic systems have been developed in the past ten years to attempt to solve this problem.</a:t>
            </a:r>
          </a:p>
          <a:p>
            <a:pPr indent="-342900" lvl="0" marL="457200"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Hence there is need to convert the qualitative data into a format that is numeric and easily read by the computing system.</a:t>
            </a:r>
          </a:p>
          <a:p>
            <a:pPr indent="-342900" lvl="0" marL="457200"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quantitative data is deduced from FNA biopsy images.</a:t>
            </a:r>
          </a:p>
          <a:p>
            <a:pPr indent="-342900" lvl="0" marL="457200" rtl="0">
              <a:spcBef>
                <a:spcPts val="0"/>
              </a:spcBef>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Wisconsin Breast cancer database. Different features of the cell was studied and the parameter are numbered 1-10.</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t>Application- intro</a:t>
            </a:r>
          </a:p>
        </p:txBody>
      </p:sp>
      <p:sp>
        <p:nvSpPr>
          <p:cNvPr id="77" name="Shape 77"/>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17500" lvl="0" marL="457200" rtl="0">
              <a:spcBef>
                <a:spcPts val="0"/>
              </a:spcBef>
              <a:spcAft>
                <a:spcPts val="0"/>
              </a:spcAft>
              <a:buClr>
                <a:srgbClr val="132C3C"/>
              </a:buClr>
              <a:buSzPts val="1400"/>
              <a:buFont typeface="Verdana"/>
              <a:buChar char="■"/>
            </a:pPr>
            <a:r>
              <a:rPr lang="en" sz="1400">
                <a:solidFill>
                  <a:srgbClr val="132C3C"/>
                </a:solidFill>
                <a:latin typeface="Verdana"/>
                <a:ea typeface="Verdana"/>
                <a:cs typeface="Verdana"/>
                <a:sym typeface="Verdana"/>
              </a:rPr>
              <a:t>9 Tissue Characteristics</a:t>
            </a:r>
          </a:p>
          <a:p>
            <a:pPr indent="-317500" lvl="0" marL="457200" rtl="0">
              <a:spcBef>
                <a:spcPts val="0"/>
              </a:spcBef>
              <a:spcAft>
                <a:spcPts val="0"/>
              </a:spcAft>
              <a:buClr>
                <a:srgbClr val="132C3C"/>
              </a:buClr>
              <a:buSzPts val="1400"/>
              <a:buFont typeface="Verdana"/>
              <a:buChar char="■"/>
            </a:pPr>
            <a:r>
              <a:rPr lang="en" sz="1400">
                <a:solidFill>
                  <a:srgbClr val="132C3C"/>
                </a:solidFill>
                <a:latin typeface="Verdana"/>
                <a:ea typeface="Verdana"/>
                <a:cs typeface="Verdana"/>
                <a:sym typeface="Verdana"/>
              </a:rPr>
              <a:t>Application Use</a:t>
            </a:r>
          </a:p>
          <a:p>
            <a:pPr indent="-317500" lvl="1" marL="914400" rtl="0">
              <a:spcBef>
                <a:spcPts val="0"/>
              </a:spcBef>
              <a:spcAft>
                <a:spcPts val="0"/>
              </a:spcAft>
              <a:buClr>
                <a:srgbClr val="132C3C"/>
              </a:buClr>
              <a:buSzPts val="1400"/>
              <a:buFont typeface="Verdana"/>
              <a:buAutoNum type="alphaLcPeriod"/>
            </a:pPr>
            <a:r>
              <a:rPr lang="en" sz="1400">
                <a:solidFill>
                  <a:srgbClr val="132C3C"/>
                </a:solidFill>
                <a:latin typeface="Verdana"/>
                <a:ea typeface="Verdana"/>
                <a:cs typeface="Verdana"/>
                <a:sym typeface="Verdana"/>
              </a:rPr>
              <a:t>Interface to retrieve information on Subjects (Based on Sample Number) </a:t>
            </a:r>
          </a:p>
          <a:p>
            <a:pPr indent="-317500" lvl="1" marL="914400" rtl="0">
              <a:spcBef>
                <a:spcPts val="0"/>
              </a:spcBef>
              <a:spcAft>
                <a:spcPts val="0"/>
              </a:spcAft>
              <a:buClr>
                <a:srgbClr val="132C3C"/>
              </a:buClr>
              <a:buSzPts val="1400"/>
              <a:buFont typeface="Verdana"/>
              <a:buAutoNum type="alphaLcPeriod"/>
            </a:pPr>
            <a:r>
              <a:rPr lang="en">
                <a:solidFill>
                  <a:srgbClr val="132C3C"/>
                </a:solidFill>
                <a:latin typeface="Verdana"/>
                <a:ea typeface="Verdana"/>
                <a:cs typeface="Verdana"/>
                <a:sym typeface="Verdana"/>
              </a:rPr>
              <a:t>B</a:t>
            </a:r>
            <a:r>
              <a:rPr lang="en" sz="1400">
                <a:solidFill>
                  <a:srgbClr val="132C3C"/>
                </a:solidFill>
                <a:latin typeface="Verdana"/>
                <a:ea typeface="Verdana"/>
                <a:cs typeface="Verdana"/>
                <a:sym typeface="Verdana"/>
              </a:rPr>
              <a:t>uild a classifier for new users to test classify the given features</a:t>
            </a:r>
          </a:p>
          <a:p>
            <a:pPr indent="-317500" lvl="0" marL="457200" rtl="0">
              <a:spcBef>
                <a:spcPts val="0"/>
              </a:spcBef>
              <a:spcAft>
                <a:spcPts val="0"/>
              </a:spcAft>
              <a:buClr>
                <a:srgbClr val="132C3C"/>
              </a:buClr>
              <a:buSzPts val="1400"/>
              <a:buFont typeface="Verdana"/>
              <a:buChar char="■"/>
            </a:pPr>
            <a:r>
              <a:rPr lang="en" sz="1400">
                <a:solidFill>
                  <a:srgbClr val="132C3C"/>
                </a:solidFill>
                <a:latin typeface="Verdana"/>
                <a:ea typeface="Verdana"/>
                <a:cs typeface="Verdana"/>
                <a:sym typeface="Verdana"/>
              </a:rPr>
              <a:t>Target users- Oncologists. Application acts as a source of second opinion on the concluded results. </a:t>
            </a:r>
          </a:p>
          <a:p>
            <a:pPr indent="-317500" lvl="0" marL="457200" rtl="0">
              <a:spcBef>
                <a:spcPts val="0"/>
              </a:spcBef>
              <a:spcAft>
                <a:spcPts val="0"/>
              </a:spcAft>
              <a:buClr>
                <a:srgbClr val="132C3C"/>
              </a:buClr>
              <a:buSzPts val="1400"/>
              <a:buFont typeface="Verdana"/>
              <a:buChar char="■"/>
            </a:pPr>
            <a:r>
              <a:rPr lang="en" sz="1400">
                <a:solidFill>
                  <a:srgbClr val="132C3C"/>
                </a:solidFill>
                <a:latin typeface="Verdana"/>
                <a:ea typeface="Verdana"/>
                <a:cs typeface="Verdana"/>
                <a:sym typeface="Verdana"/>
              </a:rPr>
              <a:t>If the database is used to add more samples, it can further be used as a product for the public. </a:t>
            </a:r>
          </a:p>
          <a:p>
            <a:pPr indent="-317500" lvl="0" marL="457200" rtl="0">
              <a:spcBef>
                <a:spcPts val="0"/>
              </a:spcBef>
              <a:spcAft>
                <a:spcPts val="0"/>
              </a:spcAft>
              <a:buClr>
                <a:srgbClr val="132C3C"/>
              </a:buClr>
              <a:buSzPts val="1400"/>
              <a:buFont typeface="Verdana"/>
              <a:buChar char="■"/>
            </a:pPr>
            <a:r>
              <a:rPr lang="en" sz="1400">
                <a:solidFill>
                  <a:srgbClr val="132C3C"/>
                </a:solidFill>
                <a:latin typeface="Verdana"/>
                <a:ea typeface="Verdana"/>
                <a:cs typeface="Verdana"/>
                <a:sym typeface="Verdana"/>
              </a:rPr>
              <a:t>Caution on the user’s intention on using the system. Adding random data to the database, reduces the efficiency of the trained classifier. </a:t>
            </a:r>
          </a:p>
          <a:p>
            <a:pPr indent="-317500" lvl="0" marL="457200" rtl="0">
              <a:spcBef>
                <a:spcPts val="0"/>
              </a:spcBef>
              <a:buClr>
                <a:srgbClr val="132C3C"/>
              </a:buClr>
              <a:buSzPts val="1400"/>
              <a:buFont typeface="Verdana"/>
              <a:buChar char="■"/>
            </a:pPr>
            <a:r>
              <a:rPr lang="en" sz="1400">
                <a:solidFill>
                  <a:srgbClr val="132C3C"/>
                </a:solidFill>
                <a:latin typeface="Verdana"/>
                <a:ea typeface="Verdana"/>
                <a:cs typeface="Verdana"/>
                <a:sym typeface="Verdana"/>
              </a:rPr>
              <a:t>System helps improve and save time on the result validation. Most hospitals take weeks together to confirm the results of the biopsy.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Experiments and methods</a:t>
            </a:r>
          </a:p>
        </p:txBody>
      </p:sp>
      <p:sp>
        <p:nvSpPr>
          <p:cNvPr id="83" name="Shape 83"/>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04800" lvl="0" marL="673100" rtl="0" algn="just">
              <a:lnSpc>
                <a:spcPct val="150000"/>
              </a:lnSpc>
              <a:spcBef>
                <a:spcPts val="0"/>
              </a:spcBef>
              <a:spcAft>
                <a:spcPts val="0"/>
              </a:spcAft>
              <a:buClr>
                <a:srgbClr val="132C3C"/>
              </a:buClr>
              <a:buSzPts val="1200"/>
              <a:buFont typeface="Verdana"/>
              <a:buChar char="■"/>
            </a:pPr>
            <a:r>
              <a:rPr lang="en" sz="1200">
                <a:solidFill>
                  <a:srgbClr val="000000"/>
                </a:solidFill>
                <a:latin typeface="Verdana"/>
                <a:ea typeface="Verdana"/>
                <a:cs typeface="Verdana"/>
                <a:sym typeface="Verdana"/>
              </a:rPr>
              <a:t>SQLite Manager- To build Database to create a table with 683 instances and 11 columns: </a:t>
            </a:r>
          </a:p>
          <a:p>
            <a:pPr indent="0" lvl="0" marL="457200" rtl="0" algn="just">
              <a:lnSpc>
                <a:spcPct val="150000"/>
              </a:lnSpc>
              <a:spcBef>
                <a:spcPts val="0"/>
              </a:spcBef>
              <a:spcAft>
                <a:spcPts val="0"/>
              </a:spcAft>
              <a:buNone/>
            </a:pPr>
            <a:r>
              <a:rPr i="1" lang="en" sz="1200">
                <a:solidFill>
                  <a:srgbClr val="000000"/>
                </a:solidFill>
                <a:latin typeface="Verdana"/>
                <a:ea typeface="Verdana"/>
                <a:cs typeface="Verdana"/>
                <a:sym typeface="Verdana"/>
              </a:rPr>
              <a:t>Sample Number</a:t>
            </a:r>
            <a:r>
              <a:rPr lang="en" sz="1200">
                <a:solidFill>
                  <a:srgbClr val="000000"/>
                </a:solidFill>
                <a:latin typeface="Verdana"/>
                <a:ea typeface="Verdana"/>
                <a:cs typeface="Verdana"/>
                <a:sym typeface="Verdana"/>
              </a:rPr>
              <a:t>, </a:t>
            </a:r>
            <a:r>
              <a:rPr i="1" lang="en" sz="1200">
                <a:solidFill>
                  <a:srgbClr val="000000"/>
                </a:solidFill>
                <a:latin typeface="Verdana"/>
                <a:ea typeface="Verdana"/>
                <a:cs typeface="Verdana"/>
                <a:sym typeface="Verdana"/>
              </a:rPr>
              <a:t>Clump thickness, uniformity of cell size, Uniformity of cell shape, Marginal adhesion, Single epithelial cell size, Bare nuclei, Bland chromatin, Normal nucleoli and Mitoses</a:t>
            </a:r>
          </a:p>
          <a:p>
            <a:pPr indent="-304800" lvl="0" marL="673100" rtl="0" algn="just">
              <a:lnSpc>
                <a:spcPct val="150000"/>
              </a:lnSpc>
              <a:spcBef>
                <a:spcPts val="0"/>
              </a:spcBef>
              <a:spcAft>
                <a:spcPts val="0"/>
              </a:spcAft>
              <a:buClr>
                <a:srgbClr val="000000"/>
              </a:buClr>
              <a:buSzPts val="1200"/>
              <a:buFont typeface="Verdana"/>
              <a:buChar char="■"/>
            </a:pPr>
            <a:r>
              <a:rPr lang="en" sz="1200">
                <a:solidFill>
                  <a:srgbClr val="000000"/>
                </a:solidFill>
                <a:latin typeface="Verdana"/>
                <a:ea typeface="Verdana"/>
                <a:cs typeface="Verdana"/>
                <a:sym typeface="Verdana"/>
              </a:rPr>
              <a:t>Visualization- Performed using PCA. PCA calculates the eigenvalues and its corresponding vectors. The vectors of the highest 3 eigen values represent 3 principle component axis that displays the most variance among the data</a:t>
            </a:r>
          </a:p>
          <a:p>
            <a:pPr indent="-304800" lvl="0" marL="673100" rtl="0" algn="just">
              <a:lnSpc>
                <a:spcPct val="150000"/>
              </a:lnSpc>
              <a:spcBef>
                <a:spcPts val="0"/>
              </a:spcBef>
              <a:spcAft>
                <a:spcPts val="0"/>
              </a:spcAft>
              <a:buClr>
                <a:srgbClr val="000000"/>
              </a:buClr>
              <a:buSzPts val="1200"/>
              <a:buFont typeface="Verdana"/>
              <a:buChar char="■"/>
            </a:pPr>
            <a:r>
              <a:rPr lang="en" sz="1200">
                <a:solidFill>
                  <a:srgbClr val="000000"/>
                </a:solidFill>
                <a:latin typeface="Verdana"/>
                <a:ea typeface="Verdana"/>
                <a:cs typeface="Verdana"/>
                <a:sym typeface="Verdana"/>
              </a:rPr>
              <a:t>Classification of data into Benign and Malignant- Using Neural Networks. The Network constructed contains 4 hidden layers. . The exported data was distributed into training data, testing data and validation data at a ratio of 7:3:3. </a:t>
            </a:r>
          </a:p>
          <a:p>
            <a:pPr indent="-304800" lvl="0" marL="673100" rtl="0" algn="just">
              <a:lnSpc>
                <a:spcPct val="150000"/>
              </a:lnSpc>
              <a:spcBef>
                <a:spcPts val="0"/>
              </a:spcBef>
              <a:spcAft>
                <a:spcPts val="0"/>
              </a:spcAft>
              <a:buClr>
                <a:srgbClr val="000000"/>
              </a:buClr>
              <a:buSzPts val="1200"/>
              <a:buFont typeface="Verdana"/>
              <a:buChar char="■"/>
            </a:pPr>
            <a:r>
              <a:rPr lang="en" sz="1200">
                <a:solidFill>
                  <a:srgbClr val="000000"/>
                </a:solidFill>
                <a:latin typeface="Verdana"/>
                <a:ea typeface="Verdana"/>
                <a:cs typeface="Verdana"/>
                <a:sym typeface="Verdana"/>
              </a:rPr>
              <a:t>GUI contains 2 functions. </a:t>
            </a:r>
          </a:p>
          <a:p>
            <a:pPr indent="-304800" lvl="1" marL="914400" rtl="0" algn="just">
              <a:lnSpc>
                <a:spcPct val="150000"/>
              </a:lnSpc>
              <a:spcBef>
                <a:spcPts val="0"/>
              </a:spcBef>
              <a:spcAft>
                <a:spcPts val="0"/>
              </a:spcAft>
              <a:buClr>
                <a:srgbClr val="000000"/>
              </a:buClr>
              <a:buSzPts val="1200"/>
              <a:buFont typeface="Arial"/>
              <a:buAutoNum type="alphaLcPeriod"/>
            </a:pPr>
            <a:r>
              <a:rPr lang="en" sz="1200">
                <a:solidFill>
                  <a:srgbClr val="000000"/>
                </a:solidFill>
                <a:latin typeface="Verdana"/>
                <a:ea typeface="Verdana"/>
                <a:cs typeface="Verdana"/>
                <a:sym typeface="Verdana"/>
              </a:rPr>
              <a:t>One to act as library search from the database with input being the Sample number. </a:t>
            </a:r>
          </a:p>
          <a:p>
            <a:pPr indent="-304800" lvl="1" marL="914400" rtl="0" algn="just">
              <a:lnSpc>
                <a:spcPct val="150000"/>
              </a:lnSpc>
              <a:spcBef>
                <a:spcPts val="0"/>
              </a:spcBef>
              <a:spcAft>
                <a:spcPts val="0"/>
              </a:spcAft>
              <a:buClr>
                <a:srgbClr val="000000"/>
              </a:buClr>
              <a:buSzPts val="1200"/>
              <a:buFont typeface="Arial"/>
              <a:buAutoNum type="alphaLcPeriod"/>
            </a:pPr>
            <a:r>
              <a:rPr lang="en" sz="1200">
                <a:solidFill>
                  <a:srgbClr val="000000"/>
                </a:solidFill>
                <a:latin typeface="Verdana"/>
                <a:ea typeface="Verdana"/>
                <a:cs typeface="Verdana"/>
                <a:sym typeface="Verdana"/>
              </a:rPr>
              <a:t>To test the trained and validated classifier. For this, the GUI asks the user the required 9 features and returns the class (malignant or benign).</a:t>
            </a:r>
          </a:p>
          <a:p>
            <a:pPr indent="0" lvl="0" marL="0">
              <a:spcBef>
                <a:spcPts val="0"/>
              </a:spcBef>
              <a:buNone/>
            </a:pPr>
            <a:r>
              <a:t/>
            </a:r>
            <a:endParaRPr sz="12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Flow Chart</a:t>
            </a:r>
          </a:p>
        </p:txBody>
      </p:sp>
      <p:sp>
        <p:nvSpPr>
          <p:cNvPr id="89" name="Shape 89"/>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90" name="Shape 90"/>
          <p:cNvPicPr preferRelativeResize="0"/>
          <p:nvPr/>
        </p:nvPicPr>
        <p:blipFill>
          <a:blip r:embed="rId3">
            <a:alphaModFix/>
          </a:blip>
          <a:stretch>
            <a:fillRect/>
          </a:stretch>
        </p:blipFill>
        <p:spPr>
          <a:xfrm>
            <a:off x="2028825" y="1093838"/>
            <a:ext cx="5086350" cy="3857625"/>
          </a:xfrm>
          <a:prstGeom prst="rect">
            <a:avLst/>
          </a:prstGeom>
          <a:noFill/>
          <a:ln>
            <a:noFill/>
          </a:ln>
        </p:spPr>
      </p:pic>
      <p:sp>
        <p:nvSpPr>
          <p:cNvPr id="91" name="Shape 91"/>
          <p:cNvSpPr txBox="1"/>
          <p:nvPr/>
        </p:nvSpPr>
        <p:spPr>
          <a:xfrm>
            <a:off x="4700450" y="2962250"/>
            <a:ext cx="1114500" cy="268500"/>
          </a:xfrm>
          <a:prstGeom prst="rect">
            <a:avLst/>
          </a:prstGeom>
          <a:noFill/>
          <a:ln>
            <a:noFill/>
          </a:ln>
        </p:spPr>
        <p:txBody>
          <a:bodyPr anchorCtr="0" anchor="t" bIns="91425" lIns="91425" rIns="91425" wrap="square" tIns="91425">
            <a:noAutofit/>
          </a:bodyPr>
          <a:lstStyle/>
          <a:p>
            <a:pPr indent="0" lvl="0" marL="0">
              <a:spcBef>
                <a:spcPts val="0"/>
              </a:spcBef>
              <a:buNone/>
            </a:pPr>
            <a:r>
              <a:rPr lang="en"/>
              <a:t>MATLAB</a:t>
            </a:r>
          </a:p>
        </p:txBody>
      </p:sp>
      <p:sp>
        <p:nvSpPr>
          <p:cNvPr id="92" name="Shape 92"/>
          <p:cNvSpPr txBox="1"/>
          <p:nvPr/>
        </p:nvSpPr>
        <p:spPr>
          <a:xfrm>
            <a:off x="6390075" y="2285325"/>
            <a:ext cx="725100" cy="349200"/>
          </a:xfrm>
          <a:prstGeom prst="rect">
            <a:avLst/>
          </a:prstGeom>
          <a:noFill/>
          <a:ln>
            <a:noFill/>
          </a:ln>
        </p:spPr>
        <p:txBody>
          <a:bodyPr anchorCtr="0" anchor="t" bIns="91425" lIns="91425" rIns="91425" wrap="square" tIns="91425">
            <a:noAutofit/>
          </a:bodyPr>
          <a:lstStyle/>
          <a:p>
            <a:pPr indent="0" lvl="0" marL="0">
              <a:spcBef>
                <a:spcPts val="0"/>
              </a:spcBef>
              <a:buNone/>
            </a:pPr>
            <a:r>
              <a:rPr lang="en"/>
              <a:t>PHP</a:t>
            </a:r>
          </a:p>
        </p:txBody>
      </p:sp>
      <p:sp>
        <p:nvSpPr>
          <p:cNvPr id="93" name="Shape 93"/>
          <p:cNvSpPr txBox="1"/>
          <p:nvPr/>
        </p:nvSpPr>
        <p:spPr>
          <a:xfrm>
            <a:off x="2524900" y="3418850"/>
            <a:ext cx="859500" cy="1881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sp>
        <p:nvSpPr>
          <p:cNvPr id="94" name="Shape 94"/>
          <p:cNvSpPr txBox="1"/>
          <p:nvPr/>
        </p:nvSpPr>
        <p:spPr>
          <a:xfrm>
            <a:off x="3303800" y="2962250"/>
            <a:ext cx="980400" cy="349200"/>
          </a:xfrm>
          <a:prstGeom prst="rect">
            <a:avLst/>
          </a:prstGeom>
          <a:noFill/>
          <a:ln>
            <a:noFill/>
          </a:ln>
        </p:spPr>
        <p:txBody>
          <a:bodyPr anchorCtr="0" anchor="t" bIns="91425" lIns="91425" rIns="91425" wrap="square" tIns="91425">
            <a:noAutofit/>
          </a:bodyPr>
          <a:lstStyle/>
          <a:p>
            <a:pPr indent="0" lvl="0" marL="0">
              <a:spcBef>
                <a:spcPts val="0"/>
              </a:spcBef>
              <a:buNone/>
            </a:pPr>
            <a:r>
              <a:rPr lang="en"/>
              <a:t>SQLITE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Database- sql</a:t>
            </a:r>
          </a:p>
        </p:txBody>
      </p:sp>
      <p:sp>
        <p:nvSpPr>
          <p:cNvPr id="100" name="Shape 100"/>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01" name="Shape 101"/>
          <p:cNvPicPr preferRelativeResize="0"/>
          <p:nvPr/>
        </p:nvPicPr>
        <p:blipFill>
          <a:blip r:embed="rId3">
            <a:alphaModFix/>
          </a:blip>
          <a:stretch>
            <a:fillRect/>
          </a:stretch>
        </p:blipFill>
        <p:spPr>
          <a:xfrm>
            <a:off x="1103523" y="1024950"/>
            <a:ext cx="7065824" cy="398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visualization</a:t>
            </a:r>
          </a:p>
        </p:txBody>
      </p:sp>
      <p:sp>
        <p:nvSpPr>
          <p:cNvPr id="107" name="Shape 107"/>
          <p:cNvSpPr txBox="1"/>
          <p:nvPr>
            <p:ph idx="1" type="body"/>
          </p:nvPr>
        </p:nvSpPr>
        <p:spPr>
          <a:xfrm>
            <a:off x="311700" y="1228675"/>
            <a:ext cx="3665700" cy="3340200"/>
          </a:xfrm>
          <a:prstGeom prst="rect">
            <a:avLst/>
          </a:prstGeom>
        </p:spPr>
        <p:txBody>
          <a:bodyPr anchorCtr="0" anchor="t" bIns="91425" lIns="91425" rIns="91425" wrap="square" tIns="91425">
            <a:noAutofit/>
          </a:bodyPr>
          <a:lstStyle/>
          <a:p>
            <a:pPr indent="-342900" lvl="0" marL="457200">
              <a:spcBef>
                <a:spcPts val="0"/>
              </a:spcBef>
              <a:buSzPts val="1800"/>
              <a:buChar char="●"/>
            </a:pPr>
            <a:r>
              <a:t/>
            </a:r>
            <a:endParaRPr/>
          </a:p>
        </p:txBody>
      </p:sp>
      <p:pic>
        <p:nvPicPr>
          <p:cNvPr id="108" name="Shape 108"/>
          <p:cNvPicPr preferRelativeResize="0"/>
          <p:nvPr/>
        </p:nvPicPr>
        <p:blipFill>
          <a:blip r:embed="rId3">
            <a:alphaModFix/>
          </a:blip>
          <a:stretch>
            <a:fillRect/>
          </a:stretch>
        </p:blipFill>
        <p:spPr>
          <a:xfrm>
            <a:off x="2042175" y="995113"/>
            <a:ext cx="4903450" cy="367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Classification </a:t>
            </a:r>
          </a:p>
        </p:txBody>
      </p:sp>
      <p:sp>
        <p:nvSpPr>
          <p:cNvPr id="114" name="Shape 114"/>
          <p:cNvSpPr txBox="1"/>
          <p:nvPr>
            <p:ph idx="1" type="body"/>
          </p:nvPr>
        </p:nvSpPr>
        <p:spPr>
          <a:xfrm>
            <a:off x="311700" y="1228675"/>
            <a:ext cx="3327000" cy="3340200"/>
          </a:xfrm>
          <a:prstGeom prst="rect">
            <a:avLst/>
          </a:prstGeom>
        </p:spPr>
        <p:txBody>
          <a:bodyPr anchorCtr="0" anchor="t" bIns="91425" lIns="91425" rIns="91425" wrap="square" tIns="91425">
            <a:noAutofit/>
          </a:bodyPr>
          <a:lstStyle/>
          <a:p>
            <a:pPr indent="-304800" lvl="0" marL="457200" rtl="0">
              <a:spcBef>
                <a:spcPts val="0"/>
              </a:spcBef>
              <a:spcAft>
                <a:spcPts val="0"/>
              </a:spcAft>
              <a:buClr>
                <a:srgbClr val="000000"/>
              </a:buClr>
              <a:buSzPts val="1200"/>
              <a:buFont typeface="Times New Roman"/>
              <a:buChar char="●"/>
            </a:pPr>
            <a:r>
              <a:rPr lang="en" sz="1100">
                <a:solidFill>
                  <a:srgbClr val="000000"/>
                </a:solidFill>
                <a:latin typeface="Arial"/>
                <a:ea typeface="Arial"/>
                <a:cs typeface="Arial"/>
                <a:sym typeface="Arial"/>
              </a:rPr>
              <a:t>The data is represented along PC1 and PC2 ( 2D representation). Red is benign and Blue is malignant.</a:t>
            </a:r>
          </a:p>
          <a:p>
            <a:pPr indent="-298450" lvl="0" marL="457200" rtl="0">
              <a:spcBef>
                <a:spcPts val="0"/>
              </a:spcBef>
              <a:buClr>
                <a:srgbClr val="000000"/>
              </a:buClr>
              <a:buSzPts val="1100"/>
              <a:buFont typeface="Arial"/>
              <a:buChar char="●"/>
            </a:pPr>
            <a:r>
              <a:rPr lang="en" sz="1200">
                <a:solidFill>
                  <a:srgbClr val="000000"/>
                </a:solidFill>
                <a:latin typeface="Times New Roman"/>
                <a:ea typeface="Times New Roman"/>
                <a:cs typeface="Times New Roman"/>
                <a:sym typeface="Times New Roman"/>
              </a:rPr>
              <a:t>The Neural Network classified the data with an error of 0.2357. </a:t>
            </a:r>
          </a:p>
          <a:p>
            <a:pPr indent="0" lvl="0" marL="0">
              <a:spcBef>
                <a:spcPts val="0"/>
              </a:spcBef>
              <a:buNone/>
            </a:pPr>
            <a:r>
              <a:t/>
            </a:r>
            <a:endParaRPr/>
          </a:p>
        </p:txBody>
      </p:sp>
      <p:pic>
        <p:nvPicPr>
          <p:cNvPr id="115" name="Shape 115"/>
          <p:cNvPicPr preferRelativeResize="0"/>
          <p:nvPr/>
        </p:nvPicPr>
        <p:blipFill>
          <a:blip r:embed="rId3">
            <a:alphaModFix/>
          </a:blip>
          <a:stretch>
            <a:fillRect/>
          </a:stretch>
        </p:blipFill>
        <p:spPr>
          <a:xfrm>
            <a:off x="4391125" y="834838"/>
            <a:ext cx="4631750" cy="347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