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Jacques Francois Shadow"/>
      <p:regular r:id="rId12"/>
    </p:embeddedFont>
    <p:embeddedFont>
      <p:font typeface="Bell MT"/>
      <p:regular r:id="rId13"/>
      <p:bold r:id="rId14"/>
      <p:italic r:id="rId15"/>
      <p:boldItalic r:id="rId16"/>
    </p:embeddedFont>
    <p:embeddedFont>
      <p:font typeface="Cambria Math"/>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18" roundtripDataSignature="AMtx7mgsPWeyYPIKQUbQvPEGQsP2u0uo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BellMT-regular.fntdata"/><Relationship Id="rId12" Type="http://schemas.openxmlformats.org/officeDocument/2006/relationships/font" Target="fonts/JacquesFrancoisShad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BellMT-italic.fntdata"/><Relationship Id="rId14" Type="http://schemas.openxmlformats.org/officeDocument/2006/relationships/font" Target="fonts/BellMT-bold.fntdata"/><Relationship Id="rId17" Type="http://schemas.openxmlformats.org/officeDocument/2006/relationships/font" Target="fonts/CambriaMath-regular.fntdata"/><Relationship Id="rId16" Type="http://schemas.openxmlformats.org/officeDocument/2006/relationships/font" Target="fonts/BellMT-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800"/>
              <a:buFont typeface="Bookman Old Styl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8"/>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p:txBody>
      </p:sp>
      <p:sp>
        <p:nvSpPr>
          <p:cNvPr id="14" name="Google Shape;14;p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68" name="Shape 68"/>
        <p:cNvGrpSpPr/>
        <p:nvPr/>
      </p:nvGrpSpPr>
      <p:grpSpPr>
        <a:xfrm>
          <a:off x="0" y="0"/>
          <a:ext cx="0" cy="0"/>
          <a:chOff x="0" y="0"/>
          <a:chExt cx="0" cy="0"/>
        </a:xfrm>
      </p:grpSpPr>
      <p:sp>
        <p:nvSpPr>
          <p:cNvPr id="69" name="Google Shape;69;p17"/>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71" name="Google Shape;71;p17"/>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2" name="Google Shape;72;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5" name="Shape 75"/>
        <p:cNvGrpSpPr/>
        <p:nvPr/>
      </p:nvGrpSpPr>
      <p:grpSpPr>
        <a:xfrm>
          <a:off x="0" y="0"/>
          <a:ext cx="0" cy="0"/>
          <a:chOff x="0" y="0"/>
          <a:chExt cx="0" cy="0"/>
        </a:xfrm>
      </p:grpSpPr>
      <p:sp>
        <p:nvSpPr>
          <p:cNvPr id="76" name="Google Shape;76;p18"/>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8"/>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8" name="Google Shape;78;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1" name="Shape 81"/>
        <p:cNvGrpSpPr/>
        <p:nvPr/>
      </p:nvGrpSpPr>
      <p:grpSpPr>
        <a:xfrm>
          <a:off x="0" y="0"/>
          <a:ext cx="0" cy="0"/>
          <a:chOff x="0" y="0"/>
          <a:chExt cx="0" cy="0"/>
        </a:xfrm>
      </p:grpSpPr>
      <p:sp>
        <p:nvSpPr>
          <p:cNvPr id="82" name="Google Shape;82;p19"/>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9"/>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4" name="Google Shape;84;p19"/>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5" name="Google Shape;85;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88" name="Google Shape;88;p19"/>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Rockwell"/>
              <a:buNone/>
            </a:pPr>
            <a:r>
              <a:rPr b="0" lang="en-IN" sz="8000" cap="none">
                <a:solidFill>
                  <a:schemeClr val="lt1"/>
                </a:solidFill>
                <a:latin typeface="Rockwell"/>
                <a:ea typeface="Rockwell"/>
                <a:cs typeface="Rockwell"/>
                <a:sym typeface="Rockwell"/>
              </a:rPr>
              <a:t>“</a:t>
            </a:r>
            <a:endParaRPr/>
          </a:p>
        </p:txBody>
      </p:sp>
      <p:sp>
        <p:nvSpPr>
          <p:cNvPr id="89" name="Google Shape;89;p19"/>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Rockwell"/>
              <a:buNone/>
            </a:pPr>
            <a:r>
              <a:rPr b="0" lang="en-IN" sz="8000" cap="none">
                <a:solidFill>
                  <a:schemeClr val="lt1"/>
                </a:solidFill>
                <a:latin typeface="Rockwell"/>
                <a:ea typeface="Rockwell"/>
                <a:cs typeface="Rockwell"/>
                <a:sym typeface="Rockwel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0" name="Shape 90"/>
        <p:cNvGrpSpPr/>
        <p:nvPr/>
      </p:nvGrpSpPr>
      <p:grpSpPr>
        <a:xfrm>
          <a:off x="0" y="0"/>
          <a:ext cx="0" cy="0"/>
          <a:chOff x="0" y="0"/>
          <a:chExt cx="0" cy="0"/>
        </a:xfrm>
      </p:grpSpPr>
      <p:sp>
        <p:nvSpPr>
          <p:cNvPr id="91" name="Google Shape;91;p20"/>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0"/>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3" name="Google Shape;93;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96" name="Shape 96"/>
        <p:cNvGrpSpPr/>
        <p:nvPr/>
      </p:nvGrpSpPr>
      <p:grpSpPr>
        <a:xfrm>
          <a:off x="0" y="0"/>
          <a:ext cx="0" cy="0"/>
          <a:chOff x="0" y="0"/>
          <a:chExt cx="0" cy="0"/>
        </a:xfrm>
      </p:grpSpPr>
      <p:sp>
        <p:nvSpPr>
          <p:cNvPr id="97" name="Google Shape;97;p21"/>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1"/>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99" name="Google Shape;99;p21"/>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0" name="Google Shape;100;p21"/>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1" name="Google Shape;101;p21"/>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2" name="Google Shape;102;p21"/>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3" name="Google Shape;103;p21"/>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4" name="Google Shape;104;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07" name="Shape 107"/>
        <p:cNvGrpSpPr/>
        <p:nvPr/>
      </p:nvGrpSpPr>
      <p:grpSpPr>
        <a:xfrm>
          <a:off x="0" y="0"/>
          <a:ext cx="0" cy="0"/>
          <a:chOff x="0" y="0"/>
          <a:chExt cx="0" cy="0"/>
        </a:xfrm>
      </p:grpSpPr>
      <p:sp>
        <p:nvSpPr>
          <p:cNvPr id="108" name="Google Shape;108;p22"/>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2"/>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0" name="Google Shape;110;p22"/>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1" name="Google Shape;111;p22"/>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2" name="Google Shape;112;p22"/>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3" name="Google Shape;113;p22"/>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4" name="Google Shape;114;p22"/>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5" name="Google Shape;115;p22"/>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6" name="Google Shape;116;p22"/>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7" name="Google Shape;117;p22"/>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8" name="Google Shape;118;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23"/>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3"/>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24" name="Google Shape;124;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24"/>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4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4"/>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30" name="Google Shape;130;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9"/>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9"/>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20" name="Google Shape;20;p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 name="Shape 23"/>
        <p:cNvGrpSpPr/>
        <p:nvPr/>
      </p:nvGrpSpPr>
      <p:grpSpPr>
        <a:xfrm>
          <a:off x="0" y="0"/>
          <a:ext cx="0" cy="0"/>
          <a:chOff x="0" y="0"/>
          <a:chExt cx="0" cy="0"/>
        </a:xfrm>
      </p:grpSpPr>
      <p:sp>
        <p:nvSpPr>
          <p:cNvPr id="24" name="Google Shape;24;p10"/>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0"/>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26" name="Google Shape;26;p10"/>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27" name="Google Shape;27;p10"/>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28" name="Google Shape;28;p10"/>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29" name="Google Shape;29;p1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1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12"/>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400"/>
              <a:buFont typeface="Bookman Old Style"/>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2400"/>
              <a:buNone/>
              <a:defRPr sz="2400">
                <a:solidFill>
                  <a:schemeClr val="lt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120000"/>
              </a:lnSpc>
              <a:spcBef>
                <a:spcPts val="500"/>
              </a:spcBef>
              <a:spcAft>
                <a:spcPts val="0"/>
              </a:spcAft>
              <a:buClr>
                <a:schemeClr val="lt1"/>
              </a:buClr>
              <a:buSzPts val="1600"/>
              <a:buNone/>
              <a:defRPr sz="1600">
                <a:solidFill>
                  <a:schemeClr val="lt1"/>
                </a:solidFill>
              </a:defRPr>
            </a:lvl6pPr>
            <a:lvl7pPr indent="-228600" lvl="6" marL="3200400" algn="l">
              <a:lnSpc>
                <a:spcPct val="120000"/>
              </a:lnSpc>
              <a:spcBef>
                <a:spcPts val="500"/>
              </a:spcBef>
              <a:spcAft>
                <a:spcPts val="0"/>
              </a:spcAft>
              <a:buClr>
                <a:schemeClr val="lt1"/>
              </a:buClr>
              <a:buSzPts val="1600"/>
              <a:buNone/>
              <a:defRPr sz="1600">
                <a:solidFill>
                  <a:schemeClr val="lt1"/>
                </a:solidFill>
              </a:defRPr>
            </a:lvl7pPr>
            <a:lvl8pPr indent="-228600" lvl="7" marL="3657600" algn="l">
              <a:lnSpc>
                <a:spcPct val="120000"/>
              </a:lnSpc>
              <a:spcBef>
                <a:spcPts val="500"/>
              </a:spcBef>
              <a:spcAft>
                <a:spcPts val="0"/>
              </a:spcAft>
              <a:buClr>
                <a:schemeClr val="lt1"/>
              </a:buClr>
              <a:buSzPts val="1600"/>
              <a:buNone/>
              <a:defRPr sz="1600">
                <a:solidFill>
                  <a:schemeClr val="lt1"/>
                </a:solidFill>
              </a:defRPr>
            </a:lvl8pPr>
            <a:lvl9pPr indent="-228600" lvl="8" marL="4114800" algn="l">
              <a:lnSpc>
                <a:spcPct val="120000"/>
              </a:lnSpc>
              <a:spcBef>
                <a:spcPts val="500"/>
              </a:spcBef>
              <a:spcAft>
                <a:spcPts val="0"/>
              </a:spcAft>
              <a:buClr>
                <a:schemeClr val="lt1"/>
              </a:buClr>
              <a:buSzPts val="1600"/>
              <a:buNone/>
              <a:defRPr sz="1600">
                <a:solidFill>
                  <a:schemeClr val="lt1"/>
                </a:solidFill>
              </a:defRPr>
            </a:lvl9pPr>
          </a:lstStyle>
          <a:p/>
        </p:txBody>
      </p:sp>
      <p:sp>
        <p:nvSpPr>
          <p:cNvPr id="39" name="Google Shape;39;p1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3"/>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3"/>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5" name="Google Shape;45;p13"/>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6" name="Google Shape;46;p1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57" name="Google Shape;57;p15"/>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58" name="Google Shape;58;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64" name="Google Shape;64;p16"/>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65" name="Google Shape;65;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1"/>
              </a:buClr>
              <a:buSzPts val="3400"/>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lt1"/>
              </a:buClr>
              <a:buSzPts val="2000"/>
              <a:buFont typeface="Arial"/>
              <a:buChar char="•"/>
              <a:defRPr b="0" i="0" sz="2000" u="none" cap="none" strike="noStrike">
                <a:solidFill>
                  <a:schemeClr val="lt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lt1"/>
              </a:buClr>
              <a:buSzPts val="1800"/>
              <a:buFont typeface="Arial"/>
              <a:buChar char="•"/>
              <a:defRPr b="0" i="0" sz="1800" u="none" cap="none" strike="noStrike">
                <a:solidFill>
                  <a:schemeClr val="lt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9pPr>
          </a:lstStyle>
          <a:p/>
        </p:txBody>
      </p:sp>
      <p:sp>
        <p:nvSpPr>
          <p:cNvPr id="8" name="Google Shape;8;p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9" name="Google Shape;9;p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0" name="Google Shape;10;p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0" marR="0" rtl="0" algn="r">
              <a:spcBef>
                <a:spcPts val="0"/>
              </a:spcBef>
              <a:buNone/>
              <a:defRPr b="0" i="0" sz="1000" u="none" cap="none" strike="noStrike">
                <a:solidFill>
                  <a:schemeClr val="lt1"/>
                </a:solidFill>
                <a:latin typeface="Rockwell"/>
                <a:ea typeface="Rockwell"/>
                <a:cs typeface="Rockwell"/>
                <a:sym typeface="Rockwell"/>
              </a:defRPr>
            </a:lvl2pPr>
            <a:lvl3pPr indent="0" lvl="2" marL="0" marR="0" rtl="0" algn="r">
              <a:spcBef>
                <a:spcPts val="0"/>
              </a:spcBef>
              <a:buNone/>
              <a:defRPr b="0" i="0" sz="1000" u="none" cap="none" strike="noStrike">
                <a:solidFill>
                  <a:schemeClr val="lt1"/>
                </a:solidFill>
                <a:latin typeface="Rockwell"/>
                <a:ea typeface="Rockwell"/>
                <a:cs typeface="Rockwell"/>
                <a:sym typeface="Rockwell"/>
              </a:defRPr>
            </a:lvl3pPr>
            <a:lvl4pPr indent="0" lvl="3" marL="0" marR="0" rtl="0" algn="r">
              <a:spcBef>
                <a:spcPts val="0"/>
              </a:spcBef>
              <a:buNone/>
              <a:defRPr b="0" i="0" sz="1000" u="none" cap="none" strike="noStrike">
                <a:solidFill>
                  <a:schemeClr val="lt1"/>
                </a:solidFill>
                <a:latin typeface="Rockwell"/>
                <a:ea typeface="Rockwell"/>
                <a:cs typeface="Rockwell"/>
                <a:sym typeface="Rockwell"/>
              </a:defRPr>
            </a:lvl4pPr>
            <a:lvl5pPr indent="0" lvl="4" marL="0" marR="0" rtl="0" algn="r">
              <a:spcBef>
                <a:spcPts val="0"/>
              </a:spcBef>
              <a:buNone/>
              <a:defRPr b="0" i="0" sz="1000" u="none" cap="none" strike="noStrike">
                <a:solidFill>
                  <a:schemeClr val="lt1"/>
                </a:solidFill>
                <a:latin typeface="Rockwell"/>
                <a:ea typeface="Rockwell"/>
                <a:cs typeface="Rockwell"/>
                <a:sym typeface="Rockwell"/>
              </a:defRPr>
            </a:lvl5pPr>
            <a:lvl6pPr indent="0" lvl="5" marL="0" marR="0" rtl="0" algn="r">
              <a:spcBef>
                <a:spcPts val="0"/>
              </a:spcBef>
              <a:buNone/>
              <a:defRPr b="0" i="0" sz="1000" u="none" cap="none" strike="noStrike">
                <a:solidFill>
                  <a:schemeClr val="lt1"/>
                </a:solidFill>
                <a:latin typeface="Rockwell"/>
                <a:ea typeface="Rockwell"/>
                <a:cs typeface="Rockwell"/>
                <a:sym typeface="Rockwell"/>
              </a:defRPr>
            </a:lvl6pPr>
            <a:lvl7pPr indent="0" lvl="6" marL="0" marR="0" rtl="0" algn="r">
              <a:spcBef>
                <a:spcPts val="0"/>
              </a:spcBef>
              <a:buNone/>
              <a:defRPr b="0" i="0" sz="1000" u="none" cap="none" strike="noStrike">
                <a:solidFill>
                  <a:schemeClr val="lt1"/>
                </a:solidFill>
                <a:latin typeface="Rockwell"/>
                <a:ea typeface="Rockwell"/>
                <a:cs typeface="Rockwell"/>
                <a:sym typeface="Rockwell"/>
              </a:defRPr>
            </a:lvl7pPr>
            <a:lvl8pPr indent="0" lvl="7" marL="0" marR="0" rtl="0" algn="r">
              <a:spcBef>
                <a:spcPts val="0"/>
              </a:spcBef>
              <a:buNone/>
              <a:defRPr b="0" i="0" sz="1000" u="none" cap="none" strike="noStrike">
                <a:solidFill>
                  <a:schemeClr val="lt1"/>
                </a:solidFill>
                <a:latin typeface="Rockwell"/>
                <a:ea typeface="Rockwell"/>
                <a:cs typeface="Rockwell"/>
                <a:sym typeface="Rockwell"/>
              </a:defRPr>
            </a:lvl8pPr>
            <a:lvl9pPr indent="0" lvl="8" marL="0" marR="0" rtl="0" algn="r">
              <a:spcBef>
                <a:spcPts val="0"/>
              </a:spcBef>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4.jpg"/><Relationship Id="rId5"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txBox="1"/>
          <p:nvPr>
            <p:ph type="ctrTitle"/>
          </p:nvPr>
        </p:nvSpPr>
        <p:spPr>
          <a:xfrm>
            <a:off x="1396765" y="563735"/>
            <a:ext cx="9583719" cy="67954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96C0DD"/>
              </a:buClr>
              <a:buSzPts val="2400"/>
              <a:buFont typeface="Algerian"/>
              <a:buNone/>
            </a:pPr>
            <a:r>
              <a:rPr lang="en-IN" sz="2400" cap="none">
                <a:solidFill>
                  <a:srgbClr val="96C0DD"/>
                </a:solidFill>
                <a:latin typeface="Algerian"/>
                <a:ea typeface="Algerian"/>
                <a:cs typeface="Algerian"/>
                <a:sym typeface="Algerian"/>
              </a:rPr>
              <a:t>    To develop automatic irrigation system by use of </a:t>
            </a:r>
            <a:br>
              <a:rPr lang="en-IN" sz="2400" cap="none">
                <a:solidFill>
                  <a:srgbClr val="96C0DD"/>
                </a:solidFill>
                <a:latin typeface="Algerian"/>
                <a:ea typeface="Algerian"/>
                <a:cs typeface="Algerian"/>
                <a:sym typeface="Algerian"/>
              </a:rPr>
            </a:br>
            <a:r>
              <a:rPr lang="en-IN" sz="2400" cap="none">
                <a:solidFill>
                  <a:srgbClr val="96C0DD"/>
                </a:solidFill>
                <a:latin typeface="Algerian"/>
                <a:ea typeface="Algerian"/>
                <a:cs typeface="Algerian"/>
                <a:sym typeface="Algerian"/>
              </a:rPr>
              <a:t>             waste water for small irrigation field</a:t>
            </a:r>
            <a:br>
              <a:rPr lang="en-IN" sz="2400" cap="none">
                <a:solidFill>
                  <a:srgbClr val="96C0DD"/>
                </a:solidFill>
                <a:latin typeface="Algerian"/>
                <a:ea typeface="Algerian"/>
                <a:cs typeface="Algerian"/>
                <a:sym typeface="Algerian"/>
              </a:rPr>
            </a:br>
            <a:endParaRPr sz="2400" cap="none">
              <a:solidFill>
                <a:srgbClr val="96C0DD"/>
              </a:solidFill>
              <a:latin typeface="Algerian"/>
              <a:ea typeface="Algerian"/>
              <a:cs typeface="Algerian"/>
              <a:sym typeface="Algerian"/>
            </a:endParaRPr>
          </a:p>
        </p:txBody>
      </p:sp>
      <p:sp>
        <p:nvSpPr>
          <p:cNvPr id="138" name="Google Shape;138;p1"/>
          <p:cNvSpPr txBox="1"/>
          <p:nvPr>
            <p:ph idx="1" type="subTitle"/>
          </p:nvPr>
        </p:nvSpPr>
        <p:spPr>
          <a:xfrm>
            <a:off x="1756719" y="1479159"/>
            <a:ext cx="8319600" cy="38997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1800"/>
              <a:buNone/>
            </a:pPr>
            <a:r>
              <a:t/>
            </a:r>
            <a:endParaRPr/>
          </a:p>
          <a:p>
            <a:pPr indent="0" lvl="0" marL="0" rtl="0" algn="l">
              <a:lnSpc>
                <a:spcPct val="120000"/>
              </a:lnSpc>
              <a:spcBef>
                <a:spcPts val="1000"/>
              </a:spcBef>
              <a:spcAft>
                <a:spcPts val="0"/>
              </a:spcAft>
              <a:buClr>
                <a:schemeClr val="lt1"/>
              </a:buClr>
              <a:buSzPts val="2400"/>
              <a:buNone/>
            </a:pPr>
            <a:r>
              <a:rPr lang="en-IN">
                <a:latin typeface="Calibri"/>
                <a:ea typeface="Calibri"/>
                <a:cs typeface="Calibri"/>
                <a:sym typeface="Calibri"/>
              </a:rPr>
              <a:t>        </a:t>
            </a:r>
            <a:r>
              <a:rPr lang="en-IN">
                <a:latin typeface="Cambria Math"/>
                <a:ea typeface="Cambria Math"/>
                <a:cs typeface="Cambria Math"/>
                <a:sym typeface="Cambria Math"/>
              </a:rPr>
              <a:t> </a:t>
            </a:r>
            <a:r>
              <a:rPr lang="en-IN" sz="2800">
                <a:solidFill>
                  <a:schemeClr val="lt2"/>
                </a:solidFill>
                <a:latin typeface="Cambria Math"/>
                <a:ea typeface="Cambria Math"/>
                <a:cs typeface="Cambria Math"/>
                <a:sym typeface="Cambria Math"/>
              </a:rPr>
              <a:t>“FARMING IS A PROFESSION OF HOPE”</a:t>
            </a:r>
            <a:r>
              <a:rPr lang="en-IN" sz="2800">
                <a:latin typeface="Cambria Math"/>
                <a:ea typeface="Cambria Math"/>
                <a:cs typeface="Cambria Math"/>
                <a:sym typeface="Cambria Math"/>
              </a:rPr>
              <a:t> </a:t>
            </a:r>
            <a:endParaRPr sz="2800">
              <a:solidFill>
                <a:schemeClr val="lt2"/>
              </a:solidFill>
              <a:latin typeface="Cambria Math"/>
              <a:ea typeface="Cambria Math"/>
              <a:cs typeface="Cambria Math"/>
              <a:sym typeface="Cambria Math"/>
            </a:endParaRPr>
          </a:p>
        </p:txBody>
      </p:sp>
      <p:pic>
        <p:nvPicPr>
          <p:cNvPr id="139" name="Google Shape;139;p1"/>
          <p:cNvPicPr preferRelativeResize="0"/>
          <p:nvPr/>
        </p:nvPicPr>
        <p:blipFill rotWithShape="1">
          <a:blip r:embed="rId3">
            <a:alphaModFix/>
          </a:blip>
          <a:srcRect b="0" l="0" r="0" t="0"/>
          <a:stretch/>
        </p:blipFill>
        <p:spPr>
          <a:xfrm>
            <a:off x="2835713" y="3542316"/>
            <a:ext cx="4643717" cy="228632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2"/>
          <p:cNvSpPr txBox="1"/>
          <p:nvPr>
            <p:ph type="title"/>
          </p:nvPr>
        </p:nvSpPr>
        <p:spPr>
          <a:xfrm>
            <a:off x="913795" y="609600"/>
            <a:ext cx="3783105" cy="4572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Bookman Old Style"/>
              <a:buNone/>
            </a:pPr>
            <a:r>
              <a:rPr lang="en-IN">
                <a:solidFill>
                  <a:schemeClr val="dk1"/>
                </a:solidFill>
              </a:rPr>
              <a:t>INTRODUCTION</a:t>
            </a:r>
            <a:endParaRPr/>
          </a:p>
        </p:txBody>
      </p:sp>
      <p:sp>
        <p:nvSpPr>
          <p:cNvPr id="145" name="Google Shape;145;p2"/>
          <p:cNvSpPr txBox="1"/>
          <p:nvPr>
            <p:ph idx="1" type="body"/>
          </p:nvPr>
        </p:nvSpPr>
        <p:spPr>
          <a:xfrm>
            <a:off x="913795" y="1210235"/>
            <a:ext cx="10353762" cy="458096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IN">
                <a:solidFill>
                  <a:schemeClr val="dk1"/>
                </a:solidFill>
              </a:rPr>
              <a:t>Agriculture is the need of  most of the people’s livelihood and it is one of the main sources of the  Indian economy..</a:t>
            </a:r>
            <a:endParaRPr>
              <a:solidFill>
                <a:schemeClr val="dk1"/>
              </a:solidFill>
            </a:endParaRPr>
          </a:p>
          <a:p>
            <a:pPr indent="-228600" lvl="0" marL="228600" rtl="0" algn="l">
              <a:lnSpc>
                <a:spcPct val="120000"/>
              </a:lnSpc>
              <a:spcBef>
                <a:spcPts val="1000"/>
              </a:spcBef>
              <a:spcAft>
                <a:spcPts val="0"/>
              </a:spcAft>
              <a:buClr>
                <a:schemeClr val="dk1"/>
              </a:buClr>
              <a:buSzPts val="2000"/>
              <a:buChar char="•"/>
            </a:pPr>
            <a:r>
              <a:rPr lang="en-IN">
                <a:solidFill>
                  <a:schemeClr val="dk1"/>
                </a:solidFill>
              </a:rPr>
              <a:t>By using traditional methods , farmers are struggling hard in the agriculture field, mainly  in the task of irrigation and it is quite difficult for the farmers due to lack of regularity in their work and negligence..</a:t>
            </a:r>
            <a:endParaRPr/>
          </a:p>
          <a:p>
            <a:pPr indent="-228600" lvl="0" marL="228600" rtl="0" algn="l">
              <a:lnSpc>
                <a:spcPct val="120000"/>
              </a:lnSpc>
              <a:spcBef>
                <a:spcPts val="1000"/>
              </a:spcBef>
              <a:spcAft>
                <a:spcPts val="0"/>
              </a:spcAft>
              <a:buClr>
                <a:schemeClr val="dk1"/>
              </a:buClr>
              <a:buSzPts val="2000"/>
              <a:buChar char="•"/>
            </a:pPr>
            <a:r>
              <a:rPr lang="en-IN">
                <a:solidFill>
                  <a:schemeClr val="dk1"/>
                </a:solidFill>
              </a:rPr>
              <a:t>Primitive irrigative system causes many drawbacks as it falls to conserve  water and human energy ,so that we are introducing automatic irrigation system by using IOT..</a:t>
            </a:r>
            <a:endParaRPr>
              <a:solidFill>
                <a:schemeClr val="dk1"/>
              </a:solidFill>
            </a:endParaRPr>
          </a:p>
          <a:p>
            <a:pPr indent="-228600" lvl="0" marL="228600" rtl="0" algn="l">
              <a:lnSpc>
                <a:spcPct val="120000"/>
              </a:lnSpc>
              <a:spcBef>
                <a:spcPts val="1000"/>
              </a:spcBef>
              <a:spcAft>
                <a:spcPts val="0"/>
              </a:spcAft>
              <a:buClr>
                <a:schemeClr val="dk1"/>
              </a:buClr>
              <a:buSzPts val="2000"/>
              <a:buChar char="•"/>
            </a:pPr>
            <a:r>
              <a:rPr lang="en-IN">
                <a:solidFill>
                  <a:schemeClr val="dk1"/>
                </a:solidFill>
              </a:rPr>
              <a:t>By using internet of things and sensor technology we can use waste water to the field very effectively . Hence it can improve the utilization of water and it can  increase productivity</a:t>
            </a:r>
            <a:r>
              <a:rPr lang="en-IN" sz="1800">
                <a:solidFill>
                  <a:schemeClr val="dk1"/>
                </a:solidFill>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3"/>
          <p:cNvSpPr txBox="1"/>
          <p:nvPr>
            <p:ph idx="1" type="body"/>
          </p:nvPr>
        </p:nvSpPr>
        <p:spPr>
          <a:xfrm>
            <a:off x="913796" y="457200"/>
            <a:ext cx="5107208" cy="126402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lt1"/>
              </a:buClr>
              <a:buSzPts val="2400"/>
              <a:buNone/>
            </a:pPr>
            <a:r>
              <a:rPr lang="en-IN">
                <a:latin typeface="Cambria Math"/>
                <a:ea typeface="Cambria Math"/>
                <a:cs typeface="Cambria Math"/>
                <a:sym typeface="Cambria Math"/>
              </a:rPr>
              <a:t>HARDWARE</a:t>
            </a:r>
            <a:endParaRPr/>
          </a:p>
          <a:p>
            <a:pPr indent="0" lvl="0" marL="0" rtl="0" algn="ctr">
              <a:lnSpc>
                <a:spcPct val="100000"/>
              </a:lnSpc>
              <a:spcBef>
                <a:spcPts val="1000"/>
              </a:spcBef>
              <a:spcAft>
                <a:spcPts val="0"/>
              </a:spcAft>
              <a:buClr>
                <a:schemeClr val="lt1"/>
              </a:buClr>
              <a:buSzPts val="2400"/>
              <a:buNone/>
            </a:pPr>
            <a:r>
              <a:rPr lang="en-IN">
                <a:latin typeface="Cambria Math"/>
                <a:ea typeface="Cambria Math"/>
                <a:cs typeface="Cambria Math"/>
                <a:sym typeface="Cambria Math"/>
              </a:rPr>
              <a:t>REQUIREMENTS</a:t>
            </a:r>
            <a:endParaRPr/>
          </a:p>
        </p:txBody>
      </p:sp>
      <p:sp>
        <p:nvSpPr>
          <p:cNvPr id="151" name="Google Shape;151;p3"/>
          <p:cNvSpPr txBox="1"/>
          <p:nvPr>
            <p:ph idx="2" type="body"/>
          </p:nvPr>
        </p:nvSpPr>
        <p:spPr>
          <a:xfrm>
            <a:off x="1801905" y="1855694"/>
            <a:ext cx="4219097" cy="3935506"/>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1400"/>
              <a:buChar char="•"/>
            </a:pPr>
            <a:r>
              <a:rPr lang="en-IN" sz="1400">
                <a:latin typeface="Calibri"/>
                <a:ea typeface="Calibri"/>
                <a:cs typeface="Calibri"/>
                <a:sym typeface="Calibri"/>
              </a:rPr>
              <a:t>Power supply block</a:t>
            </a:r>
            <a:endParaRPr sz="1400">
              <a:latin typeface="Calibri"/>
              <a:ea typeface="Calibri"/>
              <a:cs typeface="Calibri"/>
              <a:sym typeface="Calibri"/>
            </a:endParaRPr>
          </a:p>
          <a:p>
            <a:pPr indent="-228600" lvl="0" marL="228600" rtl="0" algn="l">
              <a:lnSpc>
                <a:spcPct val="120000"/>
              </a:lnSpc>
              <a:spcBef>
                <a:spcPts val="1000"/>
              </a:spcBef>
              <a:spcAft>
                <a:spcPts val="0"/>
              </a:spcAft>
              <a:buClr>
                <a:schemeClr val="lt1"/>
              </a:buClr>
              <a:buSzPts val="1400"/>
              <a:buChar char="•"/>
            </a:pPr>
            <a:r>
              <a:rPr lang="en-IN" sz="1400">
                <a:latin typeface="Calibri"/>
                <a:ea typeface="Calibri"/>
                <a:cs typeface="Calibri"/>
                <a:sym typeface="Calibri"/>
              </a:rPr>
              <a:t>Microcontroller(at mega 16)</a:t>
            </a:r>
            <a:endParaRPr/>
          </a:p>
          <a:p>
            <a:pPr indent="-228600" lvl="0" marL="228600" rtl="0" algn="l">
              <a:lnSpc>
                <a:spcPct val="120000"/>
              </a:lnSpc>
              <a:spcBef>
                <a:spcPts val="1000"/>
              </a:spcBef>
              <a:spcAft>
                <a:spcPts val="0"/>
              </a:spcAft>
              <a:buClr>
                <a:schemeClr val="lt1"/>
              </a:buClr>
              <a:buSzPts val="1400"/>
              <a:buChar char="•"/>
            </a:pPr>
            <a:r>
              <a:rPr lang="en-IN" sz="1400">
                <a:latin typeface="Calibri"/>
                <a:ea typeface="Calibri"/>
                <a:cs typeface="Calibri"/>
                <a:sym typeface="Calibri"/>
              </a:rPr>
              <a:t>LED</a:t>
            </a:r>
            <a:endParaRPr/>
          </a:p>
          <a:p>
            <a:pPr indent="-228600" lvl="0" marL="228600" rtl="0" algn="l">
              <a:lnSpc>
                <a:spcPct val="120000"/>
              </a:lnSpc>
              <a:spcBef>
                <a:spcPts val="1000"/>
              </a:spcBef>
              <a:spcAft>
                <a:spcPts val="0"/>
              </a:spcAft>
              <a:buClr>
                <a:schemeClr val="lt1"/>
              </a:buClr>
              <a:buSzPts val="1400"/>
              <a:buChar char="•"/>
            </a:pPr>
            <a:r>
              <a:rPr lang="en-IN" sz="1400">
                <a:latin typeface="Calibri"/>
                <a:ea typeface="Calibri"/>
                <a:cs typeface="Calibri"/>
                <a:sym typeface="Calibri"/>
              </a:rPr>
              <a:t>LCD</a:t>
            </a:r>
            <a:endParaRPr/>
          </a:p>
          <a:p>
            <a:pPr indent="-228600" lvl="0" marL="228600" rtl="0" algn="l">
              <a:lnSpc>
                <a:spcPct val="120000"/>
              </a:lnSpc>
              <a:spcBef>
                <a:spcPts val="1000"/>
              </a:spcBef>
              <a:spcAft>
                <a:spcPts val="0"/>
              </a:spcAft>
              <a:buClr>
                <a:schemeClr val="lt1"/>
              </a:buClr>
              <a:buSzPts val="1400"/>
              <a:buChar char="•"/>
            </a:pPr>
            <a:r>
              <a:rPr lang="en-IN" sz="1400">
                <a:latin typeface="Calibri"/>
                <a:ea typeface="Calibri"/>
                <a:cs typeface="Calibri"/>
                <a:sym typeface="Calibri"/>
              </a:rPr>
              <a:t>Relay(5v)</a:t>
            </a:r>
            <a:endParaRPr sz="1400">
              <a:latin typeface="Calibri"/>
              <a:ea typeface="Calibri"/>
              <a:cs typeface="Calibri"/>
              <a:sym typeface="Calibri"/>
            </a:endParaRPr>
          </a:p>
          <a:p>
            <a:pPr indent="-228600" lvl="0" marL="228600" rtl="0" algn="l">
              <a:lnSpc>
                <a:spcPct val="120000"/>
              </a:lnSpc>
              <a:spcBef>
                <a:spcPts val="1000"/>
              </a:spcBef>
              <a:spcAft>
                <a:spcPts val="0"/>
              </a:spcAft>
              <a:buClr>
                <a:schemeClr val="lt1"/>
              </a:buClr>
              <a:buSzPts val="1400"/>
              <a:buChar char="•"/>
            </a:pPr>
            <a:r>
              <a:rPr lang="en-IN" sz="1400">
                <a:latin typeface="Calibri"/>
                <a:ea typeface="Calibri"/>
                <a:cs typeface="Calibri"/>
                <a:sym typeface="Calibri"/>
              </a:rPr>
              <a:t>BC547 Transistor</a:t>
            </a:r>
            <a:endParaRPr/>
          </a:p>
          <a:p>
            <a:pPr indent="-228600" lvl="0" marL="228600" rtl="0" algn="l">
              <a:lnSpc>
                <a:spcPct val="120000"/>
              </a:lnSpc>
              <a:spcBef>
                <a:spcPts val="1000"/>
              </a:spcBef>
              <a:spcAft>
                <a:spcPts val="0"/>
              </a:spcAft>
              <a:buClr>
                <a:schemeClr val="lt1"/>
              </a:buClr>
              <a:buSzPts val="1400"/>
              <a:buChar char="•"/>
            </a:pPr>
            <a:r>
              <a:rPr lang="en-IN" sz="1400">
                <a:latin typeface="Calibri"/>
                <a:ea typeface="Calibri"/>
                <a:cs typeface="Calibri"/>
                <a:sym typeface="Calibri"/>
              </a:rPr>
              <a:t>Cyclic control unit</a:t>
            </a:r>
            <a:endParaRPr/>
          </a:p>
          <a:p>
            <a:pPr indent="-228600" lvl="0" marL="228600" rtl="0" algn="l">
              <a:lnSpc>
                <a:spcPct val="120000"/>
              </a:lnSpc>
              <a:spcBef>
                <a:spcPts val="1000"/>
              </a:spcBef>
              <a:spcAft>
                <a:spcPts val="0"/>
              </a:spcAft>
              <a:buClr>
                <a:schemeClr val="lt1"/>
              </a:buClr>
              <a:buSzPts val="1400"/>
              <a:buChar char="•"/>
            </a:pPr>
            <a:r>
              <a:rPr lang="en-IN" sz="1400">
                <a:latin typeface="Calibri"/>
                <a:ea typeface="Calibri"/>
                <a:cs typeface="Calibri"/>
                <a:sym typeface="Calibri"/>
              </a:rPr>
              <a:t>Resistors &amp; capacitors </a:t>
            </a:r>
            <a:endParaRPr/>
          </a:p>
          <a:p>
            <a:pPr indent="-228600" lvl="0" marL="228600" rtl="0" algn="l">
              <a:lnSpc>
                <a:spcPct val="120000"/>
              </a:lnSpc>
              <a:spcBef>
                <a:spcPts val="1000"/>
              </a:spcBef>
              <a:spcAft>
                <a:spcPts val="0"/>
              </a:spcAft>
              <a:buClr>
                <a:schemeClr val="lt1"/>
              </a:buClr>
              <a:buSzPts val="1400"/>
              <a:buChar char="•"/>
            </a:pPr>
            <a:r>
              <a:rPr lang="en-IN" sz="1400">
                <a:latin typeface="Calibri"/>
                <a:ea typeface="Calibri"/>
                <a:cs typeface="Calibri"/>
                <a:sym typeface="Calibri"/>
              </a:rPr>
              <a:t>Soil  moisture sensor </a:t>
            </a:r>
            <a:endParaRPr sz="1400">
              <a:latin typeface="Calibri"/>
              <a:ea typeface="Calibri"/>
              <a:cs typeface="Calibri"/>
              <a:sym typeface="Calibri"/>
            </a:endParaRPr>
          </a:p>
          <a:p>
            <a:pPr indent="-228600" lvl="0" marL="228600" rtl="0" algn="l">
              <a:lnSpc>
                <a:spcPct val="120000"/>
              </a:lnSpc>
              <a:spcBef>
                <a:spcPts val="1000"/>
              </a:spcBef>
              <a:spcAft>
                <a:spcPts val="0"/>
              </a:spcAft>
              <a:buClr>
                <a:schemeClr val="lt1"/>
              </a:buClr>
              <a:buSzPts val="1400"/>
              <a:buChar char="•"/>
            </a:pPr>
            <a:r>
              <a:rPr lang="en-IN" sz="1400">
                <a:latin typeface="Calibri"/>
                <a:ea typeface="Calibri"/>
                <a:cs typeface="Calibri"/>
                <a:sym typeface="Calibri"/>
              </a:rPr>
              <a:t>  Humidity sensor</a:t>
            </a:r>
            <a:endParaRPr sz="1400">
              <a:latin typeface="Calibri"/>
              <a:ea typeface="Calibri"/>
              <a:cs typeface="Calibri"/>
              <a:sym typeface="Calibri"/>
            </a:endParaRPr>
          </a:p>
          <a:p>
            <a:pPr indent="-228600" lvl="0" marL="228600" rtl="0" algn="l">
              <a:lnSpc>
                <a:spcPct val="120000"/>
              </a:lnSpc>
              <a:spcBef>
                <a:spcPts val="1000"/>
              </a:spcBef>
              <a:spcAft>
                <a:spcPts val="0"/>
              </a:spcAft>
              <a:buClr>
                <a:schemeClr val="lt1"/>
              </a:buClr>
              <a:buSzPts val="1400"/>
              <a:buChar char="•"/>
            </a:pPr>
            <a:r>
              <a:rPr lang="en-IN" sz="1400">
                <a:latin typeface="Calibri"/>
                <a:ea typeface="Calibri"/>
                <a:cs typeface="Calibri"/>
                <a:sym typeface="Calibri"/>
              </a:rPr>
              <a:t> Temperature sensor </a:t>
            </a:r>
            <a:endParaRPr/>
          </a:p>
        </p:txBody>
      </p:sp>
      <p:sp>
        <p:nvSpPr>
          <p:cNvPr id="152" name="Google Shape;152;p3"/>
          <p:cNvSpPr txBox="1"/>
          <p:nvPr>
            <p:ph idx="3" type="body"/>
          </p:nvPr>
        </p:nvSpPr>
        <p:spPr>
          <a:xfrm>
            <a:off x="6170998" y="116541"/>
            <a:ext cx="5096559" cy="160468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2400"/>
              <a:buNone/>
            </a:pPr>
            <a:r>
              <a:rPr lang="en-IN">
                <a:latin typeface="Cambria Math"/>
                <a:ea typeface="Cambria Math"/>
                <a:cs typeface="Cambria Math"/>
                <a:sym typeface="Cambria Math"/>
              </a:rPr>
              <a:t>SOFTWARE </a:t>
            </a:r>
            <a:endParaRPr/>
          </a:p>
          <a:p>
            <a:pPr indent="0" lvl="0" marL="0" rtl="0" algn="ctr">
              <a:lnSpc>
                <a:spcPct val="100000"/>
              </a:lnSpc>
              <a:spcBef>
                <a:spcPts val="1000"/>
              </a:spcBef>
              <a:spcAft>
                <a:spcPts val="0"/>
              </a:spcAft>
              <a:buClr>
                <a:schemeClr val="lt1"/>
              </a:buClr>
              <a:buSzPts val="2400"/>
              <a:buNone/>
            </a:pPr>
            <a:r>
              <a:rPr lang="en-IN">
                <a:latin typeface="Cambria Math"/>
                <a:ea typeface="Cambria Math"/>
                <a:cs typeface="Cambria Math"/>
                <a:sym typeface="Cambria Math"/>
              </a:rPr>
              <a:t>REQUIREMENTS</a:t>
            </a:r>
            <a:endParaRPr/>
          </a:p>
        </p:txBody>
      </p:sp>
      <p:sp>
        <p:nvSpPr>
          <p:cNvPr id="153" name="Google Shape;153;p3"/>
          <p:cNvSpPr txBox="1"/>
          <p:nvPr>
            <p:ph idx="4" type="body"/>
          </p:nvPr>
        </p:nvSpPr>
        <p:spPr>
          <a:xfrm>
            <a:off x="7117976" y="1855694"/>
            <a:ext cx="4149581" cy="393550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400"/>
              <a:buChar char="•"/>
            </a:pPr>
            <a:r>
              <a:rPr lang="en-IN" sz="2400">
                <a:latin typeface="Calibri"/>
                <a:ea typeface="Calibri"/>
                <a:cs typeface="Calibri"/>
                <a:sym typeface="Calibri"/>
              </a:rPr>
              <a:t>KEIL compiler</a:t>
            </a:r>
            <a:endParaRPr/>
          </a:p>
          <a:p>
            <a:pPr indent="-228600" lvl="0" marL="228600" rtl="0" algn="l">
              <a:lnSpc>
                <a:spcPct val="120000"/>
              </a:lnSpc>
              <a:spcBef>
                <a:spcPts val="1000"/>
              </a:spcBef>
              <a:spcAft>
                <a:spcPts val="0"/>
              </a:spcAft>
              <a:buClr>
                <a:schemeClr val="lt1"/>
              </a:buClr>
              <a:buSzPts val="2400"/>
              <a:buChar char="•"/>
            </a:pPr>
            <a:r>
              <a:rPr lang="en-IN" sz="2400">
                <a:latin typeface="Calibri"/>
                <a:ea typeface="Calibri"/>
                <a:cs typeface="Calibri"/>
                <a:sym typeface="Calibri"/>
              </a:rPr>
              <a:t>Language embedded C</a:t>
            </a:r>
            <a:endParaRPr/>
          </a:p>
          <a:p>
            <a:pPr indent="-228600" lvl="0" marL="228600" rtl="0" algn="l">
              <a:lnSpc>
                <a:spcPct val="120000"/>
              </a:lnSpc>
              <a:spcBef>
                <a:spcPts val="1000"/>
              </a:spcBef>
              <a:spcAft>
                <a:spcPts val="0"/>
              </a:spcAft>
              <a:buClr>
                <a:schemeClr val="lt1"/>
              </a:buClr>
              <a:buSzPts val="2400"/>
              <a:buChar char="•"/>
            </a:pPr>
            <a:r>
              <a:rPr lang="en-IN" sz="2400">
                <a:latin typeface="Calibri"/>
                <a:ea typeface="Calibri"/>
                <a:cs typeface="Calibri"/>
                <a:sym typeface="Calibri"/>
              </a:rPr>
              <a:t>Machine learning</a:t>
            </a:r>
            <a:endParaRPr/>
          </a:p>
          <a:p>
            <a:pPr indent="0" lvl="0" marL="0" rtl="0" algn="l">
              <a:lnSpc>
                <a:spcPct val="120000"/>
              </a:lnSpc>
              <a:spcBef>
                <a:spcPts val="1000"/>
              </a:spcBef>
              <a:spcAft>
                <a:spcPts val="0"/>
              </a:spcAft>
              <a:buClr>
                <a:schemeClr val="lt1"/>
              </a:buClr>
              <a:buSzPts val="2400"/>
              <a:buNone/>
            </a:pPr>
            <a:r>
              <a:t/>
            </a:r>
            <a:endParaRPr sz="2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4"/>
          <p:cNvSpPr txBox="1"/>
          <p:nvPr>
            <p:ph type="title"/>
          </p:nvPr>
        </p:nvSpPr>
        <p:spPr>
          <a:xfrm>
            <a:off x="513745" y="609600"/>
            <a:ext cx="4953605" cy="4572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Bell MT"/>
              <a:buNone/>
            </a:pPr>
            <a:r>
              <a:rPr lang="en-IN">
                <a:latin typeface="Bell MT"/>
                <a:ea typeface="Bell MT"/>
                <a:cs typeface="Bell MT"/>
                <a:sym typeface="Bell MT"/>
              </a:rPr>
              <a:t>VARIOUS METHODS</a:t>
            </a:r>
            <a:endParaRPr/>
          </a:p>
        </p:txBody>
      </p:sp>
      <p:sp>
        <p:nvSpPr>
          <p:cNvPr id="159" name="Google Shape;159;p4"/>
          <p:cNvSpPr txBox="1"/>
          <p:nvPr>
            <p:ph idx="1" type="body"/>
          </p:nvPr>
        </p:nvSpPr>
        <p:spPr>
          <a:xfrm>
            <a:off x="913795" y="1352550"/>
            <a:ext cx="10353762" cy="443865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400"/>
              <a:buChar char="•"/>
            </a:pPr>
            <a:r>
              <a:rPr lang="en-IN" sz="2400"/>
              <a:t>Soil moisture sensor with IOT (SIM card)..</a:t>
            </a:r>
            <a:endParaRPr/>
          </a:p>
          <a:p>
            <a:pPr indent="-228600" lvl="0" marL="228600" rtl="0" algn="l">
              <a:lnSpc>
                <a:spcPct val="120000"/>
              </a:lnSpc>
              <a:spcBef>
                <a:spcPts val="1000"/>
              </a:spcBef>
              <a:spcAft>
                <a:spcPts val="0"/>
              </a:spcAft>
              <a:buClr>
                <a:schemeClr val="lt1"/>
              </a:buClr>
              <a:buSzPts val="2400"/>
              <a:buChar char="•"/>
            </a:pPr>
            <a:r>
              <a:rPr lang="en-IN" sz="2400"/>
              <a:t>Soil moisture sensor with IOT (WIFI)..</a:t>
            </a:r>
            <a:endParaRPr/>
          </a:p>
          <a:p>
            <a:pPr indent="-228600" lvl="0" marL="228600" rtl="0" algn="l">
              <a:lnSpc>
                <a:spcPct val="120000"/>
              </a:lnSpc>
              <a:spcBef>
                <a:spcPts val="1000"/>
              </a:spcBef>
              <a:spcAft>
                <a:spcPts val="0"/>
              </a:spcAft>
              <a:buClr>
                <a:schemeClr val="lt1"/>
              </a:buClr>
              <a:buSzPts val="2400"/>
              <a:buChar char="•"/>
            </a:pPr>
            <a:r>
              <a:rPr lang="en-IN" sz="2400"/>
              <a:t>Cyclic control unit with float valve..</a:t>
            </a:r>
            <a:endParaRPr/>
          </a:p>
          <a:p>
            <a:pPr indent="-228600" lvl="0" marL="228600" rtl="0" algn="l">
              <a:lnSpc>
                <a:spcPct val="120000"/>
              </a:lnSpc>
              <a:spcBef>
                <a:spcPts val="1000"/>
              </a:spcBef>
              <a:spcAft>
                <a:spcPts val="0"/>
              </a:spcAft>
              <a:buClr>
                <a:schemeClr val="lt1"/>
              </a:buClr>
              <a:buSzPts val="2400"/>
              <a:buChar char="•"/>
            </a:pPr>
            <a:r>
              <a:rPr lang="en-IN" sz="2400"/>
              <a:t>By using machine learning in microcontroller..</a:t>
            </a:r>
            <a:endParaRPr sz="2400"/>
          </a:p>
        </p:txBody>
      </p:sp>
      <p:pic>
        <p:nvPicPr>
          <p:cNvPr id="160" name="Google Shape;160;p4"/>
          <p:cNvPicPr preferRelativeResize="0"/>
          <p:nvPr/>
        </p:nvPicPr>
        <p:blipFill rotWithShape="1">
          <a:blip r:embed="rId4">
            <a:alphaModFix/>
          </a:blip>
          <a:srcRect b="7502" l="0" r="0" t="0"/>
          <a:stretch/>
        </p:blipFill>
        <p:spPr>
          <a:xfrm>
            <a:off x="2375926" y="3960159"/>
            <a:ext cx="3714750" cy="2431676"/>
          </a:xfrm>
          <a:prstGeom prst="rect">
            <a:avLst/>
          </a:prstGeom>
          <a:noFill/>
          <a:ln>
            <a:noFill/>
          </a:ln>
        </p:spPr>
      </p:pic>
      <p:pic>
        <p:nvPicPr>
          <p:cNvPr id="161" name="Google Shape;161;p4"/>
          <p:cNvPicPr preferRelativeResize="0"/>
          <p:nvPr/>
        </p:nvPicPr>
        <p:blipFill rotWithShape="1">
          <a:blip r:embed="rId5">
            <a:alphaModFix/>
          </a:blip>
          <a:srcRect b="0" l="0" r="0" t="0"/>
          <a:stretch/>
        </p:blipFill>
        <p:spPr>
          <a:xfrm>
            <a:off x="6591834" y="3960159"/>
            <a:ext cx="3428549" cy="24316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5"/>
          <p:cNvSpPr/>
          <p:nvPr/>
        </p:nvSpPr>
        <p:spPr>
          <a:xfrm>
            <a:off x="788893" y="1333500"/>
            <a:ext cx="2241178" cy="876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dk1"/>
                </a:solidFill>
                <a:latin typeface="Rockwell"/>
                <a:ea typeface="Rockwell"/>
                <a:cs typeface="Rockwell"/>
                <a:sym typeface="Rockwell"/>
              </a:rPr>
              <a:t>Power</a:t>
            </a:r>
            <a:endParaRPr/>
          </a:p>
          <a:p>
            <a:pPr indent="0" lvl="0" marL="0" marR="0" rtl="0" algn="ctr">
              <a:spcBef>
                <a:spcPts val="0"/>
              </a:spcBef>
              <a:spcAft>
                <a:spcPts val="0"/>
              </a:spcAft>
              <a:buNone/>
            </a:pPr>
            <a:r>
              <a:rPr b="0" i="0" lang="en-IN" sz="1800" u="none" cap="none" strike="noStrike">
                <a:solidFill>
                  <a:schemeClr val="dk1"/>
                </a:solidFill>
                <a:latin typeface="Rockwell"/>
                <a:ea typeface="Rockwell"/>
                <a:cs typeface="Rockwell"/>
                <a:sym typeface="Rockwell"/>
              </a:rPr>
              <a:t>supply</a:t>
            </a:r>
            <a:endParaRPr/>
          </a:p>
        </p:txBody>
      </p:sp>
      <p:sp>
        <p:nvSpPr>
          <p:cNvPr id="167" name="Google Shape;167;p5"/>
          <p:cNvSpPr/>
          <p:nvPr/>
        </p:nvSpPr>
        <p:spPr>
          <a:xfrm>
            <a:off x="3030583" y="1547505"/>
            <a:ext cx="5525588" cy="189856"/>
          </a:xfrm>
          <a:prstGeom prst="rightArrow">
            <a:avLst>
              <a:gd fmla="val 50000" name="adj1"/>
              <a:gd fmla="val 50000" name="adj2"/>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Rockwell"/>
              <a:ea typeface="Rockwell"/>
              <a:cs typeface="Rockwell"/>
              <a:sym typeface="Rockwell"/>
            </a:endParaRPr>
          </a:p>
        </p:txBody>
      </p:sp>
      <p:sp>
        <p:nvSpPr>
          <p:cNvPr id="168" name="Google Shape;168;p5"/>
          <p:cNvSpPr/>
          <p:nvPr/>
        </p:nvSpPr>
        <p:spPr>
          <a:xfrm>
            <a:off x="8570256" y="1384662"/>
            <a:ext cx="2079813" cy="600891"/>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Rockwell"/>
              <a:ea typeface="Rockwell"/>
              <a:cs typeface="Rockwell"/>
              <a:sym typeface="Rockwell"/>
            </a:endParaRPr>
          </a:p>
          <a:p>
            <a:pPr indent="0" lvl="0" marL="0" marR="0" rtl="0" algn="ctr">
              <a:spcBef>
                <a:spcPts val="0"/>
              </a:spcBef>
              <a:spcAft>
                <a:spcPts val="0"/>
              </a:spcAft>
              <a:buNone/>
            </a:pPr>
            <a:r>
              <a:rPr b="0" i="0" lang="en-IN" sz="1800" u="none" cap="none" strike="noStrike">
                <a:solidFill>
                  <a:schemeClr val="dk1"/>
                </a:solidFill>
                <a:latin typeface="Rockwell"/>
                <a:ea typeface="Rockwell"/>
                <a:cs typeface="Rockwell"/>
                <a:sym typeface="Rockwell"/>
              </a:rPr>
              <a:t>Sensor</a:t>
            </a:r>
            <a:endParaRPr/>
          </a:p>
          <a:p>
            <a:pPr indent="0" lvl="0" marL="0" marR="0" rtl="0" algn="ctr">
              <a:spcBef>
                <a:spcPts val="0"/>
              </a:spcBef>
              <a:spcAft>
                <a:spcPts val="0"/>
              </a:spcAft>
              <a:buNone/>
            </a:pPr>
            <a:r>
              <a:t/>
            </a:r>
            <a:endParaRPr b="0" i="0" sz="1800" u="none" cap="none" strike="noStrike">
              <a:solidFill>
                <a:schemeClr val="dk1"/>
              </a:solidFill>
              <a:latin typeface="Rockwell"/>
              <a:ea typeface="Rockwell"/>
              <a:cs typeface="Rockwell"/>
              <a:sym typeface="Rockwell"/>
            </a:endParaRPr>
          </a:p>
        </p:txBody>
      </p:sp>
      <p:sp>
        <p:nvSpPr>
          <p:cNvPr id="169" name="Google Shape;169;p5"/>
          <p:cNvSpPr/>
          <p:nvPr/>
        </p:nvSpPr>
        <p:spPr>
          <a:xfrm>
            <a:off x="5460274" y="1712259"/>
            <a:ext cx="133702" cy="508427"/>
          </a:xfrm>
          <a:prstGeom prst="downArrow">
            <a:avLst>
              <a:gd fmla="val 50000" name="adj1"/>
              <a:gd fmla="val 50000" name="adj2"/>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Rockwell"/>
              <a:ea typeface="Rockwell"/>
              <a:cs typeface="Rockwell"/>
              <a:sym typeface="Rockwell"/>
            </a:endParaRPr>
          </a:p>
        </p:txBody>
      </p:sp>
      <p:sp>
        <p:nvSpPr>
          <p:cNvPr id="170" name="Google Shape;170;p5"/>
          <p:cNvSpPr/>
          <p:nvPr/>
        </p:nvSpPr>
        <p:spPr>
          <a:xfrm>
            <a:off x="4516673" y="2297781"/>
            <a:ext cx="2079813" cy="3070413"/>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dk1"/>
                </a:solidFill>
                <a:latin typeface="Rockwell"/>
                <a:ea typeface="Rockwell"/>
                <a:cs typeface="Rockwell"/>
                <a:sym typeface="Rockwell"/>
              </a:rPr>
              <a:t>ATMEGA 16</a:t>
            </a:r>
            <a:endParaRPr/>
          </a:p>
          <a:p>
            <a:pPr indent="0" lvl="0" marL="0" marR="0" rtl="0" algn="ctr">
              <a:spcBef>
                <a:spcPts val="0"/>
              </a:spcBef>
              <a:spcAft>
                <a:spcPts val="0"/>
              </a:spcAft>
              <a:buNone/>
            </a:pPr>
            <a:r>
              <a:t/>
            </a:r>
            <a:endParaRPr b="0" i="0" sz="1800" u="none" cap="none" strike="noStrike">
              <a:solidFill>
                <a:schemeClr val="dk1"/>
              </a:solidFill>
              <a:latin typeface="Rockwell"/>
              <a:ea typeface="Rockwell"/>
              <a:cs typeface="Rockwell"/>
              <a:sym typeface="Rockwell"/>
            </a:endParaRPr>
          </a:p>
          <a:p>
            <a:pPr indent="0" lvl="0" marL="0" marR="0" rtl="0" algn="ctr">
              <a:spcBef>
                <a:spcPts val="0"/>
              </a:spcBef>
              <a:spcAft>
                <a:spcPts val="0"/>
              </a:spcAft>
              <a:buNone/>
            </a:pPr>
            <a:r>
              <a:rPr b="0" i="0" lang="en-IN" sz="1800" u="none" cap="none" strike="noStrike">
                <a:solidFill>
                  <a:schemeClr val="dk1"/>
                </a:solidFill>
                <a:latin typeface="Rockwell"/>
                <a:ea typeface="Rockwell"/>
                <a:cs typeface="Rockwell"/>
                <a:sym typeface="Rockwell"/>
              </a:rPr>
              <a:t>Micro</a:t>
            </a:r>
            <a:endParaRPr/>
          </a:p>
          <a:p>
            <a:pPr indent="0" lvl="0" marL="0" marR="0" rtl="0" algn="ctr">
              <a:spcBef>
                <a:spcPts val="0"/>
              </a:spcBef>
              <a:spcAft>
                <a:spcPts val="0"/>
              </a:spcAft>
              <a:buNone/>
            </a:pPr>
            <a:r>
              <a:rPr b="0" i="0" lang="en-IN" sz="1800" u="none" cap="none" strike="noStrike">
                <a:solidFill>
                  <a:schemeClr val="dk1"/>
                </a:solidFill>
                <a:latin typeface="Rockwell"/>
                <a:ea typeface="Rockwell"/>
                <a:cs typeface="Rockwell"/>
                <a:sym typeface="Rockwell"/>
              </a:rPr>
              <a:t>controller</a:t>
            </a:r>
            <a:endParaRPr/>
          </a:p>
        </p:txBody>
      </p:sp>
      <p:sp>
        <p:nvSpPr>
          <p:cNvPr id="171" name="Google Shape;171;p5"/>
          <p:cNvSpPr/>
          <p:nvPr/>
        </p:nvSpPr>
        <p:spPr>
          <a:xfrm>
            <a:off x="762767" y="2701769"/>
            <a:ext cx="2079813" cy="757518"/>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dk1"/>
                </a:solidFill>
                <a:latin typeface="Rockwell"/>
                <a:ea typeface="Rockwell"/>
                <a:cs typeface="Rockwell"/>
                <a:sym typeface="Rockwell"/>
              </a:rPr>
              <a:t>LED Display</a:t>
            </a:r>
            <a:endParaRPr/>
          </a:p>
        </p:txBody>
      </p:sp>
      <p:sp>
        <p:nvSpPr>
          <p:cNvPr id="172" name="Google Shape;172;p5"/>
          <p:cNvSpPr/>
          <p:nvPr/>
        </p:nvSpPr>
        <p:spPr>
          <a:xfrm>
            <a:off x="775829" y="3581597"/>
            <a:ext cx="2079813" cy="694765"/>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dk1"/>
                </a:solidFill>
                <a:latin typeface="Rockwell"/>
                <a:ea typeface="Rockwell"/>
                <a:cs typeface="Rockwell"/>
                <a:sym typeface="Rockwell"/>
              </a:rPr>
              <a:t>Bluetooth</a:t>
            </a:r>
            <a:endParaRPr b="0" i="0" sz="1800" u="none" cap="none" strike="noStrike">
              <a:solidFill>
                <a:schemeClr val="dk1"/>
              </a:solidFill>
              <a:latin typeface="Rockwell"/>
              <a:ea typeface="Rockwell"/>
              <a:cs typeface="Rockwell"/>
              <a:sym typeface="Rockwell"/>
            </a:endParaRPr>
          </a:p>
        </p:txBody>
      </p:sp>
      <p:sp>
        <p:nvSpPr>
          <p:cNvPr id="173" name="Google Shape;173;p5"/>
          <p:cNvSpPr/>
          <p:nvPr/>
        </p:nvSpPr>
        <p:spPr>
          <a:xfrm>
            <a:off x="2717074" y="3017520"/>
            <a:ext cx="1773474" cy="250887"/>
          </a:xfrm>
          <a:prstGeom prst="leftArrow">
            <a:avLst>
              <a:gd fmla="val 50000" name="adj1"/>
              <a:gd fmla="val 50000" name="adj2"/>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Rockwell"/>
              <a:ea typeface="Rockwell"/>
              <a:cs typeface="Rockwell"/>
              <a:sym typeface="Rockwell"/>
            </a:endParaRPr>
          </a:p>
        </p:txBody>
      </p:sp>
      <p:sp>
        <p:nvSpPr>
          <p:cNvPr id="174" name="Google Shape;174;p5"/>
          <p:cNvSpPr/>
          <p:nvPr/>
        </p:nvSpPr>
        <p:spPr>
          <a:xfrm>
            <a:off x="2868706" y="3788614"/>
            <a:ext cx="1595716" cy="197223"/>
          </a:xfrm>
          <a:prstGeom prst="leftArrow">
            <a:avLst>
              <a:gd fmla="val 50000" name="adj1"/>
              <a:gd fmla="val 50000" name="adj2"/>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Rockwell"/>
              <a:ea typeface="Rockwell"/>
              <a:cs typeface="Rockwell"/>
              <a:sym typeface="Rockwell"/>
            </a:endParaRPr>
          </a:p>
        </p:txBody>
      </p:sp>
      <p:sp>
        <p:nvSpPr>
          <p:cNvPr id="175" name="Google Shape;175;p5"/>
          <p:cNvSpPr/>
          <p:nvPr/>
        </p:nvSpPr>
        <p:spPr>
          <a:xfrm>
            <a:off x="8570256" y="3126441"/>
            <a:ext cx="2079813" cy="757518"/>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dk1"/>
                </a:solidFill>
                <a:latin typeface="Rockwell"/>
                <a:ea typeface="Rockwell"/>
                <a:cs typeface="Rockwell"/>
                <a:sym typeface="Rockwell"/>
              </a:rPr>
              <a:t>LM358</a:t>
            </a:r>
            <a:endParaRPr/>
          </a:p>
        </p:txBody>
      </p:sp>
      <p:sp>
        <p:nvSpPr>
          <p:cNvPr id="176" name="Google Shape;176;p5"/>
          <p:cNvSpPr/>
          <p:nvPr/>
        </p:nvSpPr>
        <p:spPr>
          <a:xfrm>
            <a:off x="8570257" y="4206691"/>
            <a:ext cx="2079813" cy="757518"/>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dk1"/>
                </a:solidFill>
                <a:latin typeface="Rockwell"/>
                <a:ea typeface="Rockwell"/>
                <a:cs typeface="Rockwell"/>
                <a:sym typeface="Rockwell"/>
              </a:rPr>
              <a:t>Relay</a:t>
            </a:r>
            <a:endParaRPr/>
          </a:p>
        </p:txBody>
      </p:sp>
      <p:sp>
        <p:nvSpPr>
          <p:cNvPr id="177" name="Google Shape;177;p5"/>
          <p:cNvSpPr/>
          <p:nvPr/>
        </p:nvSpPr>
        <p:spPr>
          <a:xfrm>
            <a:off x="6596743" y="4598126"/>
            <a:ext cx="1973513" cy="184545"/>
          </a:xfrm>
          <a:prstGeom prst="rightArrow">
            <a:avLst>
              <a:gd fmla="val 50000" name="adj1"/>
              <a:gd fmla="val 50000" name="adj2"/>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Rockwell"/>
              <a:ea typeface="Rockwell"/>
              <a:cs typeface="Rockwell"/>
              <a:sym typeface="Rockwell"/>
            </a:endParaRPr>
          </a:p>
        </p:txBody>
      </p:sp>
      <p:sp>
        <p:nvSpPr>
          <p:cNvPr id="178" name="Google Shape;178;p5"/>
          <p:cNvSpPr/>
          <p:nvPr/>
        </p:nvSpPr>
        <p:spPr>
          <a:xfrm>
            <a:off x="6544235" y="3505199"/>
            <a:ext cx="2026021" cy="197222"/>
          </a:xfrm>
          <a:prstGeom prst="leftArrow">
            <a:avLst>
              <a:gd fmla="val 50000" name="adj1"/>
              <a:gd fmla="val 50000" name="adj2"/>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Rockwell"/>
              <a:ea typeface="Rockwell"/>
              <a:cs typeface="Rockwell"/>
              <a:sym typeface="Rockwell"/>
            </a:endParaRPr>
          </a:p>
        </p:txBody>
      </p:sp>
      <p:sp>
        <p:nvSpPr>
          <p:cNvPr id="179" name="Google Shape;179;p5"/>
          <p:cNvSpPr/>
          <p:nvPr/>
        </p:nvSpPr>
        <p:spPr>
          <a:xfrm>
            <a:off x="9614263" y="1985554"/>
            <a:ext cx="175196" cy="1100545"/>
          </a:xfrm>
          <a:prstGeom prst="downArrow">
            <a:avLst>
              <a:gd fmla="val 50000" name="adj1"/>
              <a:gd fmla="val 50000" name="adj2"/>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Rockwell"/>
              <a:ea typeface="Rockwell"/>
              <a:cs typeface="Rockwell"/>
              <a:sym typeface="Rockwell"/>
            </a:endParaRPr>
          </a:p>
        </p:txBody>
      </p:sp>
      <p:sp>
        <p:nvSpPr>
          <p:cNvPr id="180" name="Google Shape;180;p5"/>
          <p:cNvSpPr/>
          <p:nvPr/>
        </p:nvSpPr>
        <p:spPr>
          <a:xfrm>
            <a:off x="8009962" y="5616388"/>
            <a:ext cx="3200400" cy="1089212"/>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dk1"/>
                </a:solidFill>
                <a:latin typeface="Rockwell"/>
                <a:ea typeface="Rockwell"/>
                <a:cs typeface="Rockwell"/>
                <a:sym typeface="Rockwell"/>
              </a:rPr>
              <a:t>Water pump </a:t>
            </a:r>
            <a:endParaRPr/>
          </a:p>
          <a:p>
            <a:pPr indent="0" lvl="0" marL="0" marR="0" rtl="0" algn="ctr">
              <a:spcBef>
                <a:spcPts val="0"/>
              </a:spcBef>
              <a:spcAft>
                <a:spcPts val="0"/>
              </a:spcAft>
              <a:buNone/>
            </a:pPr>
            <a:r>
              <a:rPr b="0" i="0" lang="en-IN" sz="1800" u="none" cap="none" strike="noStrike">
                <a:solidFill>
                  <a:schemeClr val="dk1"/>
                </a:solidFill>
                <a:latin typeface="Rockwell"/>
                <a:ea typeface="Rockwell"/>
                <a:cs typeface="Rockwell"/>
                <a:sym typeface="Rockwell"/>
              </a:rPr>
              <a:t>motor</a:t>
            </a:r>
            <a:endParaRPr/>
          </a:p>
        </p:txBody>
      </p:sp>
      <p:sp>
        <p:nvSpPr>
          <p:cNvPr id="181" name="Google Shape;181;p5"/>
          <p:cNvSpPr/>
          <p:nvPr/>
        </p:nvSpPr>
        <p:spPr>
          <a:xfrm>
            <a:off x="9610165" y="4964209"/>
            <a:ext cx="179294" cy="652179"/>
          </a:xfrm>
          <a:prstGeom prst="downArrow">
            <a:avLst>
              <a:gd fmla="val 50000" name="adj1"/>
              <a:gd fmla="val 50000" name="adj2"/>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Rockwell"/>
              <a:ea typeface="Rockwell"/>
              <a:cs typeface="Rockwell"/>
              <a:sym typeface="Rockwell"/>
            </a:endParaRPr>
          </a:p>
        </p:txBody>
      </p:sp>
      <p:sp>
        <p:nvSpPr>
          <p:cNvPr id="182" name="Google Shape;182;p5"/>
          <p:cNvSpPr txBox="1"/>
          <p:nvPr/>
        </p:nvSpPr>
        <p:spPr>
          <a:xfrm>
            <a:off x="3818963" y="1030402"/>
            <a:ext cx="396240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dk1"/>
                </a:solidFill>
                <a:latin typeface="Rockwell"/>
                <a:ea typeface="Rockwell"/>
                <a:cs typeface="Rockwell"/>
                <a:sym typeface="Rockwell"/>
              </a:rPr>
              <a:t>To required components</a:t>
            </a:r>
            <a:endParaRPr/>
          </a:p>
        </p:txBody>
      </p:sp>
      <p:sp>
        <p:nvSpPr>
          <p:cNvPr id="183" name="Google Shape;183;p5"/>
          <p:cNvSpPr txBox="1"/>
          <p:nvPr/>
        </p:nvSpPr>
        <p:spPr>
          <a:xfrm>
            <a:off x="371475" y="323849"/>
            <a:ext cx="504320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200">
                <a:solidFill>
                  <a:srgbClr val="0C0C0C"/>
                </a:solidFill>
                <a:latin typeface="Jacques Francois Shadow"/>
                <a:ea typeface="Jacques Francois Shadow"/>
                <a:cs typeface="Jacques Francois Shadow"/>
                <a:sym typeface="Jacques Francois Shadow"/>
              </a:rPr>
              <a:t>Block diagram</a:t>
            </a:r>
            <a:endParaRPr/>
          </a:p>
        </p:txBody>
      </p:sp>
      <p:pic>
        <p:nvPicPr>
          <p:cNvPr descr="sss.jpg" id="184" name="Google Shape;184;p5"/>
          <p:cNvPicPr preferRelativeResize="0"/>
          <p:nvPr/>
        </p:nvPicPr>
        <p:blipFill rotWithShape="1">
          <a:blip r:embed="rId4">
            <a:alphaModFix/>
          </a:blip>
          <a:srcRect b="0" l="0" r="0" t="0"/>
          <a:stretch/>
        </p:blipFill>
        <p:spPr>
          <a:xfrm>
            <a:off x="461021" y="4506687"/>
            <a:ext cx="2203802" cy="2090056"/>
          </a:xfrm>
          <a:prstGeom prst="rect">
            <a:avLst/>
          </a:prstGeom>
          <a:noFill/>
          <a:ln>
            <a:noFill/>
          </a:ln>
        </p:spPr>
      </p:pic>
      <p:sp>
        <p:nvSpPr>
          <p:cNvPr id="185" name="Google Shape;185;p5"/>
          <p:cNvSpPr/>
          <p:nvPr/>
        </p:nvSpPr>
        <p:spPr>
          <a:xfrm>
            <a:off x="2638697" y="4114800"/>
            <a:ext cx="404949" cy="875211"/>
          </a:xfrm>
          <a:prstGeom prst="leftUpArrow">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6"/>
          <p:cNvSpPr txBox="1"/>
          <p:nvPr>
            <p:ph type="title"/>
          </p:nvPr>
        </p:nvSpPr>
        <p:spPr>
          <a:xfrm>
            <a:off x="599471" y="609600"/>
            <a:ext cx="5401280" cy="4572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Bell MT"/>
              <a:buNone/>
            </a:pPr>
            <a:r>
              <a:rPr lang="en-IN">
                <a:latin typeface="Bell MT"/>
                <a:ea typeface="Bell MT"/>
                <a:cs typeface="Bell MT"/>
                <a:sym typeface="Bell MT"/>
              </a:rPr>
              <a:t>WORKING PRINCIPLE</a:t>
            </a:r>
            <a:endParaRPr/>
          </a:p>
        </p:txBody>
      </p:sp>
      <p:sp>
        <p:nvSpPr>
          <p:cNvPr id="191" name="Google Shape;191;p6"/>
          <p:cNvSpPr txBox="1"/>
          <p:nvPr>
            <p:ph idx="1" type="body"/>
          </p:nvPr>
        </p:nvSpPr>
        <p:spPr>
          <a:xfrm>
            <a:off x="877936" y="1143000"/>
            <a:ext cx="10453452" cy="46482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Clr>
                <a:schemeClr val="lt1"/>
              </a:buClr>
              <a:buSzPct val="100000"/>
              <a:buChar char="•"/>
            </a:pPr>
            <a:r>
              <a:rPr lang="en-IN"/>
              <a:t>This project uses ATMEGA series microcontroller which is programmed to receive the input signal of varying moisture condition of the sensing environment..</a:t>
            </a:r>
            <a:endParaRPr/>
          </a:p>
          <a:p>
            <a:pPr indent="-228600" lvl="0" marL="228600" rtl="0" algn="l">
              <a:lnSpc>
                <a:spcPct val="120000"/>
              </a:lnSpc>
              <a:spcBef>
                <a:spcPts val="1000"/>
              </a:spcBef>
              <a:spcAft>
                <a:spcPts val="0"/>
              </a:spcAft>
              <a:buClr>
                <a:schemeClr val="lt1"/>
              </a:buClr>
              <a:buSzPct val="100000"/>
              <a:buChar char="•"/>
            </a:pPr>
            <a:r>
              <a:rPr lang="en-IN"/>
              <a:t>This is achieved by using an op-amp as comparator which acts as interface between the sensing arrangement and the microcontroller..</a:t>
            </a:r>
            <a:endParaRPr/>
          </a:p>
          <a:p>
            <a:pPr indent="-228600" lvl="0" marL="228600" rtl="0" algn="l">
              <a:lnSpc>
                <a:spcPct val="120000"/>
              </a:lnSpc>
              <a:spcBef>
                <a:spcPts val="1000"/>
              </a:spcBef>
              <a:spcAft>
                <a:spcPts val="0"/>
              </a:spcAft>
              <a:buClr>
                <a:schemeClr val="lt1"/>
              </a:buClr>
              <a:buSzPct val="100000"/>
              <a:buChar char="•"/>
            </a:pPr>
            <a:r>
              <a:rPr lang="en-IN"/>
              <a:t>Once the controller receives this signal , it generates an output that drives a relay for operating the water pump..</a:t>
            </a:r>
            <a:endParaRPr/>
          </a:p>
          <a:p>
            <a:pPr indent="-228600" lvl="0" marL="228600" rtl="0" algn="l">
              <a:lnSpc>
                <a:spcPct val="120000"/>
              </a:lnSpc>
              <a:spcBef>
                <a:spcPts val="1000"/>
              </a:spcBef>
              <a:spcAft>
                <a:spcPts val="0"/>
              </a:spcAft>
              <a:buClr>
                <a:schemeClr val="lt1"/>
              </a:buClr>
              <a:buSzPct val="100000"/>
              <a:buChar char="•"/>
            </a:pPr>
            <a:r>
              <a:rPr lang="en-IN"/>
              <a:t>Here we use bluetooth for short distance communiucation to transfer all the information to the mobile phone.In real life we will use IOT instead of bluetooth for long distance communication..</a:t>
            </a:r>
            <a:endParaRPr/>
          </a:p>
          <a:p>
            <a:pPr indent="-228600" lvl="0" marL="228600" rtl="0" algn="l">
              <a:lnSpc>
                <a:spcPct val="120000"/>
              </a:lnSpc>
              <a:spcBef>
                <a:spcPts val="1000"/>
              </a:spcBef>
              <a:spcAft>
                <a:spcPts val="0"/>
              </a:spcAft>
              <a:buClr>
                <a:schemeClr val="lt1"/>
              </a:buClr>
              <a:buSzPct val="100000"/>
              <a:buChar char="•"/>
            </a:pPr>
            <a:r>
              <a:rPr lang="en-IN"/>
              <a:t>An LCD display  is also interfaced to the microcontroller to display status of the soil and  water pump..</a:t>
            </a:r>
            <a:endParaRPr/>
          </a:p>
          <a:p>
            <a:pPr indent="-228600" lvl="0" marL="228600" rtl="0" algn="l">
              <a:lnSpc>
                <a:spcPct val="120000"/>
              </a:lnSpc>
              <a:spcBef>
                <a:spcPts val="1000"/>
              </a:spcBef>
              <a:spcAft>
                <a:spcPts val="0"/>
              </a:spcAft>
              <a:buClr>
                <a:schemeClr val="lt1"/>
              </a:buClr>
              <a:buSzPct val="100000"/>
              <a:buChar char="•"/>
            </a:pPr>
            <a:r>
              <a:rPr lang="en-IN"/>
              <a:t>The sensing arrangement is made two stiff metallic rods inserted into the field at a distance or sensor…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2022-03-02T16:23:37Z</dcterms:created>
  <dc:creator>HARIHARAN</dc:creator>
</cp:coreProperties>
</file>