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6"/>
  </p:notesMasterIdLst>
  <p:sldIdLst>
    <p:sldId id="256" r:id="rId5"/>
  </p:sldIdLst>
  <p:sldSz cx="9601200" cy="7315200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2FA"/>
    <a:srgbClr val="4884C4"/>
    <a:srgbClr val="003399"/>
    <a:srgbClr val="6699FF"/>
    <a:srgbClr val="3366CC"/>
    <a:srgbClr val="4B89D0"/>
    <a:srgbClr val="6699CC"/>
    <a:srgbClr val="666666"/>
    <a:srgbClr val="545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520" y="68"/>
      </p:cViewPr>
      <p:guideLst>
        <p:guide orient="horz" pos="2304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000000000000007E-2"/>
          <c:y val="0.23711340206185599"/>
          <c:w val="0.74400000000000099"/>
          <c:h val="0.5483169291338569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Data!$A$2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47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Data!$B$1:$E$1</c:f>
              <c:strCache>
                <c:ptCount val="4"/>
                <c:pt idx="0">
                  <c:v>Open</c:v>
                </c:pt>
                <c:pt idx="1">
                  <c:v>Closed in 1 Day</c:v>
                </c:pt>
                <c:pt idx="2">
                  <c:v>Closed in 1 Wk</c:v>
                </c:pt>
                <c:pt idx="3">
                  <c:v>Closed &gt; 1 Wk</c:v>
                </c:pt>
              </c:strCache>
            </c:strRef>
          </c:cat>
          <c:val>
            <c:numRef>
              <c:f>Data!$B$2:$E$2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6B-406C-8C4F-B3447C46647D}"/>
            </c:ext>
          </c:extLst>
        </c:ser>
        <c:ser>
          <c:idx val="0"/>
          <c:order val="1"/>
          <c:tx>
            <c:strRef>
              <c:f>Data!$A$3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947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Data!$B$1:$E$1</c:f>
              <c:strCache>
                <c:ptCount val="4"/>
                <c:pt idx="0">
                  <c:v>Open</c:v>
                </c:pt>
                <c:pt idx="1">
                  <c:v>Closed in 1 Day</c:v>
                </c:pt>
                <c:pt idx="2">
                  <c:v>Closed in 1 Wk</c:v>
                </c:pt>
                <c:pt idx="3">
                  <c:v>Closed &gt; 1 Wk</c:v>
                </c:pt>
              </c:strCache>
            </c:strRef>
          </c:cat>
          <c:val>
            <c:numRef>
              <c:f>Data!$B$3:$E$3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6B-406C-8C4F-B3447C46647D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1000" b="1" i="0" baseline="0"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Data!$B$1:$E$1</c:f>
              <c:strCache>
                <c:ptCount val="4"/>
                <c:pt idx="0">
                  <c:v>Open</c:v>
                </c:pt>
                <c:pt idx="1">
                  <c:v>Closed in 1 Day</c:v>
                </c:pt>
                <c:pt idx="2">
                  <c:v>Closed in 1 Wk</c:v>
                </c:pt>
                <c:pt idx="3">
                  <c:v>Closed &gt; 1 Wk</c:v>
                </c:pt>
              </c:strCache>
            </c:strRef>
          </c:cat>
          <c:val>
            <c:numRef>
              <c:f>Data!$B$4:$E$4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6B-406C-8C4F-B3447C466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32064"/>
        <c:axId val="45833600"/>
      </c:barChart>
      <c:catAx>
        <c:axId val="45832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4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583360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45833600"/>
        <c:scaling>
          <c:orientation val="minMax"/>
          <c:max val="5"/>
          <c:min val="0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FFFFFF"/>
            </a:solidFill>
            <a:prstDash val="solid"/>
          </a:ln>
        </c:spPr>
        <c:txPr>
          <a:bodyPr rot="0" vert="horz"/>
          <a:lstStyle/>
          <a:p>
            <a:pPr>
              <a:defRPr sz="947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5832064"/>
        <c:crosses val="autoZero"/>
        <c:crossBetween val="between"/>
        <c:majorUnit val="1"/>
        <c:minorUnit val="1"/>
      </c:valAx>
      <c:spPr>
        <a:solidFill>
          <a:srgbClr val="4884C4"/>
        </a:solidFill>
        <a:ln w="3175">
          <a:solidFill>
            <a:srgbClr val="000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718446601941797"/>
          <c:y val="0.24223602484472101"/>
          <c:w val="0.137864077669903"/>
          <c:h val="0.38509316770186303"/>
        </c:manualLayout>
      </c:layout>
      <c:overlay val="0"/>
      <c:spPr>
        <a:solidFill>
          <a:srgbClr val="FFFFFF"/>
        </a:solidFill>
        <a:ln w="3175">
          <a:solidFill>
            <a:srgbClr val="666699"/>
          </a:solidFill>
          <a:prstDash val="solid"/>
        </a:ln>
      </c:spPr>
      <c:txPr>
        <a:bodyPr/>
        <a:lstStyle/>
        <a:p>
          <a:pPr>
            <a:defRPr sz="86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47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4207556480508059"/>
          <c:y val="0.10178112351340698"/>
          <c:w val="0.74382716049382902"/>
          <c:h val="0.8905852417302779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% Complete</c:v>
                </c:pt>
              </c:strCache>
            </c:strRef>
          </c:tx>
          <c:spPr>
            <a:solidFill>
              <a:srgbClr val="003399"/>
            </a:solidFill>
            <a:ln w="3171">
              <a:solidFill>
                <a:srgbClr val="000000"/>
              </a:solidFill>
              <a:prstDash val="solid"/>
            </a:ln>
          </c:spPr>
          <c:invertIfNegative val="0"/>
          <c:dLbls>
            <c:spPr>
              <a:noFill/>
              <a:ln w="25370">
                <a:noFill/>
              </a:ln>
            </c:spPr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Data!$A$2:$A$13</c:f>
              <c:strCache>
                <c:ptCount val="12"/>
                <c:pt idx="0">
                  <c:v>Project Startup</c:v>
                </c:pt>
                <c:pt idx="1">
                  <c:v>Pgm Sprint 1: Pilot the Helpdesk</c:v>
                </c:pt>
                <c:pt idx="2">
                  <c:v>Pgm Sprint 2: PoC Exec/Assess; Scale Helpdesk</c:v>
                </c:pt>
                <c:pt idx="3">
                  <c:v>Pgm Sprint 3: Draft Processes</c:v>
                </c:pt>
                <c:pt idx="4">
                  <c:v>Dev Sprint 1: PoC API (online reg)</c:v>
                </c:pt>
                <c:pt idx="5">
                  <c:v>Pgm Sprint 4: Tune Service</c:v>
                </c:pt>
                <c:pt idx="6">
                  <c:v>Dev Sprint 2: Iteratively Dev/Test API</c:v>
                </c:pt>
                <c:pt idx="7">
                  <c:v>Pgm Sprint 5: Design metrics</c:v>
                </c:pt>
                <c:pt idx="8">
                  <c:v>Dev Sprint 2: Sec non-functional ctrls/hardening</c:v>
                </c:pt>
                <c:pt idx="9">
                  <c:v>Pgm Sprint 6: Refine processes &amp; tune svc</c:v>
                </c:pt>
                <c:pt idx="10">
                  <c:v>Dev Sprint 3: Respond to tuning changes</c:v>
                </c:pt>
                <c:pt idx="11">
                  <c:v>Program Sprint 7: Document controls &amp; establish metrics monitoring</c:v>
                </c:pt>
              </c:strCache>
            </c:strRef>
          </c:cat>
          <c:val>
            <c:numRef>
              <c:f>Data!$B$2:$B$13</c:f>
              <c:numCache>
                <c:formatCode>0%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7-4B57-9281-02535100DF49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% Remaining</c:v>
                </c:pt>
              </c:strCache>
            </c:strRef>
          </c:tx>
          <c:spPr>
            <a:solidFill>
              <a:srgbClr val="FFFFFF"/>
            </a:solidFill>
            <a:ln w="3171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Data!$A$2:$A$13</c:f>
              <c:strCache>
                <c:ptCount val="12"/>
                <c:pt idx="0">
                  <c:v>Project Startup</c:v>
                </c:pt>
                <c:pt idx="1">
                  <c:v>Pgm Sprint 1: Pilot the Helpdesk</c:v>
                </c:pt>
                <c:pt idx="2">
                  <c:v>Pgm Sprint 2: PoC Exec/Assess; Scale Helpdesk</c:v>
                </c:pt>
                <c:pt idx="3">
                  <c:v>Pgm Sprint 3: Draft Processes</c:v>
                </c:pt>
                <c:pt idx="4">
                  <c:v>Dev Sprint 1: PoC API (online reg)</c:v>
                </c:pt>
                <c:pt idx="5">
                  <c:v>Pgm Sprint 4: Tune Service</c:v>
                </c:pt>
                <c:pt idx="6">
                  <c:v>Dev Sprint 2: Iteratively Dev/Test API</c:v>
                </c:pt>
                <c:pt idx="7">
                  <c:v>Pgm Sprint 5: Design metrics</c:v>
                </c:pt>
                <c:pt idx="8">
                  <c:v>Dev Sprint 2: Sec non-functional ctrls/hardening</c:v>
                </c:pt>
                <c:pt idx="9">
                  <c:v>Pgm Sprint 6: Refine processes &amp; tune svc</c:v>
                </c:pt>
                <c:pt idx="10">
                  <c:v>Dev Sprint 3: Respond to tuning changes</c:v>
                </c:pt>
                <c:pt idx="11">
                  <c:v>Program Sprint 7: Document controls &amp; establish metrics monitoring</c:v>
                </c:pt>
              </c:strCache>
            </c:strRef>
          </c:cat>
          <c:val>
            <c:numRef>
              <c:f>Data!$C$2:$C$13</c:f>
              <c:numCache>
                <c:formatCode>0%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B7-4B57-9281-02535100D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475584"/>
        <c:axId val="93477120"/>
      </c:barChart>
      <c:catAx>
        <c:axId val="93475584"/>
        <c:scaling>
          <c:orientation val="maxMin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ln w="317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3477120"/>
        <c:crosses val="autoZero"/>
        <c:auto val="0"/>
        <c:lblAlgn val="ctr"/>
        <c:lblOffset val="100"/>
        <c:tickMarkSkip val="1"/>
        <c:noMultiLvlLbl val="0"/>
      </c:catAx>
      <c:valAx>
        <c:axId val="93477120"/>
        <c:scaling>
          <c:orientation val="minMax"/>
        </c:scaling>
        <c:delete val="0"/>
        <c:axPos val="t"/>
        <c:numFmt formatCode="0%" sourceLinked="1"/>
        <c:majorTickMark val="cross"/>
        <c:minorTickMark val="none"/>
        <c:tickLblPos val="nextTo"/>
        <c:spPr>
          <a:ln w="317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3475584"/>
        <c:crosses val="autoZero"/>
        <c:crossBetween val="between"/>
      </c:valAx>
      <c:spPr>
        <a:solidFill>
          <a:srgbClr val="4884C4"/>
        </a:solidFill>
        <a:ln w="317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99" b="1" i="0" u="none" strike="noStrike" baseline="0">
          <a:solidFill>
            <a:schemeClr val="tx1"/>
          </a:solidFill>
          <a:latin typeface="Calibri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8239508700103E-2"/>
          <c:y val="0.23529411764705899"/>
          <c:w val="0.92732855680655102"/>
          <c:h val="0.712418300653596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Data!$A$9</c:f>
              <c:strCache>
                <c:ptCount val="1"/>
                <c:pt idx="0">
                  <c:v>Hours Incurred</c:v>
                </c:pt>
              </c:strCache>
            </c:strRef>
          </c:tx>
          <c:spPr>
            <a:solidFill>
              <a:srgbClr val="003399"/>
            </a:solidFill>
            <a:ln w="3170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 sz="900" b="1" i="0" u="none" strike="noStrike" baseline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</a:defRPr>
                    </a:pPr>
                    <a:fld id="{1BF4C5F4-2572-487D-AC05-E346F54AAEE8}" type="CELLRANGE">
                      <a:rPr lang="en-US" sz="900">
                        <a:solidFill>
                          <a:schemeClr val="tx1"/>
                        </a:solidFill>
                      </a:rPr>
                      <a:pPr>
                        <a:defRPr sz="900" b="1" i="0" u="none" strike="noStrike" baseline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defRPr>
                      </a:pPr>
                      <a:t>[CELLRANGE]</a:t>
                    </a:fld>
                    <a:endParaRPr lang="en-US" sz="900" baseline="0">
                      <a:solidFill>
                        <a:schemeClr val="tx1"/>
                      </a:solidFill>
                    </a:endParaRPr>
                  </a:p>
                  <a:p>
                    <a:pPr>
                      <a:defRPr sz="900" b="1" i="0" u="none" strike="noStrike" baseline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</a:defRPr>
                    </a:pPr>
                    <a:fld id="{8FF6C8CB-B068-462B-AB6C-99102E304FDE}" type="SERIESNAME">
                      <a:rPr lang="en-US" sz="900">
                        <a:solidFill>
                          <a:schemeClr val="tx1"/>
                        </a:solidFill>
                      </a:rPr>
                      <a:pPr>
                        <a:defRPr sz="900" b="1" i="0" u="none" strike="noStrike" baseline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defRPr>
                      </a:pPr>
                      <a:t>[SERIES NAME]</a:t>
                    </a:fld>
                    <a:endParaRPr lang="en-CA"/>
                  </a:p>
                </c:rich>
              </c:tx>
              <c:numFmt formatCode="General" sourceLinked="0"/>
              <c:spPr>
                <a:noFill/>
                <a:ln w="25360">
                  <a:noFill/>
                </a:ln>
              </c:spPr>
              <c:dLblPos val="inBase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155600539496108"/>
                      <c:h val="0.464139384670666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B80-4739-B670-8CC644516027}"/>
                </c:ext>
              </c:extLst>
            </c:dLbl>
            <c:numFmt formatCode="General" sourceLinked="0"/>
            <c:spPr>
              <a:noFill/>
              <a:ln w="25360">
                <a:noFill/>
              </a:ln>
            </c:spPr>
            <c:txPr>
              <a:bodyPr/>
              <a:lstStyle/>
              <a:p>
                <a:pPr>
                  <a:defRPr sz="998" b="1" i="0" u="none" strike="noStrike" baseline="0">
                    <a:solidFill>
                      <a:schemeClr val="bg1"/>
                    </a:solidFill>
                    <a:latin typeface="+mn-lt"/>
                    <a:ea typeface="Arial"/>
                    <a:cs typeface="Arial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Data!$B$9</c:f>
              <c:numCache>
                <c:formatCode>0.0</c:formatCode>
                <c:ptCount val="1"/>
                <c:pt idx="0">
                  <c:v>284.5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Data!$B$9</c15:f>
                <c15:dlblRangeCache>
                  <c:ptCount val="1"/>
                  <c:pt idx="0">
                    <c:v>284.5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8B80-4739-B670-8CC644516027}"/>
            </c:ext>
          </c:extLst>
        </c:ser>
        <c:ser>
          <c:idx val="1"/>
          <c:order val="1"/>
          <c:tx>
            <c:strRef>
              <c:f>Data!$A$10</c:f>
              <c:strCache>
                <c:ptCount val="1"/>
                <c:pt idx="0">
                  <c:v>Estimated Hours Remaining</c:v>
                </c:pt>
              </c:strCache>
            </c:strRef>
          </c:tx>
          <c:spPr>
            <a:solidFill>
              <a:srgbClr val="D7D2FA"/>
            </a:solidFill>
            <a:ln w="3170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53AC274-88FB-4C2A-A65F-617F7FA0C52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54AE91CF-696D-40A8-BCA2-DCBF544CB159}" type="SERIESNAME">
                      <a:rPr lang="en-US"/>
                      <a:pPr/>
                      <a:t>[SERIES NAME]</a:t>
                    </a:fld>
                    <a:endParaRPr lang="en-CA"/>
                  </a:p>
                </c:rich>
              </c:tx>
              <c:dLblPos val="inEnd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08555345770372"/>
                      <c:h val="0.36960075020924354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B80-4739-B670-8CC644516027}"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0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Data!$B$10</c:f>
              <c:numCache>
                <c:formatCode>#,##0.0</c:formatCode>
                <c:ptCount val="1"/>
                <c:pt idx="0">
                  <c:v>5646.5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Data!$B$10</c15:f>
                <c15:dlblRangeCache>
                  <c:ptCount val="1"/>
                  <c:pt idx="0">
                    <c:v>5,646.5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8B80-4739-B670-8CC644516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538944"/>
        <c:axId val="93548928"/>
      </c:barChart>
      <c:catAx>
        <c:axId val="93538944"/>
        <c:scaling>
          <c:orientation val="maxMin"/>
        </c:scaling>
        <c:delete val="1"/>
        <c:axPos val="l"/>
        <c:majorTickMark val="out"/>
        <c:minorTickMark val="none"/>
        <c:tickLblPos val="nextTo"/>
        <c:crossAx val="93548928"/>
        <c:crosses val="autoZero"/>
        <c:auto val="0"/>
        <c:lblAlgn val="ctr"/>
        <c:lblOffset val="100"/>
        <c:noMultiLvlLbl val="0"/>
      </c:catAx>
      <c:valAx>
        <c:axId val="93548928"/>
        <c:scaling>
          <c:orientation val="minMax"/>
          <c:max val="1"/>
        </c:scaling>
        <c:delete val="0"/>
        <c:axPos val="t"/>
        <c:numFmt formatCode="0%" sourceLinked="0"/>
        <c:majorTickMark val="out"/>
        <c:minorTickMark val="none"/>
        <c:tickLblPos val="nextTo"/>
        <c:spPr>
          <a:ln w="317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98" b="0" i="0" u="none" strike="noStrike" baseline="0">
                <a:solidFill>
                  <a:schemeClr val="tx1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93538944"/>
        <c:crosses val="autoZero"/>
        <c:crossBetween val="between"/>
        <c:majorUnit val="0.1"/>
        <c:minorUnit val="0.05"/>
      </c:valAx>
      <c:spPr>
        <a:solidFill>
          <a:srgbClr val="4884C4"/>
        </a:solidFill>
        <a:ln w="317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83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753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38238" y="698500"/>
            <a:ext cx="4581525" cy="3492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7" tIns="45708" rIns="91417" bIns="45708"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AC2D-DC31-4CB3-A679-DE38728B1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87F6-3191-452F-984C-6D385791AD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292948"/>
            <a:ext cx="216027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292948"/>
            <a:ext cx="632079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C56B-E4F5-4052-BDD0-14122A43F0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A230-74EE-47DF-8FA2-190AD19414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4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5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3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9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2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5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8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3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4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D02B-67FD-4C1D-9F58-F1004B187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706880"/>
            <a:ext cx="4240530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1EEF-9EFA-4F66-85AD-152F47F98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4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67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637454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306" indent="0">
              <a:buNone/>
              <a:defRPr sz="2100" b="1"/>
            </a:lvl2pPr>
            <a:lvl3pPr marL="966612" indent="0">
              <a:buNone/>
              <a:defRPr sz="1900" b="1"/>
            </a:lvl3pPr>
            <a:lvl4pPr marL="1449918" indent="0">
              <a:buNone/>
              <a:defRPr sz="1700" b="1"/>
            </a:lvl4pPr>
            <a:lvl5pPr marL="1933224" indent="0">
              <a:buNone/>
              <a:defRPr sz="1700" b="1"/>
            </a:lvl5pPr>
            <a:lvl6pPr marL="2416531" indent="0">
              <a:buNone/>
              <a:defRPr sz="1700" b="1"/>
            </a:lvl6pPr>
            <a:lvl7pPr marL="2899837" indent="0">
              <a:buNone/>
              <a:defRPr sz="1700" b="1"/>
            </a:lvl7pPr>
            <a:lvl8pPr marL="3383143" indent="0">
              <a:buNone/>
              <a:defRPr sz="1700" b="1"/>
            </a:lvl8pPr>
            <a:lvl9pPr marL="38664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319867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1D9D6-1D7B-47BB-8E6D-9B9AED307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0BB7-2809-4D5F-B196-5A263B0B0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CCC7-EA1F-4A52-8EEB-89C6FB7B6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4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1530774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D9EC-7A7C-4A76-A096-34C68327C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5120640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306" indent="0">
              <a:buNone/>
              <a:defRPr sz="3000"/>
            </a:lvl2pPr>
            <a:lvl3pPr marL="966612" indent="0">
              <a:buNone/>
              <a:defRPr sz="2500"/>
            </a:lvl3pPr>
            <a:lvl4pPr marL="1449918" indent="0">
              <a:buNone/>
              <a:defRPr sz="2100"/>
            </a:lvl4pPr>
            <a:lvl5pPr marL="1933224" indent="0">
              <a:buNone/>
              <a:defRPr sz="2100"/>
            </a:lvl5pPr>
            <a:lvl6pPr marL="2416531" indent="0">
              <a:buNone/>
              <a:defRPr sz="2100"/>
            </a:lvl6pPr>
            <a:lvl7pPr marL="2899837" indent="0">
              <a:buNone/>
              <a:defRPr sz="2100"/>
            </a:lvl7pPr>
            <a:lvl8pPr marL="3383143" indent="0">
              <a:buNone/>
              <a:defRPr sz="2100"/>
            </a:lvl8pPr>
            <a:lvl9pPr marL="386644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5725161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306" indent="0">
              <a:buNone/>
              <a:defRPr sz="1300"/>
            </a:lvl2pPr>
            <a:lvl3pPr marL="966612" indent="0">
              <a:buNone/>
              <a:defRPr sz="1100"/>
            </a:lvl3pPr>
            <a:lvl4pPr marL="1449918" indent="0">
              <a:buNone/>
              <a:defRPr sz="1000"/>
            </a:lvl4pPr>
            <a:lvl5pPr marL="1933224" indent="0">
              <a:buNone/>
              <a:defRPr sz="1000"/>
            </a:lvl5pPr>
            <a:lvl6pPr marL="2416531" indent="0">
              <a:buNone/>
              <a:defRPr sz="1000"/>
            </a:lvl6pPr>
            <a:lvl7pPr marL="2899837" indent="0">
              <a:buNone/>
              <a:defRPr sz="1000"/>
            </a:lvl7pPr>
            <a:lvl8pPr marL="3383143" indent="0">
              <a:buNone/>
              <a:defRPr sz="1000"/>
            </a:lvl8pPr>
            <a:lvl9pPr marL="386644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53D0-7C15-1446-80B2-44EE0E9A988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8C807-8C13-9B46-A853-F5647E3A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4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7"/>
            <a:ext cx="30403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B7DC-ADA0-4D64-A671-B74776915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8330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80" indent="-362480" algn="l" defTabSz="483306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72" indent="-302066" algn="l" defTabSz="483306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483306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483306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483306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483306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4833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1328" y="76200"/>
            <a:ext cx="3048000" cy="1754326"/>
          </a:xfrm>
          <a:prstGeom prst="rect">
            <a:avLst/>
          </a:prstGeom>
          <a:solidFill>
            <a:srgbClr val="4B8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3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664214"/>
              </p:ext>
            </p:extLst>
          </p:nvPr>
        </p:nvGraphicFramePr>
        <p:xfrm>
          <a:off x="4702175" y="0"/>
          <a:ext cx="4902200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340" name="Picture 70" descr="j0432651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3525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61050"/>
            <a:ext cx="28225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838" tIns="47625" rIns="96838" bIns="47625">
            <a:spAutoFit/>
          </a:bodyPr>
          <a:lstStyle/>
          <a:p>
            <a:pPr defTabSz="1008063" eaLnBrk="0" hangingPunct="0"/>
            <a:r>
              <a:rPr lang="en-US" sz="1800" b="1" u="sng" dirty="0">
                <a:solidFill>
                  <a:srgbClr val="003399"/>
                </a:solidFill>
                <a:latin typeface="Cambria" pitchFamily="18" charset="0"/>
              </a:rPr>
              <a:t>PROJECT FLASH REPORT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7938" y="283477"/>
            <a:ext cx="3124200" cy="15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7625" rIns="96838" bIns="47625">
            <a:spAutoFit/>
          </a:bodyPr>
          <a:lstStyle/>
          <a:p>
            <a:pPr defTabSz="1008063" eaLnBrk="0" hangingPunct="0">
              <a:lnSpc>
                <a:spcPct val="130000"/>
              </a:lnSpc>
              <a:tabLst>
                <a:tab pos="960438" algn="l"/>
              </a:tabLst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Project: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Identity Proofing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Soltuion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defTabSz="1008063" eaLnBrk="0" hangingPunct="0">
              <a:lnSpc>
                <a:spcPct val="130000"/>
              </a:lnSpc>
              <a:tabLst>
                <a:tab pos="960438" algn="l"/>
              </a:tabLst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Client Executive: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V.Jay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LaRosa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defTabSz="1008063" eaLnBrk="0" hangingPunct="0">
              <a:lnSpc>
                <a:spcPct val="130000"/>
              </a:lnSpc>
              <a:tabLst>
                <a:tab pos="960438" algn="l"/>
              </a:tabLst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OpenSky Manager: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John Clay</a:t>
            </a:r>
          </a:p>
          <a:p>
            <a:pPr defTabSz="1008063" eaLnBrk="0" hangingPunct="0">
              <a:lnSpc>
                <a:spcPct val="130000"/>
              </a:lnSpc>
              <a:tabLst>
                <a:tab pos="960438" algn="l"/>
              </a:tabLst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OpenSky Consultant(s):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Faith Vicinanza / PM; Michael Zygma / SA</a:t>
            </a:r>
            <a:r>
              <a:rPr lang="en-US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Gautham Ravi / BA;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defTabSz="1008063" eaLnBrk="0" hangingPunct="0">
              <a:lnSpc>
                <a:spcPct val="130000"/>
              </a:lnSpc>
              <a:tabLst>
                <a:tab pos="960438" algn="l"/>
              </a:tabLst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Period Ending: </a:t>
            </a:r>
            <a:r>
              <a:rPr lang="en-US" dirty="0">
                <a:solidFill>
                  <a:srgbClr val="CCCCFA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05-20-2106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5029200" y="0"/>
            <a:ext cx="360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ambria" pitchFamily="18" charset="0"/>
              </a:rPr>
              <a:t>ISSUES MANAGEMENT ACTIVITY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11738" y="3078963"/>
            <a:ext cx="2405851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400" b="1" cap="small" dirty="0">
                <a:latin typeface="Cambria"/>
                <a:ea typeface="+mn-ea"/>
                <a:cs typeface="Cambria"/>
              </a:rPr>
              <a:t>F. Work plan Status Update:</a:t>
            </a:r>
          </a:p>
        </p:txBody>
      </p:sp>
      <p:sp>
        <p:nvSpPr>
          <p:cNvPr id="14349" name="Rectangle 22"/>
          <p:cNvSpPr>
            <a:spLocks noChangeArrowheads="1"/>
          </p:cNvSpPr>
          <p:nvPr/>
        </p:nvSpPr>
        <p:spPr bwMode="auto">
          <a:xfrm>
            <a:off x="3048000" y="303213"/>
            <a:ext cx="99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 b="1">
                <a:latin typeface="Cambria" pitchFamily="18" charset="0"/>
              </a:rPr>
              <a:t>GENERAL</a:t>
            </a:r>
            <a:br>
              <a:rPr lang="en-US" sz="1400" b="1">
                <a:latin typeface="Cambria" pitchFamily="18" charset="0"/>
              </a:rPr>
            </a:br>
            <a:r>
              <a:rPr lang="en-US" sz="1400" b="1">
                <a:latin typeface="Cambria" pitchFamily="18" charset="0"/>
              </a:rPr>
              <a:t>STATUS:</a:t>
            </a:r>
          </a:p>
        </p:txBody>
      </p:sp>
      <p:sp>
        <p:nvSpPr>
          <p:cNvPr id="14350" name="Rectangle 23"/>
          <p:cNvSpPr>
            <a:spLocks noChangeArrowheads="1"/>
          </p:cNvSpPr>
          <p:nvPr/>
        </p:nvSpPr>
        <p:spPr bwMode="auto">
          <a:xfrm>
            <a:off x="2895600" y="735013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8000"/>
                </a:solidFill>
                <a:latin typeface="Cambria" pitchFamily="18" charset="0"/>
              </a:rPr>
              <a:t>GREEN</a:t>
            </a:r>
          </a:p>
        </p:txBody>
      </p:sp>
      <p:sp>
        <p:nvSpPr>
          <p:cNvPr id="14351" name="AutoShape 24"/>
          <p:cNvSpPr>
            <a:spLocks noChangeArrowheads="1"/>
          </p:cNvSpPr>
          <p:nvPr/>
        </p:nvSpPr>
        <p:spPr bwMode="auto">
          <a:xfrm>
            <a:off x="4419600" y="774700"/>
            <a:ext cx="368300" cy="292100"/>
          </a:xfrm>
          <a:prstGeom prst="leftArrow">
            <a:avLst>
              <a:gd name="adj1" fmla="val 50000"/>
              <a:gd name="adj2" fmla="val 63038"/>
            </a:avLst>
          </a:prstGeom>
          <a:solidFill>
            <a:srgbClr val="545A9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536166"/>
              </p:ext>
            </p:extLst>
          </p:nvPr>
        </p:nvGraphicFramePr>
        <p:xfrm>
          <a:off x="4910138" y="3392564"/>
          <a:ext cx="4660900" cy="331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4910138" y="1443038"/>
            <a:ext cx="4354512" cy="31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838" tIns="47625" rIns="96838" bIns="47625">
            <a:spAutoFit/>
          </a:bodyPr>
          <a:lstStyle/>
          <a:p>
            <a:pPr defTabSz="1008063" eaLnBrk="0" hangingPunct="0">
              <a:defRPr/>
            </a:pPr>
            <a:r>
              <a:rPr lang="en-US" sz="1400" b="1" cap="small" dirty="0">
                <a:latin typeface="Cambria"/>
                <a:ea typeface="+mn-ea"/>
                <a:cs typeface="Cambria"/>
              </a:rPr>
              <a:t>E. Budget to Actual:  Total Est. Project Hours 5931</a:t>
            </a:r>
          </a:p>
        </p:txBody>
      </p:sp>
      <p:sp>
        <p:nvSpPr>
          <p:cNvPr id="14356" name="Rectangle 72"/>
          <p:cNvSpPr>
            <a:spLocks noChangeArrowheads="1"/>
          </p:cNvSpPr>
          <p:nvPr/>
        </p:nvSpPr>
        <p:spPr bwMode="auto">
          <a:xfrm>
            <a:off x="76200" y="7010400"/>
            <a:ext cx="1171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latin typeface="Calibri" pitchFamily="34" charset="0"/>
                <a:cs typeface="Calibri" pitchFamily="34" charset="0"/>
              </a:rPr>
              <a:t>Client</a:t>
            </a:r>
            <a:r>
              <a:rPr lang="en-US" sz="1000">
                <a:latin typeface="Calibri" pitchFamily="34" charset="0"/>
                <a:cs typeface="Calibri" pitchFamily="34" charset="0"/>
              </a:rPr>
              <a:t> </a:t>
            </a:r>
            <a:r>
              <a:rPr lang="en-US" sz="1000" b="1">
                <a:latin typeface="Calibri" pitchFamily="34" charset="0"/>
                <a:cs typeface="Calibri" pitchFamily="34" charset="0"/>
              </a:rP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39688"/>
            <a:ext cx="4808538" cy="265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+mn-lt"/>
              </a:rPr>
              <a:t>A. Key Activities and Occurrences This Period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OpenSky team members </a:t>
            </a:r>
            <a:r>
              <a:rPr lang="en-US" sz="1100" dirty="0" err="1">
                <a:latin typeface="+mn-lt"/>
              </a:rPr>
              <a:t>onboarded</a:t>
            </a:r>
            <a:r>
              <a:rPr lang="en-US" sz="1100" dirty="0">
                <a:latin typeface="+mn-lt"/>
              </a:rPr>
              <a:t> (PM and 2 Sec </a:t>
            </a:r>
            <a:r>
              <a:rPr lang="en-US" sz="1100" dirty="0" err="1">
                <a:latin typeface="+mn-lt"/>
              </a:rPr>
              <a:t>Arch.s</a:t>
            </a:r>
            <a:r>
              <a:rPr lang="en-US" sz="1100" dirty="0">
                <a:latin typeface="+mn-lt"/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Identified initial requirements and limitations for tactical portal and federated access, as well as long term service based API calls for registration use.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Gained insight to ADP security standards related to project.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Drafted Project Plan, vetted and tracked </a:t>
            </a:r>
            <a:r>
              <a:rPr lang="en-US" sz="1100" dirty="0" err="1">
                <a:latin typeface="+mn-lt"/>
              </a:rPr>
              <a:t>Spint</a:t>
            </a:r>
            <a:r>
              <a:rPr lang="en-US" sz="1100" dirty="0">
                <a:latin typeface="+mn-lt"/>
              </a:rPr>
              <a:t> 1 activities, place holders established for Sprint 2 activities.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Drove Questions and Configuration Settings for the ADP/</a:t>
            </a:r>
            <a:r>
              <a:rPr lang="en-US" sz="1100" dirty="0" err="1">
                <a:latin typeface="+mn-lt"/>
              </a:rPr>
              <a:t>IDology</a:t>
            </a:r>
            <a:r>
              <a:rPr lang="en-US" sz="1100" dirty="0">
                <a:latin typeface="+mn-lt"/>
              </a:rPr>
              <a:t> Identity Proofing Portal to enable CSRs on 5/20.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Provided support for Development Team responsible for building Identity Proofing calls to the </a:t>
            </a:r>
            <a:r>
              <a:rPr lang="en-US" sz="1100" dirty="0" err="1">
                <a:latin typeface="+mn-lt"/>
              </a:rPr>
              <a:t>IDology</a:t>
            </a:r>
            <a:r>
              <a:rPr lang="en-US" sz="1100" dirty="0">
                <a:latin typeface="+mn-lt"/>
              </a:rPr>
              <a:t> service APIs.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Assisted in resolving interface and coding questions between ADP and </a:t>
            </a:r>
            <a:r>
              <a:rPr lang="en-US" sz="1100" dirty="0" err="1">
                <a:latin typeface="+mn-lt"/>
              </a:rPr>
              <a:t>IDology</a:t>
            </a:r>
            <a:r>
              <a:rPr lang="en-US" sz="1100" dirty="0">
                <a:latin typeface="+mn-lt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Engaging with Development Team on design.  Began 5/19.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Scheduled training of CSRs.</a:t>
            </a:r>
            <a:endParaRPr lang="en-US" sz="1100" b="1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419600"/>
            <a:ext cx="4846638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+mj-lt"/>
              </a:rPr>
              <a:t>B.</a:t>
            </a:r>
            <a:r>
              <a:rPr lang="en-US" sz="1400" b="1" dirty="0">
                <a:latin typeface="+mn-lt"/>
              </a:rPr>
              <a:t>  Key Activities and Occurrences for Next Period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Complete draft Project Plan – baseline it with ADP.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Assist ADP with onboarding and training remaining CSR population.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Engage more with Architecture and Development contacts to fully understand methodology used in project delivery to enhance security components.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Provide recommendations and support for a successful implementation and operation of ADP’s  Identity Proofing components within IDM.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Manage status calls and ensure robust communications across all teams.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733770"/>
            <a:ext cx="4648200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+mj-lt"/>
              </a:rPr>
              <a:t>C.  Planned Work Products: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Business Design and Technical Design documentation (ADP w/ support from OpenSky)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Baselined project plan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Status reports, meeting minutes.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544169"/>
            <a:ext cx="556260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latin typeface="+mj-lt"/>
              </a:rPr>
              <a:t>D.  Key Issues: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latin typeface="+mn-lt"/>
              </a:rPr>
              <a:t>Project velocity requires diligence and strong participation from all stakeholders.</a:t>
            </a:r>
          </a:p>
        </p:txBody>
      </p:sp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6812756"/>
            <a:ext cx="1619250" cy="395287"/>
          </a:xfrm>
          <a:prstGeom prst="rect">
            <a:avLst/>
          </a:prstGeom>
        </p:spPr>
      </p:pic>
      <p:graphicFrame>
        <p:nvGraphicFramePr>
          <p:cNvPr id="27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29982"/>
              </p:ext>
            </p:extLst>
          </p:nvPr>
        </p:nvGraphicFramePr>
        <p:xfrm>
          <a:off x="4787900" y="1820051"/>
          <a:ext cx="4713287" cy="91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Right Arrow 6"/>
          <p:cNvSpPr/>
          <p:nvPr/>
        </p:nvSpPr>
        <p:spPr>
          <a:xfrm rot="10800000">
            <a:off x="4990134" y="2286000"/>
            <a:ext cx="267666" cy="1387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90134" y="2819400"/>
            <a:ext cx="423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Based on est. project hours, OpenSky has realized a 5% completion rate.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02A114737F942AD3846B0908F01A8" ma:contentTypeVersion="0" ma:contentTypeDescription="Create a new document." ma:contentTypeScope="" ma:versionID="31d70fedd917bd3a17cb5fc6bbf557e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0423CB-3DDC-4442-99A5-01E646CC59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B3C1B-EFE3-4052-8192-BE7C930442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C75546-CBEC-4656-9DD0-21CC20F5A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7282</TotalTime>
  <Words>356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</dc:creator>
  <cp:lastModifiedBy>GAUTHAM SRINIVAS RAVI NAGARAJAN</cp:lastModifiedBy>
  <cp:revision>207</cp:revision>
  <cp:lastPrinted>1999-07-29T16:25:33Z</cp:lastPrinted>
  <dcterms:created xsi:type="dcterms:W3CDTF">2001-02-03T02:34:21Z</dcterms:created>
  <dcterms:modified xsi:type="dcterms:W3CDTF">2024-05-02T17:27:01Z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0x01010027302A114737F942AD3846B0908F01A8</vt:lpwstr>
  </property>
</Properties>
</file>