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9144000" cy="5143500"/>
  <p:notesSz cx="6858000" cy="9144000"/>
  <p:embeddedFontLst>
    <p:embeddedFont>
      <p:font typeface="Roboto" panose="020000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lang="en-GB" sz="10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Finding Parallel Edges using Incidence Matrix of a Directed Graph</a:t>
            </a:r>
            <a:endParaRPr lang="en-GB"/>
          </a:p>
        </p:txBody>
      </p:sp>
      <p:sp>
        <p:nvSpPr>
          <p:cNvPr id="86" name="Shape 86"/>
          <p:cNvSpPr txBox="1"/>
          <p:nvPr>
            <p:ph type="subTitle" idx="1"/>
          </p:nvPr>
        </p:nvSpPr>
        <p:spPr>
          <a:xfrm>
            <a:off x="2236388" y="31604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Assignment 1 - Topics in Graph Theory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  <a:endParaRPr lang="en-GB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92" name="Shape 92"/>
          <p:cNvSpPr txBox="1"/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-GB" sz="1400"/>
              <a:t>Given a graph G = (V, E), the problem is to find the representation for incidence matrix of a directed graph and identify all parallel edges when the graph is seen as a directed graph and when it is seen as undirected graph. 				</a:t>
            </a:r>
            <a:endParaRPr lang="en-GB" sz="140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-GB" sz="1400"/>
              <a:t>The parallel edges are those edges which share the same pair of end point vertices.																	</a:t>
            </a:r>
            <a:endParaRPr lang="en-GB" sz="140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-GB" sz="1400"/>
              <a:t>In case of directed graph, these are of two types :</a:t>
            </a:r>
            <a:endParaRPr lang="en-GB" sz="140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 sz="1000"/>
              <a:t>Parallel</a:t>
            </a:r>
            <a:endParaRPr lang="en-GB" sz="100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 sz="1000"/>
              <a:t>Anti-Parallel																</a:t>
            </a:r>
            <a:endParaRPr lang="en-GB" sz="100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-GB" sz="1400"/>
              <a:t>The Incidence matrix for a directed graph is an N*M matrix  where N = no. of vertices and M = no. of edges in the graph.		</a:t>
            </a:r>
            <a:r>
              <a:rPr lang="en-GB"/>
              <a:t>			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Incidence Matrix and Parallel Edges</a:t>
            </a:r>
            <a:endParaRPr lang="en-GB"/>
          </a:p>
        </p:txBody>
      </p:sp>
      <p:sp>
        <p:nvSpPr>
          <p:cNvPr id="98" name="Shape 98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buChar char="➢"/>
            </a:pPr>
            <a:r>
              <a:rPr lang="en-GB" sz="1400"/>
              <a:t>For a directed graph, the incidence matrix I</a:t>
            </a:r>
            <a:r>
              <a:rPr lang="en-GB" sz="1400" baseline="-25000"/>
              <a:t>N*M</a:t>
            </a:r>
            <a:r>
              <a:rPr lang="en-GB" sz="1400"/>
              <a:t> is a matrix such that : </a:t>
            </a:r>
            <a:endParaRPr lang="en-GB" sz="140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 sz="1000"/>
              <a:t>I[i][j]  =  1   if edge ej is coming out of vi</a:t>
            </a:r>
            <a:endParaRPr lang="en-GB" sz="1000"/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-GB" sz="1000"/>
              <a:t>I[i][j] </a:t>
            </a:r>
            <a:r>
              <a:rPr lang="en-GB" sz="1000" baseline="-25000"/>
              <a:t>  </a:t>
            </a:r>
            <a:r>
              <a:rPr lang="en-GB" sz="1000"/>
              <a:t>= -1   if edge ej is going into the node v</a:t>
            </a:r>
            <a:r>
              <a:rPr lang="en-GB" sz="1000" baseline="-25000"/>
              <a:t>i</a:t>
            </a:r>
            <a:endParaRPr lang="en-GB" sz="1000" baseline="-25000"/>
          </a:p>
          <a:p>
            <a:pPr marL="914400" lvl="1" indent="-228600" algn="just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GB" sz="1000"/>
              <a:t>I[i][j]  =  0   Otherwise							</a:t>
            </a:r>
            <a:r>
              <a:rPr lang="en-GB"/>
              <a:t>							</a:t>
            </a:r>
            <a:endParaRPr lang="en-GB"/>
          </a:p>
          <a:p>
            <a:pPr marL="228600" lvl="0" indent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/>
              <a:t>Example : In below given graph, (e</a:t>
            </a:r>
            <a:r>
              <a:rPr lang="en-GB" sz="1400" baseline="-25000"/>
              <a:t>1</a:t>
            </a:r>
            <a:r>
              <a:rPr lang="en-GB" sz="1400"/>
              <a:t>,e</a:t>
            </a:r>
            <a:r>
              <a:rPr lang="en-GB" sz="1400" baseline="-25000"/>
              <a:t>2</a:t>
            </a:r>
            <a:r>
              <a:rPr lang="en-GB" sz="1400"/>
              <a:t>) and (e</a:t>
            </a:r>
            <a:r>
              <a:rPr lang="en-US" altLang="en-GB" sz="1400" baseline="-25000"/>
              <a:t>3</a:t>
            </a:r>
            <a:r>
              <a:rPr lang="en-GB" sz="1400"/>
              <a:t>,e</a:t>
            </a:r>
            <a:r>
              <a:rPr lang="en-GB" sz="1400" baseline="-25000"/>
              <a:t>4</a:t>
            </a:r>
            <a:r>
              <a:rPr lang="en-GB" sz="1600"/>
              <a:t>) form pair of parallel edges.</a:t>
            </a:r>
            <a:endParaRPr lang="en-GB" sz="1600"/>
          </a:p>
        </p:txBody>
      </p:sp>
      <p:pic>
        <p:nvPicPr>
          <p:cNvPr id="99" name="Shape 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9455" y="3318510"/>
            <a:ext cx="3264535" cy="145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56530" y="3318510"/>
            <a:ext cx="3887470" cy="158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774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Approach 1 : (Time Complexity = N</a:t>
            </a:r>
            <a:r>
              <a:rPr lang="en-GB" baseline="30000"/>
              <a:t>2</a:t>
            </a:r>
            <a:r>
              <a:rPr lang="en-GB"/>
              <a:t>*M</a:t>
            </a:r>
            <a:r>
              <a:rPr lang="en-GB" baseline="30000"/>
              <a:t>2</a:t>
            </a:r>
            <a:r>
              <a:rPr lang="en-GB"/>
              <a:t>)</a:t>
            </a:r>
            <a:endParaRPr lang="en-GB"/>
          </a:p>
        </p:txBody>
      </p:sp>
      <p:pic>
        <p:nvPicPr>
          <p:cNvPr id="106" name="Shape 106" descr="algo1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7875" y="685200"/>
            <a:ext cx="7516400" cy="42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774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Approach 2 : (Time Complexity = N*M</a:t>
            </a:r>
            <a:r>
              <a:rPr lang="en-GB" baseline="30000"/>
              <a:t>2</a:t>
            </a:r>
            <a:r>
              <a:rPr lang="en-GB"/>
              <a:t>)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022985"/>
            <a:ext cx="7301230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85" y="77470"/>
            <a:ext cx="8723630" cy="6076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Approach </a:t>
            </a:r>
            <a:r>
              <a:rPr lang="en-US" altLang="en-GB"/>
              <a:t>3</a:t>
            </a:r>
            <a:r>
              <a:rPr lang="en-GB"/>
              <a:t> : (Time Complexity = N*M</a:t>
            </a:r>
            <a:r>
              <a:rPr lang="en-US" altLang="en-GB"/>
              <a:t>)</a:t>
            </a:r>
            <a:r>
              <a:rPr lang="en-GB"/>
              <a:t> </a:t>
            </a:r>
            <a:r>
              <a:rPr lang="en-US" altLang="en-GB"/>
              <a:t> MMM*Log( M*Log(M)</a:t>
            </a:r>
            <a:r>
              <a:rPr lang="en-GB"/>
              <a:t>)</a:t>
            </a:r>
            <a:endParaRPr lang="en-GB"/>
          </a:p>
        </p:txBody>
      </p:sp>
      <p:pic>
        <p:nvPicPr>
          <p:cNvPr id="118" name="Shape 118" descr="algo3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800" y="685200"/>
            <a:ext cx="7547699" cy="42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410210"/>
            <a:ext cx="8520430" cy="278130"/>
          </a:xfrm>
        </p:spPr>
        <p:txBody>
          <a:bodyPr/>
          <a:p>
            <a:r>
              <a:rPr spc="-165" dirty="0">
                <a:sym typeface="+mn-ea"/>
              </a:rPr>
              <a:t>Appro</a:t>
            </a:r>
            <a:r>
              <a:rPr spc="-155" dirty="0">
                <a:sym typeface="+mn-ea"/>
              </a:rPr>
              <a:t>a</a:t>
            </a:r>
            <a:r>
              <a:rPr spc="-105" dirty="0">
                <a:sym typeface="+mn-ea"/>
              </a:rPr>
              <a:t>ch</a:t>
            </a:r>
            <a:r>
              <a:rPr spc="-210" dirty="0">
                <a:sym typeface="+mn-ea"/>
              </a:rPr>
              <a:t> </a:t>
            </a:r>
            <a:r>
              <a:rPr lang="en-US" spc="-210" dirty="0">
                <a:sym typeface="+mn-ea"/>
              </a:rPr>
              <a:t>4</a:t>
            </a:r>
            <a:r>
              <a:rPr spc="-210" dirty="0">
                <a:sym typeface="+mn-ea"/>
              </a:rPr>
              <a:t> </a:t>
            </a:r>
            <a:r>
              <a:rPr spc="-229" dirty="0">
                <a:sym typeface="+mn-ea"/>
              </a:rPr>
              <a:t>:</a:t>
            </a:r>
            <a:r>
              <a:rPr spc="-210" dirty="0">
                <a:sym typeface="+mn-ea"/>
              </a:rPr>
              <a:t> </a:t>
            </a:r>
            <a:r>
              <a:rPr spc="40" dirty="0">
                <a:sym typeface="+mn-ea"/>
              </a:rPr>
              <a:t>(</a:t>
            </a:r>
            <a:r>
              <a:rPr spc="-120" dirty="0">
                <a:sym typeface="+mn-ea"/>
              </a:rPr>
              <a:t>T</a:t>
            </a:r>
            <a:r>
              <a:rPr spc="-145" dirty="0">
                <a:sym typeface="+mn-ea"/>
              </a:rPr>
              <a:t>i</a:t>
            </a:r>
            <a:r>
              <a:rPr spc="-135" dirty="0">
                <a:sym typeface="+mn-ea"/>
              </a:rPr>
              <a:t>me</a:t>
            </a:r>
            <a:r>
              <a:rPr spc="-210" dirty="0">
                <a:sym typeface="+mn-ea"/>
              </a:rPr>
              <a:t> </a:t>
            </a:r>
            <a:r>
              <a:rPr spc="-130" dirty="0">
                <a:sym typeface="+mn-ea"/>
              </a:rPr>
              <a:t>C</a:t>
            </a:r>
            <a:r>
              <a:rPr spc="-200" dirty="0">
                <a:sym typeface="+mn-ea"/>
              </a:rPr>
              <a:t>omp</a:t>
            </a:r>
            <a:r>
              <a:rPr spc="-85" dirty="0">
                <a:sym typeface="+mn-ea"/>
              </a:rPr>
              <a:t>l</a:t>
            </a:r>
            <a:r>
              <a:rPr spc="-90" dirty="0">
                <a:sym typeface="+mn-ea"/>
              </a:rPr>
              <a:t>e</a:t>
            </a:r>
            <a:r>
              <a:rPr spc="-375" dirty="0">
                <a:sym typeface="+mn-ea"/>
              </a:rPr>
              <a:t>x</a:t>
            </a:r>
            <a:r>
              <a:rPr spc="-145" dirty="0">
                <a:sym typeface="+mn-ea"/>
              </a:rPr>
              <a:t>i</a:t>
            </a:r>
            <a:r>
              <a:rPr spc="-155" dirty="0">
                <a:sym typeface="+mn-ea"/>
              </a:rPr>
              <a:t>t</a:t>
            </a:r>
            <a:r>
              <a:rPr spc="-160" dirty="0">
                <a:sym typeface="+mn-ea"/>
              </a:rPr>
              <a:t>y</a:t>
            </a:r>
            <a:r>
              <a:rPr spc="-210" dirty="0">
                <a:sym typeface="+mn-ea"/>
              </a:rPr>
              <a:t> </a:t>
            </a:r>
            <a:r>
              <a:rPr spc="-270" dirty="0">
                <a:sym typeface="+mn-ea"/>
              </a:rPr>
              <a:t>=</a:t>
            </a:r>
            <a:r>
              <a:rPr spc="-210" dirty="0">
                <a:sym typeface="+mn-ea"/>
              </a:rPr>
              <a:t> </a:t>
            </a:r>
            <a:r>
              <a:rPr spc="-95" dirty="0">
                <a:sym typeface="+mn-ea"/>
              </a:rPr>
              <a:t>N</a:t>
            </a:r>
            <a:r>
              <a:rPr spc="-165" dirty="0">
                <a:sym typeface="+mn-ea"/>
              </a:rPr>
              <a:t>*</a:t>
            </a:r>
            <a:r>
              <a:rPr spc="80" dirty="0">
                <a:sym typeface="+mn-ea"/>
              </a:rPr>
              <a:t>M</a:t>
            </a:r>
            <a:r>
              <a:rPr spc="65" dirty="0">
                <a:sym typeface="+mn-ea"/>
              </a:rPr>
              <a:t>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990600"/>
            <a:ext cx="7362825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comp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129" name="Shape 129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 panose="02000000000000000000"/>
              <a:buChar char="➢"/>
            </a:pPr>
            <a:r>
              <a:rPr lang="en-GB"/>
              <a:t>Any directed or undirected graph can be represented using incidence matrix.		</a:t>
            </a:r>
            <a:endParaRPr lang="en-GB"/>
          </a:p>
          <a:p>
            <a:pPr marL="457200" lvl="0" indent="-228600" algn="just" rtl="0">
              <a:spcBef>
                <a:spcPts val="0"/>
              </a:spcBef>
              <a:buChar char="➢"/>
            </a:pPr>
            <a:r>
              <a:rPr lang="en-GB"/>
              <a:t>This incidence Matrix can be traversed to find the parallel edges.				</a:t>
            </a:r>
            <a:endParaRPr lang="en-GB"/>
          </a:p>
          <a:p>
            <a:pPr marL="457200" lvl="0" indent="-228600" algn="just" rtl="0">
              <a:spcBef>
                <a:spcPts val="0"/>
              </a:spcBef>
              <a:buChar char="➢"/>
            </a:pPr>
            <a:r>
              <a:rPr lang="en-GB"/>
              <a:t>Three algorithms have been introduced for the same : </a:t>
            </a:r>
            <a:endParaRPr lang="en-GB"/>
          </a:p>
          <a:p>
            <a:pPr marL="914400" lvl="1" indent="-342900" algn="just" rtl="0">
              <a:spcBef>
                <a:spcPts val="0"/>
              </a:spcBef>
              <a:buSzPct val="100000"/>
              <a:buChar char="○"/>
            </a:pPr>
            <a:r>
              <a:rPr lang="en-GB" sz="1800"/>
              <a:t>Brute Force Algorithm - O(N</a:t>
            </a:r>
            <a:r>
              <a:rPr lang="en-GB" sz="1800" baseline="30000"/>
              <a:t>2</a:t>
            </a:r>
            <a:r>
              <a:rPr lang="en-GB" sz="1800"/>
              <a:t>*M</a:t>
            </a:r>
            <a:r>
              <a:rPr lang="en-GB" sz="1800" baseline="30000"/>
              <a:t>2</a:t>
            </a:r>
            <a:r>
              <a:rPr lang="en-GB" sz="1800"/>
              <a:t>)</a:t>
            </a:r>
            <a:endParaRPr lang="en-GB" sz="1800"/>
          </a:p>
          <a:p>
            <a:pPr marL="914400" lvl="1" indent="-342900" algn="just" rtl="0">
              <a:spcBef>
                <a:spcPts val="0"/>
              </a:spcBef>
              <a:buSzPct val="100000"/>
              <a:buChar char="○"/>
            </a:pPr>
            <a:r>
              <a:rPr lang="en-GB" sz="1800"/>
              <a:t>Intermediate Algorithm - O(N*M</a:t>
            </a:r>
            <a:r>
              <a:rPr lang="en-GB" sz="1800" baseline="30000"/>
              <a:t>2</a:t>
            </a:r>
            <a:r>
              <a:rPr lang="en-GB" sz="1800"/>
              <a:t>)</a:t>
            </a:r>
            <a:endParaRPr lang="en-GB" sz="1800"/>
          </a:p>
          <a:p>
            <a:pPr marL="914400" lvl="1" indent="-342900" algn="just" rtl="0">
              <a:spcBef>
                <a:spcPts val="0"/>
              </a:spcBef>
              <a:buSzPct val="100000"/>
              <a:buChar char="○"/>
            </a:pPr>
            <a:r>
              <a:rPr lang="en-GB" sz="1800"/>
              <a:t>Optimised Algorithm - O(N*M) </a:t>
            </a:r>
            <a:endParaRPr lang="en-GB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Presentation</Application>
  <PresentationFormat/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Arial</vt:lpstr>
      <vt:lpstr>Roboto</vt:lpstr>
      <vt:lpstr>Microsoft YaHei</vt:lpstr>
      <vt:lpstr>Geometric</vt:lpstr>
      <vt:lpstr>Finding Parallel Edges using Incidence Matrix of a Directed Graph</vt:lpstr>
      <vt:lpstr>Introduction</vt:lpstr>
      <vt:lpstr>Incidence Matrix and Parallel Edges</vt:lpstr>
      <vt:lpstr>Approach 1 : (Time Complexity = N2*M2)</vt:lpstr>
      <vt:lpstr>Approach 2 : (Time Complexity = N*M2)</vt:lpstr>
      <vt:lpstr>Approach 3 : (Time Complexity = N*M)  MMM*Log( M*Log(M))</vt:lpstr>
      <vt:lpstr>Approach 4 : (Time Complexity = N*M)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Parallel Edges using Incidence Matrix of a Directed Graph</dc:title>
  <dc:creator/>
  <cp:lastModifiedBy>Saurabh</cp:lastModifiedBy>
  <cp:revision>6</cp:revision>
  <dcterms:created xsi:type="dcterms:W3CDTF">2017-08-24T03:55:00Z</dcterms:created>
  <dcterms:modified xsi:type="dcterms:W3CDTF">2017-08-24T05:31:03Z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