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56" y="0"/>
            <a:ext cx="11743347" cy="2971801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Extraction of blocks by identifying split vertices &amp; conversion of circuit matrix to diagonal matrix</a:t>
            </a:r>
            <a:endParaRPr lang="en-US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020108" cy="1947333"/>
          </a:xfrm>
        </p:spPr>
        <p:txBody>
          <a:bodyPr/>
          <a:lstStyle/>
          <a:p>
            <a:r>
              <a:rPr lang="en-US" dirty="0" smtClean="0"/>
              <a:t>							       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Presented by </a:t>
            </a:r>
          </a:p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			Maharshi Roy (ISM2014006)</a:t>
            </a:r>
          </a:p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			Rajat Kumar Sahu(IHM2014501)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		Amrit Daimary(IRM2014001)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394" y="336942"/>
            <a:ext cx="10223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 and Approach</a:t>
            </a:r>
            <a:endParaRPr 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651" y="1683186"/>
            <a:ext cx="111034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will discuss two methods for identifying bi-connected components of which the second method is a better single-pass DFS method with O(V+E) complexity. The graph considered are undirected. And we store the graph as adjacency list. 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Naïve method(Recursive Multiple Pass Method)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Single Pass DFS Method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91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874" y="250261"/>
            <a:ext cx="1067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Recursive Multiple Pass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783771" y="1752489"/>
            <a:ext cx="1056961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check each vertex recursively for an articulation point.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we find a vertex as articulation point, we separate the individual components and recursively call the method for those components.</a:t>
            </a:r>
          </a:p>
          <a:p>
            <a:pPr marL="457200" indent="-457200">
              <a:buAutoNum type="arabicPeriod"/>
            </a:pPr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process of subdivision continues until we reach a stage where each component is a biconnected component and no articulation point remains inside each component.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4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1" y="923330"/>
            <a:ext cx="8340146" cy="55799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5450" y="0"/>
            <a:ext cx="3406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4793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835" y="158821"/>
            <a:ext cx="8007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 Pass DFS Method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195" y="1504295"/>
            <a:ext cx="115475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66" y="1243034"/>
            <a:ext cx="4650376" cy="4856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10" y="1243035"/>
            <a:ext cx="4412961" cy="4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88" y="1384375"/>
            <a:ext cx="3604909" cy="4115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40" y="1384374"/>
            <a:ext cx="3362794" cy="4115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4101" y="0"/>
            <a:ext cx="71352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 Pass DFS Method</a:t>
            </a:r>
          </a:p>
        </p:txBody>
      </p:sp>
    </p:spTree>
    <p:extLst>
      <p:ext uri="{BB962C8B-B14F-4D97-AF65-F5344CB8AC3E}">
        <p14:creationId xmlns:p14="http://schemas.microsoft.com/office/powerpoint/2010/main" val="153246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8622" y="0"/>
            <a:ext cx="76754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Generating Circuit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4966" y="923331"/>
            <a:ext cx="86416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A circuit matrix represents the biconnected components in </a:t>
            </a:r>
            <a:r>
              <a:rPr lang="en-US" dirty="0" smtClean="0">
                <a:latin typeface="TimesNewRomanPSMT"/>
              </a:rPr>
              <a:t>a more </a:t>
            </a:r>
            <a:r>
              <a:rPr lang="en-US" dirty="0">
                <a:latin typeface="TimesNewRomanPSMT"/>
              </a:rPr>
              <a:t>formal manner. The mathematical definition of </a:t>
            </a:r>
            <a:r>
              <a:rPr lang="en-US" dirty="0" smtClean="0">
                <a:latin typeface="TimesNewRomanPSMT"/>
              </a:rPr>
              <a:t>a circuit </a:t>
            </a:r>
            <a:r>
              <a:rPr lang="en-US" dirty="0">
                <a:latin typeface="TimesNewRomanPSMT"/>
              </a:rPr>
              <a:t>matrix is as follows</a:t>
            </a:r>
            <a:r>
              <a:rPr lang="en-US" dirty="0" smtClean="0">
                <a:latin typeface="TimesNewRomanPSMT"/>
              </a:rPr>
              <a:t>:-</a:t>
            </a:r>
          </a:p>
          <a:p>
            <a:pPr algn="ctr"/>
            <a:r>
              <a:rPr lang="en-US" i="1" dirty="0" smtClean="0">
                <a:latin typeface="TimesNewRomanPS-ItalicMT"/>
              </a:rPr>
              <a:t>	</a:t>
            </a:r>
            <a:r>
              <a:rPr lang="en-US" i="1" dirty="0" err="1" smtClean="0">
                <a:latin typeface="TimesNewRomanPS-ItalicMT"/>
              </a:rPr>
              <a:t>Mij</a:t>
            </a:r>
            <a:r>
              <a:rPr lang="en-US" i="1" dirty="0" smtClean="0">
                <a:latin typeface="TimesNewRomanPS-ItalicMT"/>
              </a:rPr>
              <a:t>   </a:t>
            </a:r>
            <a:r>
              <a:rPr lang="en-US" dirty="0" smtClean="0">
                <a:latin typeface="TimesNewRomanPSMT"/>
              </a:rPr>
              <a:t>=    1</a:t>
            </a:r>
            <a:r>
              <a:rPr lang="en-US" dirty="0">
                <a:latin typeface="TimesNewRomanPSMT"/>
              </a:rPr>
              <a:t>, if edge </a:t>
            </a:r>
            <a:r>
              <a:rPr lang="en-US" i="1" dirty="0" err="1">
                <a:latin typeface="TimesNewRomanPS-ItalicMT"/>
              </a:rPr>
              <a:t>ej</a:t>
            </a:r>
            <a:r>
              <a:rPr lang="en-US" i="1" dirty="0">
                <a:latin typeface="TimesNewRomanPS-ItalicMT"/>
              </a:rPr>
              <a:t> </a:t>
            </a:r>
            <a:r>
              <a:rPr lang="en-US" dirty="0">
                <a:latin typeface="TimesNewRomanPSMT"/>
              </a:rPr>
              <a:t>is in circuit </a:t>
            </a:r>
            <a:r>
              <a:rPr lang="en-US" i="1" dirty="0" err="1" smtClean="0">
                <a:latin typeface="TimesNewRomanPS-ItalicMT"/>
              </a:rPr>
              <a:t>Cj</a:t>
            </a:r>
            <a:endParaRPr lang="en-US" i="1" dirty="0">
              <a:latin typeface="TimesNewRomanPS-ItalicMT"/>
            </a:endParaRPr>
          </a:p>
          <a:p>
            <a:pPr algn="ctr"/>
            <a:r>
              <a:rPr lang="en-US" dirty="0" smtClean="0">
                <a:latin typeface="TimesNewRomanPSMT"/>
              </a:rPr>
              <a:t>0</a:t>
            </a:r>
            <a:r>
              <a:rPr lang="en-US" dirty="0">
                <a:latin typeface="TimesNewRomanPSMT"/>
              </a:rPr>
              <a:t>, otherwise</a:t>
            </a:r>
          </a:p>
          <a:p>
            <a:r>
              <a:rPr lang="en-US" dirty="0" smtClean="0">
                <a:latin typeface="TimesNewRomanPSMT"/>
              </a:rPr>
              <a:t>Thus</a:t>
            </a:r>
            <a:r>
              <a:rPr lang="en-US" dirty="0">
                <a:latin typeface="TimesNewRomanPSMT"/>
              </a:rPr>
              <a:t>, we categorically mark the biconnected </a:t>
            </a:r>
            <a:r>
              <a:rPr lang="en-US" dirty="0" smtClean="0">
                <a:latin typeface="TimesNewRomanPSMT"/>
              </a:rPr>
              <a:t>components obtained C1, C2, C3,......,Cn </a:t>
            </a:r>
            <a:r>
              <a:rPr lang="en-US" dirty="0">
                <a:latin typeface="TimesNewRomanPSMT"/>
              </a:rPr>
              <a:t>. and form a matrix as </a:t>
            </a:r>
            <a:r>
              <a:rPr lang="en-US" dirty="0" smtClean="0">
                <a:latin typeface="TimesNewRomanPSMT"/>
              </a:rPr>
              <a:t>shown below</a:t>
            </a:r>
            <a:r>
              <a:rPr lang="en-US" dirty="0">
                <a:latin typeface="TimesNewRomanPSMT"/>
              </a:rPr>
              <a:t>:-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27" y="3132037"/>
            <a:ext cx="4820194" cy="12358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3746" y="4850449"/>
            <a:ext cx="63177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/>
              <a:t>Indicating that</a:t>
            </a:r>
          </a:p>
          <a:p>
            <a:pPr algn="ctr"/>
            <a:r>
              <a:rPr lang="en-US" dirty="0" smtClean="0"/>
              <a:t>	C </a:t>
            </a:r>
            <a:r>
              <a:rPr lang="en-US" dirty="0"/>
              <a:t>1 : {e 2 , e 3 , e 5 }</a:t>
            </a:r>
          </a:p>
          <a:p>
            <a:pPr algn="ctr"/>
            <a:r>
              <a:rPr lang="en-US" dirty="0" smtClean="0"/>
              <a:t>	C </a:t>
            </a:r>
            <a:r>
              <a:rPr lang="en-US" dirty="0"/>
              <a:t>2 : {e 1 , e 3 , e 4 }</a:t>
            </a:r>
          </a:p>
          <a:p>
            <a:r>
              <a:rPr lang="en-US" dirty="0"/>
              <a:t>are the edges corresponding to the respective circuits.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25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758" y="0"/>
            <a:ext cx="91967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Conversion to Diagonal matrix</a:t>
            </a:r>
            <a:endParaRPr lang="en-US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0788" y="923330"/>
            <a:ext cx="98731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/>
              <a:t>With a proper rearrangement of the edges in the columns, </a:t>
            </a:r>
            <a:r>
              <a:rPr lang="en-US" dirty="0" smtClean="0"/>
              <a:t>we can </a:t>
            </a:r>
            <a:r>
              <a:rPr lang="en-US" dirty="0"/>
              <a:t>have a diagonal matrix instead of an arbitrary </a:t>
            </a:r>
            <a:r>
              <a:rPr lang="en-US" dirty="0" smtClean="0"/>
              <a:t>column matrix </a:t>
            </a:r>
            <a:r>
              <a:rPr lang="en-US" dirty="0"/>
              <a:t>as shown below:-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9" y="2031151"/>
            <a:ext cx="5499463" cy="13499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6560" y="3842545"/>
            <a:ext cx="75111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/>
              <a:t>Algorithm:-</a:t>
            </a:r>
          </a:p>
          <a:p>
            <a:r>
              <a:rPr lang="en-US" dirty="0"/>
              <a:t>1) Accumulate for each circuit the edges present in it.</a:t>
            </a:r>
          </a:p>
          <a:p>
            <a:r>
              <a:rPr lang="en-US" dirty="0"/>
              <a:t>2) Rearrange the columns for the first circuit suitably,</a:t>
            </a:r>
          </a:p>
          <a:p>
            <a:r>
              <a:rPr lang="en-US" dirty="0"/>
              <a:t>and mark all those entries corresponding to that</a:t>
            </a:r>
          </a:p>
          <a:p>
            <a:r>
              <a:rPr lang="en-US" dirty="0"/>
              <a:t>circuit and the edges</a:t>
            </a:r>
          </a:p>
          <a:p>
            <a:r>
              <a:rPr lang="en-US" dirty="0"/>
              <a:t>3) Repeat 1-2 until no circuit remains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4513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248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TimesNewRomanPS-ItalicMT</vt:lpstr>
      <vt:lpstr>TimesNewRomanPSMT</vt:lpstr>
      <vt:lpstr>Wingdings 3</vt:lpstr>
      <vt:lpstr>Slice</vt:lpstr>
      <vt:lpstr>  Extraction of blocks by identifying split vertices &amp; conversion of circuit matrix to diagonal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blocks by identifying split vertices &amp; conversion of circuit matrix to            diagonal matrix</dc:title>
  <dc:creator>rajat</dc:creator>
  <cp:lastModifiedBy>rajat</cp:lastModifiedBy>
  <cp:revision>23</cp:revision>
  <dcterms:created xsi:type="dcterms:W3CDTF">2017-09-07T04:45:45Z</dcterms:created>
  <dcterms:modified xsi:type="dcterms:W3CDTF">2017-09-07T06:16:08Z</dcterms:modified>
</cp:coreProperties>
</file>