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translate.google.com/commun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By  Ajay Pilania (IRM2014007)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Shubham Swarnkar (IWM2014001)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Ashok Maloth (IIM2014006)</a:t>
            </a:r>
          </a:p>
        </p:txBody>
      </p:sp>
      <p:sp>
        <p:nvSpPr>
          <p:cNvPr id="73" name="Shape 73"/>
          <p:cNvSpPr txBox="1"/>
          <p:nvPr>
            <p:ph type="ctrTitle"/>
          </p:nvPr>
        </p:nvSpPr>
        <p:spPr>
          <a:xfrm>
            <a:off x="513174" y="630225"/>
            <a:ext cx="81900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Find the clique of maximum length in given graph.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94075" y="2226600"/>
            <a:ext cx="7838400" cy="306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For a given graph, a clique is subgraph which is complete. Our objective is to find the clique of maximum length.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Shape 8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Algorithms 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2855550" y="1377480"/>
            <a:ext cx="3432899" cy="33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There are two algorithms to find maximum length clique.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Brute Force Approach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Using simple brute force approach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Bron–Kerbosch Algorithm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Using the standard Bron-Kerbosch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title"/>
          </p:nvPr>
        </p:nvSpPr>
        <p:spPr>
          <a:xfrm>
            <a:off x="372500" y="327250"/>
            <a:ext cx="6438900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Brute Force Approach</a:t>
            </a:r>
          </a:p>
        </p:txBody>
      </p:sp>
      <p:pic>
        <p:nvPicPr>
          <p:cNvPr descr="brute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925" y="1197625"/>
            <a:ext cx="4113825" cy="374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4294967295" type="title"/>
          </p:nvPr>
        </p:nvSpPr>
        <p:spPr>
          <a:xfrm>
            <a:off x="372500" y="327250"/>
            <a:ext cx="6438900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Bron–Kerbosch Algorithm</a:t>
            </a:r>
          </a:p>
        </p:txBody>
      </p:sp>
      <p:pic>
        <p:nvPicPr>
          <p:cNvPr descr="bron_final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49" y="1585950"/>
            <a:ext cx="8853225" cy="239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417325" y="2577575"/>
            <a:ext cx="933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-303250" y="32540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s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553" y="2505687"/>
            <a:ext cx="6136324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575" y="130025"/>
            <a:ext cx="1830350" cy="227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51625" y="128300"/>
            <a:ext cx="6717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Recursive calls for the Given graphs are as follows -: </a:t>
            </a:r>
          </a:p>
        </p:txBody>
      </p:sp>
      <p:pic>
        <p:nvPicPr>
          <p:cNvPr descr="Graph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5" y="723125"/>
            <a:ext cx="7091249" cy="40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4832750" y="980400"/>
            <a:ext cx="4033799" cy="31826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Time Complexity for Brute-force approach</a:t>
            </a:r>
            <a:r>
              <a:rPr lang="en" sz="30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Time Complexity : O(2</a:t>
            </a:r>
            <a:r>
              <a:rPr baseline="30000" lang="en" sz="1800">
                <a:solidFill>
                  <a:srgbClr val="000000"/>
                </a:solidFill>
              </a:rPr>
              <a:t>n</a:t>
            </a:r>
            <a:r>
              <a:rPr lang="en" sz="1800">
                <a:solidFill>
                  <a:srgbClr val="000000"/>
                </a:solidFill>
              </a:rPr>
              <a:t>*N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descr="1.PNG" id="115" name="Shape 115"/>
          <p:cNvPicPr preferRelativeResize="0"/>
          <p:nvPr/>
        </p:nvPicPr>
        <p:blipFill rotWithShape="1">
          <a:blip r:embed="rId3">
            <a:alphaModFix/>
          </a:blip>
          <a:srcRect b="3007" l="0" r="0" t="2998"/>
          <a:stretch/>
        </p:blipFill>
        <p:spPr>
          <a:xfrm>
            <a:off x="189212" y="814387"/>
            <a:ext cx="4543424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Time Complexity for Bron-Kerbosch Algorithm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Time Complexity : O(N</a:t>
            </a:r>
            <a:r>
              <a:rPr baseline="30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) if k is the size of maximum lenght complete subgraph</a:t>
            </a:r>
          </a:p>
        </p:txBody>
      </p:sp>
      <p:pic>
        <p:nvPicPr>
          <p:cNvPr descr="2.PNG" id="121" name="Shape 121"/>
          <p:cNvPicPr preferRelativeResize="0"/>
          <p:nvPr/>
        </p:nvPicPr>
        <p:blipFill rotWithShape="1">
          <a:blip r:embed="rId3">
            <a:alphaModFix/>
          </a:blip>
          <a:srcRect b="0" l="10095" r="10095" t="0"/>
          <a:stretch/>
        </p:blipFill>
        <p:spPr>
          <a:xfrm>
            <a:off x="376612" y="703412"/>
            <a:ext cx="4238624" cy="387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2608349" y="2041775"/>
            <a:ext cx="3927300" cy="122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</a:t>
            </a:r>
            <a:r>
              <a:rPr lang="en">
                <a:solidFill>
                  <a:schemeClr val="accent5"/>
                </a:solidFill>
                <a:hlinkClick r:id="rId4"/>
              </a:rPr>
              <a:t>y</a:t>
            </a:r>
            <a:r>
              <a:rPr lang="en">
                <a:solidFill>
                  <a:srgbClr val="FF9900"/>
                </a:solidFill>
              </a:rPr>
              <a:t>ou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