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aleway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slide" Target="slides/slide1.xml"/><Relationship Id="rId19" Type="http://schemas.openxmlformats.org/officeDocument/2006/relationships/font" Target="fonts/Lato-italic.fntdata"/><Relationship Id="rId6" Type="http://schemas.openxmlformats.org/officeDocument/2006/relationships/slide" Target="slides/slide2.xml"/><Relationship Id="rId18" Type="http://schemas.openxmlformats.org/officeDocument/2006/relationships/font" Target="fonts/La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1pPr>
            <a:lvl2pPr indent="-29845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2pPr>
            <a:lvl3pPr indent="-29845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3pPr>
            <a:lvl4pPr indent="-29845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4pPr>
            <a:lvl5pPr indent="-29845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5pPr>
            <a:lvl6pPr indent="-29845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6pPr>
            <a:lvl7pPr indent="-29845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7pPr>
            <a:lvl8pPr indent="-29845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8pPr>
            <a:lvl9pPr indent="-29845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8a38f828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8a38f828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9af66a98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9af66a98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9af66a98e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9af66a98e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9af66a98e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9af66a98e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a38f828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28a38f828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1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6" y="3238450"/>
            <a:ext cx="6331500" cy="1241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11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Google Shape;59;p11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Google Shape;63;p12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Google Shape;64;p12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12"/>
          <p:cNvSpPr txBox="1"/>
          <p:nvPr>
            <p:ph type="title"/>
          </p:nvPr>
        </p:nvSpPr>
        <p:spPr>
          <a:xfrm>
            <a:off x="853950" y="1304850"/>
            <a:ext cx="7436099" cy="15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b="1" i="0" sz="9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b="1"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b="1"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b="1"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b="1"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b="1"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b="1"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b="1"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b="1"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853950" y="2919450"/>
            <a:ext cx="7436099" cy="10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 column tex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4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4"/>
          <p:cNvSpPr txBox="1"/>
          <p:nvPr>
            <p:ph type="title"/>
          </p:nvPr>
        </p:nvSpPr>
        <p:spPr>
          <a:xfrm>
            <a:off x="319500" y="936600"/>
            <a:ext cx="2807999" cy="75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b="1" i="0" sz="2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9500" y="1846803"/>
            <a:ext cx="2807999" cy="28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Lato"/>
              <a:buChar char="■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bg>
      <p:bgPr>
        <a:solidFill>
          <a:srgbClr val="353535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24;p5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5"/>
          <p:cNvSpPr txBox="1"/>
          <p:nvPr>
            <p:ph type="title"/>
          </p:nvPr>
        </p:nvSpPr>
        <p:spPr>
          <a:xfrm>
            <a:off x="283103" y="712140"/>
            <a:ext cx="6244199" cy="3835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6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" name="Google Shape;29;p6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6"/>
          <p:cNvSpPr txBox="1"/>
          <p:nvPr>
            <p:ph type="title"/>
          </p:nvPr>
        </p:nvSpPr>
        <p:spPr>
          <a:xfrm>
            <a:off x="406425" y="1806825"/>
            <a:ext cx="8296799" cy="154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7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" name="Google Shape;34;p7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" name="Google Shape;35;p7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8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" name="Google Shape;41;p8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" name="Google Shape;42;p8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8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Lato"/>
              <a:buChar char="■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Lato"/>
              <a:buChar char="■"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303300" y="411575"/>
            <a:ext cx="8520599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 title and descri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4572000" y="1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" name="Google Shape;5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397350"/>
            <a:ext cx="4045199" cy="1318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1" i="0" sz="3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1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1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1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1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1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1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1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1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735370"/>
            <a:ext cx="4045199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hyperlink" Target="https://translate.google.com/community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idx="1" type="subTitle"/>
          </p:nvPr>
        </p:nvSpPr>
        <p:spPr>
          <a:xfrm>
            <a:off x="2390266" y="3238450"/>
            <a:ext cx="6331500" cy="1241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ato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By  Ajay Pilania (IRM2014007)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ato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Shubham Swarnkar (IWM2014001)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ato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Ashok Maloth (IIM2014006)</a:t>
            </a:r>
            <a:endParaRPr/>
          </a:p>
        </p:txBody>
      </p:sp>
      <p:sp>
        <p:nvSpPr>
          <p:cNvPr id="73" name="Google Shape;73;p13"/>
          <p:cNvSpPr txBox="1"/>
          <p:nvPr>
            <p:ph type="ctrTitle"/>
          </p:nvPr>
        </p:nvSpPr>
        <p:spPr>
          <a:xfrm>
            <a:off x="513174" y="630225"/>
            <a:ext cx="81900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3000"/>
              <a:t>Find Minimum Vertex-Coloring of a Graph.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220850" y="105650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leway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Introduction</a:t>
            </a:r>
            <a:endParaRPr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291575" y="956400"/>
            <a:ext cx="8607300" cy="38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0" lang="en" sz="2000"/>
              <a:t>Vertex-Coloring of a graph is assigning colors to every vertex of a graph such that no two adjacent vertices are colored using the same color.</a:t>
            </a:r>
            <a:endParaRPr b="0" sz="2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0" lang="en" sz="2000"/>
              <a:t>Chromatic number is the smallest number of colors needed to color a graph and our aim is to find the chromatic number and color the graph using this. </a:t>
            </a:r>
            <a:endParaRPr b="0" sz="2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0" lang="en" sz="2000"/>
              <a:t>Graph Coloring has many applications like making time table, Map Coloring.</a:t>
            </a:r>
            <a:endParaRPr b="0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7950" y="312975"/>
            <a:ext cx="6216525" cy="30343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583175" y="3289050"/>
            <a:ext cx="7056300" cy="7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 Graph Colored with 3 different colors (Chromatic number is 3).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/>
        </p:nvSpPr>
        <p:spPr>
          <a:xfrm>
            <a:off x="1609550" y="221600"/>
            <a:ext cx="55050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aleway"/>
                <a:ea typeface="Raleway"/>
                <a:cs typeface="Raleway"/>
                <a:sym typeface="Raleway"/>
              </a:rPr>
              <a:t>Method 1 (Brute Force Method)</a:t>
            </a:r>
            <a:endParaRPr sz="2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174950" y="1189650"/>
            <a:ext cx="8759100" cy="38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AutoNum type="arabicPeriod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Chromaticity(say k) of a graph is equal to the size of largest complete subgraph.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AutoNum type="arabicPeriod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Suppose there are n vertices in a graph and we want to color them using k colors.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AutoNum type="arabicPeriod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We need to try all possible color combination of n vertices using k colors which are total 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k</a:t>
            </a:r>
            <a:r>
              <a:rPr baseline="30000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.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AutoNum type="arabicPeriod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For each generated combination we need to check the condition if all adjacent vertices are of different colors.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AutoNum type="arabicPeriod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If condition is met for any combination we stop and that combination will be our minimum vertex coloring.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/>
        </p:nvSpPr>
        <p:spPr>
          <a:xfrm>
            <a:off x="1819500" y="244925"/>
            <a:ext cx="55050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aleway"/>
                <a:ea typeface="Raleway"/>
                <a:cs typeface="Raleway"/>
                <a:sym typeface="Raleway"/>
              </a:rPr>
              <a:t>Method 2 (Greedy Method)</a:t>
            </a:r>
            <a:endParaRPr sz="2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174950" y="1481225"/>
            <a:ext cx="8759100" cy="3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AutoNum type="arabicPeriod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Color first vertex with initial color.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AutoNum type="arabicPeriod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Do following for remaining N-1 vertices :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AutoNum type="alphaLcPeriod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For current vertex use the lowest numbered color that has not been used for any previously colored vertices adjacent to it.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AutoNum type="alphaLcPeriod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If all previously used colors appear on vertices adjacent to it , use the new color for it.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AutoNum type="alphaLcPeriod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Repeat the step 2 for newly picked vertex in any order.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/>
        </p:nvSpPr>
        <p:spPr>
          <a:xfrm>
            <a:off x="1819500" y="244925"/>
            <a:ext cx="55050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aleway"/>
                <a:ea typeface="Raleway"/>
                <a:cs typeface="Raleway"/>
                <a:sym typeface="Raleway"/>
              </a:rPr>
              <a:t>Method 3 (</a:t>
            </a:r>
            <a:r>
              <a:rPr lang="en" sz="2200">
                <a:latin typeface="Raleway"/>
                <a:ea typeface="Raleway"/>
                <a:cs typeface="Raleway"/>
                <a:sym typeface="Raleway"/>
              </a:rPr>
              <a:t>welsh powell</a:t>
            </a:r>
            <a:r>
              <a:rPr lang="en" sz="2200">
                <a:latin typeface="Raleway"/>
                <a:ea typeface="Raleway"/>
                <a:cs typeface="Raleway"/>
                <a:sym typeface="Raleway"/>
              </a:rPr>
              <a:t> method)</a:t>
            </a:r>
            <a:endParaRPr sz="2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192450" y="968050"/>
            <a:ext cx="87591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AutoNum type="arabicPeriod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Sort the vertices in descending order according to the degree of vertex and store them in a table.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AutoNum type="arabicPeriod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Do this until all vertices are colored :-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AutoNum type="alphaLcPeriod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Pick a new color and color the top most uncolored vertex of the table.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AutoNum type="alphaLcPeriod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Go down the list and color vertices not connected to the colored vertices above the same color.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AutoNum type="alphaLcPeriod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Go to step a.) 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idx="4294967295" type="title"/>
          </p:nvPr>
        </p:nvSpPr>
        <p:spPr>
          <a:xfrm>
            <a:off x="290850" y="38557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leway"/>
              <a:buNone/>
            </a:pPr>
            <a:r>
              <a:rPr lang="en" sz="3600">
                <a:solidFill>
                  <a:schemeClr val="dk1"/>
                </a:solidFill>
              </a:rPr>
              <a:t>Time Complexity</a:t>
            </a:r>
            <a:endParaRPr/>
          </a:p>
        </p:txBody>
      </p:sp>
      <p:sp>
        <p:nvSpPr>
          <p:cNvPr id="109" name="Google Shape;109;p19"/>
          <p:cNvSpPr txBox="1"/>
          <p:nvPr>
            <p:ph idx="4294967295" type="title"/>
          </p:nvPr>
        </p:nvSpPr>
        <p:spPr>
          <a:xfrm>
            <a:off x="594075" y="1574550"/>
            <a:ext cx="7838400" cy="3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leway"/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leway"/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Method 1-:  O ( K</a:t>
            </a:r>
            <a:r>
              <a:rPr b="0" baseline="30000" lang="en" sz="1800">
                <a:latin typeface="Lato"/>
                <a:ea typeface="Lato"/>
                <a:cs typeface="Lato"/>
                <a:sym typeface="Lato"/>
              </a:rPr>
              <a:t>N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* N</a:t>
            </a:r>
            <a:r>
              <a:rPr b="0" baseline="30000" lang="en" sz="1800">
                <a:latin typeface="Lato"/>
                <a:ea typeface="Lato"/>
                <a:cs typeface="Lato"/>
                <a:sym typeface="Lato"/>
              </a:rPr>
              <a:t>2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)   ,  where </a:t>
            </a:r>
            <a:r>
              <a:rPr b="0" i="1" lang="en" sz="1800">
                <a:latin typeface="Lato"/>
                <a:ea typeface="Lato"/>
                <a:cs typeface="Lato"/>
                <a:sym typeface="Lato"/>
              </a:rPr>
              <a:t>‘K’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is chromatic No. and </a:t>
            </a:r>
            <a:r>
              <a:rPr b="0" i="1" lang="en" sz="1800">
                <a:latin typeface="Lato"/>
                <a:ea typeface="Lato"/>
                <a:cs typeface="Lato"/>
                <a:sym typeface="Lato"/>
              </a:rPr>
              <a:t>‘N’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is No. of vertices.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leway"/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leway"/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Method 2 -:   O ( N</a:t>
            </a:r>
            <a:r>
              <a:rPr b="0" baseline="30000" lang="en" sz="1800">
                <a:latin typeface="Lato"/>
                <a:ea typeface="Lato"/>
                <a:cs typeface="Lato"/>
                <a:sym typeface="Lato"/>
              </a:rPr>
              <a:t>2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). 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leway"/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leway"/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Method 3-:   O( N</a:t>
            </a:r>
            <a:r>
              <a:rPr b="0" baseline="30000" lang="en" sz="1800">
                <a:latin typeface="Lato"/>
                <a:ea typeface="Lato"/>
                <a:cs typeface="Lato"/>
                <a:sym typeface="Lato"/>
              </a:rPr>
              <a:t>2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).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leway"/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0"/>
          <p:cNvPicPr preferRelativeResize="0"/>
          <p:nvPr/>
        </p:nvPicPr>
        <p:blipFill rotWithShape="1">
          <a:blip r:embed="rId3">
            <a:alphaModFix/>
          </a:blip>
          <a:srcRect b="14092" l="2132" r="6751" t="6554"/>
          <a:stretch/>
        </p:blipFill>
        <p:spPr>
          <a:xfrm>
            <a:off x="0" y="0"/>
            <a:ext cx="9144000" cy="511563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>
            <p:ph type="title"/>
          </p:nvPr>
        </p:nvSpPr>
        <p:spPr>
          <a:xfrm>
            <a:off x="2608349" y="2041775"/>
            <a:ext cx="39273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aleway"/>
              <a:buNone/>
            </a:pPr>
            <a:r>
              <a:rPr b="1" i="0" lang="en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Thank </a:t>
            </a:r>
            <a:r>
              <a:rPr b="1" i="0" lang="en" sz="4800" u="sng" cap="none" strike="noStrike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y</a:t>
            </a:r>
            <a:r>
              <a:rPr b="1" i="0" lang="en" sz="4800" u="none" cap="none" strike="noStrike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ou</a:t>
            </a:r>
            <a:r>
              <a:rPr b="1" i="0" lang="en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