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58400" y="1329300"/>
            <a:ext cx="8602800" cy="299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98850" y="4328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3F3F3"/>
                </a:solidFill>
              </a:rPr>
              <a:t>Problem Description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824650" y="1455275"/>
            <a:ext cx="7591800" cy="31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3F3F3"/>
                </a:solidFill>
              </a:rPr>
              <a:t>Given two Graphs G(V1,E1) and P(V2,E2) we have to check whether G has any subgraph G’ that is isomorphic to the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3F3F3"/>
                </a:solidFill>
              </a:rPr>
              <a:t>Graph 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40500" y="213625"/>
            <a:ext cx="8158200" cy="574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457200" lvl="0" marL="2286000" algn="l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Naive Approach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450000" y="729575"/>
            <a:ext cx="8244000" cy="426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ans=false;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void main():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	scan number of nodes and number of edges of reference_graph;      //nodes=n1,edges=e1;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	scan the edges of referene graph;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	scan the number of nodes and number of edges of subgraph;		  //nodes=n2,edges=e2;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	scan the edges of subgraph;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	temp_graph=NULL;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	generate_hash(subgraph);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	generateSubgraph(reference_graph,e1,e2,temp_graph,0);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	if(ans==true):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		print "YES";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	else: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		print "NO";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return 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subTitle"/>
          </p:nvPr>
        </p:nvSpPr>
        <p:spPr>
          <a:xfrm>
            <a:off x="247725" y="203725"/>
            <a:ext cx="8047200" cy="50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void generateSubgraph(reference_graph,e1,e2,temp_graph,num):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edge_num=temp_graph.number_of_edges;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if(num&gt;e1)return ;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if(edge_num == e2 ):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available=[1...edge_num];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		if(temp_graph.nodes_number == graph2.nodes_number)</a:t>
            </a: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func(available,temp_graph,0);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	else: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		generate_subgraph(reference_graph,e1,e2,temp_graph,num+1);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		add refernce_graph.edge[num] in temp_graph;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		generate_subgraph(reference_graph,e1,e2,temp_graph,num+1);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subTitle"/>
          </p:nvPr>
        </p:nvSpPr>
        <p:spPr>
          <a:xfrm>
            <a:off x="450000" y="89425"/>
            <a:ext cx="5640600" cy="490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void func(available,labelled_graph,num):                         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	if(available.size()==0):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		new_edges=generateEdges(labelled_graph);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		for every edge in new_edges: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			if(hash[edge] is absent):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				return 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		ans=true;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	for i in range available: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		 labelled_graph.vertex[num] = i;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		 remove i from available;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		 func(availble,labelled_graph,num+1);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		 add i to available;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5633450" y="241800"/>
            <a:ext cx="3303900" cy="443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TIME COMPLEXITY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pow(2,E)*factorial(V); where E is the number of edges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and V is the number of vertices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547225" y="615674"/>
            <a:ext cx="8222100" cy="540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Using Ullman’s Algorithm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358400" y="1329300"/>
            <a:ext cx="8602800" cy="299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The subgraph isomorphism problem asks whether a graph </a:t>
            </a:r>
            <a:r>
              <a:rPr i="1" lang="en" sz="1800"/>
              <a:t>G </a:t>
            </a:r>
            <a:r>
              <a:rPr lang="en" sz="1800"/>
              <a:t>has a subgraph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800"/>
              <a:t>G’ ⊂ G </a:t>
            </a:r>
            <a:r>
              <a:rPr lang="en" sz="1800"/>
              <a:t>that is isomorphmic to a graph </a:t>
            </a:r>
            <a:r>
              <a:rPr i="1" lang="en" sz="1800"/>
              <a:t>P</a:t>
            </a:r>
            <a:r>
              <a:rPr lang="en" sz="1800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It is possible to encode a subgraph isomorphism as a</a:t>
            </a:r>
            <a:r>
              <a:rPr i="1" lang="en" sz="1800"/>
              <a:t> |V</a:t>
            </a:r>
            <a:r>
              <a:rPr baseline="-25000" i="1" lang="en" sz="1800"/>
              <a:t>P</a:t>
            </a:r>
            <a:r>
              <a:rPr i="1" lang="en" sz="1800"/>
              <a:t> | × |V</a:t>
            </a:r>
            <a:r>
              <a:rPr baseline="-25000" i="1" lang="en" sz="1800"/>
              <a:t>G</a:t>
            </a:r>
            <a:r>
              <a:rPr i="1" lang="en" sz="1800"/>
              <a:t> |</a:t>
            </a:r>
            <a:r>
              <a:rPr lang="en" sz="1800"/>
              <a:t> matrix M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in which each row contains exactly one 1 and each column contains at most one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1. We set </a:t>
            </a:r>
            <a:r>
              <a:rPr i="1" lang="en" sz="1800"/>
              <a:t>m</a:t>
            </a:r>
            <a:r>
              <a:rPr baseline="-25000" i="1" lang="en" sz="1800"/>
              <a:t>i j  </a:t>
            </a:r>
            <a:r>
              <a:rPr lang="en" sz="1800"/>
              <a:t>to 1 iff </a:t>
            </a:r>
            <a:r>
              <a:rPr i="1" lang="en" sz="1800"/>
              <a:t>v j ∈ G </a:t>
            </a:r>
            <a:r>
              <a:rPr lang="en" sz="1800"/>
              <a:t>corresponds to </a:t>
            </a:r>
            <a:r>
              <a:rPr i="1" lang="en" sz="1800"/>
              <a:t>v</a:t>
            </a:r>
            <a:r>
              <a:rPr baseline="-25000" i="1" lang="en" sz="1800"/>
              <a:t>i</a:t>
            </a:r>
            <a:r>
              <a:rPr i="1" lang="en" sz="1800"/>
              <a:t>∈ P</a:t>
            </a:r>
            <a:r>
              <a:rPr lang="en" sz="1800"/>
              <a:t> in the isomorphism.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Then</a:t>
            </a:r>
            <a:r>
              <a:rPr i="1" lang="en" sz="1800"/>
              <a:t> P = M (M G) </a:t>
            </a:r>
            <a:r>
              <a:rPr baseline="30000" i="1" lang="en" sz="1800"/>
              <a:t>T</a:t>
            </a:r>
            <a:r>
              <a:rPr lang="en" sz="1800"/>
              <a:t> , where I use P and G to stand for the adjacency matrices. If we aren’t looking for induced subgraphs,</a:t>
            </a:r>
            <a:r>
              <a:rPr i="1" lang="en" sz="1800"/>
              <a:t> P ≤ M (M G) </a:t>
            </a:r>
            <a:r>
              <a:rPr baseline="30000" i="1" lang="en" sz="1800"/>
              <a:t>T</a:t>
            </a:r>
            <a:r>
              <a:rPr i="1" lang="en" sz="1800"/>
              <a:t> </a:t>
            </a:r>
            <a:r>
              <a:rPr lang="en" sz="1800"/>
              <a:t>(componentwise), i.e. the subgraph of </a:t>
            </a:r>
            <a:r>
              <a:rPr i="1" lang="en" sz="1800"/>
              <a:t>G </a:t>
            </a:r>
            <a:r>
              <a:rPr lang="en" sz="1800"/>
              <a:t>selected by </a:t>
            </a:r>
            <a:r>
              <a:rPr i="1" lang="en" sz="1800"/>
              <a:t>M </a:t>
            </a:r>
            <a:r>
              <a:rPr lang="en" sz="1800"/>
              <a:t>might contain additional edges not present in </a:t>
            </a:r>
            <a:r>
              <a:rPr i="1" lang="en" sz="1800"/>
              <a:t>P</a:t>
            </a:r>
            <a:r>
              <a:rPr lang="en" sz="180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subTitle"/>
          </p:nvPr>
        </p:nvSpPr>
        <p:spPr>
          <a:xfrm>
            <a:off x="270600" y="1157025"/>
            <a:ext cx="8602800" cy="299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The algorithm works by systematically enumerating possible matrices M and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checking whether they actually encode an isomorphism.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Set a </a:t>
            </a:r>
            <a:r>
              <a:rPr i="1" lang="en" sz="1800"/>
              <a:t>|V </a:t>
            </a:r>
            <a:r>
              <a:rPr baseline="-25000" i="1" lang="en" sz="1800"/>
              <a:t>P</a:t>
            </a:r>
            <a:r>
              <a:rPr i="1" lang="en" sz="1800"/>
              <a:t> | × |V </a:t>
            </a:r>
            <a:r>
              <a:rPr baseline="-25000" i="1" lang="en" sz="1800"/>
              <a:t>G</a:t>
            </a:r>
            <a:r>
              <a:rPr i="1" lang="en" sz="1800"/>
              <a:t> | </a:t>
            </a:r>
            <a:r>
              <a:rPr lang="en" sz="1800"/>
              <a:t>matrix </a:t>
            </a:r>
            <a:r>
              <a:rPr i="1" lang="en" sz="1800"/>
              <a:t>M</a:t>
            </a:r>
            <a:r>
              <a:rPr baseline="30000" i="1" lang="en" sz="1800"/>
              <a:t>0  </a:t>
            </a:r>
            <a:r>
              <a:rPr lang="en" sz="1800"/>
              <a:t>that contains a 1 at </a:t>
            </a:r>
            <a:r>
              <a:rPr i="1" lang="en" sz="1800"/>
              <a:t>(i,j).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 Use the degree as a criterion, i.e. we can map v i to v j if the latter has enough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neighbors:</a:t>
            </a:r>
            <a:r>
              <a:rPr i="1" lang="en" sz="1800"/>
              <a:t>  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i="1" lang="en" sz="1800"/>
              <a:t>M</a:t>
            </a:r>
            <a:r>
              <a:rPr baseline="30000" i="1" lang="en" sz="1800"/>
              <a:t>0</a:t>
            </a:r>
            <a:r>
              <a:rPr baseline="-25000" i="1" lang="en" sz="1800"/>
              <a:t>ij </a:t>
            </a:r>
            <a:r>
              <a:rPr i="1" lang="en" sz="1800"/>
              <a:t>= 1 ⇔ deg(v i ) ≤ deg(v j 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subTitle"/>
          </p:nvPr>
        </p:nvSpPr>
        <p:spPr>
          <a:xfrm>
            <a:off x="473275" y="1056275"/>
            <a:ext cx="8602800" cy="260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recurse(used_columns, cur_row, G, P, M)</a:t>
            </a:r>
          </a:p>
          <a:p>
            <a:pPr indent="457200" lvl="0">
              <a:spcBef>
                <a:spcPts val="0"/>
              </a:spcBef>
              <a:buNone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if cur_row = num_rows(M)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if M is an isomorphism:</a:t>
            </a:r>
          </a:p>
          <a:p>
            <a:pPr indent="457200" lvl="0" marL="914400">
              <a:spcBef>
                <a:spcPts val="0"/>
              </a:spcBef>
              <a:buNone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output yes and end the algorithm</a:t>
            </a:r>
          </a:p>
          <a:p>
            <a:pPr indent="457200" lvl="0">
              <a:spcBef>
                <a:spcPts val="0"/>
              </a:spcBef>
              <a:buNone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M’ = M</a:t>
            </a:r>
          </a:p>
          <a:p>
            <a:pPr indent="457200" lvl="0">
              <a:spcBef>
                <a:spcPts val="0"/>
              </a:spcBef>
              <a:buNone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prune(M’)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457200" lvl="0">
              <a:spcBef>
                <a:spcPts val="0"/>
              </a:spcBef>
              <a:buNone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for all unused columns c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set column c in M’ to 1 and other columns to 0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mark c as used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recurse(used_column, cur_row+1, G, P, M’)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mark c as unused</a:t>
            </a:r>
          </a:p>
          <a:p>
            <a:pPr indent="457200" lvl="0">
              <a:spcBef>
                <a:spcPts val="0"/>
              </a:spcBef>
              <a:buNone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output no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>
            <p:ph type="ctrTitle"/>
          </p:nvPr>
        </p:nvSpPr>
        <p:spPr>
          <a:xfrm>
            <a:off x="473275" y="637923"/>
            <a:ext cx="8222100" cy="525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Algorithm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subTitle"/>
          </p:nvPr>
        </p:nvSpPr>
        <p:spPr>
          <a:xfrm>
            <a:off x="270600" y="1146375"/>
            <a:ext cx="8602800" cy="320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Our aim is to change at least some of the 1’s in our matrix to 0’s to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reduce the computation time. For that, we use a simple observation. If some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800"/>
              <a:t>p ∈ V_P</a:t>
            </a:r>
            <a:r>
              <a:rPr lang="en" sz="1800"/>
              <a:t> has neighbours </a:t>
            </a:r>
            <a:r>
              <a:rPr i="1" lang="en" sz="1800"/>
              <a:t>p 1 , . . . , p l ∈ P </a:t>
            </a:r>
            <a:r>
              <a:rPr lang="en" sz="1800"/>
              <a:t>, and we map it to some </a:t>
            </a:r>
            <a:r>
              <a:rPr i="1" lang="en" sz="1800"/>
              <a:t>g ∈ V_G</a:t>
            </a:r>
            <a:r>
              <a:rPr lang="en" sz="1800"/>
              <a:t>, then we’d better also map </a:t>
            </a:r>
            <a:r>
              <a:rPr i="1" lang="en" sz="1800"/>
              <a:t>p 1 , . . . , p l</a:t>
            </a:r>
            <a:r>
              <a:rPr lang="en" sz="1800"/>
              <a:t> to neighbors of g.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buNone/>
            </a:pPr>
            <a:r>
              <a:rPr i="1" lang="en" sz="1800"/>
              <a:t>do</a:t>
            </a:r>
          </a:p>
          <a:p>
            <a:pPr indent="457200" lvl="0">
              <a:spcBef>
                <a:spcPts val="0"/>
              </a:spcBef>
              <a:buNone/>
            </a:pPr>
            <a:r>
              <a:rPr i="1" lang="en" sz="1800"/>
              <a:t>for all (i,j) where M is 1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i="1" lang="en" sz="1800"/>
              <a:t>for all neighbors x of vi in P</a:t>
            </a:r>
          </a:p>
          <a:p>
            <a:pPr indent="457200" lvl="0" marL="914400">
              <a:spcBef>
                <a:spcPts val="0"/>
              </a:spcBef>
              <a:buNone/>
            </a:pPr>
            <a:r>
              <a:rPr i="1" lang="en" sz="1800"/>
              <a:t>if there is no neighbor y of vj s.t. M(x,y)=1</a:t>
            </a:r>
          </a:p>
          <a:p>
            <a:pPr indent="457200" lvl="0" marL="1371600">
              <a:spcBef>
                <a:spcPts val="0"/>
              </a:spcBef>
              <a:buNone/>
            </a:pPr>
            <a:r>
              <a:rPr i="1" lang="en" sz="1800"/>
              <a:t>M(i,j)=0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sp>
        <p:nvSpPr>
          <p:cNvPr id="126" name="Shape 126"/>
          <p:cNvSpPr txBox="1"/>
          <p:nvPr>
            <p:ph type="ctrTitle"/>
          </p:nvPr>
        </p:nvSpPr>
        <p:spPr>
          <a:xfrm>
            <a:off x="460950" y="399974"/>
            <a:ext cx="8222100" cy="746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Pruning Procedure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subTitle"/>
          </p:nvPr>
        </p:nvSpPr>
        <p:spPr>
          <a:xfrm>
            <a:off x="448625" y="935525"/>
            <a:ext cx="8602800" cy="299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ssi2graph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921"/>
            <a:ext cx="9144000" cy="495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