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embeddedFontLst>
    <p:embeddedFont>
      <p:font typeface="Consolas" panose="020B0609020204030204" pitchFamily="49" charset="0"/>
      <p:regular r:id="rId12"/>
      <p:bold r:id="rId13"/>
      <p:italic r:id="rId14"/>
      <p:boldItalic r:id="rId15"/>
    </p:embeddedFont>
    <p:embeddedFont>
      <p:font typeface="Century Gothic" panose="020B0502020202020204" pitchFamily="34" charset="0"/>
      <p:regular r:id="rId16"/>
      <p:bold r:id="rId17"/>
      <p:italic r:id="rId18"/>
      <p:boldItalic r:id="rId19"/>
    </p:embeddedFont>
    <p:embeddedFont>
      <p:font typeface="Alegreya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910" autoAdjust="0"/>
  </p:normalViewPr>
  <p:slideViewPr>
    <p:cSldViewPr snapToGrid="0">
      <p:cViewPr varScale="1">
        <p:scale>
          <a:sx n="81" d="100"/>
          <a:sy n="81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5632799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94591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2135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6925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5474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4695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304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5459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2819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582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Shape 28"/>
          <p:cNvGrpSpPr/>
          <p:nvPr/>
        </p:nvGrpSpPr>
        <p:grpSpPr>
          <a:xfrm>
            <a:off x="3047" y="0"/>
            <a:ext cx="12188951" cy="6858000"/>
            <a:chOff x="3047" y="0"/>
            <a:chExt cx="12188951" cy="6858000"/>
          </a:xfrm>
        </p:grpSpPr>
        <p:sp>
          <p:nvSpPr>
            <p:cNvPr id="29" name="Shape 29"/>
            <p:cNvSpPr/>
            <p:nvPr/>
          </p:nvSpPr>
          <p:spPr>
            <a:xfrm>
              <a:off x="3047" y="0"/>
              <a:ext cx="12188951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30" name="Shape 30"/>
            <p:cNvGrpSpPr/>
            <p:nvPr/>
          </p:nvGrpSpPr>
          <p:grpSpPr>
            <a:xfrm>
              <a:off x="1574798" y="3537160"/>
              <a:ext cx="9144000" cy="196717"/>
              <a:chOff x="1523999" y="4379128"/>
              <a:chExt cx="9144000" cy="196717"/>
            </a:xfrm>
          </p:grpSpPr>
          <p:sp>
            <p:nvSpPr>
              <p:cNvPr id="31" name="Shape 31" descr="Gold bar"/>
              <p:cNvSpPr/>
              <p:nvPr/>
            </p:nvSpPr>
            <p:spPr>
              <a:xfrm rot="-5400000" flipH="1">
                <a:off x="2949871" y="2953255"/>
                <a:ext cx="196717" cy="304846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reflection stA="50000" endA="300" endPos="38500" dist="50800" dir="5400000" sy="-100000" algn="bl" rotWithShape="0"/>
              </a:effectLst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2" name="Shape 32" descr="Orange bar"/>
              <p:cNvSpPr/>
              <p:nvPr/>
            </p:nvSpPr>
            <p:spPr>
              <a:xfrm rot="-5400000" flipH="1">
                <a:off x="5998335" y="2953255"/>
                <a:ext cx="196717" cy="304846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>
                <a:reflection stA="50000" endA="300" endPos="38500" dist="50800" dir="5400000" sy="-100000" algn="bl" rotWithShape="0"/>
              </a:effectLst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3" name="Shape 33" descr="Slate bar"/>
              <p:cNvSpPr/>
              <p:nvPr/>
            </p:nvSpPr>
            <p:spPr>
              <a:xfrm rot="-5400000" flipH="1">
                <a:off x="9045409" y="2953255"/>
                <a:ext cx="196717" cy="304846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reflection stA="50000" endA="300" endPos="38500" dist="50800" dir="5400000" sy="-100000" algn="bl" rotWithShape="0"/>
              </a:effectLst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34" name="Shape 34"/>
          <p:cNvSpPr txBox="1">
            <a:spLocks noGrp="1"/>
          </p:cNvSpPr>
          <p:nvPr>
            <p:ph type="subTitle" idx="1"/>
          </p:nvPr>
        </p:nvSpPr>
        <p:spPr>
          <a:xfrm>
            <a:off x="1524000" y="4056114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720"/>
              </a:spcBef>
              <a:buClr>
                <a:schemeClr val="accent2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1524000" y="91260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chemeClr val="dk2"/>
              </a:buClr>
              <a:buFont typeface="Century Gothic"/>
              <a:buNone/>
              <a:defRPr sz="6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1200" b="0" i="0" u="none" strike="noStrike" cap="none">
              <a:solidFill>
                <a:schemeClr val="accent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8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72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entury Gothic"/>
              <a:buNone/>
              <a:defRPr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1200" b="0" i="0" u="none" strike="noStrike" cap="none">
              <a:solidFill>
                <a:schemeClr val="accent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8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72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entury Gothic"/>
              <a:buNone/>
              <a:defRPr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1200" b="0" i="0" u="none" strike="noStrike" cap="none">
              <a:solidFill>
                <a:schemeClr val="accent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8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72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entury Gothic"/>
              <a:buNone/>
              <a:defRPr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1200" b="0" i="0" u="none" strike="noStrike" cap="none">
              <a:solidFill>
                <a:schemeClr val="accent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189662" y="2193925"/>
            <a:ext cx="5157787" cy="39782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76200" algn="l" rtl="0">
              <a:lnSpc>
                <a:spcPct val="90000"/>
              </a:lnSpc>
              <a:spcBef>
                <a:spcPts val="72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14300" algn="l" rtl="0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27000" algn="l" rtl="0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27000" algn="l" rtl="0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27000" algn="l" rtl="0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27000" algn="l" rtl="0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27000" algn="l" rtl="0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27000" algn="l" rtl="0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6189662" y="1489075"/>
            <a:ext cx="5157787" cy="6413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720"/>
              </a:spcBef>
              <a:buClr>
                <a:schemeClr val="accent2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831850" y="2193925"/>
            <a:ext cx="5156199" cy="39782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76200" algn="l" rtl="0">
              <a:lnSpc>
                <a:spcPct val="90000"/>
              </a:lnSpc>
              <a:spcBef>
                <a:spcPts val="72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14300" algn="l" rtl="0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27000" algn="l" rtl="0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27000" algn="l" rtl="0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27000" algn="l" rtl="0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27000" algn="l" rtl="0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27000" algn="l" rtl="0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27000" algn="l" rtl="0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4"/>
          </p:nvPr>
        </p:nvSpPr>
        <p:spPr>
          <a:xfrm>
            <a:off x="831850" y="1489075"/>
            <a:ext cx="5156199" cy="6413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720"/>
              </a:spcBef>
              <a:buClr>
                <a:schemeClr val="accent2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831850" y="274637"/>
            <a:ext cx="105155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entury Gothic"/>
              <a:buNone/>
              <a:defRPr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1200" b="0" i="0" u="none" strike="noStrike" cap="none">
              <a:solidFill>
                <a:schemeClr val="accent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20"/>
              </a:spcBef>
              <a:buClr>
                <a:schemeClr val="accent2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622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entury Gothic"/>
              <a:buNone/>
              <a:defRPr sz="6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1200" b="0" i="0" u="none" strike="noStrike" cap="none">
              <a:solidFill>
                <a:schemeClr val="accent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8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72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8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72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entury Gothic"/>
              <a:buNone/>
              <a:defRPr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1200" b="0" i="0" u="none" strike="noStrike" cap="none">
              <a:solidFill>
                <a:schemeClr val="accent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entury Gothic"/>
              <a:buNone/>
              <a:defRPr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1200" b="0" i="0" u="none" strike="noStrike" cap="none">
              <a:solidFill>
                <a:schemeClr val="accent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1200" b="0" i="0" u="none" strike="noStrike" cap="none">
              <a:solidFill>
                <a:schemeClr val="accent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96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8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72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2"/>
          </p:nvPr>
        </p:nvSpPr>
        <p:spPr>
          <a:xfrm>
            <a:off x="839787" y="2101850"/>
            <a:ext cx="3932237" cy="375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420"/>
              </a:spcBef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360"/>
              </a:spcBef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entury Gothic"/>
              <a:buNone/>
              <a:defRPr sz="3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1200" b="0" i="0" u="none" strike="noStrike" cap="none">
              <a:solidFill>
                <a:schemeClr val="accent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960"/>
              </a:spcBef>
              <a:buClr>
                <a:schemeClr val="accent2"/>
              </a:buClr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840"/>
              </a:spcBef>
              <a:buClr>
                <a:schemeClr val="accent2"/>
              </a:buClr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720"/>
              </a:spcBef>
              <a:buClr>
                <a:schemeClr val="accent2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839787" y="2101850"/>
            <a:ext cx="3932237" cy="375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420"/>
              </a:spcBef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360"/>
              </a:spcBef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entury Gothic"/>
              <a:buNone/>
              <a:defRPr sz="3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1200" b="0" i="0" u="none" strike="noStrike" cap="none">
              <a:solidFill>
                <a:schemeClr val="accent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0" y="-6"/>
            <a:ext cx="12188951" cy="6858006"/>
            <a:chOff x="-2728" y="-5"/>
            <a:chExt cx="12188951" cy="6858006"/>
          </a:xfrm>
        </p:grpSpPr>
        <p:sp>
          <p:nvSpPr>
            <p:cNvPr id="11" name="Shape 11"/>
            <p:cNvSpPr/>
            <p:nvPr/>
          </p:nvSpPr>
          <p:spPr>
            <a:xfrm>
              <a:off x="-2728" y="0"/>
              <a:ext cx="12188951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12" name="Shape 12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13" name="Shape 13"/>
              <p:cNvGrpSpPr/>
              <p:nvPr/>
            </p:nvGrpSpPr>
            <p:grpSpPr>
              <a:xfrm>
                <a:off x="-2727" y="-4"/>
                <a:ext cx="571473" cy="6858000"/>
                <a:chOff x="6048439" y="-936480"/>
                <a:chExt cx="196717" cy="9144001"/>
              </a:xfrm>
            </p:grpSpPr>
            <p:sp>
              <p:nvSpPr>
                <p:cNvPr id="14" name="Shape 14" descr="Gold bar"/>
                <p:cNvSpPr/>
                <p:nvPr/>
              </p:nvSpPr>
              <p:spPr>
                <a:xfrm rot="10800000" flipH="1">
                  <a:off x="6048439" y="5159057"/>
                  <a:ext cx="196717" cy="304846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5" name="Shape 15" descr="Orange bar"/>
                <p:cNvSpPr/>
                <p:nvPr/>
              </p:nvSpPr>
              <p:spPr>
                <a:xfrm rot="10800000" flipH="1">
                  <a:off x="6048439" y="2110594"/>
                  <a:ext cx="196717" cy="304846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6" name="Shape 16" descr="Slate bar"/>
                <p:cNvSpPr/>
                <p:nvPr/>
              </p:nvSpPr>
              <p:spPr>
                <a:xfrm rot="10800000" flipH="1">
                  <a:off x="6048439" y="-936480"/>
                  <a:ext cx="196717" cy="304846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7" name="Shape 17"/>
              <p:cNvGrpSpPr/>
              <p:nvPr/>
            </p:nvGrpSpPr>
            <p:grpSpPr>
              <a:xfrm>
                <a:off x="566004" y="-4"/>
                <a:ext cx="147692" cy="6858000"/>
                <a:chOff x="6048439" y="-936480"/>
                <a:chExt cx="196717" cy="9144001"/>
              </a:xfrm>
            </p:grpSpPr>
            <p:sp>
              <p:nvSpPr>
                <p:cNvPr id="18" name="Shape 18" descr="Gold bar"/>
                <p:cNvSpPr/>
                <p:nvPr/>
              </p:nvSpPr>
              <p:spPr>
                <a:xfrm rot="10800000" flipH="1">
                  <a:off x="6048439" y="5159057"/>
                  <a:ext cx="196717" cy="3048462"/>
                </a:xfrm>
                <a:prstGeom prst="rect">
                  <a:avLst/>
                </a:prstGeom>
                <a:gradFill>
                  <a:gsLst>
                    <a:gs pos="0">
                      <a:srgbClr val="C4E0B2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9" name="Shape 19" descr="Orange bar"/>
                <p:cNvSpPr/>
                <p:nvPr/>
              </p:nvSpPr>
              <p:spPr>
                <a:xfrm rot="10800000" flipH="1">
                  <a:off x="6048439" y="2110594"/>
                  <a:ext cx="196717" cy="3048462"/>
                </a:xfrm>
                <a:prstGeom prst="rect">
                  <a:avLst/>
                </a:prstGeom>
                <a:gradFill>
                  <a:gsLst>
                    <a:gs pos="0">
                      <a:srgbClr val="FEE599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0" name="Shape 20" descr="Slate bar"/>
                <p:cNvSpPr/>
                <p:nvPr/>
              </p:nvSpPr>
              <p:spPr>
                <a:xfrm rot="10800000" flipH="1">
                  <a:off x="6048439" y="-936480"/>
                  <a:ext cx="196717" cy="3048462"/>
                </a:xfrm>
                <a:prstGeom prst="rect">
                  <a:avLst/>
                </a:prstGeom>
                <a:gradFill>
                  <a:gsLst>
                    <a:gs pos="0">
                      <a:srgbClr val="9CC2E5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sp>
            <p:nvSpPr>
              <p:cNvPr id="21" name="Shape 21"/>
              <p:cNvSpPr/>
              <p:nvPr/>
            </p:nvSpPr>
            <p:spPr>
              <a:xfrm>
                <a:off x="646781" y="-5"/>
                <a:ext cx="45718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1200" b="0" i="0" u="none" strike="noStrike" cap="none">
              <a:solidFill>
                <a:schemeClr val="accent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8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72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entury Gothic"/>
              <a:buNone/>
              <a:defRPr sz="4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subTitle" idx="1"/>
          </p:nvPr>
        </p:nvSpPr>
        <p:spPr>
          <a:xfrm>
            <a:off x="1524000" y="4056126"/>
            <a:ext cx="9144000" cy="1905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US" b="1" i="0" u="none" strike="noStrike" cap="none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Group members 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US" i="0" u="none" strike="noStrike" cap="none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Yogesh Gupta (IRM2014004)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US" i="0" u="none" strike="noStrike" cap="none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Akshat Aggarwal (IIM2014005)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US" i="0" u="none" strike="noStrike" cap="none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Vishesh Middha (ISM2014007)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1524000" y="91260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entury Gothic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Condensed Representations Of Incidence Matrix and Adjacency Matrix of a Graph</a:t>
            </a: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838200" y="1520825"/>
            <a:ext cx="10515600" cy="495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5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legreya"/>
              <a:buChar char="▪"/>
            </a:pPr>
            <a:r>
              <a:rPr lang="en-US" sz="2400" i="0" u="none" strike="noStrike" cap="none" dirty="0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Graphs have numerous applications.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Alegreya"/>
              <a:ea typeface="Alegreya"/>
              <a:cs typeface="Alegreya"/>
              <a:sym typeface="Alegreya"/>
            </a:endParaRPr>
          </a:p>
          <a:p>
            <a:pPr marL="228600" marR="0" lvl="0" indent="-2540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legreya"/>
              <a:buChar char="▪"/>
            </a:pPr>
            <a:r>
              <a:rPr lang="en-US" sz="2400" i="0" u="none" strike="noStrike" cap="none" dirty="0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They are used in social networks, transportation networks, document-link graphs, robot planning and many more. </a:t>
            </a: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 dirty="0">
              <a:latin typeface="Alegreya"/>
              <a:ea typeface="Alegreya"/>
              <a:cs typeface="Alegreya"/>
              <a:sym typeface="Alegreya"/>
            </a:endParaRPr>
          </a:p>
          <a:p>
            <a:pPr marL="228600" marR="0" lvl="0" indent="-2540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legreya"/>
              <a:buChar char="▪"/>
            </a:pPr>
            <a:r>
              <a:rPr lang="en-US" sz="2400" i="0" u="none" strike="noStrike" cap="none" dirty="0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So for above mentioned real life applications, where the size of graph is large and the cost of allocating the space is more, the matrix representations of graph become costly. </a:t>
            </a: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 dirty="0">
              <a:latin typeface="Alegreya"/>
              <a:ea typeface="Alegreya"/>
              <a:cs typeface="Alegreya"/>
              <a:sym typeface="Alegreya"/>
            </a:endParaRPr>
          </a:p>
          <a:p>
            <a:pPr marL="228600" marR="0" lvl="0" indent="-254000" algn="l" rtl="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100000"/>
              <a:buFont typeface="Alegreya"/>
              <a:buChar char="▪"/>
            </a:pPr>
            <a:r>
              <a:rPr lang="en-US" sz="2400" i="0" u="none" strike="noStrike" cap="none" dirty="0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This motivates us to represent our graphs in some condensed and compressed form, so that space complexity should not be a problem and we can focus on other important aspects.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entury Gothic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Motivation</a:t>
            </a: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254000">
              <a:spcBef>
                <a:spcPts val="0"/>
              </a:spcBef>
              <a:buFont typeface="Alegreya"/>
              <a:buChar char="▪"/>
            </a:pPr>
            <a:r>
              <a:rPr lang="en-US" sz="2400" dirty="0">
                <a:latin typeface="Alegreya"/>
                <a:ea typeface="Alegreya"/>
                <a:cs typeface="Alegreya"/>
                <a:sym typeface="Alegreya"/>
              </a:rPr>
              <a:t>Binary to Decimal </a:t>
            </a:r>
            <a:r>
              <a:rPr lang="en-US" sz="2400" dirty="0" smtClean="0">
                <a:latin typeface="Alegreya"/>
                <a:ea typeface="Alegreya"/>
                <a:cs typeface="Alegreya"/>
                <a:sym typeface="Alegreya"/>
              </a:rPr>
              <a:t>Conversation</a:t>
            </a:r>
          </a:p>
          <a:p>
            <a:pPr marL="228600" marR="0" lvl="0" indent="-2540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legreya"/>
              <a:buChar char="▪"/>
            </a:pPr>
            <a:r>
              <a:rPr lang="en-US" sz="2400" dirty="0" smtClean="0">
                <a:latin typeface="Alegreya"/>
                <a:ea typeface="Alegreya"/>
                <a:cs typeface="Alegreya"/>
                <a:sym typeface="Alegreya"/>
              </a:rPr>
              <a:t>Conversion </a:t>
            </a:r>
            <a:r>
              <a:rPr lang="en-US" sz="2400" dirty="0">
                <a:latin typeface="Alegreya"/>
                <a:ea typeface="Alegreya"/>
                <a:cs typeface="Alegreya"/>
                <a:sym typeface="Alegreya"/>
              </a:rPr>
              <a:t>to Lists</a:t>
            </a:r>
            <a:r>
              <a:rPr lang="en-US" sz="2400" i="0" u="none" strike="noStrike" cap="none" dirty="0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 </a:t>
            </a:r>
            <a:endParaRPr lang="en-US" sz="2400" i="0" u="none" strike="noStrike" cap="none" dirty="0" smtClean="0">
              <a:solidFill>
                <a:schemeClr val="dk1"/>
              </a:solidFill>
              <a:latin typeface="Alegreya"/>
              <a:ea typeface="Alegreya"/>
              <a:cs typeface="Alegreya"/>
              <a:sym typeface="Alegreya"/>
            </a:endParaRPr>
          </a:p>
          <a:p>
            <a:pPr lvl="0" indent="-254000">
              <a:spcBef>
                <a:spcPts val="600"/>
              </a:spcBef>
              <a:buFont typeface="Alegreya"/>
              <a:buChar char="▪"/>
            </a:pPr>
            <a:r>
              <a:rPr lang="en-US" sz="2400">
                <a:latin typeface="Alegreya"/>
                <a:ea typeface="Alegreya"/>
                <a:cs typeface="Alegreya"/>
                <a:sym typeface="Alegreya"/>
              </a:rPr>
              <a:t>Saving a Triangular Half</a:t>
            </a:r>
            <a:endParaRPr lang="en-US" sz="2400" dirty="0" smtClean="0">
              <a:latin typeface="Alegreya"/>
              <a:ea typeface="Alegreya"/>
              <a:cs typeface="Alegreya"/>
              <a:sym typeface="Alegreya"/>
            </a:endParaRPr>
          </a:p>
          <a:p>
            <a:pPr lvl="0" indent="-254000">
              <a:spcBef>
                <a:spcPts val="600"/>
              </a:spcBef>
              <a:buFont typeface="Alegreya"/>
              <a:buChar char="▪"/>
            </a:pPr>
            <a:r>
              <a:rPr lang="en-US" sz="2400" dirty="0" smtClean="0">
                <a:latin typeface="Alegreya"/>
                <a:ea typeface="Alegreya"/>
                <a:cs typeface="Alegreya"/>
                <a:sym typeface="Alegreya"/>
              </a:rPr>
              <a:t>Run </a:t>
            </a:r>
            <a:r>
              <a:rPr lang="en-US" sz="2400" dirty="0">
                <a:latin typeface="Alegreya"/>
                <a:ea typeface="Alegreya"/>
                <a:cs typeface="Alegreya"/>
                <a:sym typeface="Alegreya"/>
              </a:rPr>
              <a:t>Length </a:t>
            </a:r>
            <a:r>
              <a:rPr lang="en-US" sz="2400" dirty="0" smtClean="0">
                <a:latin typeface="Alegreya"/>
                <a:ea typeface="Alegreya"/>
                <a:cs typeface="Alegreya"/>
                <a:sym typeface="Alegreya"/>
              </a:rPr>
              <a:t>Encoding</a:t>
            </a: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buNone/>
            </a:pPr>
            <a:endParaRPr sz="2400" dirty="0" smtClean="0">
              <a:latin typeface="Alegreya"/>
              <a:ea typeface="Alegreya"/>
              <a:cs typeface="Alegreya"/>
              <a:sym typeface="Alegrey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2400" dirty="0" smtClean="0">
                <a:latin typeface="Alegreya"/>
                <a:ea typeface="Alegreya"/>
                <a:cs typeface="Alegreya"/>
                <a:sym typeface="Alegreya"/>
              </a:rPr>
              <a:t>Note</a:t>
            </a:r>
            <a:r>
              <a:rPr lang="en-US" sz="2400" dirty="0">
                <a:latin typeface="Alegreya"/>
                <a:ea typeface="Alegreya"/>
                <a:cs typeface="Alegreya"/>
                <a:sym typeface="Alegreya"/>
              </a:rPr>
              <a:t>: The Graphs considered in this problem are simple graphs.</a:t>
            </a: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buNone/>
            </a:pPr>
            <a:endParaRPr sz="2400" dirty="0">
              <a:latin typeface="Alegreya"/>
              <a:ea typeface="Alegreya"/>
              <a:cs typeface="Alegreya"/>
              <a:sym typeface="Alegreya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-US" sz="2400" b="1" u="sng" dirty="0">
                <a:latin typeface="Alegreya"/>
                <a:ea typeface="Alegreya"/>
                <a:cs typeface="Alegreya"/>
                <a:sym typeface="Alegreya"/>
              </a:rPr>
              <a:t>Simple graph:</a:t>
            </a:r>
            <a:r>
              <a:rPr lang="en-US" sz="2400" dirty="0">
                <a:latin typeface="Alegreya"/>
                <a:ea typeface="Alegreya"/>
                <a:cs typeface="Alegreya"/>
                <a:sym typeface="Alegreya"/>
              </a:rPr>
              <a:t> A simple graph (also called as a strict graph) is an </a:t>
            </a:r>
            <a:r>
              <a:rPr lang="en-US" sz="2400" dirty="0" err="1">
                <a:latin typeface="Alegreya"/>
                <a:ea typeface="Alegreya"/>
                <a:cs typeface="Alegreya"/>
                <a:sym typeface="Alegreya"/>
              </a:rPr>
              <a:t>unweighted</a:t>
            </a:r>
            <a:r>
              <a:rPr lang="en-US" sz="2400" dirty="0">
                <a:latin typeface="Alegreya"/>
                <a:ea typeface="Alegreya"/>
                <a:cs typeface="Alegreya"/>
                <a:sym typeface="Alegreya"/>
              </a:rPr>
              <a:t>, undirected graph containing no self-loops or multiple edges.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entury Gothic"/>
              <a:buNone/>
            </a:pPr>
            <a:r>
              <a:rPr lang="en-US" sz="3600"/>
              <a:t>Algorithms Used</a:t>
            </a: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38200" y="1621150"/>
            <a:ext cx="5280600" cy="5032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US" sz="18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result = []</a:t>
            </a:r>
          </a:p>
          <a:p>
            <a:pPr marL="0" marR="0" lvl="0" indent="0" algn="l" rtl="0">
              <a:lnSpc>
                <a:spcPct val="70000"/>
              </a:lnSpc>
              <a:spcBef>
                <a:spcPts val="555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US" sz="185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-US" sz="18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row </a:t>
            </a:r>
            <a:r>
              <a:rPr lang="en-US" sz="185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-US" sz="18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 </a:t>
            </a:r>
            <a:r>
              <a:rPr lang="en-US" sz="185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</a:p>
          <a:p>
            <a:pPr marL="0" marR="0" lvl="0" indent="0" algn="l" rtl="0">
              <a:lnSpc>
                <a:spcPct val="70000"/>
              </a:lnSpc>
              <a:spcBef>
                <a:spcPts val="555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US" sz="18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value = 0, power = 0, numbers = []</a:t>
            </a:r>
          </a:p>
          <a:p>
            <a:pPr marL="0" marR="0" lvl="0" indent="0" algn="l" rtl="0">
              <a:lnSpc>
                <a:spcPct val="70000"/>
              </a:lnSpc>
              <a:spcBef>
                <a:spcPts val="555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US" sz="18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-US" sz="185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-US" sz="185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8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1 </a:t>
            </a:r>
            <a:r>
              <a:rPr lang="en-US" sz="185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 </a:t>
            </a:r>
            <a:r>
              <a:rPr lang="en-US" sz="185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row.length</a:t>
            </a:r>
            <a:r>
              <a:rPr lang="en-US" sz="18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5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</a:p>
          <a:p>
            <a:pPr marL="0" marR="0" lvl="0" indent="0" algn="l" rtl="0">
              <a:lnSpc>
                <a:spcPct val="70000"/>
              </a:lnSpc>
              <a:spcBef>
                <a:spcPts val="555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US" sz="18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value = value + row[</a:t>
            </a:r>
            <a:r>
              <a:rPr lang="en-US" sz="185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8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* 2</a:t>
            </a:r>
            <a:r>
              <a:rPr lang="en-US" sz="1850" b="0" i="0" u="none" strike="noStrike" cap="none" baseline="30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(power) </a:t>
            </a:r>
          </a:p>
          <a:p>
            <a:pPr marL="0" marR="0" lvl="0" indent="0" algn="l" rtl="0">
              <a:lnSpc>
                <a:spcPct val="70000"/>
              </a:lnSpc>
              <a:spcBef>
                <a:spcPts val="555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US" sz="18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power = power + 1</a:t>
            </a:r>
          </a:p>
          <a:p>
            <a:pPr marL="0" marR="0" lvl="0" indent="0" algn="l" rtl="0">
              <a:lnSpc>
                <a:spcPct val="70000"/>
              </a:lnSpc>
              <a:spcBef>
                <a:spcPts val="555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US" sz="18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</a:t>
            </a:r>
            <a:r>
              <a:rPr lang="en-US" sz="185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-US" sz="18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power == 64 </a:t>
            </a:r>
            <a:r>
              <a:rPr lang="en-US" sz="185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</a:p>
          <a:p>
            <a:pPr marL="0" marR="0" lvl="0" indent="0" algn="l" rtl="0">
              <a:lnSpc>
                <a:spcPct val="70000"/>
              </a:lnSpc>
              <a:spcBef>
                <a:spcPts val="555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US" sz="18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value = 0, power = 0</a:t>
            </a:r>
          </a:p>
          <a:p>
            <a:pPr marL="0" marR="0" lvl="0" indent="0" algn="l" rtl="0">
              <a:lnSpc>
                <a:spcPct val="70000"/>
              </a:lnSpc>
              <a:spcBef>
                <a:spcPts val="555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US" sz="18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</a:t>
            </a:r>
            <a:r>
              <a:rPr lang="en-US" sz="185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numbers.append</a:t>
            </a:r>
            <a:r>
              <a:rPr lang="en-US" sz="18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 value )</a:t>
            </a:r>
          </a:p>
          <a:p>
            <a:pPr marL="0" marR="0" lvl="0" indent="0" algn="l" rtl="0">
              <a:lnSpc>
                <a:spcPct val="70000"/>
              </a:lnSpc>
              <a:spcBef>
                <a:spcPts val="555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US" sz="18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-US" sz="185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50" b="1" i="0" u="none" strike="noStrike" cap="none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endif</a:t>
            </a:r>
            <a:endParaRPr lang="en-US" sz="1850" b="1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555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US" sz="18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-US" sz="185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endfor</a:t>
            </a:r>
            <a:endParaRPr lang="en-US" sz="1850" b="1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555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US" sz="18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-US" sz="185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result.append</a:t>
            </a:r>
            <a:r>
              <a:rPr lang="en-US" sz="18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 numbers )</a:t>
            </a:r>
          </a:p>
          <a:p>
            <a:pPr marL="0" marR="0" lvl="0" indent="0" algn="l" rtl="0">
              <a:lnSpc>
                <a:spcPct val="70000"/>
              </a:lnSpc>
              <a:spcBef>
                <a:spcPts val="555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US" sz="185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endfor</a:t>
            </a:r>
            <a:endParaRPr lang="en-US" sz="1850" b="1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555"/>
              </a:spcBef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US" sz="185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sz="18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entury Gothic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Algorithm #</a:t>
            </a:r>
            <a:r>
              <a:rPr lang="en-US" sz="3600"/>
              <a:t>1</a:t>
            </a:r>
            <a:r>
              <a:rPr lang="en-US" sz="3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Binary to decimal conversion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8132075" y="1777425"/>
            <a:ext cx="3790800" cy="473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latin typeface="Alegreya"/>
                <a:ea typeface="Alegreya"/>
                <a:cs typeface="Alegreya"/>
                <a:sym typeface="Alegreya"/>
              </a:rPr>
              <a:t>Worst Case Complexities: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latin typeface="Alegreya"/>
              <a:ea typeface="Alegreya"/>
              <a:cs typeface="Alegreya"/>
              <a:sym typeface="Alegreya"/>
            </a:endParaRPr>
          </a:p>
          <a:p>
            <a:pPr marL="457200" lvl="0" indent="-381000" rtl="0">
              <a:spcBef>
                <a:spcPts val="0"/>
              </a:spcBef>
              <a:buSzPct val="100000"/>
              <a:buFont typeface="Alegreya"/>
              <a:buAutoNum type="arabicPeriod"/>
            </a:pPr>
            <a:r>
              <a:rPr lang="en-US" sz="2400" dirty="0">
                <a:latin typeface="Alegreya"/>
                <a:ea typeface="Alegreya"/>
                <a:cs typeface="Alegreya"/>
                <a:sym typeface="Alegreya"/>
              </a:rPr>
              <a:t>Incidence Matrix:</a:t>
            </a:r>
          </a:p>
          <a:p>
            <a:pPr marL="914400" lvl="1" indent="-381000" rtl="0">
              <a:spcBef>
                <a:spcPts val="0"/>
              </a:spcBef>
              <a:buSzPct val="100000"/>
              <a:buFont typeface="Alegreya"/>
              <a:buAutoNum type="alphaLcPeriod"/>
            </a:pPr>
            <a:r>
              <a:rPr lang="en-US" sz="2400" dirty="0">
                <a:latin typeface="Alegreya"/>
                <a:ea typeface="Alegreya"/>
                <a:cs typeface="Alegreya"/>
                <a:sym typeface="Alegreya"/>
              </a:rPr>
              <a:t>Time: O(V x E)</a:t>
            </a:r>
          </a:p>
          <a:p>
            <a:pPr marL="914400" lvl="1" indent="-381000" rtl="0">
              <a:spcBef>
                <a:spcPts val="0"/>
              </a:spcBef>
              <a:buSzPct val="100000"/>
              <a:buFont typeface="Alegreya"/>
              <a:buAutoNum type="alphaLcPeriod"/>
            </a:pPr>
            <a:r>
              <a:rPr lang="en-US" sz="2400" dirty="0">
                <a:latin typeface="Alegreya"/>
                <a:ea typeface="Alegreya"/>
                <a:cs typeface="Alegreya"/>
                <a:sym typeface="Alegreya"/>
              </a:rPr>
              <a:t>Space: </a:t>
            </a:r>
            <a:r>
              <a:rPr lang="en-US" sz="2400" dirty="0" smtClean="0">
                <a:latin typeface="Alegreya"/>
                <a:ea typeface="Alegreya"/>
                <a:cs typeface="Alegreya"/>
                <a:sym typeface="Alegreya"/>
              </a:rPr>
              <a:t>O(V x E)</a:t>
            </a:r>
            <a:endParaRPr lang="en-US" sz="2400" dirty="0">
              <a:latin typeface="Alegreya"/>
              <a:ea typeface="Alegreya"/>
              <a:cs typeface="Alegreya"/>
              <a:sym typeface="Alegreya"/>
            </a:endParaRPr>
          </a:p>
          <a:p>
            <a:pPr lvl="0" rtl="0">
              <a:spcBef>
                <a:spcPts val="0"/>
              </a:spcBef>
              <a:buNone/>
            </a:pPr>
            <a:endParaRPr sz="2400" dirty="0">
              <a:latin typeface="Alegreya"/>
              <a:ea typeface="Alegreya"/>
              <a:cs typeface="Alegreya"/>
              <a:sym typeface="Alegreya"/>
            </a:endParaRPr>
          </a:p>
          <a:p>
            <a:pPr marL="457200" lvl="0" indent="-381000" rtl="0">
              <a:spcBef>
                <a:spcPts val="0"/>
              </a:spcBef>
              <a:buSzPct val="100000"/>
              <a:buFont typeface="Alegreya"/>
              <a:buAutoNum type="arabicPeriod"/>
            </a:pPr>
            <a:r>
              <a:rPr lang="en-US" sz="2400" dirty="0">
                <a:latin typeface="Alegreya"/>
                <a:ea typeface="Alegreya"/>
                <a:cs typeface="Alegreya"/>
                <a:sym typeface="Alegreya"/>
              </a:rPr>
              <a:t>Adjacency Matrix:</a:t>
            </a:r>
          </a:p>
          <a:p>
            <a:pPr marL="914400" lvl="1" indent="-381000" rtl="0">
              <a:spcBef>
                <a:spcPts val="0"/>
              </a:spcBef>
              <a:buSzPct val="100000"/>
              <a:buFont typeface="Alegreya"/>
              <a:buAutoNum type="alphaLcPeriod"/>
            </a:pPr>
            <a:r>
              <a:rPr lang="en-US" sz="2400" dirty="0">
                <a:latin typeface="Alegreya"/>
                <a:ea typeface="Alegreya"/>
                <a:cs typeface="Alegreya"/>
                <a:sym typeface="Alegreya"/>
              </a:rPr>
              <a:t>Time: O(V x V)</a:t>
            </a:r>
          </a:p>
          <a:p>
            <a:pPr marL="914400" lvl="1" indent="-381000" rtl="0">
              <a:spcBef>
                <a:spcPts val="0"/>
              </a:spcBef>
              <a:buSzPct val="100000"/>
              <a:buFont typeface="Alegreya"/>
              <a:buAutoNum type="alphaLcPeriod"/>
            </a:pPr>
            <a:r>
              <a:rPr lang="en-US" sz="2400" dirty="0">
                <a:latin typeface="Alegreya"/>
                <a:ea typeface="Alegreya"/>
                <a:cs typeface="Alegreya"/>
                <a:sym typeface="Alegreya"/>
              </a:rPr>
              <a:t>Space: </a:t>
            </a:r>
            <a:r>
              <a:rPr lang="en-US" sz="2400" dirty="0" smtClean="0">
                <a:latin typeface="Alegreya"/>
                <a:ea typeface="Alegreya"/>
                <a:cs typeface="Alegreya"/>
                <a:sym typeface="Alegreya"/>
              </a:rPr>
              <a:t>O(V x V)</a:t>
            </a:r>
            <a:endParaRPr lang="en-US" sz="2400" dirty="0">
              <a:latin typeface="Alegreya"/>
              <a:ea typeface="Alegreya"/>
              <a:cs typeface="Alegreya"/>
              <a:sym typeface="Alegreya"/>
            </a:endParaRP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934400" cy="4351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US" sz="19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result = []</a:t>
            </a:r>
          </a:p>
          <a:p>
            <a:pPr marL="0" marR="0" lvl="0" indent="0" algn="l" rtl="0">
              <a:lnSpc>
                <a:spcPct val="90000"/>
              </a:lnSpc>
              <a:spcBef>
                <a:spcPts val="57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US" sz="19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-US" sz="19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row </a:t>
            </a:r>
            <a:r>
              <a:rPr lang="en-US" sz="19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-US" sz="19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 </a:t>
            </a:r>
            <a:r>
              <a:rPr lang="en-US" sz="19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</a:p>
          <a:p>
            <a:pPr marL="0" marR="0" lvl="0" indent="0" algn="l" rtl="0">
              <a:lnSpc>
                <a:spcPct val="90000"/>
              </a:lnSpc>
              <a:spcBef>
                <a:spcPts val="57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US" sz="19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encoded_list = []</a:t>
            </a:r>
          </a:p>
          <a:p>
            <a:pPr marL="0" marR="0" lvl="0" indent="0" algn="l" rtl="0">
              <a:lnSpc>
                <a:spcPct val="90000"/>
              </a:lnSpc>
              <a:spcBef>
                <a:spcPts val="57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US" sz="19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-US" sz="19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-US" sz="19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 = 1 </a:t>
            </a:r>
            <a:r>
              <a:rPr lang="en-US" sz="19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 </a:t>
            </a:r>
            <a:r>
              <a:rPr lang="en-US" sz="19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row.length </a:t>
            </a:r>
            <a:r>
              <a:rPr lang="en-US" sz="19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</a:p>
          <a:p>
            <a:pPr marL="0" marR="0" lvl="0" indent="0" algn="l" rtl="0">
              <a:lnSpc>
                <a:spcPct val="90000"/>
              </a:lnSpc>
              <a:spcBef>
                <a:spcPts val="57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US" sz="19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</a:t>
            </a:r>
            <a:r>
              <a:rPr lang="en-US" sz="19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-US" sz="19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row[i] == 1 then</a:t>
            </a:r>
          </a:p>
          <a:p>
            <a:pPr marL="0" marR="0" lvl="0" indent="0" algn="l" rtl="0">
              <a:lnSpc>
                <a:spcPct val="90000"/>
              </a:lnSpc>
              <a:spcBef>
                <a:spcPts val="57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US" sz="19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encoded_list.append(i)</a:t>
            </a:r>
          </a:p>
          <a:p>
            <a:pPr marL="0" marR="0" lvl="0" indent="0" algn="l" rtl="0">
              <a:lnSpc>
                <a:spcPct val="90000"/>
              </a:lnSpc>
              <a:spcBef>
                <a:spcPts val="57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US" sz="19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</a:t>
            </a:r>
            <a:r>
              <a:rPr lang="en-US" sz="19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endif</a:t>
            </a:r>
          </a:p>
          <a:p>
            <a:pPr marL="0" marR="0" lvl="0" indent="0" algn="l" rtl="0">
              <a:lnSpc>
                <a:spcPct val="90000"/>
              </a:lnSpc>
              <a:spcBef>
                <a:spcPts val="57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US" sz="19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-US" sz="19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endfor</a:t>
            </a:r>
          </a:p>
          <a:p>
            <a:pPr marL="0" marR="0" lvl="0" indent="0" algn="l" rtl="0">
              <a:lnSpc>
                <a:spcPct val="90000"/>
              </a:lnSpc>
              <a:spcBef>
                <a:spcPts val="57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US" sz="19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result.append(encoded_list)</a:t>
            </a:r>
          </a:p>
          <a:p>
            <a:pPr marL="0" marR="0" lvl="0" indent="0" algn="l" rtl="0">
              <a:lnSpc>
                <a:spcPct val="90000"/>
              </a:lnSpc>
              <a:spcBef>
                <a:spcPts val="57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US" sz="19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endfor </a:t>
            </a:r>
          </a:p>
          <a:p>
            <a:pPr marL="0" marR="0" lvl="0" indent="0" algn="l" rtl="0">
              <a:lnSpc>
                <a:spcPct val="90000"/>
              </a:lnSpc>
              <a:spcBef>
                <a:spcPts val="57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US" sz="19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sz="19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</a:p>
          <a:p>
            <a:pPr marL="0" marR="0" lvl="0" indent="0" algn="l" rtl="0">
              <a:lnSpc>
                <a:spcPct val="90000"/>
              </a:lnSpc>
              <a:spcBef>
                <a:spcPts val="570"/>
              </a:spcBef>
              <a:buClr>
                <a:schemeClr val="accent2"/>
              </a:buClr>
              <a:buSzPct val="25000"/>
              <a:buFont typeface="Noto Sans Symbols"/>
              <a:buNone/>
            </a:pPr>
            <a:endParaRPr sz="19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entury Gothic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Algorithm #</a:t>
            </a:r>
            <a:r>
              <a:rPr lang="en-US" sz="3600"/>
              <a:t>2</a:t>
            </a:r>
            <a:r>
              <a:rPr lang="en-US" sz="3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lang="en-US" sz="3600"/>
              <a:t>Conversion to</a:t>
            </a:r>
            <a:r>
              <a:rPr lang="en-US" sz="3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600"/>
              <a:t>L</a:t>
            </a:r>
            <a:r>
              <a:rPr lang="en-US" sz="3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ists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8132075" y="1777425"/>
            <a:ext cx="3790800" cy="473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Worst Case </a:t>
            </a:r>
            <a:r>
              <a:rPr lang="en-US" sz="2400" dirty="0">
                <a:latin typeface="Alegreya"/>
                <a:ea typeface="Alegreya"/>
                <a:cs typeface="Alegreya"/>
                <a:sym typeface="Alegreya"/>
              </a:rPr>
              <a:t>Complexities: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latin typeface="Alegreya"/>
              <a:ea typeface="Alegreya"/>
              <a:cs typeface="Alegreya"/>
              <a:sym typeface="Alegreya"/>
            </a:endParaRPr>
          </a:p>
          <a:p>
            <a:pPr marL="457200" lvl="0" indent="-381000" rtl="0">
              <a:spcBef>
                <a:spcPts val="0"/>
              </a:spcBef>
              <a:buSzPct val="100000"/>
              <a:buFont typeface="Alegreya"/>
              <a:buAutoNum type="arabicPeriod"/>
            </a:pPr>
            <a:r>
              <a:rPr lang="en-US" sz="2400" dirty="0">
                <a:latin typeface="Alegreya"/>
                <a:ea typeface="Alegreya"/>
                <a:cs typeface="Alegreya"/>
                <a:sym typeface="Alegreya"/>
              </a:rPr>
              <a:t>Incidence Matrix:</a:t>
            </a:r>
          </a:p>
          <a:p>
            <a:pPr marL="914400" lvl="1" indent="-381000" rtl="0">
              <a:spcBef>
                <a:spcPts val="0"/>
              </a:spcBef>
              <a:buSzPct val="100000"/>
              <a:buFont typeface="Alegreya"/>
              <a:buAutoNum type="alphaLcPeriod"/>
            </a:pPr>
            <a:r>
              <a:rPr lang="en-US" sz="2400" dirty="0">
                <a:latin typeface="Alegreya"/>
                <a:ea typeface="Alegreya"/>
                <a:cs typeface="Alegreya"/>
                <a:sym typeface="Alegreya"/>
              </a:rPr>
              <a:t>Time: O(V x E)</a:t>
            </a:r>
          </a:p>
          <a:p>
            <a:pPr marL="914400" lvl="1" indent="-381000" rtl="0">
              <a:spcBef>
                <a:spcPts val="0"/>
              </a:spcBef>
              <a:buSzPct val="100000"/>
              <a:buFont typeface="Alegreya"/>
              <a:buAutoNum type="alphaLcPeriod"/>
            </a:pPr>
            <a:r>
              <a:rPr lang="en-US" sz="2400" dirty="0">
                <a:latin typeface="Alegreya"/>
                <a:ea typeface="Alegreya"/>
                <a:cs typeface="Alegreya"/>
                <a:sym typeface="Alegreya"/>
              </a:rPr>
              <a:t>Space: O(V x E)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latin typeface="Alegreya"/>
              <a:ea typeface="Alegreya"/>
              <a:cs typeface="Alegreya"/>
              <a:sym typeface="Alegreya"/>
            </a:endParaRPr>
          </a:p>
          <a:p>
            <a:pPr marL="457200" lvl="0" indent="-381000" rtl="0">
              <a:spcBef>
                <a:spcPts val="0"/>
              </a:spcBef>
              <a:buSzPct val="100000"/>
              <a:buFont typeface="Alegreya"/>
              <a:buAutoNum type="arabicPeriod"/>
            </a:pPr>
            <a:r>
              <a:rPr lang="en-US" sz="2400" dirty="0">
                <a:latin typeface="Alegreya"/>
                <a:ea typeface="Alegreya"/>
                <a:cs typeface="Alegreya"/>
                <a:sym typeface="Alegreya"/>
              </a:rPr>
              <a:t>Adjacency Matrix:</a:t>
            </a:r>
          </a:p>
          <a:p>
            <a:pPr marL="914400" lvl="1" indent="-381000" rtl="0">
              <a:spcBef>
                <a:spcPts val="0"/>
              </a:spcBef>
              <a:buSzPct val="100000"/>
              <a:buFont typeface="Alegreya"/>
              <a:buAutoNum type="alphaLcPeriod"/>
            </a:pPr>
            <a:r>
              <a:rPr lang="en-US" sz="2400" dirty="0">
                <a:latin typeface="Alegreya"/>
                <a:ea typeface="Alegreya"/>
                <a:cs typeface="Alegreya"/>
                <a:sym typeface="Alegreya"/>
              </a:rPr>
              <a:t>Time: O(V x V)</a:t>
            </a:r>
          </a:p>
          <a:p>
            <a:pPr marL="914400" lvl="1" indent="-381000" rtl="0">
              <a:spcBef>
                <a:spcPts val="0"/>
              </a:spcBef>
              <a:buSzPct val="100000"/>
              <a:buFont typeface="Alegreya"/>
              <a:buAutoNum type="alphaLcPeriod"/>
            </a:pPr>
            <a:r>
              <a:rPr lang="en-US" sz="2400" dirty="0">
                <a:latin typeface="Alegreya"/>
                <a:ea typeface="Alegreya"/>
                <a:cs typeface="Alegreya"/>
                <a:sym typeface="Alegreya"/>
              </a:rPr>
              <a:t>Space: O(V x V)</a:t>
            </a: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838200" y="2218850"/>
            <a:ext cx="39906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US" sz="19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result = []</a:t>
            </a:r>
          </a:p>
          <a:p>
            <a:pPr marL="0" marR="0" lvl="0" indent="0" algn="l" rtl="0">
              <a:lnSpc>
                <a:spcPct val="90000"/>
              </a:lnSpc>
              <a:spcBef>
                <a:spcPts val="57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US" sz="19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-US" sz="19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 = 1 </a:t>
            </a:r>
            <a:r>
              <a:rPr lang="en-US" sz="19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 </a:t>
            </a:r>
            <a:r>
              <a:rPr lang="en-US" sz="19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 </a:t>
            </a:r>
            <a:r>
              <a:rPr lang="en-US" sz="19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</a:p>
          <a:p>
            <a:pPr marL="0" marR="0" lvl="0" indent="0" algn="l" rtl="0">
              <a:lnSpc>
                <a:spcPct val="90000"/>
              </a:lnSpc>
              <a:spcBef>
                <a:spcPts val="57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US" sz="19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row = []</a:t>
            </a:r>
          </a:p>
          <a:p>
            <a:pPr marL="0" marR="0" lvl="0" indent="0" algn="l" rtl="0">
              <a:lnSpc>
                <a:spcPct val="90000"/>
              </a:lnSpc>
              <a:spcBef>
                <a:spcPts val="57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US" sz="19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-US" sz="19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-US" sz="19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 = 1 </a:t>
            </a:r>
            <a:r>
              <a:rPr lang="en-US" sz="19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 </a:t>
            </a:r>
            <a:r>
              <a:rPr lang="en-US" sz="19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-US" sz="19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</a:p>
          <a:p>
            <a:pPr marL="0" marR="0" lvl="0" indent="0" algn="l" rtl="0">
              <a:lnSpc>
                <a:spcPct val="90000"/>
              </a:lnSpc>
              <a:spcBef>
                <a:spcPts val="57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US" sz="19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row.append( M[i][j] )</a:t>
            </a:r>
          </a:p>
          <a:p>
            <a:pPr marL="0" marR="0" lvl="0" indent="0" algn="l" rtl="0">
              <a:lnSpc>
                <a:spcPct val="90000"/>
              </a:lnSpc>
              <a:spcBef>
                <a:spcPts val="57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US" sz="19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-US" sz="19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endfor </a:t>
            </a:r>
          </a:p>
          <a:p>
            <a:pPr marL="0" marR="0" lvl="0" indent="0" algn="l" rtl="0">
              <a:lnSpc>
                <a:spcPct val="90000"/>
              </a:lnSpc>
              <a:spcBef>
                <a:spcPts val="57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US" sz="19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result.append( row )</a:t>
            </a:r>
          </a:p>
          <a:p>
            <a:pPr marL="0" marR="0" lvl="0" indent="0" algn="l" rtl="0">
              <a:lnSpc>
                <a:spcPct val="90000"/>
              </a:lnSpc>
              <a:spcBef>
                <a:spcPts val="57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US" sz="19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endfor</a:t>
            </a:r>
          </a:p>
          <a:p>
            <a:pPr marL="0" marR="0" lvl="0" indent="0" algn="l" rtl="0">
              <a:lnSpc>
                <a:spcPct val="90000"/>
              </a:lnSpc>
              <a:spcBef>
                <a:spcPts val="570"/>
              </a:spcBef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US" sz="19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sz="19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entury Gothic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Algorithm #</a:t>
            </a:r>
            <a:r>
              <a:rPr lang="en-US" sz="3600"/>
              <a:t>3</a:t>
            </a:r>
            <a:r>
              <a:rPr lang="en-US" sz="3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Saving a triangular-half of the matrix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8132075" y="1777425"/>
            <a:ext cx="3790800" cy="473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Worst Case </a:t>
            </a:r>
            <a:r>
              <a:rPr lang="en-US" sz="2400">
                <a:latin typeface="Alegreya"/>
                <a:ea typeface="Alegreya"/>
                <a:cs typeface="Alegreya"/>
                <a:sym typeface="Alegreya"/>
              </a:rPr>
              <a:t>Complexities: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latin typeface="Alegreya"/>
              <a:ea typeface="Alegreya"/>
              <a:cs typeface="Alegreya"/>
              <a:sym typeface="Alegreya"/>
            </a:endParaRPr>
          </a:p>
          <a:p>
            <a:pPr marL="457200" lvl="0" indent="-381000" rtl="0">
              <a:spcBef>
                <a:spcPts val="0"/>
              </a:spcBef>
              <a:buSzPct val="100000"/>
              <a:buFont typeface="Alegreya"/>
              <a:buAutoNum type="arabicPeriod"/>
            </a:pPr>
            <a:r>
              <a:rPr lang="en-US" sz="2400">
                <a:latin typeface="Alegreya"/>
                <a:ea typeface="Alegreya"/>
                <a:cs typeface="Alegreya"/>
                <a:sym typeface="Alegreya"/>
              </a:rPr>
              <a:t>Incidence Matrix:</a:t>
            </a:r>
          </a:p>
          <a:p>
            <a:pPr marL="914400" lvl="1" indent="-381000" rtl="0">
              <a:spcBef>
                <a:spcPts val="0"/>
              </a:spcBef>
              <a:buSzPct val="100000"/>
              <a:buFont typeface="Alegreya"/>
              <a:buAutoNum type="alphaLcPeriod"/>
            </a:pPr>
            <a:r>
              <a:rPr lang="en-US" sz="2400">
                <a:latin typeface="Alegreya"/>
                <a:ea typeface="Alegreya"/>
                <a:cs typeface="Alegreya"/>
                <a:sym typeface="Alegreya"/>
              </a:rPr>
              <a:t>Time: O(V x E)</a:t>
            </a:r>
          </a:p>
          <a:p>
            <a:pPr marL="914400" lvl="1" indent="-381000" rtl="0">
              <a:spcBef>
                <a:spcPts val="0"/>
              </a:spcBef>
              <a:buSzPct val="100000"/>
              <a:buFont typeface="Alegreya"/>
              <a:buAutoNum type="alphaLcPeriod"/>
            </a:pPr>
            <a:r>
              <a:rPr lang="en-US" sz="2400">
                <a:latin typeface="Alegreya"/>
                <a:ea typeface="Alegreya"/>
                <a:cs typeface="Alegreya"/>
                <a:sym typeface="Alegreya"/>
              </a:rPr>
              <a:t>Space: O(V x E)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latin typeface="Alegreya"/>
              <a:ea typeface="Alegreya"/>
              <a:cs typeface="Alegreya"/>
              <a:sym typeface="Alegreya"/>
            </a:endParaRPr>
          </a:p>
          <a:p>
            <a:pPr marL="457200" lvl="0" indent="-381000" rtl="0">
              <a:spcBef>
                <a:spcPts val="0"/>
              </a:spcBef>
              <a:buSzPct val="100000"/>
              <a:buFont typeface="Alegreya"/>
              <a:buAutoNum type="arabicPeriod"/>
            </a:pPr>
            <a:r>
              <a:rPr lang="en-US" sz="2400">
                <a:latin typeface="Alegreya"/>
                <a:ea typeface="Alegreya"/>
                <a:cs typeface="Alegreya"/>
                <a:sym typeface="Alegreya"/>
              </a:rPr>
              <a:t>Adjacency Matrix:</a:t>
            </a:r>
          </a:p>
          <a:p>
            <a:pPr marL="914400" lvl="1" indent="-381000" rtl="0">
              <a:spcBef>
                <a:spcPts val="0"/>
              </a:spcBef>
              <a:buSzPct val="100000"/>
              <a:buFont typeface="Alegreya"/>
              <a:buAutoNum type="alphaLcPeriod"/>
            </a:pPr>
            <a:r>
              <a:rPr lang="en-US" sz="2400">
                <a:latin typeface="Alegreya"/>
                <a:ea typeface="Alegreya"/>
                <a:cs typeface="Alegreya"/>
                <a:sym typeface="Alegreya"/>
              </a:rPr>
              <a:t>Time: O(V x V)</a:t>
            </a:r>
          </a:p>
          <a:p>
            <a:pPr marL="914400" lvl="1" indent="-381000" rtl="0">
              <a:spcBef>
                <a:spcPts val="0"/>
              </a:spcBef>
              <a:buSzPct val="100000"/>
              <a:buFont typeface="Alegreya"/>
              <a:buAutoNum type="alphaLcPeriod"/>
            </a:pPr>
            <a:r>
              <a:rPr lang="en-US" sz="2400">
                <a:latin typeface="Alegreya"/>
                <a:ea typeface="Alegreya"/>
                <a:cs typeface="Alegreya"/>
                <a:sym typeface="Alegreya"/>
              </a:rPr>
              <a:t>Space: O(V x V)</a:t>
            </a: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838200" y="1479600"/>
            <a:ext cx="6585900" cy="5299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US" sz="185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result = []</a:t>
            </a:r>
          </a:p>
          <a:p>
            <a:pPr marL="0" marR="0" lvl="0" indent="0" algn="l" rtl="0">
              <a:lnSpc>
                <a:spcPct val="70000"/>
              </a:lnSpc>
              <a:spcBef>
                <a:spcPts val="555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US" sz="185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-US" sz="185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row </a:t>
            </a:r>
            <a:r>
              <a:rPr lang="en-US" sz="185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-US" sz="185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 </a:t>
            </a:r>
            <a:r>
              <a:rPr lang="en-US" sz="185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</a:p>
          <a:p>
            <a:pPr marL="0" marR="0" lvl="0" indent="0" algn="l" rtl="0">
              <a:lnSpc>
                <a:spcPct val="70000"/>
              </a:lnSpc>
              <a:spcBef>
                <a:spcPts val="555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US" sz="185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encoded_row = [], count = 1</a:t>
            </a:r>
          </a:p>
          <a:p>
            <a:pPr marL="0" marR="0" lvl="0" indent="0" algn="l" rtl="0">
              <a:lnSpc>
                <a:spcPct val="70000"/>
              </a:lnSpc>
              <a:spcBef>
                <a:spcPts val="555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US" sz="185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-US" sz="185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-US" sz="185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 = 1 </a:t>
            </a:r>
            <a:r>
              <a:rPr lang="en-US" sz="185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 </a:t>
            </a:r>
            <a:r>
              <a:rPr lang="en-US" sz="185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row.length-1 </a:t>
            </a:r>
            <a:r>
              <a:rPr lang="en-US" sz="185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</a:p>
          <a:p>
            <a:pPr marL="0" marR="0" lvl="0" indent="0" algn="l" rtl="0">
              <a:lnSpc>
                <a:spcPct val="70000"/>
              </a:lnSpc>
              <a:spcBef>
                <a:spcPts val="555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US" sz="185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</a:t>
            </a:r>
            <a:r>
              <a:rPr lang="en-US" sz="185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-US" sz="185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row[i] == row[i+1] then</a:t>
            </a:r>
          </a:p>
          <a:p>
            <a:pPr marL="0" marR="0" lvl="0" indent="0" algn="l" rtl="0">
              <a:lnSpc>
                <a:spcPct val="70000"/>
              </a:lnSpc>
              <a:spcBef>
                <a:spcPts val="555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US" sz="185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count = count + 1</a:t>
            </a:r>
          </a:p>
          <a:p>
            <a:pPr marL="0" marR="0" lvl="0" indent="0" algn="l" rtl="0">
              <a:lnSpc>
                <a:spcPct val="70000"/>
              </a:lnSpc>
              <a:spcBef>
                <a:spcPts val="555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US" sz="185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</a:t>
            </a:r>
            <a:r>
              <a:rPr lang="en-US" sz="185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</a:p>
          <a:p>
            <a:pPr marL="0" marR="0" lvl="0" indent="0" algn="l" rtl="0">
              <a:lnSpc>
                <a:spcPct val="70000"/>
              </a:lnSpc>
              <a:spcBef>
                <a:spcPts val="555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US" sz="185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encoded_row.append( {row[i], count} )</a:t>
            </a:r>
          </a:p>
          <a:p>
            <a:pPr marL="0" marR="0" lvl="0" indent="0" algn="l" rtl="0">
              <a:lnSpc>
                <a:spcPct val="70000"/>
              </a:lnSpc>
              <a:spcBef>
                <a:spcPts val="555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US" sz="185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count = 1</a:t>
            </a:r>
          </a:p>
          <a:p>
            <a:pPr marL="0" marR="0" lvl="0" indent="0" algn="l" rtl="0">
              <a:lnSpc>
                <a:spcPct val="70000"/>
              </a:lnSpc>
              <a:spcBef>
                <a:spcPts val="555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US" sz="185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</a:t>
            </a:r>
            <a:r>
              <a:rPr lang="en-US" sz="185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endif</a:t>
            </a:r>
          </a:p>
          <a:p>
            <a:pPr marL="0" marR="0" lvl="0" indent="0" algn="l" rtl="0">
              <a:lnSpc>
                <a:spcPct val="70000"/>
              </a:lnSpc>
              <a:spcBef>
                <a:spcPts val="555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US" sz="185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-US" sz="185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endfor</a:t>
            </a:r>
          </a:p>
          <a:p>
            <a:pPr marL="0" marR="0" lvl="0" indent="0" algn="l" rtl="0">
              <a:lnSpc>
                <a:spcPct val="70000"/>
              </a:lnSpc>
              <a:spcBef>
                <a:spcPts val="555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US" sz="185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encoded_row.append( {row[row.length], count} )</a:t>
            </a:r>
          </a:p>
          <a:p>
            <a:pPr marL="0" marR="0" lvl="0" indent="0" algn="l" rtl="0">
              <a:lnSpc>
                <a:spcPct val="70000"/>
              </a:lnSpc>
              <a:spcBef>
                <a:spcPts val="555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US" sz="185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result.append(encoded_row)</a:t>
            </a:r>
          </a:p>
          <a:p>
            <a:pPr marL="0" marR="0" lvl="0" indent="0" algn="l" rtl="0">
              <a:lnSpc>
                <a:spcPct val="70000"/>
              </a:lnSpc>
              <a:spcBef>
                <a:spcPts val="555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US" sz="185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endfor</a:t>
            </a:r>
          </a:p>
          <a:p>
            <a:pPr marL="0" marR="0" lvl="0" indent="0" algn="l" rtl="0">
              <a:lnSpc>
                <a:spcPct val="70000"/>
              </a:lnSpc>
              <a:spcBef>
                <a:spcPts val="555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US" sz="185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sz="185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</a:p>
          <a:p>
            <a:pPr marL="228600" marR="0" lvl="0" indent="-228600" algn="l" rtl="0">
              <a:lnSpc>
                <a:spcPct val="70000"/>
              </a:lnSpc>
              <a:spcBef>
                <a:spcPts val="555"/>
              </a:spcBef>
              <a:buClr>
                <a:schemeClr val="accent2"/>
              </a:buClr>
              <a:buSzPct val="97368"/>
              <a:buFont typeface="Noto Sans Symbols"/>
              <a:buNone/>
            </a:pPr>
            <a:endParaRPr sz="185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entury Gothic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Algorithm #</a:t>
            </a:r>
            <a:r>
              <a:rPr lang="en-US" sz="3600"/>
              <a:t>4</a:t>
            </a:r>
            <a:r>
              <a:rPr lang="en-US" sz="3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Using run-length encoding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8132075" y="1777425"/>
            <a:ext cx="3790800" cy="473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Alegreya"/>
                <a:ea typeface="Alegreya"/>
                <a:cs typeface="Alegreya"/>
                <a:sym typeface="Alegreya"/>
              </a:rPr>
              <a:t>Worst Case </a:t>
            </a:r>
            <a:r>
              <a:rPr lang="en-US" sz="2400">
                <a:latin typeface="Alegreya"/>
                <a:ea typeface="Alegreya"/>
                <a:cs typeface="Alegreya"/>
                <a:sym typeface="Alegreya"/>
              </a:rPr>
              <a:t>Complexities:</a:t>
            </a:r>
          </a:p>
          <a:p>
            <a:pPr lvl="0">
              <a:spcBef>
                <a:spcPts val="0"/>
              </a:spcBef>
              <a:buNone/>
            </a:pPr>
            <a:endParaRPr sz="2400">
              <a:latin typeface="Alegreya"/>
              <a:ea typeface="Alegreya"/>
              <a:cs typeface="Alegreya"/>
              <a:sym typeface="Alegreya"/>
            </a:endParaRPr>
          </a:p>
          <a:p>
            <a:pPr marL="457200" lvl="0" indent="-381000" rtl="0">
              <a:spcBef>
                <a:spcPts val="0"/>
              </a:spcBef>
              <a:buSzPct val="100000"/>
              <a:buFont typeface="Alegreya"/>
              <a:buAutoNum type="arabicPeriod"/>
            </a:pPr>
            <a:r>
              <a:rPr lang="en-US" sz="2400">
                <a:latin typeface="Alegreya"/>
                <a:ea typeface="Alegreya"/>
                <a:cs typeface="Alegreya"/>
                <a:sym typeface="Alegreya"/>
              </a:rPr>
              <a:t>Incidence Matrix:</a:t>
            </a:r>
          </a:p>
          <a:p>
            <a:pPr marL="914400" lvl="1" indent="-381000" rtl="0">
              <a:spcBef>
                <a:spcPts val="0"/>
              </a:spcBef>
              <a:buSzPct val="100000"/>
              <a:buFont typeface="Alegreya"/>
              <a:buAutoNum type="alphaLcPeriod"/>
            </a:pPr>
            <a:r>
              <a:rPr lang="en-US" sz="2400">
                <a:latin typeface="Alegreya"/>
                <a:ea typeface="Alegreya"/>
                <a:cs typeface="Alegreya"/>
                <a:sym typeface="Alegreya"/>
              </a:rPr>
              <a:t>Time: O(V x E)</a:t>
            </a:r>
          </a:p>
          <a:p>
            <a:pPr marL="914400" lvl="1" indent="-381000" rtl="0">
              <a:spcBef>
                <a:spcPts val="0"/>
              </a:spcBef>
              <a:buSzPct val="100000"/>
              <a:buFont typeface="Alegreya"/>
              <a:buAutoNum type="alphaLcPeriod"/>
            </a:pPr>
            <a:r>
              <a:rPr lang="en-US" sz="2400">
                <a:latin typeface="Alegreya"/>
                <a:ea typeface="Alegreya"/>
                <a:cs typeface="Alegreya"/>
                <a:sym typeface="Alegreya"/>
              </a:rPr>
              <a:t>Space: O(V x E)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latin typeface="Alegreya"/>
              <a:ea typeface="Alegreya"/>
              <a:cs typeface="Alegreya"/>
              <a:sym typeface="Alegreya"/>
            </a:endParaRPr>
          </a:p>
          <a:p>
            <a:pPr marL="457200" lvl="0" indent="-381000" rtl="0">
              <a:spcBef>
                <a:spcPts val="0"/>
              </a:spcBef>
              <a:buSzPct val="100000"/>
              <a:buFont typeface="Alegreya"/>
              <a:buAutoNum type="arabicPeriod"/>
            </a:pPr>
            <a:r>
              <a:rPr lang="en-US" sz="2400">
                <a:latin typeface="Alegreya"/>
                <a:ea typeface="Alegreya"/>
                <a:cs typeface="Alegreya"/>
                <a:sym typeface="Alegreya"/>
              </a:rPr>
              <a:t>Adjacency Matrix:</a:t>
            </a:r>
          </a:p>
          <a:p>
            <a:pPr marL="914400" lvl="1" indent="-381000" rtl="0">
              <a:spcBef>
                <a:spcPts val="0"/>
              </a:spcBef>
              <a:buSzPct val="100000"/>
              <a:buFont typeface="Alegreya"/>
              <a:buAutoNum type="alphaLcPeriod"/>
            </a:pPr>
            <a:r>
              <a:rPr lang="en-US" sz="2400">
                <a:latin typeface="Alegreya"/>
                <a:ea typeface="Alegreya"/>
                <a:cs typeface="Alegreya"/>
                <a:sym typeface="Alegreya"/>
              </a:rPr>
              <a:t>Time: O(V x V)</a:t>
            </a:r>
          </a:p>
          <a:p>
            <a:pPr marL="914400" lvl="1" indent="-381000">
              <a:spcBef>
                <a:spcPts val="0"/>
              </a:spcBef>
              <a:buSzPct val="100000"/>
              <a:buFont typeface="Alegreya"/>
              <a:buAutoNum type="alphaLcPeriod"/>
            </a:pPr>
            <a:r>
              <a:rPr lang="en-US" sz="2400">
                <a:latin typeface="Alegreya"/>
                <a:ea typeface="Alegreya"/>
                <a:cs typeface="Alegreya"/>
                <a:sym typeface="Alegreya"/>
              </a:rPr>
              <a:t>Space: O(V x V)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2"/>
          </p:nvPr>
        </p:nvSpPr>
        <p:spPr>
          <a:xfrm>
            <a:off x="6189662" y="1489075"/>
            <a:ext cx="5157787" cy="6413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Adjacency Matrix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4"/>
          </p:nvPr>
        </p:nvSpPr>
        <p:spPr>
          <a:xfrm>
            <a:off x="831850" y="1489075"/>
            <a:ext cx="5156199" cy="6413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Incidence Matrix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831850" y="274637"/>
            <a:ext cx="105155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entury Gothic"/>
              <a:buNone/>
            </a:pPr>
            <a:r>
              <a:rPr lang="en-US" sz="3600" b="0" i="0" u="none" strike="noStrike" cap="none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Results &amp; Conclusions </a:t>
            </a:r>
            <a:r>
              <a:rPr lang="en-US" sz="3600" b="0" i="0" u="none" strike="noStrike" cap="none" dirty="0" smtClean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Time Complexities</a:t>
            </a:r>
            <a:endParaRPr lang="en-US" sz="3600" b="0" i="0" u="none" strike="noStrike" cap="none" dirty="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49" y="2390548"/>
            <a:ext cx="5135045" cy="34006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592" y="2390548"/>
            <a:ext cx="5097857" cy="3400651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Shape 16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293973" y="2556608"/>
            <a:ext cx="5306137" cy="3292647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>
            <a:spLocks noGrp="1"/>
          </p:cNvSpPr>
          <p:nvPr>
            <p:ph type="body" idx="2"/>
          </p:nvPr>
        </p:nvSpPr>
        <p:spPr>
          <a:xfrm>
            <a:off x="6189662" y="1489075"/>
            <a:ext cx="5157787" cy="6413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Adjacency Matrix</a:t>
            </a:r>
          </a:p>
        </p:txBody>
      </p:sp>
      <p:pic>
        <p:nvPicPr>
          <p:cNvPr id="162" name="Shape 162"/>
          <p:cNvPicPr preferRelativeResize="0">
            <a:picLocks noGrp="1"/>
          </p:cNvPicPr>
          <p:nvPr>
            <p:ph type="body" idx="3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624789" y="2556609"/>
            <a:ext cx="5219195" cy="329264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>
            <a:spLocks noGrp="1"/>
          </p:cNvSpPr>
          <p:nvPr>
            <p:ph type="body" idx="4"/>
          </p:nvPr>
        </p:nvSpPr>
        <p:spPr>
          <a:xfrm>
            <a:off x="831850" y="1489075"/>
            <a:ext cx="5156199" cy="6413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Incidence Matrix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831850" y="274637"/>
            <a:ext cx="105155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entury Gothic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Results &amp; Conclusions - Space Complexities</a:t>
            </a:r>
          </a:p>
        </p:txBody>
      </p:sp>
    </p:spTree>
    <p:extLst>
      <p:ext uri="{BB962C8B-B14F-4D97-AF65-F5344CB8AC3E}">
        <p14:creationId xmlns:p14="http://schemas.microsoft.com/office/powerpoint/2010/main" val="759863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level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396</Words>
  <Application>Microsoft Office PowerPoint</Application>
  <PresentationFormat>Widescreen</PresentationFormat>
  <Paragraphs>118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Consolas</vt:lpstr>
      <vt:lpstr>Century Gothic</vt:lpstr>
      <vt:lpstr>Noto Sans Symbols</vt:lpstr>
      <vt:lpstr>Times New Roman</vt:lpstr>
      <vt:lpstr>Alegreya</vt:lpstr>
      <vt:lpstr>Arial</vt:lpstr>
      <vt:lpstr>Presentation level design</vt:lpstr>
      <vt:lpstr>Condensed Representations Of Incidence Matrix and Adjacency Matrix of a Graph</vt:lpstr>
      <vt:lpstr>Motivation</vt:lpstr>
      <vt:lpstr>Algorithms Used</vt:lpstr>
      <vt:lpstr>Algorithm #1: Binary to decimal conversion</vt:lpstr>
      <vt:lpstr>Algorithm #2: Conversion to Lists</vt:lpstr>
      <vt:lpstr>Algorithm #3: Saving a triangular-half of the matrix</vt:lpstr>
      <vt:lpstr>Algorithm #4: Using run-length encoding</vt:lpstr>
      <vt:lpstr>Results &amp; Conclusions - Time Complexities</vt:lpstr>
      <vt:lpstr>Results &amp; Conclusions - Space Complexities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Condensed Representations Of Incidence Matrix and Adjacency Matrix of a Graph</dc:title>
  <cp:lastModifiedBy>Gryk</cp:lastModifiedBy>
  <cp:revision>6</cp:revision>
  <dcterms:modified xsi:type="dcterms:W3CDTF">2017-08-23T09:42:40Z</dcterms:modified>
</cp:coreProperties>
</file>