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  <p:embeddedFont>
      <p:font typeface="Alegrey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egrey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19" Type="http://schemas.openxmlformats.org/officeDocument/2006/relationships/font" Target="fonts/Alegreya-bold.fntdata"/><Relationship Id="rId6" Type="http://schemas.openxmlformats.org/officeDocument/2006/relationships/slide" Target="slides/slide2.xml"/><Relationship Id="rId18" Type="http://schemas.openxmlformats.org/officeDocument/2006/relationships/font" Target="fonts/Alegrey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3047" y="0"/>
            <a:ext cx="12188951" cy="6858000"/>
            <a:chOff x="3047" y="0"/>
            <a:chExt cx="12188951" cy="6858000"/>
          </a:xfrm>
        </p:grpSpPr>
        <p:sp>
          <p:nvSpPr>
            <p:cNvPr id="29" name="Google Shape;29;p2"/>
            <p:cNvSpPr/>
            <p:nvPr/>
          </p:nvSpPr>
          <p:spPr>
            <a:xfrm>
              <a:off x="3047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1574798" y="3537159"/>
              <a:ext cx="9144000" cy="196717"/>
              <a:chOff x="1523999" y="4379127"/>
              <a:chExt cx="9144000" cy="196717"/>
            </a:xfrm>
          </p:grpSpPr>
          <p:sp>
            <p:nvSpPr>
              <p:cNvPr descr="Gold bar" id="31" name="Google Shape;31;p2"/>
              <p:cNvSpPr/>
              <p:nvPr/>
            </p:nvSpPr>
            <p:spPr>
              <a:xfrm flipH="1" rot="-5400000">
                <a:off x="2949871" y="2953255"/>
                <a:ext cx="196717" cy="30484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Orange bar" id="32" name="Google Shape;32;p2"/>
              <p:cNvSpPr/>
              <p:nvPr/>
            </p:nvSpPr>
            <p:spPr>
              <a:xfrm flipH="1" rot="-5400000">
                <a:off x="5998335" y="2953255"/>
                <a:ext cx="196717" cy="30484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Slate bar" id="33" name="Google Shape;33;p2"/>
              <p:cNvSpPr/>
              <p:nvPr/>
            </p:nvSpPr>
            <p:spPr>
              <a:xfrm flipH="1" rot="-5400000">
                <a:off x="9045409" y="2953255"/>
                <a:ext cx="196717" cy="30484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524000" y="4056114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type="ctrTitle"/>
          </p:nvPr>
        </p:nvSpPr>
        <p:spPr>
          <a:xfrm>
            <a:off x="1524000" y="9126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6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189662" y="2193925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" type="body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3" type="body"/>
          </p:nvPr>
        </p:nvSpPr>
        <p:spPr>
          <a:xfrm>
            <a:off x="831850" y="2193925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4" type="body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831850" y="1709738"/>
            <a:ext cx="10515599" cy="2862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6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6"/>
            <a:ext cx="12188951" cy="6858005"/>
            <a:chOff x="-2728" y="-5"/>
            <a:chExt cx="12188951" cy="6858005"/>
          </a:xfrm>
        </p:grpSpPr>
        <p:sp>
          <p:nvSpPr>
            <p:cNvPr id="11" name="Google Shape;11;p1"/>
            <p:cNvSpPr/>
            <p:nvPr/>
          </p:nvSpPr>
          <p:spPr>
            <a:xfrm>
              <a:off x="-2728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2726" y="-5"/>
              <a:ext cx="716422" cy="6858000"/>
              <a:chOff x="-2726" y="-5"/>
              <a:chExt cx="716422" cy="6858000"/>
            </a:xfrm>
          </p:grpSpPr>
          <p:grpSp>
            <p:nvGrpSpPr>
              <p:cNvPr id="13" name="Google Shape;13;p1"/>
              <p:cNvGrpSpPr/>
              <p:nvPr/>
            </p:nvGrpSpPr>
            <p:grpSpPr>
              <a:xfrm>
                <a:off x="-2726" y="-4"/>
                <a:ext cx="571473" cy="6857999"/>
                <a:chOff x="6048439" y="-936480"/>
                <a:chExt cx="196717" cy="9143999"/>
              </a:xfrm>
            </p:grpSpPr>
            <p:sp>
              <p:nvSpPr>
                <p:cNvPr descr="Gold bar" id="14" name="Google Shape;14;p1"/>
                <p:cNvSpPr/>
                <p:nvPr/>
              </p:nvSpPr>
              <p:spPr>
                <a:xfrm flipH="1" rot="10800000">
                  <a:off x="6048439" y="5159057"/>
                  <a:ext cx="196717" cy="30484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5" name="Google Shape;15;p1"/>
                <p:cNvSpPr/>
                <p:nvPr/>
              </p:nvSpPr>
              <p:spPr>
                <a:xfrm flipH="1" rot="10800000">
                  <a:off x="6048439" y="2110594"/>
                  <a:ext cx="196717" cy="30484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16" name="Google Shape;16;p1"/>
                <p:cNvSpPr/>
                <p:nvPr/>
              </p:nvSpPr>
              <p:spPr>
                <a:xfrm flipH="1" rot="10800000">
                  <a:off x="6048439" y="-936480"/>
                  <a:ext cx="196717" cy="30484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" name="Google Shape;17;p1"/>
              <p:cNvGrpSpPr/>
              <p:nvPr/>
            </p:nvGrpSpPr>
            <p:grpSpPr>
              <a:xfrm>
                <a:off x="566004" y="-4"/>
                <a:ext cx="147692" cy="6857999"/>
                <a:chOff x="6048439" y="-936480"/>
                <a:chExt cx="196717" cy="9143999"/>
              </a:xfrm>
            </p:grpSpPr>
            <p:sp>
              <p:nvSpPr>
                <p:cNvPr descr="Gold bar" id="18" name="Google Shape;18;p1"/>
                <p:cNvSpPr/>
                <p:nvPr/>
              </p:nvSpPr>
              <p:spPr>
                <a:xfrm flipH="1" rot="10800000">
                  <a:off x="6048439" y="5159057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C4E0B2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9" name="Google Shape;19;p1"/>
                <p:cNvSpPr/>
                <p:nvPr/>
              </p:nvSpPr>
              <p:spPr>
                <a:xfrm flipH="1" rot="10800000">
                  <a:off x="6048439" y="2110594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FEE599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20" name="Google Shape;20;p1"/>
                <p:cNvSpPr/>
                <p:nvPr/>
              </p:nvSpPr>
              <p:spPr>
                <a:xfrm flipH="1" rot="10800000">
                  <a:off x="6048439" y="-936480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9CC2E5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" name="Google Shape;21;p1"/>
              <p:cNvSpPr/>
              <p:nvPr/>
            </p:nvSpPr>
            <p:spPr>
              <a:xfrm>
                <a:off x="646781" y="-5"/>
                <a:ext cx="45718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Century Gothic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24000" y="4056126"/>
            <a:ext cx="91440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Group members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Yogesh Gupta (IRM2014004)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Akshat Aggarwal (IIM2014005)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Vishesh Middha (ISM2014007)</a:t>
            </a:r>
            <a:endParaRPr/>
          </a:p>
        </p:txBody>
      </p:sp>
      <p:sp>
        <p:nvSpPr>
          <p:cNvPr id="108" name="Google Shape;108;p13"/>
          <p:cNvSpPr txBox="1"/>
          <p:nvPr>
            <p:ph type="ctrTitle"/>
          </p:nvPr>
        </p:nvSpPr>
        <p:spPr>
          <a:xfrm>
            <a:off x="1372150" y="721250"/>
            <a:ext cx="91440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largest complete subgraph for a given graph</a:t>
            </a:r>
            <a:endParaRPr sz="36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38200" y="1520825"/>
            <a:ext cx="10515600" cy="4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Graphs have numerous applications.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They are used in social networks, transportation networks, document-link graphs, robot planning and many more.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So for above mentioned real life applications, where the size of graph is large and the cost of allocating the space is more, the matrix representations of graph become costly.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This motivates us to represent our graphs in some condensed and compressed form, so that space complexity should not be a problem and we can focus on other important aspects.</a:t>
            </a:r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Binary to Decimal Conversation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Conversion to Lists </a:t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Saving a Triangular Half</a:t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legreya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Run Length Encoding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Note: The Graphs considered in this problem are simple graphs.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Simple graph: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A simple graph (also called as a strict graph) is an unweighted, undirected graph containing no self-loops or multiple edges.</a:t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 Used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8200" y="1621150"/>
            <a:ext cx="52806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value = 0, power = 0, numbers =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value = value + row[i] * 2</a:t>
            </a:r>
            <a:r>
              <a:rPr b="0" baseline="3000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(power)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power = power + 1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 == 64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value = 0, power =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numbers.append( value 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 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 b="1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b="1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 numbers 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b="1" i="0" sz="18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#1: Binary to decimal conversion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legrey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Worst Case Complexities: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Incidence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E)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E)</a:t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Adjacency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V)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V)</a:t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200" y="1825625"/>
            <a:ext cx="4934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encoded_list = []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row[i] == 1 then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encoded_list.append(i)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result.append(encoded_list)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#2: Conversion to Lists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legrey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Complexities: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Incidence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E)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Adjacency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V)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V)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218850"/>
            <a:ext cx="3990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row = []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1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row.append( M[i][j]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 row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#3: Saving a triangular-half of the matrix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legrey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Complexities: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Incidence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E)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Adjacency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V)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V)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479600"/>
            <a:ext cx="6585900" cy="5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encoded_row = [], count =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row.length-1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row[i] == row[i+1] then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count = count + 1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encoded_row.append( {row[i], count} 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count =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encoded_row.append( {row[row.length], count} 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result.append(encoded_row)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#4: Using run-length encoding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legrey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Complexities: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Incidence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E)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Adjacency Matrix: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Time: O(V x V)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greya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Space: O(V x V)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 Matrix</a:t>
            </a:r>
            <a:endParaRPr/>
          </a:p>
        </p:txBody>
      </p:sp>
      <p:sp>
        <p:nvSpPr>
          <p:cNvPr id="154" name="Google Shape;154;p20"/>
          <p:cNvSpPr txBox="1"/>
          <p:nvPr>
            <p:ph idx="4" type="body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Incidence Matrix</a:t>
            </a:r>
            <a:endParaRPr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&amp; Conclusions - Time Complexities</a:t>
            </a:r>
            <a:endParaRPr b="0" i="0" sz="3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49" y="2390548"/>
            <a:ext cx="5108343" cy="33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9592" y="2390548"/>
            <a:ext cx="5067355" cy="339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973" y="2556608"/>
            <a:ext cx="5306137" cy="329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 Matrix</a:t>
            </a:r>
            <a:endParaRPr/>
          </a:p>
        </p:txBody>
      </p:sp>
      <p:pic>
        <p:nvPicPr>
          <p:cNvPr id="164" name="Google Shape;164;p21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789" y="2556609"/>
            <a:ext cx="5219195" cy="3292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idx="4" type="body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Incidence Matrix</a:t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&amp; Conclusions - Space Complexities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resentation level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