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45" autoAdjust="0"/>
  </p:normalViewPr>
  <p:slideViewPr>
    <p:cSldViewPr snapToGrid="0">
      <p:cViewPr varScale="1">
        <p:scale>
          <a:sx n="86" d="100"/>
          <a:sy n="86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86019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710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1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11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47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29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034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82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3047" y="0"/>
            <a:ext cx="12188951" cy="6858000"/>
            <a:chOff x="3047" y="0"/>
            <a:chExt cx="12188951" cy="6858000"/>
          </a:xfrm>
        </p:grpSpPr>
        <p:sp>
          <p:nvSpPr>
            <p:cNvPr id="29" name="Shape 29"/>
            <p:cNvSpPr/>
            <p:nvPr/>
          </p:nvSpPr>
          <p:spPr>
            <a:xfrm>
              <a:off x="3047" y="0"/>
              <a:ext cx="1218895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0" name="Shape 30"/>
            <p:cNvGrpSpPr/>
            <p:nvPr/>
          </p:nvGrpSpPr>
          <p:grpSpPr>
            <a:xfrm>
              <a:off x="1574798" y="3537160"/>
              <a:ext cx="9144000" cy="196717"/>
              <a:chOff x="1523999" y="4379128"/>
              <a:chExt cx="9144000" cy="196717"/>
            </a:xfrm>
          </p:grpSpPr>
          <p:sp>
            <p:nvSpPr>
              <p:cNvPr id="31" name="Shape 31" descr="Gold bar"/>
              <p:cNvSpPr/>
              <p:nvPr/>
            </p:nvSpPr>
            <p:spPr>
              <a:xfrm rot="-5400000" flipH="1">
                <a:off x="2949871" y="2953255"/>
                <a:ext cx="196717" cy="30484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stA="50000" endA="300" endPos="38500" dist="50800" dir="5400000" sy="-100000" algn="bl" rotWithShape="0"/>
              </a:effectLst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Shape 32" descr="Orange bar"/>
              <p:cNvSpPr/>
              <p:nvPr/>
            </p:nvSpPr>
            <p:spPr>
              <a:xfrm rot="-5400000" flipH="1">
                <a:off x="5998335" y="2953255"/>
                <a:ext cx="196717" cy="30484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reflection stA="50000" endA="300" endPos="38500" dist="50800" dir="5400000" sy="-100000" algn="bl" rotWithShape="0"/>
              </a:effectLst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Shape 33" descr="Slate bar"/>
              <p:cNvSpPr/>
              <p:nvPr/>
            </p:nvSpPr>
            <p:spPr>
              <a:xfrm rot="-5400000" flipH="1">
                <a:off x="9045409" y="2953255"/>
                <a:ext cx="196717" cy="304846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reflection stA="50000" endA="300" endPos="38500" dist="50800" dir="5400000" sy="-100000" algn="bl" rotWithShape="0"/>
              </a:effectLst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524000" y="4056114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1524000" y="91260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6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189662" y="2193925"/>
            <a:ext cx="5157787" cy="3978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189662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831850" y="2193925"/>
            <a:ext cx="5156199" cy="3978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831850" y="1489075"/>
            <a:ext cx="5156199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1850" y="274637"/>
            <a:ext cx="1051559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622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6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9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83978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60"/>
              </a:spcBef>
              <a:buClr>
                <a:schemeClr val="accen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3978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6"/>
            <a:ext cx="12188951" cy="6858006"/>
            <a:chOff x="-2728" y="-5"/>
            <a:chExt cx="12188951" cy="6858006"/>
          </a:xfrm>
        </p:grpSpPr>
        <p:sp>
          <p:nvSpPr>
            <p:cNvPr id="11" name="Shape 11"/>
            <p:cNvSpPr/>
            <p:nvPr/>
          </p:nvSpPr>
          <p:spPr>
            <a:xfrm>
              <a:off x="-2728" y="0"/>
              <a:ext cx="1218895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" name="Shape 12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13" name="Shape 13"/>
              <p:cNvGrpSpPr/>
              <p:nvPr/>
            </p:nvGrpSpPr>
            <p:grpSpPr>
              <a:xfrm>
                <a:off x="-2727" y="-4"/>
                <a:ext cx="571473" cy="6858000"/>
                <a:chOff x="6048439" y="-936480"/>
                <a:chExt cx="196717" cy="9144001"/>
              </a:xfrm>
            </p:grpSpPr>
            <p:sp>
              <p:nvSpPr>
                <p:cNvPr id="14" name="Shape 14" descr="Gold bar"/>
                <p:cNvSpPr/>
                <p:nvPr/>
              </p:nvSpPr>
              <p:spPr>
                <a:xfrm rot="10800000" flipH="1">
                  <a:off x="6048439" y="5159057"/>
                  <a:ext cx="196717" cy="304846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" name="Shape 15" descr="Orange bar"/>
                <p:cNvSpPr/>
                <p:nvPr/>
              </p:nvSpPr>
              <p:spPr>
                <a:xfrm rot="10800000" flipH="1">
                  <a:off x="6048439" y="2110594"/>
                  <a:ext cx="196717" cy="304846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" name="Shape 16" descr="Slate bar"/>
                <p:cNvSpPr/>
                <p:nvPr/>
              </p:nvSpPr>
              <p:spPr>
                <a:xfrm rot="10800000" flipH="1">
                  <a:off x="6048439" y="-936480"/>
                  <a:ext cx="196717" cy="304846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" name="Shape 17"/>
              <p:cNvGrpSpPr/>
              <p:nvPr/>
            </p:nvGrpSpPr>
            <p:grpSpPr>
              <a:xfrm>
                <a:off x="566004" y="-4"/>
                <a:ext cx="147692" cy="6858000"/>
                <a:chOff x="6048439" y="-936480"/>
                <a:chExt cx="196717" cy="9144001"/>
              </a:xfrm>
            </p:grpSpPr>
            <p:sp>
              <p:nvSpPr>
                <p:cNvPr id="18" name="Shape 18" descr="Gold bar"/>
                <p:cNvSpPr/>
                <p:nvPr/>
              </p:nvSpPr>
              <p:spPr>
                <a:xfrm rot="10800000" flipH="1">
                  <a:off x="6048439" y="5159057"/>
                  <a:ext cx="196717" cy="3048462"/>
                </a:xfrm>
                <a:prstGeom prst="rect">
                  <a:avLst/>
                </a:prstGeom>
                <a:gradFill>
                  <a:gsLst>
                    <a:gs pos="0">
                      <a:srgbClr val="C4E0B2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" name="Shape 19" descr="Orange bar"/>
                <p:cNvSpPr/>
                <p:nvPr/>
              </p:nvSpPr>
              <p:spPr>
                <a:xfrm rot="10800000" flipH="1">
                  <a:off x="6048439" y="2110594"/>
                  <a:ext cx="196717" cy="3048462"/>
                </a:xfrm>
                <a:prstGeom prst="rect">
                  <a:avLst/>
                </a:prstGeom>
                <a:gradFill>
                  <a:gsLst>
                    <a:gs pos="0">
                      <a:srgbClr val="FEE599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" name="Shape 20" descr="Slate bar"/>
                <p:cNvSpPr/>
                <p:nvPr/>
              </p:nvSpPr>
              <p:spPr>
                <a:xfrm rot="10800000" flipH="1">
                  <a:off x="6048439" y="-936480"/>
                  <a:ext cx="196717" cy="3048462"/>
                </a:xfrm>
                <a:prstGeom prst="rect">
                  <a:avLst/>
                </a:prstGeom>
                <a:gradFill>
                  <a:gsLst>
                    <a:gs pos="0">
                      <a:srgbClr val="9CC2E5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1" name="Shape 21"/>
              <p:cNvSpPr/>
              <p:nvPr/>
            </p:nvSpPr>
            <p:spPr>
              <a:xfrm>
                <a:off x="646781" y="-5"/>
                <a:ext cx="45718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524000" y="4056114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members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Yogesh Gupta (IRM2014004)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Akshat Aggarwal (IIM2014005)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Vishesh Middha (ISM2014007)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524000" y="912609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000"/>
              <a:t>Identification of all disconnected components of a graph</a:t>
            </a:r>
          </a:p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000"/>
              <a:t>and </a:t>
            </a:r>
          </a:p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000"/>
              <a:t>Realignment of the Adjacency and Incidence Matrix to be close to a Diagonal Matrix.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2616600"/>
            <a:ext cx="10515600" cy="16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/>
              <a:t>Identifying disconnected 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838200" y="1366200"/>
            <a:ext cx="10515600" cy="549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components = []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visited[n] = {false}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Queue q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b="1" dirty="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vertex = 1 </a:t>
            </a:r>
            <a:r>
              <a:rPr lang="en-US" sz="1200" b="1" dirty="0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200" b="1" dirty="0"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1" dirty="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!visited[vertex] </a:t>
            </a:r>
            <a:r>
              <a:rPr lang="en-US" sz="1200" b="1" dirty="0">
                <a:latin typeface="Consolas"/>
                <a:ea typeface="Consolas"/>
                <a:cs typeface="Consolas"/>
                <a:sym typeface="Consolas"/>
              </a:rPr>
              <a:t>then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l = []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l.append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(vertex)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(vertex)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visited[vertex] = 1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while !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q.empty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():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u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q.front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q.pop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for j = 1 to n: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    i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 graph[u][j] != 0 and !visited[j] then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-US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(j)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visited[j] = true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endif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endfor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endwhile</a:t>
            </a:r>
            <a:endParaRPr lang="en-US" sz="1200" b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components.append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(l)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endif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endfor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#1</a:t>
            </a:r>
            <a:r>
              <a:rPr lang="en-US" sz="3000"/>
              <a:t>: Adjacency Matrix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38200" y="1325700"/>
            <a:ext cx="10515600" cy="553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edgeList = [] </a:t>
            </a:r>
            <a:r>
              <a:rPr lang="en-US" sz="1100" i="1" dirty="0">
                <a:latin typeface="Consolas"/>
                <a:ea typeface="Consolas"/>
                <a:cs typeface="Consolas"/>
                <a:sym typeface="Consolas"/>
              </a:rPr>
              <a:t>// Extract list of edges from the incidence matrix 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representative = [] </a:t>
            </a:r>
            <a:r>
              <a:rPr lang="en-US" sz="11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representative of set to which i'th vertex </a:t>
            </a:r>
            <a:r>
              <a:rPr lang="en-US" sz="1100" i="1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belongs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11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edgeRepresentative = [] </a:t>
            </a:r>
            <a:r>
              <a:rPr lang="en-US" sz="11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representative of set to which i'th edge </a:t>
            </a:r>
            <a:r>
              <a:rPr lang="en-US" sz="1100" i="1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belongs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11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11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Initially , representative[i] = i, for all i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1 </a:t>
            </a: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V1 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edgeList[i].first, </a:t>
            </a:r>
            <a:r>
              <a:rPr lang="en-US" sz="11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V2 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edgeList[i].second</a:t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repU 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findRepresentative(representative, </a:t>
            </a:r>
            <a:r>
              <a:rPr lang="en-US" sz="11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V1)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repV 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findRepresentative(representative, </a:t>
            </a:r>
            <a:r>
              <a:rPr lang="en-US" sz="11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V2)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repU != repV </a:t>
            </a:r>
            <a:r>
              <a:rPr lang="en-US" sz="1100" b="1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100" i="1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lang="en-US" sz="11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V2 to the set containing V1</a:t>
            </a:r>
            <a:br>
              <a:rPr lang="en-US" sz="11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unionSets</a:t>
            </a:r>
            <a:r>
              <a:rPr lang="en-US" sz="11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repU 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repV , representative);</a:t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endif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Also add i'th edge to corresponding edge set.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edgeRepresentative[j] = repU ;</a:t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endfor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//Associate each vertex and edge with the representative of the set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1 </a:t>
            </a: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representative[i] = findRepresentative(representative, i)</a:t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endfor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1 </a:t>
            </a: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 </a:t>
            </a: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edgeRepresentative[i] = findRepresentative(representative, edgeRepresentative[i])</a:t>
            </a:r>
            <a:br>
              <a:rPr lang="en-US" sz="11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1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endfor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100" dirty="0">
                <a:latin typeface="Consolas"/>
                <a:ea typeface="Consolas"/>
                <a:cs typeface="Consolas"/>
                <a:sym typeface="Consolas"/>
              </a:rPr>
            </a:br>
            <a:endParaRPr lang="en-US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000"/>
              <a:t> #2: Incidence Matrix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38200" y="1325699"/>
            <a:ext cx="10515600" cy="553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vertexComps = []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hash = []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numberofComponents = 0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1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rep = representative[i]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hash[rep] == 0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// a new component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numberofComponents = numberofComponents + 1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hash[rep] = numberOfComponents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tmplist = []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tmplist.append(i)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vertexComps.append( tmplist )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// component has already been discovered, so add vertex i to the respective component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vertexComps[hash[rep]].append(i)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endif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endfor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edgeComps = []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1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 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edgeRepresentative[i]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edgeComps[hash[rep</a:t>
            </a:r>
            <a:r>
              <a:rPr lang="en-US" sz="120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]].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append(i)</a:t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endfor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endParaRPr sz="360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38200" y="2616600"/>
            <a:ext cx="10515600" cy="16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Realigning to Diagonal Matrix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38200" y="1325700"/>
            <a:ext cx="10515600" cy="53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k = 1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indexing = []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reverseIndexing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[]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components: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vertex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list: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indexing[k] = vertex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reverseIndexing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[vertex] = k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k += </a:t>
            </a:r>
            <a:r>
              <a:rPr lang="en-US" sz="12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200" b="1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endfor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endfor</a:t>
            </a:r>
            <a:endParaRPr lang="en-US" sz="1200" b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= 1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u = indexing[</a:t>
            </a:r>
            <a:r>
              <a:rPr lang="en-US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 = 1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if graph[u][j] != 0 then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v = </a:t>
            </a:r>
            <a:r>
              <a:rPr lang="en-US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reverseIndexing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[j]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res[</a:t>
            </a:r>
            <a:r>
              <a:rPr lang="en-US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][v] = </a:t>
            </a:r>
            <a:r>
              <a:rPr lang="en-US" sz="12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 b="1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endfor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dirty="0" smtClean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endfor</a:t>
            </a:r>
            <a:endParaRPr lang="en-US"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000"/>
              <a:t>#1</a:t>
            </a:r>
            <a:r>
              <a:rPr lang="en-US" sz="3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 sz="3000"/>
              <a:t> Adjacency Matrix to Diagonal Matrix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838200" y="1325699"/>
            <a:ext cx="10515600" cy="553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result[n][m] = {0}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// provide new labelings for the rows of result matrix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vertexLabelings = []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for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component 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vertexComps 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do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for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val 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component 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do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vertexLabelings.append(val)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endfor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endfor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// fill the result matrix column by column, with value 1 if there is an edge between vertex and edge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 = 1 // c - used for iterating over the columns of result matrix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for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component 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edgeComps 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do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for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val 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component 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do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from = edgeList[val].first,  to = edgeList[val].second;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// Get new labelings for vertices from and to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newfrom = vertexLabelings[from];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newto = vertexLabelings[to];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res[newfrom][c] = 1;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res[newto][c] = 1;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c = c  + 1</a:t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1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endfor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/>
            </a:r>
            <a:b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en-US" sz="1200" b="1" dirty="0" err="1"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endfor</a:t>
            </a:r>
            <a:endParaRPr lang="en-US" sz="1200" b="1" dirty="0"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/>
            </a:r>
            <a:b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endParaRPr lang="en-US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000"/>
              <a:t>#2: Incidence Matrix  to Diagonal Matrix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6189662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Adjacency Matrix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4"/>
          </p:nvPr>
        </p:nvSpPr>
        <p:spPr>
          <a:xfrm>
            <a:off x="831850" y="1489075"/>
            <a:ext cx="5156199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Incidence Matrix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38200" y="-12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&amp; Conclusions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282825"/>
            <a:ext cx="556260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050" y="2282825"/>
            <a:ext cx="57435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sentation level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320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Century Gothic</vt:lpstr>
      <vt:lpstr>Noto Sans Symbols</vt:lpstr>
      <vt:lpstr>Courier New</vt:lpstr>
      <vt:lpstr>Times New Roman</vt:lpstr>
      <vt:lpstr>Presentation level design</vt:lpstr>
      <vt:lpstr>Identification of all disconnected components of a graph and  Realignment of the Adjacency and Incidence Matrix to be close to a Diagonal Matrix.</vt:lpstr>
      <vt:lpstr>Identifying disconnected components</vt:lpstr>
      <vt:lpstr>#1: Adjacency Matrix</vt:lpstr>
      <vt:lpstr> #2: Incidence Matrix</vt:lpstr>
      <vt:lpstr>PowerPoint Presentation</vt:lpstr>
      <vt:lpstr>Realigning to Diagonal Matrix</vt:lpstr>
      <vt:lpstr>#1: Adjacency Matrix to Diagonal Matrix</vt:lpstr>
      <vt:lpstr>#2: Incidence Matrix  to Diagonal Matrix</vt:lpstr>
      <vt:lpstr>Results &amp;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all disconnected components of a graph and  Realignment of the Adjacency and Incidence Matrix to be close to a Diagonal Matrix.</dc:title>
  <cp:lastModifiedBy>Gryk</cp:lastModifiedBy>
  <cp:revision>8</cp:revision>
  <dcterms:modified xsi:type="dcterms:W3CDTF">2017-09-07T03:12:42Z</dcterms:modified>
</cp:coreProperties>
</file>