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29" name="Shape 29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descr="Gold bar" id="31" name="Shape 31"/>
              <p:cNvSpPr/>
              <p:nvPr/>
            </p:nvSpPr>
            <p:spPr>
              <a:xfrm flipH="1" rot="-5400000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Orange bar" id="32" name="Shape 32"/>
              <p:cNvSpPr/>
              <p:nvPr/>
            </p:nvSpPr>
            <p:spPr>
              <a:xfrm flipH="1" rot="-5400000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descr="Slate bar" id="33" name="Shape 33"/>
              <p:cNvSpPr/>
              <p:nvPr/>
            </p:nvSpPr>
            <p:spPr>
              <a:xfrm flipH="1" rot="-5400000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blurRad="0" dir="5400000" dist="50800" endA="300" endPos="38500" fadeDir="5400000" kx="0" rotWithShape="0" algn="bl" stA="50000" stPos="0" sy="-100000" ky="0"/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4" name="Shape 34"/>
          <p:cNvSpPr txBox="1"/>
          <p:nvPr>
            <p:ph idx="1" type="subTitle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16666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11111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  <a:defRPr b="0" i="0" sz="6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16666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11111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6200" lvl="0" marL="2286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16666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11111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16666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11111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125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  <a:defRPr b="0" i="0" sz="6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75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SzPct val="171428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SzPct val="166666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buClr>
                <a:schemeClr val="accent2"/>
              </a:buClr>
              <a:buSzPct val="4375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500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58333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70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chemeClr val="accent2"/>
              </a:buClr>
              <a:buSzPct val="175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chemeClr val="accent2"/>
              </a:buClr>
              <a:buSzPct val="171428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chemeClr val="accent2"/>
              </a:buClr>
              <a:buSzPct val="166666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SzPct val="180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43750"/>
              <a:buFont typeface="Century Gothic"/>
              <a:buNone/>
              <a:defRPr b="0" i="0" sz="3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11" name="Shape 11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2" name="Shape 12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13" name="Shape 13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descr="Gold bar" id="14" name="Shape 14"/>
                <p:cNvSpPr/>
                <p:nvPr/>
              </p:nvSpPr>
              <p:spPr>
                <a:xfrm flipH="1" rot="10800000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5" name="Shape 15"/>
                <p:cNvSpPr/>
                <p:nvPr/>
              </p:nvSpPr>
              <p:spPr>
                <a:xfrm flipH="1" rot="10800000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16" name="Shape 16"/>
                <p:cNvSpPr/>
                <p:nvPr/>
              </p:nvSpPr>
              <p:spPr>
                <a:xfrm flipH="1" rot="10800000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7" name="Shape 17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descr="Gold bar" id="18" name="Shape 18"/>
                <p:cNvSpPr/>
                <p:nvPr/>
              </p:nvSpPr>
              <p:spPr>
                <a:xfrm flipH="1" rot="10800000">
                  <a:off x="6048440" y="5159057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C4E0B2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Orange bar" id="19" name="Shape 19"/>
                <p:cNvSpPr/>
                <p:nvPr/>
              </p:nvSpPr>
              <p:spPr>
                <a:xfrm flipH="1" rot="10800000">
                  <a:off x="6048440" y="2110594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FEE599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descr="Slate bar" id="20" name="Shape 20"/>
                <p:cNvSpPr/>
                <p:nvPr/>
              </p:nvSpPr>
              <p:spPr>
                <a:xfrm flipH="1" rot="10800000">
                  <a:off x="6048440" y="-936481"/>
                  <a:ext cx="196717" cy="3048463"/>
                </a:xfrm>
                <a:prstGeom prst="rect">
                  <a:avLst/>
                </a:prstGeom>
                <a:gradFill>
                  <a:gsLst>
                    <a:gs pos="0">
                      <a:srgbClr val="9CC2E5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" name="Shape 2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8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72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SzPct val="31818"/>
              <a:buFont typeface="Century Gothic"/>
              <a:buNone/>
              <a:defRPr b="0" i="0" sz="4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members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Yogesh Gupta (IRM2014004)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Akshat Aggarwal (IIM2014005)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Vishesh Middha (ISM2014007)</a:t>
            </a:r>
          </a:p>
        </p:txBody>
      </p:sp>
      <p:sp>
        <p:nvSpPr>
          <p:cNvPr id="108" name="Shape 108"/>
          <p:cNvSpPr txBox="1"/>
          <p:nvPr>
            <p:ph type="ctrTitle"/>
          </p:nvPr>
        </p:nvSpPr>
        <p:spPr>
          <a:xfrm>
            <a:off x="1524000" y="9126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9850" lvl="0" marL="0" marR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Given a cycle space of a graph generate all</a:t>
            </a:r>
          </a:p>
          <a:p>
            <a:pPr indent="-69850" lvl="0" marL="0" marR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/>
              <a:t>circuits other than fundamental circuits</a:t>
            </a:r>
          </a:p>
          <a:p>
            <a:pPr indent="0" lvl="0" marL="0" marR="0" rt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1366200"/>
            <a:ext cx="10515600" cy="5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Cycle space of a graph, G, denoted by C is a set consisting of the φ, all cycles in G (where each cycle is treated as a set of edges) and all unions of edge disjoint cycles in G.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Cycle Space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63" y="1876550"/>
            <a:ext cx="17811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963" y="1852725"/>
            <a:ext cx="51720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366200"/>
            <a:ext cx="10515600" cy="5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Choose a spanning tree of the graph.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</a:pP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Get the list of fundamental circuits.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</a:pP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Get the list of circuits other than fundamental circuits.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Steps followed	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838200" y="1366200"/>
            <a:ext cx="10515600" cy="5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Getting the list of fundamental circuits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612" y="1438900"/>
            <a:ext cx="5532775" cy="5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366200"/>
            <a:ext cx="10515600" cy="54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r>
              <a:rPr lang="en-US" sz="3000"/>
              <a:t>Getting non-fundamental circuits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538" y="2044675"/>
            <a:ext cx="6262926" cy="41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2458650" y="4319025"/>
            <a:ext cx="3501600" cy="3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687775" y="3954150"/>
            <a:ext cx="539700" cy="3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resentation level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