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Condensed Representation of Incidence Matrix for Directed Graph with Self-Loops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Yash Sharma - IHM2014006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Aditya Kumawat - ICM2014001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Representations of Incidence Matrix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Base Representation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Base Representation with Destinations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Bit Encoding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Vector&lt;Pair&gt; Representation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566550" y="55220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Representation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Matrix ’A’ of size N x 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0s.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starting from vertex ’v1’ to ’v2’, 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A[v1][e] = 1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A[v2][e] = 2.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self-loops at vertex ’v’,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 A[v][e] = 3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552700" y="502650"/>
            <a:ext cx="6321600" cy="102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Representation with Destination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552702" y="17550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Matrix ’A’ of size N x 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-1s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802971" y="17550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from vertex ’v1’ to ’v2’,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 A[v1][e] = v2.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self-loops at vertex ’v’,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A[v][e] = 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 Encoding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Array ‘B’ of size 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0s.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Calculate Quaternary numbers for every vertex ’v’ by appending values of every column in A[v] row.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Lato"/>
            </a:pPr>
            <a:r>
              <a:rPr lang="en" sz="1600"/>
              <a:t>For every vertex ’v’,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Lato"/>
            </a:pPr>
            <a:r>
              <a:rPr lang="en" sz="1600"/>
              <a:t>B[v] = conversion of Quaternary number to Decimal number.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Pair Representation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293374" y="1602675"/>
            <a:ext cx="3218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Define a new Data Structure as a vector of pairs of integers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Vector&lt;Pair&lt;int, int&gt;&gt;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between ’v1’ and ’v2’,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1 </a:t>
            </a:r>
            <a:br>
              <a:rPr lang="en" sz="1600"/>
            </a:br>
            <a:r>
              <a:rPr lang="en" sz="1600"/>
              <a:t>Then v1 = v;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2</a:t>
            </a:r>
            <a:br>
              <a:rPr lang="en" sz="1600"/>
            </a:br>
            <a:r>
              <a:rPr lang="en" sz="1600"/>
              <a:t>Then v2 = v;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3</a:t>
            </a:r>
            <a:br>
              <a:rPr lang="en" sz="1600"/>
            </a:br>
            <a:r>
              <a:rPr lang="en" sz="1600"/>
              <a:t>Then v1 = v &amp; v2 = v;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Push Pair (v1, v2) to Vector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65500" y="4351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1927624"/>
            <a:ext cx="4045200" cy="2597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/>
              <a:t>For N and E,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Vector&lt;Pair&gt; representation is better in terms of space complexity.</a:t>
            </a:r>
          </a:p>
          <a:p>
            <a:pPr indent="-342900" lvl="1" marL="914400" rtl="0" algn="l">
              <a:spcBef>
                <a:spcPts val="0"/>
              </a:spcBef>
              <a:buSzPct val="100000"/>
              <a:buChar char="○"/>
            </a:pPr>
            <a:r>
              <a:rPr lang="en" sz="1800"/>
              <a:t>When E &gt;&gt; N, condensation is not achieved as expected</a:t>
            </a:r>
          </a:p>
          <a:p>
            <a:pPr indent="-342900" lvl="1" marL="914400" rtl="0" algn="l">
              <a:spcBef>
                <a:spcPts val="0"/>
              </a:spcBef>
              <a:buSzPct val="100000"/>
              <a:buChar char="○"/>
            </a:pPr>
            <a:r>
              <a:rPr lang="en" sz="1800"/>
              <a:t>When N ~ E, condensation is achieved as expected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194" y="165864"/>
            <a:ext cx="4045199" cy="227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700" y="2750525"/>
            <a:ext cx="4014200" cy="215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6123200" y="4630325"/>
            <a:ext cx="1819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highlight>
                  <a:srgbClr val="FFFFFF"/>
                </a:highlight>
              </a:rPr>
              <a:t>Condensed Representation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123200" y="2165125"/>
            <a:ext cx="1819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highlight>
                  <a:srgbClr val="FFFFFF"/>
                </a:highlight>
              </a:rPr>
              <a:t>Condensed Representation</a:t>
            </a:r>
          </a:p>
        </p:txBody>
      </p:sp>
      <p:sp>
        <p:nvSpPr>
          <p:cNvPr id="118" name="Shape 118"/>
          <p:cNvSpPr txBox="1"/>
          <p:nvPr/>
        </p:nvSpPr>
        <p:spPr>
          <a:xfrm rot="-5400000">
            <a:off x="4246375" y="967150"/>
            <a:ext cx="1516199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highlight>
                  <a:srgbClr val="FFFFFF"/>
                </a:highlight>
              </a:rPr>
              <a:t>Base Representation</a:t>
            </a:r>
          </a:p>
        </p:txBody>
      </p:sp>
      <p:sp>
        <p:nvSpPr>
          <p:cNvPr id="119" name="Shape 119"/>
          <p:cNvSpPr txBox="1"/>
          <p:nvPr/>
        </p:nvSpPr>
        <p:spPr>
          <a:xfrm rot="-5400000">
            <a:off x="4164325" y="3370150"/>
            <a:ext cx="168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highlight>
                  <a:srgbClr val="FFFFFF"/>
                </a:highlight>
              </a:rPr>
              <a:t>Base Representation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