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La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6" name="Shape 86"/>
        <p:cNvGrpSpPr/>
        <p:nvPr/>
      </p:nvGrpSpPr>
      <p:grpSpPr>
        <a:xfrm>
          <a:off x="0" y="0"/>
          <a:ext cx="0" cy="0"/>
          <a:chOff x="0" y="0"/>
          <a:chExt cx="0" cy="0"/>
        </a:xfrm>
      </p:grpSpPr>
      <p:sp>
        <p:nvSpPr>
          <p:cNvPr id="87" name="Shape 87"/>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88" name="Shape 88"/>
          <p:cNvGrpSpPr/>
          <p:nvPr/>
        </p:nvGrpSpPr>
        <p:grpSpPr>
          <a:xfrm>
            <a:off x="0" y="490"/>
            <a:ext cx="5153705" cy="5134399"/>
            <a:chOff x="0" y="75"/>
            <a:chExt cx="5153705" cy="5152950"/>
          </a:xfrm>
        </p:grpSpPr>
        <p:sp>
          <p:nvSpPr>
            <p:cNvPr id="89" name="Shape 89"/>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91" name="Shape 91"/>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3" name="Shape 93"/>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94" name="Shape 94"/>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5" name="Shape 9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6" name="Shape 96"/>
        <p:cNvGrpSpPr/>
        <p:nvPr/>
      </p:nvGrpSpPr>
      <p:grpSpPr>
        <a:xfrm>
          <a:off x="0" y="0"/>
          <a:ext cx="0" cy="0"/>
          <a:chOff x="0" y="0"/>
          <a:chExt cx="0" cy="0"/>
        </a:xfrm>
      </p:grpSpPr>
      <p:grpSp>
        <p:nvGrpSpPr>
          <p:cNvPr id="97" name="Shape 97"/>
          <p:cNvGrpSpPr/>
          <p:nvPr/>
        </p:nvGrpSpPr>
        <p:grpSpPr>
          <a:xfrm>
            <a:off x="4406400" y="0"/>
            <a:ext cx="4737600" cy="5143065"/>
            <a:chOff x="4406400" y="0"/>
            <a:chExt cx="4737600" cy="5143065"/>
          </a:xfrm>
        </p:grpSpPr>
        <p:sp>
          <p:nvSpPr>
            <p:cNvPr id="98" name="Shape 98"/>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99" name="Shape 9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0" name="Shape 1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01" name="Shape 10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03" name="Shape 10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04" name="Shape 10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05" name="Shape 10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06" name="Shape 106"/>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07" name="Shape 107"/>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16" name="Shape 116"/>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7" name="Shape 1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8" name="Shape 118"/>
        <p:cNvGrpSpPr/>
        <p:nvPr/>
      </p:nvGrpSpPr>
      <p:grpSpPr>
        <a:xfrm>
          <a:off x="0" y="0"/>
          <a:ext cx="0" cy="0"/>
          <a:chOff x="0" y="0"/>
          <a:chExt cx="0" cy="0"/>
        </a:xfrm>
      </p:grpSpPr>
      <p:grpSp>
        <p:nvGrpSpPr>
          <p:cNvPr id="119" name="Shape 119"/>
          <p:cNvGrpSpPr/>
          <p:nvPr/>
        </p:nvGrpSpPr>
        <p:grpSpPr>
          <a:xfrm>
            <a:off x="0" y="381001"/>
            <a:ext cx="1037850" cy="1016287"/>
            <a:chOff x="0" y="381001"/>
            <a:chExt cx="1037850" cy="1016287"/>
          </a:xfrm>
        </p:grpSpPr>
        <p:sp>
          <p:nvSpPr>
            <p:cNvPr id="120" name="Shape 1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22" name="Shape 12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123" name="Shape 123"/>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4" name="Shape 1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25" name="Shape 125"/>
        <p:cNvGrpSpPr/>
        <p:nvPr/>
      </p:nvGrpSpPr>
      <p:grpSpPr>
        <a:xfrm>
          <a:off x="0" y="0"/>
          <a:ext cx="0" cy="0"/>
          <a:chOff x="0" y="0"/>
          <a:chExt cx="0" cy="0"/>
        </a:xfrm>
      </p:grpSpPr>
      <p:grpSp>
        <p:nvGrpSpPr>
          <p:cNvPr id="126" name="Shape 126"/>
          <p:cNvGrpSpPr/>
          <p:nvPr/>
        </p:nvGrpSpPr>
        <p:grpSpPr>
          <a:xfrm>
            <a:off x="0" y="381001"/>
            <a:ext cx="1037850" cy="1016287"/>
            <a:chOff x="0" y="381001"/>
            <a:chExt cx="1037850" cy="1016287"/>
          </a:xfrm>
        </p:grpSpPr>
        <p:sp>
          <p:nvSpPr>
            <p:cNvPr id="127" name="Shape 12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8" name="Shape 12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29" name="Shape 129"/>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130" name="Shape 130"/>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1" name="Shape 131"/>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33" name="Shape 133"/>
        <p:cNvGrpSpPr/>
        <p:nvPr/>
      </p:nvGrpSpPr>
      <p:grpSpPr>
        <a:xfrm>
          <a:off x="0" y="0"/>
          <a:ext cx="0" cy="0"/>
          <a:chOff x="0" y="0"/>
          <a:chExt cx="0" cy="0"/>
        </a:xfrm>
      </p:grpSpPr>
      <p:grpSp>
        <p:nvGrpSpPr>
          <p:cNvPr id="134" name="Shape 134"/>
          <p:cNvGrpSpPr/>
          <p:nvPr/>
        </p:nvGrpSpPr>
        <p:grpSpPr>
          <a:xfrm>
            <a:off x="0" y="381001"/>
            <a:ext cx="1037850" cy="1016287"/>
            <a:chOff x="0" y="381001"/>
            <a:chExt cx="1037850" cy="1016287"/>
          </a:xfrm>
        </p:grpSpPr>
        <p:sp>
          <p:nvSpPr>
            <p:cNvPr id="135" name="Shape 13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36" name="Shape 1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37" name="Shape 137"/>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138" name="Shape 1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39" name="Shape 139"/>
        <p:cNvGrpSpPr/>
        <p:nvPr/>
      </p:nvGrpSpPr>
      <p:grpSpPr>
        <a:xfrm>
          <a:off x="0" y="0"/>
          <a:ext cx="0" cy="0"/>
          <a:chOff x="0" y="0"/>
          <a:chExt cx="0" cy="0"/>
        </a:xfrm>
      </p:grpSpPr>
      <p:grpSp>
        <p:nvGrpSpPr>
          <p:cNvPr id="140" name="Shape 140"/>
          <p:cNvGrpSpPr/>
          <p:nvPr/>
        </p:nvGrpSpPr>
        <p:grpSpPr>
          <a:xfrm>
            <a:off x="0" y="381001"/>
            <a:ext cx="1037850" cy="1016287"/>
            <a:chOff x="0" y="381001"/>
            <a:chExt cx="1037850" cy="1016287"/>
          </a:xfrm>
        </p:grpSpPr>
        <p:sp>
          <p:nvSpPr>
            <p:cNvPr id="141" name="Shape 14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42" name="Shape 14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43" name="Shape 143"/>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144" name="Shape 144"/>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45" name="Shape 1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46" name="Shape 146"/>
        <p:cNvGrpSpPr/>
        <p:nvPr/>
      </p:nvGrpSpPr>
      <p:grpSpPr>
        <a:xfrm>
          <a:off x="0" y="0"/>
          <a:ext cx="0" cy="0"/>
          <a:chOff x="0" y="0"/>
          <a:chExt cx="0" cy="0"/>
        </a:xfrm>
      </p:grpSpPr>
      <p:grpSp>
        <p:nvGrpSpPr>
          <p:cNvPr id="147" name="Shape 147"/>
          <p:cNvGrpSpPr/>
          <p:nvPr/>
        </p:nvGrpSpPr>
        <p:grpSpPr>
          <a:xfrm>
            <a:off x="4406400" y="0"/>
            <a:ext cx="4737600" cy="5143500"/>
            <a:chOff x="4406400" y="0"/>
            <a:chExt cx="4737600" cy="5143500"/>
          </a:xfrm>
        </p:grpSpPr>
        <p:sp>
          <p:nvSpPr>
            <p:cNvPr id="148" name="Shape 14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49" name="Shape 149"/>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54" name="Shape 15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55" name="Shape 155"/>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59" name="Shape 159"/>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60" name="Shape 16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63" name="Shape 163"/>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64" name="Shape 1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66" name="Shape 166"/>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7" name="Shape 16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68" name="Shape 168"/>
        <p:cNvGrpSpPr/>
        <p:nvPr/>
      </p:nvGrpSpPr>
      <p:grpSpPr>
        <a:xfrm>
          <a:off x="0" y="0"/>
          <a:ext cx="0" cy="0"/>
          <a:chOff x="0" y="0"/>
          <a:chExt cx="0" cy="0"/>
        </a:xfrm>
      </p:grpSpPr>
      <p:grpSp>
        <p:nvGrpSpPr>
          <p:cNvPr id="169" name="Shape 169"/>
          <p:cNvGrpSpPr/>
          <p:nvPr/>
        </p:nvGrpSpPr>
        <p:grpSpPr>
          <a:xfrm>
            <a:off x="0" y="381001"/>
            <a:ext cx="1037850" cy="1016287"/>
            <a:chOff x="0" y="381001"/>
            <a:chExt cx="1037850" cy="1016287"/>
          </a:xfrm>
        </p:grpSpPr>
        <p:sp>
          <p:nvSpPr>
            <p:cNvPr id="170" name="Shape 17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72" name="Shape 172"/>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173" name="Shape 173"/>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74" name="Shape 174"/>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5" name="Shape 17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76" name="Shape 176"/>
        <p:cNvGrpSpPr/>
        <p:nvPr/>
      </p:nvGrpSpPr>
      <p:grpSpPr>
        <a:xfrm>
          <a:off x="0" y="0"/>
          <a:ext cx="0" cy="0"/>
          <a:chOff x="0" y="0"/>
          <a:chExt cx="0" cy="0"/>
        </a:xfrm>
      </p:grpSpPr>
      <p:grpSp>
        <p:nvGrpSpPr>
          <p:cNvPr id="177" name="Shape 177"/>
          <p:cNvGrpSpPr/>
          <p:nvPr/>
        </p:nvGrpSpPr>
        <p:grpSpPr>
          <a:xfrm>
            <a:off x="0" y="4128572"/>
            <a:ext cx="698925" cy="684657"/>
            <a:chOff x="0" y="3785672"/>
            <a:chExt cx="698925" cy="684657"/>
          </a:xfrm>
        </p:grpSpPr>
        <p:sp>
          <p:nvSpPr>
            <p:cNvPr id="178" name="Shape 178"/>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79" name="Shape 179"/>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80" name="Shape 180"/>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81" name="Shape 18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82" name="Shape 182"/>
        <p:cNvGrpSpPr/>
        <p:nvPr/>
      </p:nvGrpSpPr>
      <p:grpSpPr>
        <a:xfrm>
          <a:off x="0" y="0"/>
          <a:ext cx="0" cy="0"/>
          <a:chOff x="0" y="0"/>
          <a:chExt cx="0" cy="0"/>
        </a:xfrm>
      </p:grpSpPr>
      <p:grpSp>
        <p:nvGrpSpPr>
          <p:cNvPr id="183" name="Shape 183"/>
          <p:cNvGrpSpPr/>
          <p:nvPr/>
        </p:nvGrpSpPr>
        <p:grpSpPr>
          <a:xfrm>
            <a:off x="4406400" y="0"/>
            <a:ext cx="4737600" cy="5143065"/>
            <a:chOff x="4406400" y="0"/>
            <a:chExt cx="4737600" cy="5143065"/>
          </a:xfrm>
        </p:grpSpPr>
        <p:sp>
          <p:nvSpPr>
            <p:cNvPr id="184" name="Shape 18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85" name="Shape 18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89" name="Shape 18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90" name="Shape 19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94" name="Shape 19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95" name="Shape 19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98" name="Shape 198"/>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99" name="Shape 19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202" name="Shape 202"/>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203" name="Shape 203"/>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4" name="Shape 2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05" name="Shape 205"/>
        <p:cNvGrpSpPr/>
        <p:nvPr/>
      </p:nvGrpSpPr>
      <p:grpSpPr>
        <a:xfrm>
          <a:off x="0" y="0"/>
          <a:ext cx="0" cy="0"/>
          <a:chOff x="0" y="0"/>
          <a:chExt cx="0" cy="0"/>
        </a:xfrm>
      </p:grpSpPr>
      <p:sp>
        <p:nvSpPr>
          <p:cNvPr id="206" name="Shape 20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84" name="Shape 84"/>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5" name="Shape 85"/>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ctrTitle"/>
          </p:nvPr>
        </p:nvSpPr>
        <p:spPr>
          <a:xfrm>
            <a:off x="311700" y="660350"/>
            <a:ext cx="8520600" cy="1853700"/>
          </a:xfrm>
          <a:prstGeom prst="rect">
            <a:avLst/>
          </a:prstGeom>
        </p:spPr>
        <p:txBody>
          <a:bodyPr anchorCtr="0" anchor="t" bIns="91425" lIns="91425" rIns="91425" wrap="square" tIns="91425">
            <a:noAutofit/>
          </a:bodyPr>
          <a:lstStyle/>
          <a:p>
            <a:pPr lvl="0" algn="ctr">
              <a:spcBef>
                <a:spcPts val="0"/>
              </a:spcBef>
              <a:buNone/>
            </a:pPr>
            <a:r>
              <a:rPr lang="en" sz="3200">
                <a:solidFill>
                  <a:srgbClr val="F3F3F3"/>
                </a:solidFill>
                <a:latin typeface="Arial"/>
                <a:ea typeface="Arial"/>
                <a:cs typeface="Arial"/>
                <a:sym typeface="Arial"/>
              </a:rPr>
              <a:t>Take a graph and find the max-flow between two vertices</a:t>
            </a:r>
          </a:p>
        </p:txBody>
      </p:sp>
      <p:sp>
        <p:nvSpPr>
          <p:cNvPr id="212" name="Shape 212"/>
          <p:cNvSpPr txBox="1"/>
          <p:nvPr>
            <p:ph idx="1" type="subTitle"/>
          </p:nvPr>
        </p:nvSpPr>
        <p:spPr>
          <a:xfrm>
            <a:off x="311700" y="2834125"/>
            <a:ext cx="8520600" cy="21444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sz="1800"/>
          </a:p>
          <a:p>
            <a:pPr lvl="0">
              <a:spcBef>
                <a:spcPts val="0"/>
              </a:spcBef>
              <a:buNone/>
            </a:pPr>
            <a:r>
              <a:rPr lang="en" sz="1800"/>
              <a:t>Akhila Jetty (irm2014006)</a:t>
            </a:r>
          </a:p>
          <a:p>
            <a:pPr lvl="0">
              <a:spcBef>
                <a:spcPts val="0"/>
              </a:spcBef>
              <a:buNone/>
            </a:pPr>
            <a:r>
              <a:rPr lang="en" sz="1800"/>
              <a:t>Arun Kumar Reddy (irm2014005)</a:t>
            </a:r>
          </a:p>
          <a:p>
            <a:pPr lvl="0">
              <a:spcBef>
                <a:spcPts val="0"/>
              </a:spcBef>
              <a:buNone/>
            </a:pPr>
            <a:r>
              <a:rPr lang="en" sz="1800"/>
              <a:t>Swarnima (iwm2014003)</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687800" y="393750"/>
            <a:ext cx="7648500" cy="744900"/>
          </a:xfrm>
          <a:prstGeom prst="rect">
            <a:avLst/>
          </a:prstGeom>
        </p:spPr>
        <p:txBody>
          <a:bodyPr anchorCtr="0" anchor="t" bIns="91425" lIns="91425" rIns="91425" wrap="square" tIns="91425">
            <a:noAutofit/>
          </a:bodyPr>
          <a:lstStyle/>
          <a:p>
            <a:pPr lvl="0">
              <a:spcBef>
                <a:spcPts val="0"/>
              </a:spcBef>
              <a:buNone/>
            </a:pPr>
            <a:r>
              <a:rPr lang="en"/>
              <a:t>INTRODUCTION</a:t>
            </a:r>
          </a:p>
        </p:txBody>
      </p:sp>
      <p:sp>
        <p:nvSpPr>
          <p:cNvPr id="218" name="Shape 218"/>
          <p:cNvSpPr txBox="1"/>
          <p:nvPr>
            <p:ph idx="1" type="body"/>
          </p:nvPr>
        </p:nvSpPr>
        <p:spPr>
          <a:xfrm>
            <a:off x="687900" y="1307850"/>
            <a:ext cx="7648500" cy="3396600"/>
          </a:xfrm>
          <a:prstGeom prst="rect">
            <a:avLst/>
          </a:prstGeom>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317500" lvl="0" marL="457200" rtl="0">
              <a:spcBef>
                <a:spcPts val="0"/>
              </a:spcBef>
              <a:spcAft>
                <a:spcPts val="0"/>
              </a:spcAft>
              <a:buClr>
                <a:srgbClr val="D9D9D9"/>
              </a:buClr>
              <a:buSzPct val="100000"/>
            </a:pPr>
            <a:r>
              <a:rPr lang="en" sz="1400">
                <a:solidFill>
                  <a:srgbClr val="D9D9D9"/>
                </a:solidFill>
              </a:rPr>
              <a:t>Maximum flow problems involve finding a feasible flow through a single-source, single-sink flow network that is maximum.</a:t>
            </a:r>
          </a:p>
          <a:p>
            <a:pPr indent="-317500" lvl="0" marL="457200" rtl="0">
              <a:spcBef>
                <a:spcPts val="0"/>
              </a:spcBef>
              <a:spcAft>
                <a:spcPts val="0"/>
              </a:spcAft>
              <a:buClr>
                <a:srgbClr val="D9D9D9"/>
              </a:buClr>
              <a:buSzPct val="100000"/>
            </a:pPr>
            <a:r>
              <a:rPr lang="en" sz="1400">
                <a:solidFill>
                  <a:srgbClr val="D9D9D9"/>
                </a:solidFill>
              </a:rPr>
              <a:t>Each edge is labeled with a capacity, which acts as the maximum flow of that edge. </a:t>
            </a:r>
          </a:p>
          <a:p>
            <a:pPr indent="-317500" lvl="0" marL="457200" rtl="0">
              <a:spcBef>
                <a:spcPts val="0"/>
              </a:spcBef>
              <a:spcAft>
                <a:spcPts val="0"/>
              </a:spcAft>
              <a:buClr>
                <a:srgbClr val="D9D9D9"/>
              </a:buClr>
              <a:buSzPct val="100000"/>
            </a:pPr>
            <a:r>
              <a:rPr lang="en" sz="1400">
                <a:solidFill>
                  <a:srgbClr val="D9D9D9"/>
                </a:solidFill>
              </a:rPr>
              <a:t>We have to find maximum flow between a given source and sink.</a:t>
            </a:r>
          </a:p>
          <a:p>
            <a:pPr indent="-317500" lvl="0" marL="457200" rtl="0">
              <a:spcBef>
                <a:spcPts val="0"/>
              </a:spcBef>
              <a:spcAft>
                <a:spcPts val="0"/>
              </a:spcAft>
              <a:buClr>
                <a:srgbClr val="D9D9D9"/>
              </a:buClr>
              <a:buSzPct val="100000"/>
            </a:pPr>
            <a:r>
              <a:rPr lang="en" sz="1400">
                <a:solidFill>
                  <a:srgbClr val="D9D9D9"/>
                </a:solidFill>
              </a:rPr>
              <a:t> For this we have to consider all the path between source and sink.</a:t>
            </a:r>
          </a:p>
          <a:p>
            <a:pPr indent="-317500" lvl="0" marL="457200" rtl="0">
              <a:spcBef>
                <a:spcPts val="0"/>
              </a:spcBef>
              <a:spcAft>
                <a:spcPts val="0"/>
              </a:spcAft>
              <a:buClr>
                <a:schemeClr val="dk2"/>
              </a:buClr>
              <a:buSzPct val="100000"/>
            </a:pPr>
            <a:r>
              <a:rPr lang="en" sz="1400">
                <a:solidFill>
                  <a:schemeClr val="dk2"/>
                </a:solidFill>
              </a:rPr>
              <a:t>There are many real life applications of max flow problem.</a:t>
            </a:r>
          </a:p>
          <a:p>
            <a:pPr indent="-317500" lvl="1" marL="914400" rtl="0">
              <a:spcBef>
                <a:spcPts val="0"/>
              </a:spcBef>
              <a:spcAft>
                <a:spcPts val="0"/>
              </a:spcAft>
              <a:buClr>
                <a:schemeClr val="dk2"/>
              </a:buClr>
              <a:buSzPct val="100000"/>
            </a:pPr>
            <a:r>
              <a:rPr lang="en" sz="1400">
                <a:solidFill>
                  <a:schemeClr val="dk2"/>
                </a:solidFill>
              </a:rPr>
              <a:t>Airlines scheduling .</a:t>
            </a:r>
          </a:p>
          <a:p>
            <a:pPr indent="-317500" lvl="1" marL="914400" rtl="0">
              <a:spcBef>
                <a:spcPts val="0"/>
              </a:spcBef>
              <a:spcAft>
                <a:spcPts val="0"/>
              </a:spcAft>
              <a:buClr>
                <a:schemeClr val="dk2"/>
              </a:buClr>
              <a:buSzPct val="100000"/>
            </a:pPr>
            <a:r>
              <a:rPr lang="en" sz="1400">
                <a:solidFill>
                  <a:schemeClr val="dk2"/>
                </a:solidFill>
              </a:rPr>
              <a:t>Water supply to different households .</a:t>
            </a:r>
          </a:p>
          <a:p>
            <a:pPr indent="-317500" lvl="1" marL="914400" rtl="0">
              <a:spcBef>
                <a:spcPts val="0"/>
              </a:spcBef>
              <a:buClr>
                <a:schemeClr val="dk2"/>
              </a:buClr>
              <a:buSzPct val="100000"/>
            </a:pPr>
            <a:r>
              <a:rPr lang="en" sz="1400">
                <a:solidFill>
                  <a:schemeClr val="dk2"/>
                </a:solidFill>
              </a:rPr>
              <a:t>Baseball elimination .</a:t>
            </a:r>
          </a:p>
          <a:p>
            <a:pPr lvl="0" rtl="0">
              <a:spcBef>
                <a:spcPts val="0"/>
              </a:spcBef>
              <a:buNone/>
            </a:pPr>
            <a:r>
              <a:t/>
            </a:r>
            <a:endParaRPr sz="1400">
              <a:solidFill>
                <a:srgbClr val="D9D9D9"/>
              </a:solidFill>
            </a:endParaRPr>
          </a:p>
          <a:p>
            <a:pPr lvl="0">
              <a:spcBef>
                <a:spcPts val="0"/>
              </a:spcBef>
              <a:buNone/>
            </a:pPr>
            <a:r>
              <a:t/>
            </a:r>
            <a:endParaRPr>
              <a:solidFill>
                <a:srgbClr val="D9D9D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039625" y="583775"/>
            <a:ext cx="6940800" cy="799200"/>
          </a:xfrm>
          <a:prstGeom prst="rect">
            <a:avLst/>
          </a:prstGeom>
        </p:spPr>
        <p:txBody>
          <a:bodyPr anchorCtr="0" anchor="t" bIns="91425" lIns="91425" rIns="91425" wrap="square" tIns="91425">
            <a:noAutofit/>
          </a:bodyPr>
          <a:lstStyle/>
          <a:p>
            <a:pPr lvl="0">
              <a:spcBef>
                <a:spcPts val="0"/>
              </a:spcBef>
              <a:buNone/>
            </a:pPr>
            <a:r>
              <a:rPr lang="en" sz="3200"/>
              <a:t>Problem </a:t>
            </a:r>
            <a:r>
              <a:rPr lang="en" sz="3200"/>
              <a:t>Definition</a:t>
            </a:r>
            <a:r>
              <a:rPr lang="en" sz="3200"/>
              <a:t> </a:t>
            </a:r>
          </a:p>
        </p:txBody>
      </p:sp>
      <p:sp>
        <p:nvSpPr>
          <p:cNvPr id="224" name="Shape 224"/>
          <p:cNvSpPr txBox="1"/>
          <p:nvPr>
            <p:ph idx="1" type="subTitle"/>
          </p:nvPr>
        </p:nvSpPr>
        <p:spPr>
          <a:xfrm>
            <a:off x="359325" y="1525525"/>
            <a:ext cx="2841300" cy="3281100"/>
          </a:xfrm>
          <a:prstGeom prst="rect">
            <a:avLst/>
          </a:prstGeom>
        </p:spPr>
        <p:txBody>
          <a:bodyPr anchorCtr="0" anchor="t" bIns="91425" lIns="91425" rIns="91425" wrap="square" tIns="91425">
            <a:noAutofit/>
          </a:bodyPr>
          <a:lstStyle/>
          <a:p>
            <a:pPr lvl="0">
              <a:spcBef>
                <a:spcPts val="0"/>
              </a:spcBef>
              <a:buNone/>
            </a:pPr>
            <a:r>
              <a:rPr lang="en" sz="2000"/>
              <a:t>The goal is to find the maximum flow from the vertex s(source) to the vertex t(sink).</a:t>
            </a:r>
          </a:p>
          <a:p>
            <a:pPr lvl="0">
              <a:spcBef>
                <a:spcPts val="0"/>
              </a:spcBef>
              <a:buNone/>
            </a:pPr>
            <a:r>
              <a:t/>
            </a:r>
            <a:endParaRPr sz="2000"/>
          </a:p>
          <a:p>
            <a:pPr indent="-317500" lvl="0" marL="457200" rtl="0">
              <a:spcBef>
                <a:spcPts val="0"/>
              </a:spcBef>
              <a:spcAft>
                <a:spcPts val="0"/>
              </a:spcAft>
              <a:buSzPct val="100000"/>
              <a:buChar char="●"/>
            </a:pPr>
            <a:r>
              <a:rPr lang="en" sz="1400"/>
              <a:t>The flow in an edge does not exceed the maximum flow of that edge.</a:t>
            </a:r>
          </a:p>
          <a:p>
            <a:pPr indent="-317500" lvl="0" marL="457200">
              <a:spcBef>
                <a:spcPts val="0"/>
              </a:spcBef>
              <a:buSzPct val="100000"/>
              <a:buChar char="●"/>
            </a:pPr>
            <a:r>
              <a:rPr lang="en" sz="1400"/>
              <a:t>The Incoming flow is equal to the outgoing flow for all the vertices except the source and the sink.</a:t>
            </a:r>
          </a:p>
        </p:txBody>
      </p:sp>
      <p:sp>
        <p:nvSpPr>
          <p:cNvPr id="225" name="Shape 225"/>
          <p:cNvSpPr txBox="1"/>
          <p:nvPr>
            <p:ph idx="2" type="body"/>
          </p:nvPr>
        </p:nvSpPr>
        <p:spPr>
          <a:xfrm>
            <a:off x="3317325" y="1525525"/>
            <a:ext cx="5565600" cy="32811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457200" lvl="0" rtl="0">
              <a:lnSpc>
                <a:spcPct val="100000"/>
              </a:lnSpc>
              <a:spcBef>
                <a:spcPts val="0"/>
              </a:spcBef>
              <a:spcAft>
                <a:spcPts val="0"/>
              </a:spcAft>
              <a:buNone/>
            </a:pPr>
            <a:r>
              <a:rPr lang="en"/>
              <a:t>Fig 1. A simple directed graph             Fig 2. Max flow between source 0</a:t>
            </a:r>
          </a:p>
          <a:p>
            <a:pPr indent="457200" lvl="0" rtl="0">
              <a:lnSpc>
                <a:spcPct val="100000"/>
              </a:lnSpc>
              <a:spcBef>
                <a:spcPts val="0"/>
              </a:spcBef>
              <a:spcAft>
                <a:spcPts val="0"/>
              </a:spcAft>
              <a:buNone/>
            </a:pPr>
            <a:r>
              <a:rPr lang="en"/>
              <a:t>							  </a:t>
            </a:r>
            <a:r>
              <a:rPr lang="en"/>
              <a:t>a</a:t>
            </a:r>
            <a:r>
              <a:rPr lang="en"/>
              <a:t>nd sink 5</a:t>
            </a:r>
          </a:p>
          <a:p>
            <a:pPr lvl="0" rtl="0">
              <a:spcBef>
                <a:spcPts val="0"/>
              </a:spcBef>
              <a:buNone/>
            </a:pPr>
            <a:r>
              <a:t/>
            </a:r>
            <a:endParaRPr/>
          </a:p>
          <a:p>
            <a:pPr lvl="0" rtl="0">
              <a:spcBef>
                <a:spcPts val="0"/>
              </a:spcBef>
              <a:buNone/>
            </a:pPr>
            <a:r>
              <a:t/>
            </a:r>
            <a:endParaRPr/>
          </a:p>
        </p:txBody>
      </p:sp>
      <p:pic>
        <p:nvPicPr>
          <p:cNvPr descr="a2.png" id="226" name="Shape 226"/>
          <p:cNvPicPr preferRelativeResize="0"/>
          <p:nvPr/>
        </p:nvPicPr>
        <p:blipFill>
          <a:blip r:embed="rId3">
            <a:alphaModFix/>
          </a:blip>
          <a:stretch>
            <a:fillRect/>
          </a:stretch>
        </p:blipFill>
        <p:spPr>
          <a:xfrm>
            <a:off x="3317325" y="1617813"/>
            <a:ext cx="2710425" cy="1744625"/>
          </a:xfrm>
          <a:prstGeom prst="rect">
            <a:avLst/>
          </a:prstGeom>
          <a:noFill/>
          <a:ln>
            <a:noFill/>
          </a:ln>
        </p:spPr>
      </p:pic>
      <p:pic>
        <p:nvPicPr>
          <p:cNvPr descr="a3.png" id="227" name="Shape 227"/>
          <p:cNvPicPr preferRelativeResize="0"/>
          <p:nvPr/>
        </p:nvPicPr>
        <p:blipFill>
          <a:blip r:embed="rId4">
            <a:alphaModFix/>
          </a:blip>
          <a:stretch>
            <a:fillRect/>
          </a:stretch>
        </p:blipFill>
        <p:spPr>
          <a:xfrm>
            <a:off x="6144450" y="1617825"/>
            <a:ext cx="2581275" cy="174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1041600" y="505475"/>
            <a:ext cx="7283400" cy="710400"/>
          </a:xfrm>
          <a:prstGeom prst="rect">
            <a:avLst/>
          </a:prstGeom>
        </p:spPr>
        <p:txBody>
          <a:bodyPr anchorCtr="0" anchor="t" bIns="91425" lIns="91425" rIns="91425" wrap="square" tIns="91425">
            <a:noAutofit/>
          </a:bodyPr>
          <a:lstStyle/>
          <a:p>
            <a:pPr lvl="0">
              <a:spcBef>
                <a:spcPts val="0"/>
              </a:spcBef>
              <a:buNone/>
            </a:pPr>
            <a:r>
              <a:rPr lang="en" sz="3000"/>
              <a:t>Terminology</a:t>
            </a:r>
            <a:r>
              <a:rPr lang="en" sz="3000"/>
              <a:t> Used:</a:t>
            </a:r>
          </a:p>
        </p:txBody>
      </p:sp>
      <p:sp>
        <p:nvSpPr>
          <p:cNvPr id="233" name="Shape 233"/>
          <p:cNvSpPr txBox="1"/>
          <p:nvPr>
            <p:ph idx="2" type="body"/>
          </p:nvPr>
        </p:nvSpPr>
        <p:spPr>
          <a:xfrm>
            <a:off x="767375" y="1500100"/>
            <a:ext cx="7956900" cy="3140100"/>
          </a:xfrm>
          <a:prstGeom prst="rect">
            <a:avLst/>
          </a:prstGeom>
        </p:spPr>
        <p:txBody>
          <a:bodyPr anchorCtr="0" anchor="t" bIns="91425" lIns="91425" rIns="91425" wrap="square" tIns="91425">
            <a:noAutofit/>
          </a:bodyPr>
          <a:lstStyle/>
          <a:p>
            <a:pPr indent="-342900" lvl="0" marL="457200" rtl="0">
              <a:spcBef>
                <a:spcPts val="0"/>
              </a:spcBef>
              <a:spcAft>
                <a:spcPts val="0"/>
              </a:spcAft>
              <a:buSzPct val="100000"/>
            </a:pPr>
            <a:r>
              <a:rPr lang="en" sz="1800"/>
              <a:t>Augmented Path :   </a:t>
            </a:r>
            <a:r>
              <a:rPr lang="en" sz="1600"/>
              <a:t>An augmenting path can be defined as a simple path which does not contain any cycles and consisting of only edges which have a positive capacity from the source to the sink.</a:t>
            </a:r>
          </a:p>
          <a:p>
            <a:pPr indent="-342900" lvl="0" marL="457200" rtl="0">
              <a:spcBef>
                <a:spcPts val="0"/>
              </a:spcBef>
              <a:spcAft>
                <a:spcPts val="0"/>
              </a:spcAft>
              <a:buSzPct val="100000"/>
            </a:pPr>
            <a:r>
              <a:rPr lang="en" sz="1800"/>
              <a:t>Residual capacity :  </a:t>
            </a:r>
            <a:r>
              <a:rPr lang="en" sz="1600"/>
              <a:t>The amount of additional flow we can push from u to v before exceeding the capacity c(u, v) of the edge from u to v is the residual capacity of (u, v) given by c </a:t>
            </a:r>
            <a:r>
              <a:rPr baseline="-25000" lang="en" sz="1600"/>
              <a:t>f</a:t>
            </a:r>
            <a:r>
              <a:rPr lang="en" sz="1600"/>
              <a:t>(u, v) =  c(u, v) − f (u, v) .</a:t>
            </a:r>
          </a:p>
          <a:p>
            <a:pPr indent="-342900" lvl="0" marL="457200" rtl="0">
              <a:spcBef>
                <a:spcPts val="0"/>
              </a:spcBef>
              <a:buSzPct val="100000"/>
            </a:pPr>
            <a:r>
              <a:rPr lang="en" sz="1800"/>
              <a:t>Residual Network :  </a:t>
            </a:r>
            <a:r>
              <a:rPr lang="en" sz="1600"/>
              <a:t>The residual network of G induced by f is  a </a:t>
            </a:r>
            <a:r>
              <a:rPr lang="en" sz="1800"/>
              <a:t> G</a:t>
            </a:r>
            <a:r>
              <a:rPr baseline="-25000" lang="en" sz="1800"/>
              <a:t>f</a:t>
            </a:r>
            <a:r>
              <a:rPr lang="en" sz="1800"/>
              <a:t>  = (V, E </a:t>
            </a:r>
            <a:r>
              <a:rPr baseline="-25000" lang="en" sz="1800"/>
              <a:t>f</a:t>
            </a:r>
            <a:r>
              <a:rPr lang="en" sz="1800"/>
              <a:t>), </a:t>
            </a:r>
            <a:r>
              <a:rPr lang="en" sz="1600"/>
              <a:t>where </a:t>
            </a:r>
            <a:r>
              <a:rPr lang="en" sz="1800"/>
              <a:t> E</a:t>
            </a:r>
            <a:r>
              <a:rPr baseline="-25000" lang="en" sz="1800"/>
              <a:t>f</a:t>
            </a:r>
            <a:r>
              <a:rPr lang="en" sz="1800"/>
              <a:t>  = {(u, v) ∈ V × V : c</a:t>
            </a:r>
            <a:r>
              <a:rPr baseline="-25000" lang="en" sz="1800"/>
              <a:t>f</a:t>
            </a:r>
            <a:r>
              <a:rPr lang="en" sz="1800"/>
              <a:t> (u, v) &gt; 0} .</a:t>
            </a:r>
          </a:p>
          <a:p>
            <a:pPr lvl="0">
              <a:spcBef>
                <a:spcPts val="0"/>
              </a:spcBef>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idx="2" type="body"/>
          </p:nvPr>
        </p:nvSpPr>
        <p:spPr>
          <a:xfrm>
            <a:off x="324200" y="633375"/>
            <a:ext cx="8595900" cy="43914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						         Fig 6. Simple graph</a:t>
            </a:r>
          </a:p>
          <a:p>
            <a:pPr lvl="0">
              <a:spcBef>
                <a:spcPts val="0"/>
              </a:spcBef>
              <a:buNone/>
            </a:pPr>
            <a:r>
              <a:t/>
            </a:r>
            <a:endParaRPr/>
          </a:p>
          <a:p>
            <a:pPr lvl="0" rtl="0">
              <a:lnSpc>
                <a:spcPct val="100000"/>
              </a:lnSpc>
              <a:spcBef>
                <a:spcPts val="0"/>
              </a:spcBef>
              <a:spcAft>
                <a:spcPts val="0"/>
              </a:spcAft>
              <a:buNone/>
            </a:pPr>
            <a:r>
              <a:rPr lang="en"/>
              <a:t>	</a:t>
            </a: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indent="0" lvl="0" marL="0" rtl="0">
              <a:lnSpc>
                <a:spcPct val="100000"/>
              </a:lnSpc>
              <a:spcBef>
                <a:spcPts val="0"/>
              </a:spcBef>
              <a:spcAft>
                <a:spcPts val="0"/>
              </a:spcAft>
              <a:buNone/>
            </a:pPr>
            <a:r>
              <a:rPr lang="en"/>
              <a:t>                       Fig 4. Flow graph                       	                                      Fig 5. The residual network with augmenting path p shaded</a:t>
            </a:r>
          </a:p>
          <a:p>
            <a:pPr lvl="0">
              <a:spcBef>
                <a:spcPts val="0"/>
              </a:spcBef>
              <a:buNone/>
            </a:pPr>
            <a:r>
              <a:t/>
            </a:r>
            <a:endParaRPr/>
          </a:p>
        </p:txBody>
      </p:sp>
      <p:pic>
        <p:nvPicPr>
          <p:cNvPr descr="res.JPG" id="239" name="Shape 239"/>
          <p:cNvPicPr preferRelativeResize="0"/>
          <p:nvPr/>
        </p:nvPicPr>
        <p:blipFill rotWithShape="1">
          <a:blip r:embed="rId3">
            <a:alphaModFix/>
          </a:blip>
          <a:srcRect b="0" l="50399" r="0" t="0"/>
          <a:stretch/>
        </p:blipFill>
        <p:spPr>
          <a:xfrm>
            <a:off x="4735925" y="2826475"/>
            <a:ext cx="3504375" cy="1794500"/>
          </a:xfrm>
          <a:prstGeom prst="rect">
            <a:avLst/>
          </a:prstGeom>
          <a:noFill/>
          <a:ln>
            <a:noFill/>
          </a:ln>
        </p:spPr>
      </p:pic>
      <p:pic>
        <p:nvPicPr>
          <p:cNvPr descr="res.JPG" id="240" name="Shape 240"/>
          <p:cNvPicPr preferRelativeResize="0"/>
          <p:nvPr/>
        </p:nvPicPr>
        <p:blipFill>
          <a:blip r:embed="rId4">
            <a:alphaModFix/>
          </a:blip>
          <a:stretch>
            <a:fillRect/>
          </a:stretch>
        </p:blipFill>
        <p:spPr>
          <a:xfrm>
            <a:off x="473575" y="2826475"/>
            <a:ext cx="2964900" cy="1794500"/>
          </a:xfrm>
          <a:prstGeom prst="rect">
            <a:avLst/>
          </a:prstGeom>
          <a:noFill/>
          <a:ln>
            <a:noFill/>
          </a:ln>
        </p:spPr>
      </p:pic>
      <p:pic>
        <p:nvPicPr>
          <p:cNvPr descr="sim.JPG" id="241" name="Shape 241"/>
          <p:cNvPicPr preferRelativeResize="0"/>
          <p:nvPr/>
        </p:nvPicPr>
        <p:blipFill>
          <a:blip r:embed="rId5">
            <a:alphaModFix/>
          </a:blip>
          <a:stretch>
            <a:fillRect/>
          </a:stretch>
        </p:blipFill>
        <p:spPr>
          <a:xfrm>
            <a:off x="2556225" y="732026"/>
            <a:ext cx="3524250" cy="165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1040100" y="350175"/>
            <a:ext cx="7792200" cy="940200"/>
          </a:xfrm>
          <a:prstGeom prst="rect">
            <a:avLst/>
          </a:prstGeom>
        </p:spPr>
        <p:txBody>
          <a:bodyPr anchorCtr="0" anchor="t" bIns="91425" lIns="91425" rIns="91425" wrap="square" tIns="91425">
            <a:noAutofit/>
          </a:bodyPr>
          <a:lstStyle/>
          <a:p>
            <a:pPr lvl="0">
              <a:spcBef>
                <a:spcPts val="0"/>
              </a:spcBef>
              <a:buNone/>
            </a:pPr>
            <a:r>
              <a:rPr lang="en" sz="3000"/>
              <a:t>Approach : Ford-Fulkerson Method</a:t>
            </a:r>
          </a:p>
          <a:p>
            <a:pPr lvl="0">
              <a:spcBef>
                <a:spcPts val="0"/>
              </a:spcBef>
              <a:buNone/>
            </a:pPr>
            <a:r>
              <a:t/>
            </a:r>
            <a:endParaRPr/>
          </a:p>
        </p:txBody>
      </p:sp>
      <p:sp>
        <p:nvSpPr>
          <p:cNvPr id="247" name="Shape 247"/>
          <p:cNvSpPr txBox="1"/>
          <p:nvPr>
            <p:ph idx="1" type="body"/>
          </p:nvPr>
        </p:nvSpPr>
        <p:spPr>
          <a:xfrm>
            <a:off x="311700" y="1233375"/>
            <a:ext cx="8520600" cy="36903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0"/>
              </a:spcAft>
              <a:buSzPct val="100000"/>
            </a:pPr>
            <a:r>
              <a:rPr lang="en" sz="1400"/>
              <a:t>Start with initial flow as 0.</a:t>
            </a:r>
          </a:p>
          <a:p>
            <a:pPr indent="-317500" lvl="0" marL="457200" rtl="0">
              <a:lnSpc>
                <a:spcPct val="100000"/>
              </a:lnSpc>
              <a:spcBef>
                <a:spcPts val="0"/>
              </a:spcBef>
              <a:spcAft>
                <a:spcPts val="0"/>
              </a:spcAft>
              <a:buSzPct val="100000"/>
            </a:pPr>
            <a:r>
              <a:rPr lang="en" sz="1400"/>
              <a:t>While there is an augmented path between source and sink </a:t>
            </a:r>
          </a:p>
          <a:p>
            <a:pPr indent="-317500" lvl="1" marL="914400" rtl="0">
              <a:lnSpc>
                <a:spcPct val="100000"/>
              </a:lnSpc>
              <a:spcBef>
                <a:spcPts val="0"/>
              </a:spcBef>
              <a:spcAft>
                <a:spcPts val="0"/>
              </a:spcAft>
              <a:buSzPct val="100000"/>
            </a:pPr>
            <a:r>
              <a:rPr lang="en" sz="1400"/>
              <a:t>Add this path-flow to flow.</a:t>
            </a:r>
          </a:p>
          <a:p>
            <a:pPr indent="-317500" lvl="0" marL="457200" rtl="0">
              <a:lnSpc>
                <a:spcPct val="100000"/>
              </a:lnSpc>
              <a:spcBef>
                <a:spcPts val="0"/>
              </a:spcBef>
              <a:buSzPct val="100000"/>
            </a:pPr>
            <a:r>
              <a:rPr lang="en" sz="1400"/>
              <a:t>Return flow. </a:t>
            </a:r>
          </a:p>
        </p:txBody>
      </p:sp>
      <p:pic>
        <p:nvPicPr>
          <p:cNvPr descr="3.png" id="248" name="Shape 248"/>
          <p:cNvPicPr preferRelativeResize="0"/>
          <p:nvPr/>
        </p:nvPicPr>
        <p:blipFill>
          <a:blip r:embed="rId3">
            <a:alphaModFix/>
          </a:blip>
          <a:stretch>
            <a:fillRect/>
          </a:stretch>
        </p:blipFill>
        <p:spPr>
          <a:xfrm>
            <a:off x="738150" y="2327850"/>
            <a:ext cx="4200525" cy="230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715925" y="393750"/>
            <a:ext cx="7620600" cy="611100"/>
          </a:xfrm>
          <a:prstGeom prst="rect">
            <a:avLst/>
          </a:prstGeom>
        </p:spPr>
        <p:txBody>
          <a:bodyPr anchorCtr="0" anchor="t" bIns="91425" lIns="91425" rIns="91425" wrap="square" tIns="91425">
            <a:noAutofit/>
          </a:bodyPr>
          <a:lstStyle/>
          <a:p>
            <a:pPr lvl="0">
              <a:spcBef>
                <a:spcPts val="0"/>
              </a:spcBef>
              <a:buNone/>
            </a:pPr>
            <a:r>
              <a:rPr lang="en"/>
              <a:t>Modification of ford-fulkerson Algorithm</a:t>
            </a:r>
          </a:p>
        </p:txBody>
      </p:sp>
      <p:sp>
        <p:nvSpPr>
          <p:cNvPr id="254" name="Shape 254"/>
          <p:cNvSpPr txBox="1"/>
          <p:nvPr>
            <p:ph idx="1" type="body"/>
          </p:nvPr>
        </p:nvSpPr>
        <p:spPr>
          <a:xfrm>
            <a:off x="936425" y="1322500"/>
            <a:ext cx="7620600" cy="32910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sz="1400"/>
              <a:t> Adjacency matrix is a highly inefficient form of representation. so, a different form of representation of the graph might prove to be more beneficial.</a:t>
            </a:r>
          </a:p>
          <a:p>
            <a:pPr indent="-317500" lvl="0" marL="457200" rtl="0">
              <a:spcBef>
                <a:spcPts val="0"/>
              </a:spcBef>
              <a:spcAft>
                <a:spcPts val="0"/>
              </a:spcAft>
              <a:buSzPct val="100000"/>
            </a:pPr>
            <a:r>
              <a:rPr lang="en" sz="1400"/>
              <a:t>The representation must support the following conditions to be efficient for this algorithm</a:t>
            </a:r>
          </a:p>
          <a:p>
            <a:pPr indent="-317500" lvl="1" marL="914400" rtl="0">
              <a:spcBef>
                <a:spcPts val="0"/>
              </a:spcBef>
              <a:spcAft>
                <a:spcPts val="0"/>
              </a:spcAft>
              <a:buSzPct val="100000"/>
            </a:pPr>
            <a:r>
              <a:rPr lang="en" sz="1400"/>
              <a:t>For a BFS to be efficient, the adjacent vertices of a given vertex must be accessible in linear time with respect to the number of neighbours of that vertex.</a:t>
            </a:r>
          </a:p>
          <a:p>
            <a:pPr indent="-317500" lvl="1" marL="914400" rtl="0">
              <a:spcBef>
                <a:spcPts val="0"/>
              </a:spcBef>
              <a:spcAft>
                <a:spcPts val="0"/>
              </a:spcAft>
              <a:buSzPct val="100000"/>
            </a:pPr>
            <a:r>
              <a:rPr lang="en" sz="1400"/>
              <a:t>To update the flow of the residual graph in both directions, the edge capacities must be accessible in constant time</a:t>
            </a:r>
          </a:p>
          <a:p>
            <a:pPr indent="-317500" lvl="0" marL="457200" rtl="0">
              <a:spcBef>
                <a:spcPts val="0"/>
              </a:spcBef>
              <a:spcAft>
                <a:spcPts val="0"/>
              </a:spcAft>
              <a:buSzPct val="100000"/>
            </a:pPr>
            <a:r>
              <a:rPr lang="en" sz="1400"/>
              <a:t>A logical idea would to be use an adjacency list in place of the adjacency matrix. The adjacency list satisfies the first condition but fails for the second one .</a:t>
            </a:r>
          </a:p>
          <a:p>
            <a:pPr indent="-317500" lvl="0" marL="457200" rtl="0">
              <a:spcBef>
                <a:spcPts val="0"/>
              </a:spcBef>
              <a:spcAft>
                <a:spcPts val="0"/>
              </a:spcAft>
              <a:buSzPct val="100000"/>
            </a:pPr>
            <a:r>
              <a:rPr lang="en" sz="1400"/>
              <a:t>Therefore we can  represent the graph as an array of maps/dictionaries.</a:t>
            </a:r>
          </a:p>
          <a:p>
            <a:pPr indent="-317500" lvl="0" marL="457200">
              <a:spcBef>
                <a:spcPts val="0"/>
              </a:spcBef>
              <a:buSzPct val="100000"/>
            </a:pPr>
            <a:r>
              <a:rPr lang="en" sz="1400"/>
              <a:t> Each map in the array contains the neighbours and edge capacities of the vertex represented by its index in the array.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a:t>Analysis</a:t>
            </a:r>
          </a:p>
        </p:txBody>
      </p:sp>
      <p:sp>
        <p:nvSpPr>
          <p:cNvPr id="260" name="Shape 260"/>
          <p:cNvSpPr txBox="1"/>
          <p:nvPr>
            <p:ph idx="1" type="body"/>
          </p:nvPr>
        </p:nvSpPr>
        <p:spPr>
          <a:xfrm>
            <a:off x="1297500" y="1307850"/>
            <a:ext cx="7038900" cy="31710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sz="1400"/>
              <a:t>The path flow of every augmented path is determined by the critical edge or the edge with the least capacity in that path. Once the residual graph is updated, this edge disappears. This edge can become critical again only if the flow of the edge is decreased due to an update in the reverse direction, </a:t>
            </a:r>
          </a:p>
          <a:p>
            <a:pPr indent="-317500" lvl="0" marL="457200" rtl="0">
              <a:spcBef>
                <a:spcPts val="0"/>
              </a:spcBef>
              <a:spcAft>
                <a:spcPts val="0"/>
              </a:spcAft>
              <a:buSzPct val="100000"/>
            </a:pPr>
            <a:r>
              <a:rPr lang="en" sz="1400"/>
              <a:t>BFS always gives the shortest path to a vertex. So when the edge becomes critical for a second time, the path is always longer than in the previous  instance when the edge was critical.</a:t>
            </a:r>
          </a:p>
          <a:p>
            <a:pPr indent="-317500" lvl="0" marL="457200" rtl="0">
              <a:spcBef>
                <a:spcPts val="0"/>
              </a:spcBef>
              <a:spcAft>
                <a:spcPts val="0"/>
              </a:spcAft>
              <a:buSzPct val="100000"/>
            </a:pPr>
            <a:r>
              <a:rPr lang="en" sz="1400"/>
              <a:t>So this way it can be proved that the number of times, an edge can actually become critical is O(V/2-1). As there are E edges in the network, the total number of possible critical edges are O(VE).  </a:t>
            </a:r>
          </a:p>
          <a:p>
            <a:pPr indent="-317500" lvl="0" marL="457200" rtl="0">
              <a:spcBef>
                <a:spcPts val="0"/>
              </a:spcBef>
              <a:buSzPct val="100000"/>
            </a:pPr>
            <a:r>
              <a:rPr lang="en" sz="1400"/>
              <a:t>Each augmenting path will have at least one critical edge, therefore the number of possible augmenting paths is O(VE)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27325" y="193275"/>
            <a:ext cx="8009100" cy="801300"/>
          </a:xfrm>
          <a:prstGeom prst="rect">
            <a:avLst/>
          </a:prstGeom>
        </p:spPr>
        <p:txBody>
          <a:bodyPr anchorCtr="0" anchor="t" bIns="91425" lIns="91425" rIns="91425" wrap="square" tIns="91425">
            <a:noAutofit/>
          </a:bodyPr>
          <a:lstStyle/>
          <a:p>
            <a:pPr lvl="0">
              <a:spcBef>
                <a:spcPts val="0"/>
              </a:spcBef>
              <a:buNone/>
            </a:pPr>
            <a:r>
              <a:rPr lang="en"/>
              <a:t>TIME COMPLEXITY :-</a:t>
            </a:r>
          </a:p>
        </p:txBody>
      </p:sp>
      <p:sp>
        <p:nvSpPr>
          <p:cNvPr id="266" name="Shape 266"/>
          <p:cNvSpPr txBox="1"/>
          <p:nvPr>
            <p:ph idx="1" type="body"/>
          </p:nvPr>
        </p:nvSpPr>
        <p:spPr>
          <a:xfrm>
            <a:off x="507275" y="856200"/>
            <a:ext cx="8481600" cy="41391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0"/>
              </a:spcAft>
              <a:buSzPct val="100000"/>
            </a:pPr>
            <a:r>
              <a:rPr lang="en" sz="1400">
                <a:latin typeface="Montserrat"/>
                <a:ea typeface="Montserrat"/>
                <a:cs typeface="Montserrat"/>
                <a:sym typeface="Montserrat"/>
              </a:rPr>
              <a:t> Approach 1 :</a:t>
            </a:r>
          </a:p>
          <a:p>
            <a:pPr indent="-304800" lvl="1" marL="914400" rtl="0">
              <a:spcBef>
                <a:spcPts val="0"/>
              </a:spcBef>
              <a:spcAft>
                <a:spcPts val="0"/>
              </a:spcAft>
              <a:buSzPct val="100000"/>
            </a:pPr>
            <a:r>
              <a:rPr lang="en" sz="1200"/>
              <a:t>The flow graph is represented as an adjacency matrix with the capacities of each edge as the edge weights.  </a:t>
            </a:r>
          </a:p>
          <a:p>
            <a:pPr indent="-304800" lvl="1" marL="914400" rtl="0">
              <a:spcBef>
                <a:spcPts val="0"/>
              </a:spcBef>
              <a:spcAft>
                <a:spcPts val="0"/>
              </a:spcAft>
              <a:buSzPct val="100000"/>
            </a:pPr>
            <a:r>
              <a:rPr lang="en" sz="1200"/>
              <a:t>Here we use BFS to find a path with the minimum edges and the flow of the path is added to the total flow and the residual graph is updated.</a:t>
            </a:r>
          </a:p>
          <a:p>
            <a:pPr indent="-304800" lvl="1" marL="914400" rtl="0">
              <a:spcBef>
                <a:spcPts val="0"/>
              </a:spcBef>
              <a:spcAft>
                <a:spcPts val="0"/>
              </a:spcAft>
              <a:buSzPct val="100000"/>
            </a:pPr>
            <a:r>
              <a:rPr lang="en" sz="1200"/>
              <a:t> The above step is repeated as long there is a path from the source to the sink vertex.</a:t>
            </a:r>
          </a:p>
          <a:p>
            <a:pPr indent="-304800" lvl="1" marL="914400" rtl="0">
              <a:spcBef>
                <a:spcPts val="0"/>
              </a:spcBef>
              <a:spcAft>
                <a:spcPts val="0"/>
              </a:spcAft>
              <a:buSzPct val="100000"/>
            </a:pPr>
            <a:r>
              <a:rPr lang="en" sz="1200"/>
              <a:t>The worst case complexity of Breadth first traversal is O(V^2) as the flow graph is represented as an adjacency matrix .</a:t>
            </a:r>
          </a:p>
          <a:p>
            <a:pPr indent="-304800" lvl="1" marL="914400" rtl="0">
              <a:spcBef>
                <a:spcPts val="0"/>
              </a:spcBef>
              <a:buSzPct val="100000"/>
            </a:pPr>
            <a:r>
              <a:rPr lang="en" sz="1200"/>
              <a:t>In the worst case, the flow added from each augmented path is as low as possible i.e 1. The number of paths will be the value of the maximum flow of that network in the worst case. Therefore, the time complexity  is of the order O(EV^3) .</a:t>
            </a:r>
          </a:p>
          <a:p>
            <a:pPr indent="0" lvl="0" marL="457200" rtl="0">
              <a:spcBef>
                <a:spcPts val="0"/>
              </a:spcBef>
              <a:buNone/>
            </a:pPr>
            <a:r>
              <a:t/>
            </a:r>
            <a:endParaRPr sz="1200"/>
          </a:p>
          <a:p>
            <a:pPr indent="-317500" lvl="0" marL="457200" rtl="0">
              <a:spcBef>
                <a:spcPts val="0"/>
              </a:spcBef>
              <a:spcAft>
                <a:spcPts val="0"/>
              </a:spcAft>
              <a:buSzPct val="100000"/>
            </a:pPr>
            <a:r>
              <a:rPr lang="en" sz="1400"/>
              <a:t>Approach 2:</a:t>
            </a:r>
          </a:p>
          <a:p>
            <a:pPr indent="-304800" lvl="1" marL="914400" rtl="0">
              <a:spcBef>
                <a:spcPts val="0"/>
              </a:spcBef>
              <a:spcAft>
                <a:spcPts val="0"/>
              </a:spcAft>
              <a:buSzPct val="100000"/>
            </a:pPr>
            <a:r>
              <a:rPr lang="en" sz="1200"/>
              <a:t>So, we have satisfied the above two conditions and optimized the algorithm. The time taken for BFS is now O(E) as a result of the new form of representation. </a:t>
            </a:r>
          </a:p>
          <a:p>
            <a:pPr indent="-304800" lvl="1" marL="914400" rtl="0">
              <a:spcBef>
                <a:spcPts val="0"/>
              </a:spcBef>
              <a:spcAft>
                <a:spcPts val="0"/>
              </a:spcAft>
              <a:buSzPct val="100000"/>
            </a:pPr>
            <a:r>
              <a:rPr lang="en" sz="1200"/>
              <a:t>The number of paths will be the value of the maximum flow of that network in the worst case.</a:t>
            </a:r>
          </a:p>
          <a:p>
            <a:pPr indent="-304800" lvl="1" marL="914400" rtl="0">
              <a:spcBef>
                <a:spcPts val="0"/>
              </a:spcBef>
              <a:buSzPct val="100000"/>
            </a:pPr>
            <a:r>
              <a:rPr lang="en" sz="1200"/>
              <a:t>The overall complexity is therefore reduced to O(V*E</a:t>
            </a:r>
            <a:r>
              <a:rPr baseline="30000" lang="en" sz="1200"/>
              <a:t>2</a:t>
            </a:r>
            <a:r>
              <a:rPr lang="en" sz="1200"/>
              <a:t>).</a:t>
            </a:r>
          </a:p>
          <a:p>
            <a:pPr lvl="0" rtl="0">
              <a:spcBef>
                <a:spcPts val="0"/>
              </a:spcBef>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