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4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70" r:id="rId6"/>
    <p:sldId id="271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96493-208E-4880-BE67-6028E6CD424A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1558B-D358-429D-B5AD-4BB27C740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81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1558B-D358-429D-B5AD-4BB27C740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38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7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04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9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7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1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812237-4045-4FC0-8D44-4678C438099B}" type="datetimeFigureOut">
              <a:rPr lang="en-US" smtClean="0"/>
              <a:t>29-Oct-17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14713E-9B1F-4FDA-9B1F-CADB60A4AD3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6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9478" y="2489200"/>
            <a:ext cx="8717170" cy="1460499"/>
          </a:xfrm>
        </p:spPr>
        <p:txBody>
          <a:bodyPr/>
          <a:lstStyle/>
          <a:p>
            <a:r>
              <a:rPr lang="en-US" sz="3800" dirty="0" smtClean="0">
                <a:solidFill>
                  <a:schemeClr val="tx1"/>
                </a:solidFill>
                <a:latin typeface="Calibri Light" panose="020F0302020204030204" pitchFamily="34" charset="0"/>
                <a:cs typeface="Arabic Typesetting" panose="03020402040406030203" pitchFamily="66" charset="-78"/>
              </a:rPr>
              <a:t>Path Between two nodes in Full Binary Tree</a:t>
            </a:r>
            <a:endParaRPr lang="en-US" sz="3800" dirty="0">
              <a:solidFill>
                <a:schemeClr val="tx1"/>
              </a:solidFill>
              <a:latin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3600" y="1396306"/>
            <a:ext cx="3162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libri Light" panose="020F0302020204030204" pitchFamily="34" charset="0"/>
                <a:cs typeface="Arabic Typesetting" panose="03020402040406030203" pitchFamily="66" charset="-78"/>
              </a:rPr>
              <a:t>Assignment 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16700" y="5235038"/>
            <a:ext cx="5397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Calibri Light" panose="020F0302020204030204" pitchFamily="34" charset="0"/>
                <a:cs typeface="Arabic Typesetting" panose="03020402040406030203" pitchFamily="66" charset="-78"/>
              </a:rPr>
              <a:t>Tara Prasad Tripathy- IHM2014003</a:t>
            </a:r>
          </a:p>
          <a:p>
            <a:r>
              <a:rPr lang="en-US" sz="2800" i="1" dirty="0" smtClean="0">
                <a:latin typeface="Calibri Light" panose="020F0302020204030204" pitchFamily="34" charset="0"/>
                <a:cs typeface="Arabic Typesetting" panose="03020402040406030203" pitchFamily="66" charset="-78"/>
              </a:rPr>
              <a:t>Biki Chaudhary- ISM2014001</a:t>
            </a:r>
            <a:endParaRPr lang="en-US" sz="2800" i="1" dirty="0">
              <a:latin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76367" y="619086"/>
            <a:ext cx="41208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 smtClean="0">
                <a:latin typeface="Calibri Light" panose="020F0302020204030204" pitchFamily="34" charset="0"/>
                <a:cs typeface="Arabic Typesetting" panose="03020402040406030203" pitchFamily="66" charset="-78"/>
              </a:rPr>
              <a:t>Graph Theory-ITGT730E</a:t>
            </a:r>
            <a:endParaRPr lang="en-US" sz="3200" i="1" dirty="0">
              <a:latin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67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2911" y="1031252"/>
            <a:ext cx="383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Calibri Light" panose="020F0302020204030204" pitchFamily="34" charset="0"/>
                <a:cs typeface="Arabic Typesetting" panose="03020402040406030203" pitchFamily="66" charset="-78"/>
              </a:rPr>
              <a:t>Introduction</a:t>
            </a:r>
            <a:endParaRPr lang="en-US" sz="3600" dirty="0">
              <a:latin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5311" y="2026252"/>
            <a:ext cx="966549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Calibri Light" panose="020F0302020204030204" pitchFamily="34" charset="0"/>
                <a:cs typeface="Times New Roman" panose="02020603050405020304" pitchFamily="18" charset="0"/>
              </a:rPr>
              <a:t>full binary tree is a binary tree in which every node has exactly 0 or 2 </a:t>
            </a:r>
            <a:r>
              <a:rPr lang="en-US" sz="20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children. </a:t>
            </a:r>
            <a:r>
              <a:rPr lang="en-US" sz="2000" dirty="0">
                <a:latin typeface="Calibri Light" panose="020F0302020204030204" pitchFamily="34" charset="0"/>
                <a:cs typeface="Times New Roman" panose="02020603050405020304" pitchFamily="18" charset="0"/>
              </a:rPr>
              <a:t>The path between two nodes </a:t>
            </a:r>
            <a:r>
              <a:rPr lang="en-US" sz="20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can be traced </a:t>
            </a:r>
            <a:r>
              <a:rPr lang="en-US" sz="2000" dirty="0">
                <a:latin typeface="Calibri Light" panose="020F0302020204030204" pitchFamily="34" charset="0"/>
                <a:cs typeface="Times New Roman" panose="02020603050405020304" pitchFamily="18" charset="0"/>
              </a:rPr>
              <a:t>efficiently by finding a lowest common ancestor(LCA</a:t>
            </a:r>
            <a:r>
              <a:rPr lang="en-US" sz="20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). The </a:t>
            </a:r>
            <a:r>
              <a:rPr lang="en-US" sz="2000" dirty="0">
                <a:latin typeface="Calibri Light" panose="020F0302020204030204" pitchFamily="34" charset="0"/>
                <a:cs typeface="Times New Roman" panose="02020603050405020304" pitchFamily="18" charset="0"/>
              </a:rPr>
              <a:t>LCA of n1 and n2 in </a:t>
            </a:r>
            <a:r>
              <a:rPr lang="en-US" sz="20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tree </a:t>
            </a:r>
            <a:r>
              <a:rPr lang="en-US" sz="2000" dirty="0">
                <a:latin typeface="Calibri Light" panose="020F0302020204030204" pitchFamily="34" charset="0"/>
                <a:cs typeface="Times New Roman" panose="02020603050405020304" pitchFamily="18" charset="0"/>
              </a:rPr>
              <a:t>is the shared ancestor of n1 and n2 that is </a:t>
            </a:r>
            <a:r>
              <a:rPr lang="en-US" sz="2000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located farthest from the root. Some examples of full binary tree and LCA between two nodes are shown below.</a:t>
            </a:r>
            <a:endParaRPr lang="en-US" sz="2000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 smtClean="0">
              <a:solidFill>
                <a:schemeClr val="bg1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3" y="3354543"/>
            <a:ext cx="2953429" cy="29107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27700" y="4386490"/>
            <a:ext cx="330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LCA (</a:t>
            </a: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4, 12) = 8 </a:t>
            </a:r>
          </a:p>
          <a:p>
            <a:pPr algn="just"/>
            <a:r>
              <a:rPr 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LCA (</a:t>
            </a: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14, 10) = 22 </a:t>
            </a:r>
          </a:p>
          <a:p>
            <a:pPr algn="just"/>
            <a:r>
              <a:rPr 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LCA (</a:t>
            </a: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4, 14) = 20 </a:t>
            </a:r>
          </a:p>
          <a:p>
            <a:pPr algn="just"/>
            <a:r>
              <a:rPr 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LCA (</a:t>
            </a:r>
            <a:r>
              <a:rPr lang="en-US" dirty="0">
                <a:latin typeface="Calibri Light" panose="020F0302020204030204" pitchFamily="34" charset="0"/>
                <a:cs typeface="Times New Roman" panose="02020603050405020304" pitchFamily="18" charset="0"/>
              </a:rPr>
              <a:t>22, 14) = </a:t>
            </a:r>
            <a:r>
              <a:rPr lang="en-US" dirty="0" smtClean="0">
                <a:latin typeface="Calibri Light" panose="020F0302020204030204" pitchFamily="34" charset="0"/>
                <a:cs typeface="Times New Roman" panose="02020603050405020304" pitchFamily="18" charset="0"/>
              </a:rPr>
              <a:t>22</a:t>
            </a:r>
            <a:endParaRPr lang="en-US" dirty="0">
              <a:latin typeface="Calibri Light" panose="020F03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7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3508" y="1123434"/>
            <a:ext cx="27760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Calibri Light" panose="020F0302020204030204" pitchFamily="34" charset="0"/>
                <a:cs typeface="Arabic Typesetting" panose="03020402040406030203" pitchFamily="66" charset="-78"/>
              </a:rPr>
              <a:t>Algorithms</a:t>
            </a:r>
            <a:endParaRPr lang="en-US" sz="3600" dirty="0">
              <a:latin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53508" y="1900722"/>
            <a:ext cx="998589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Algorithm 1: Brute-force approach</a:t>
            </a:r>
          </a:p>
          <a:p>
            <a:endParaRPr lang="en-US" sz="2000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sz="2000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: Full binary tree, node1, node2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: Path between node1 and node2 </a:t>
            </a:r>
          </a:p>
          <a:p>
            <a:endParaRPr lang="en-US" sz="2000" b="1" i="1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.) Find path from root to node1 and store the path in array or vector.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2.) Find path from root to node2 and store the path in another array or vector.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3.) Trace both the paths until the values in the array are same.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4.) The common element just before the mismatch is our lowest common ancestor. Return the index of lowest common ancestor.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5.) Print the path from node 1 to LCA and then LCA to node2 which is our required path between two nodes node1 and node2. </a:t>
            </a:r>
          </a:p>
          <a:p>
            <a:endParaRPr lang="en-US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Time Complexity: O(n) where n is the number of nodes. The tree is traversed twice and the path arrays are compared. </a:t>
            </a:r>
            <a:endParaRPr lang="en-US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8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24" y="956434"/>
            <a:ext cx="9613861" cy="70185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Calibri Light" panose="020F0302020204030204" pitchFamily="34" charset="0"/>
              </a:rPr>
              <a:t>Algorithm 2: Storing Ancestors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1200" y="2366407"/>
            <a:ext cx="97409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: Full binary tree, node1, node2 </a:t>
            </a:r>
          </a:p>
          <a:p>
            <a:r>
              <a:rPr lang="en-US" sz="2000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latin typeface="Calibri Light" panose="020F0302020204030204" pitchFamily="34" charset="0"/>
              </a:rPr>
              <a:t>: Path between node1 and node2 </a:t>
            </a:r>
          </a:p>
          <a:p>
            <a:pPr algn="just"/>
            <a:endParaRPr lang="en-US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1.) Create an empty hash 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table </a:t>
            </a:r>
            <a:endParaRPr lang="en-US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2.) 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Insert node1 and all of its ancestors in hash table.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3.)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check node2 or any of its ancestors exists in hash table. 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4.)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If yes then the first existing ancestor is our lowest common ancestor. Return LCA.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.)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Else, store it in stack and continue from step4.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.)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Finally, print the path from node1 to LCA and then LCA and all the elements from stack. 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7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.)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This is the required path between two nodes node1 and node2. </a:t>
            </a:r>
          </a:p>
          <a:p>
            <a:pPr algn="just"/>
            <a:endParaRPr lang="en-US" dirty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algn="just"/>
            <a:r>
              <a:rPr lang="en-US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Time Complexity: O(h) where h is the height of the tree. </a:t>
            </a:r>
            <a:endParaRPr lang="en-US" b="1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80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39" y="552734"/>
            <a:ext cx="9613861" cy="10809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Calibri Light" panose="020F0302020204030204" pitchFamily="34" charset="0"/>
              </a:rPr>
              <a:t>Algorithm 3: Using depth of the tree</a:t>
            </a:r>
            <a:endParaRPr lang="en-US" sz="3600" dirty="0">
              <a:latin typeface="Calibri Light" panose="020F03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599" y="1813554"/>
            <a:ext cx="1138253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Input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: Full binary tree, node1, node2 </a:t>
            </a:r>
          </a:p>
          <a:p>
            <a:r>
              <a:rPr lang="en-US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Output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: Path between node1 and node2 </a:t>
            </a:r>
          </a:p>
          <a:p>
            <a:endParaRPr lang="en-US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) height_l = 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height(node1), height_r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= height(node2) </a:t>
            </a:r>
          </a:p>
          <a:p>
            <a:r>
              <a:rPr lang="pt-BR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2) </a:t>
            </a:r>
            <a:r>
              <a:rPr lang="pt-BR" dirty="0">
                <a:solidFill>
                  <a:srgbClr val="000000"/>
                </a:solidFill>
                <a:latin typeface="Calibri Light" panose="020F0302020204030204" pitchFamily="34" charset="0"/>
              </a:rPr>
              <a:t>l = node1, r = node2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3)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WHILE l is not equal to r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	i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 IF height_l &gt;= height_r: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		1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 l = PARENT(l)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		2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 height_l = height_l - 1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	ii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 ELSE: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		1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 r = PARENT(r) </a:t>
            </a:r>
          </a:p>
          <a:p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		2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. height_r = height_r - 1 </a:t>
            </a:r>
            <a:endParaRPr lang="en-US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4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) LCA = r </a:t>
            </a:r>
          </a:p>
          <a:p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5</a:t>
            </a:r>
            <a:r>
              <a:rPr lang="en-US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) </a:t>
            </a: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</a:rPr>
              <a:t>RETURN path from node1 to LCA to node2 </a:t>
            </a:r>
          </a:p>
          <a:p>
            <a:endParaRPr lang="en-US" b="1" i="1" dirty="0" smtClean="0">
              <a:solidFill>
                <a:srgbClr val="000000"/>
              </a:solidFill>
              <a:latin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Time </a:t>
            </a:r>
            <a:r>
              <a:rPr lang="en-US" b="1" i="1" dirty="0">
                <a:solidFill>
                  <a:srgbClr val="000000"/>
                </a:solidFill>
                <a:latin typeface="Calibri Light" panose="020F0302020204030204" pitchFamily="34" charset="0"/>
              </a:rPr>
              <a:t>Complexity: O(h) where h is the height of the full binary </a:t>
            </a:r>
            <a:r>
              <a:rPr lang="en-US" b="1" i="1" dirty="0" smtClean="0">
                <a:solidFill>
                  <a:srgbClr val="000000"/>
                </a:solidFill>
                <a:latin typeface="Calibri Light" panose="020F0302020204030204" pitchFamily="34" charset="0"/>
              </a:rPr>
              <a:t>tree.</a:t>
            </a:r>
            <a:endParaRPr lang="en-US" b="1" i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90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Comparison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694" y="1846263"/>
            <a:ext cx="84669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22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12" y="1646518"/>
            <a:ext cx="8946541" cy="4195481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800" dirty="0" smtClean="0">
                <a:latin typeface="Harrington" panose="04040505050A02020702" pitchFamily="82" charset="0"/>
              </a:rPr>
              <a:t>				Thank You</a:t>
            </a:r>
            <a:endParaRPr lang="en-US" sz="4800" dirty="0"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1828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425</TotalTime>
  <Words>463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Arabic Typesetting</vt:lpstr>
      <vt:lpstr>Arial</vt:lpstr>
      <vt:lpstr>Calibri</vt:lpstr>
      <vt:lpstr>Calibri Light</vt:lpstr>
      <vt:lpstr>Harrington</vt:lpstr>
      <vt:lpstr>Times New Roman</vt:lpstr>
      <vt:lpstr>Wingdings</vt:lpstr>
      <vt:lpstr>Retrospect</vt:lpstr>
      <vt:lpstr>Path Between two nodes in Full Binary Tree</vt:lpstr>
      <vt:lpstr>PowerPoint Presentation</vt:lpstr>
      <vt:lpstr>PowerPoint Presentation</vt:lpstr>
      <vt:lpstr>Algorithm 2: Storing Ancestors</vt:lpstr>
      <vt:lpstr>Algorithm 3: Using depth of the tree</vt:lpstr>
      <vt:lpstr>Performance Comparison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Method</dc:title>
  <dc:creator>Bikki Jaiswal</dc:creator>
  <cp:lastModifiedBy>Tara Prasad Tripathy</cp:lastModifiedBy>
  <cp:revision>112</cp:revision>
  <dcterms:created xsi:type="dcterms:W3CDTF">2017-08-16T11:43:15Z</dcterms:created>
  <dcterms:modified xsi:type="dcterms:W3CDTF">2017-10-29T11:17:13Z</dcterms:modified>
</cp:coreProperties>
</file>