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60" r:id="rId4"/>
    <p:sldId id="259" r:id="rId5"/>
    <p:sldId id="263" r:id="rId6"/>
    <p:sldId id="285" r:id="rId7"/>
    <p:sldId id="286" r:id="rId8"/>
    <p:sldId id="287" r:id="rId9"/>
    <p:sldId id="288" r:id="rId10"/>
    <p:sldId id="290" r:id="rId11"/>
    <p:sldId id="291" r:id="rId12"/>
    <p:sldId id="292" r:id="rId13"/>
    <p:sldId id="293" r:id="rId14"/>
    <p:sldId id="289" r:id="rId15"/>
    <p:sldId id="294" r:id="rId16"/>
    <p:sldId id="295" r:id="rId17"/>
    <p:sldId id="296" r:id="rId18"/>
    <p:sldId id="279" r:id="rId19"/>
  </p:sldIdLst>
  <p:sldSz cx="9144000" cy="5143500" type="screen16x9"/>
  <p:notesSz cx="6858000" cy="9144000"/>
  <p:embeddedFontLst>
    <p:embeddedFont>
      <p:font typeface="Barlow" panose="020B0604020202020204" charset="0"/>
      <p:regular r:id="rId21"/>
      <p:bold r:id="rId22"/>
      <p:italic r:id="rId23"/>
      <p:boldItalic r:id="rId24"/>
    </p:embeddedFont>
    <p:embeddedFont>
      <p:font typeface="Miriam Libre" panose="020B0604020202020204" charset="-79"/>
      <p:regular r:id="rId25"/>
      <p:bold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Barlow Light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C6577D0-6FD3-42BA-906D-B7E6D63AB303}">
  <a:tblStyle styleId="{CC6577D0-6FD3-42BA-906D-B7E6D63AB3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1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0651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7468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6117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8981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61106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59008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76275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3743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9754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8235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983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314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Shape 1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Shape 13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Shape 21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Shape 2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Shape 33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Shape 34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Shape 37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Shape 38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Shape 51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Shape 5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Shape 55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Shape 5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86" name="Shape 8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Shape 89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Shape 90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Shape 99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Shape 100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grpSp>
        <p:nvGrpSpPr>
          <p:cNvPr id="118" name="Shape 118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Shape 119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Shape 132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Shape 13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A5B0F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ctrTitle"/>
          </p:nvPr>
        </p:nvSpPr>
        <p:spPr>
          <a:xfrm>
            <a:off x="1625253" y="1257635"/>
            <a:ext cx="5893493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nl-BE" sz="48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Connected</a:t>
            </a:r>
            <a:r>
              <a:rPr lang="nl-BE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intelligent </a:t>
            </a:r>
            <a:r>
              <a:rPr lang="nl-BE" sz="48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cars</a:t>
            </a:r>
            <a:endParaRPr lang="nl-BE" sz="4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itel 6">
            <a:extLst>
              <a:ext uri="{FF2B5EF4-FFF2-40B4-BE49-F238E27FC236}">
                <a16:creationId xmlns:a16="http://schemas.microsoft.com/office/drawing/2014/main" id="{6DD7BD5A-0775-4659-81A6-0B48F20BD704}"/>
              </a:ext>
            </a:extLst>
          </p:cNvPr>
          <p:cNvSpPr txBox="1">
            <a:spLocks/>
          </p:cNvSpPr>
          <p:nvPr/>
        </p:nvSpPr>
        <p:spPr>
          <a:xfrm>
            <a:off x="539749" y="2726066"/>
            <a:ext cx="8064500" cy="721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rgbClr val="000000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rgbClr val="000000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rgbClr val="000000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rgbClr val="000000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rgbClr val="000000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rgbClr val="000000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rgbClr val="000000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rgbClr val="000000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rgbClr val="000000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nl-B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How </a:t>
            </a:r>
            <a:r>
              <a:rPr lang="nl-B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can</a:t>
            </a:r>
            <a:r>
              <a:rPr lang="nl-B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we </a:t>
            </a:r>
            <a:r>
              <a:rPr lang="nl-B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improve</a:t>
            </a:r>
            <a:r>
              <a:rPr lang="nl-B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nl-B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cars</a:t>
            </a:r>
            <a:r>
              <a:rPr lang="nl-B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 traffic?</a:t>
            </a:r>
            <a:endParaRPr lang="nl-NL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Ondertitel 7">
            <a:extLst>
              <a:ext uri="{FF2B5EF4-FFF2-40B4-BE49-F238E27FC236}">
                <a16:creationId xmlns:a16="http://schemas.microsoft.com/office/drawing/2014/main" id="{FB2ECF5A-874C-45C2-9CC3-71501D1B39B1}"/>
              </a:ext>
            </a:extLst>
          </p:cNvPr>
          <p:cNvSpPr txBox="1">
            <a:spLocks/>
          </p:cNvSpPr>
          <p:nvPr/>
        </p:nvSpPr>
        <p:spPr>
          <a:xfrm>
            <a:off x="2415271" y="3351688"/>
            <a:ext cx="8064500" cy="236417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Mohammad </a:t>
            </a:r>
            <a:r>
              <a:rPr lang="nl-BE" dirty="0" err="1">
                <a:solidFill>
                  <a:schemeClr val="bg2">
                    <a:lumMod val="75000"/>
                  </a:schemeClr>
                </a:solidFill>
              </a:rPr>
              <a:t>Amir</a:t>
            </a:r>
            <a:endParaRPr lang="nl-BE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Daniel </a:t>
            </a:r>
            <a:r>
              <a:rPr lang="nl-BE" dirty="0" err="1">
                <a:solidFill>
                  <a:schemeClr val="bg2">
                    <a:lumMod val="75000"/>
                  </a:schemeClr>
                </a:solidFill>
              </a:rPr>
              <a:t>Smetankin</a:t>
            </a:r>
            <a:endParaRPr lang="nl-BE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Satish </a:t>
            </a:r>
            <a:r>
              <a:rPr lang="nl-BE" dirty="0" err="1">
                <a:solidFill>
                  <a:schemeClr val="bg2">
                    <a:lumMod val="75000"/>
                  </a:schemeClr>
                </a:solidFill>
              </a:rPr>
              <a:t>Singh</a:t>
            </a:r>
            <a:endParaRPr lang="nl-BE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Mohammad </a:t>
            </a:r>
            <a:r>
              <a:rPr lang="nl-BE" dirty="0" err="1">
                <a:solidFill>
                  <a:schemeClr val="bg2">
                    <a:lumMod val="75000"/>
                  </a:schemeClr>
                </a:solidFill>
              </a:rPr>
              <a:t>Wasef</a:t>
            </a:r>
            <a:endParaRPr lang="nl-BE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nl-BE" dirty="0" err="1">
                <a:solidFill>
                  <a:schemeClr val="bg2">
                    <a:lumMod val="75000"/>
                  </a:schemeClr>
                </a:solidFill>
              </a:rPr>
              <a:t>Gauthier</a:t>
            </a: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 de </a:t>
            </a:r>
            <a:r>
              <a:rPr lang="nl-BE" dirty="0" err="1">
                <a:solidFill>
                  <a:schemeClr val="bg2">
                    <a:lumMod val="75000"/>
                  </a:schemeClr>
                </a:solidFill>
              </a:rPr>
              <a:t>Borrekens</a:t>
            </a:r>
            <a:endParaRPr lang="nl-BE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nl-BE" dirty="0"/>
            </a:br>
            <a:endParaRPr dirty="0"/>
          </a:p>
        </p:txBody>
      </p:sp>
      <p:sp>
        <p:nvSpPr>
          <p:cNvPr id="263" name="Shape 263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31B6D7B2-8451-48CD-85C9-7107088FAA9C}"/>
              </a:ext>
            </a:extLst>
          </p:cNvPr>
          <p:cNvSpPr txBox="1">
            <a:spLocks/>
          </p:cNvSpPr>
          <p:nvPr/>
        </p:nvSpPr>
        <p:spPr>
          <a:xfrm>
            <a:off x="457200" y="352162"/>
            <a:ext cx="8064896" cy="936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nl-BE" dirty="0"/>
              <a:t>Circuit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7CE6C76-20D9-4C4F-8594-2D7D57AEDA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E71D627E-4C8C-40B7-9896-505749F24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66" y="1138948"/>
            <a:ext cx="5872443" cy="400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617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ctrTitle"/>
          </p:nvPr>
        </p:nvSpPr>
        <p:spPr>
          <a:xfrm>
            <a:off x="1812065" y="1627846"/>
            <a:ext cx="579681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nl-BE" dirty="0"/>
              <a:t>3. Software</a:t>
            </a:r>
            <a:endParaRPr dirty="0"/>
          </a:p>
        </p:txBody>
      </p:sp>
      <p:sp>
        <p:nvSpPr>
          <p:cNvPr id="269" name="Shape 269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1915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nl-BE" dirty="0"/>
            </a:br>
            <a:endParaRPr dirty="0"/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0" y="1336062"/>
            <a:ext cx="4708826" cy="27357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endParaRPr lang="nl-BE" sz="2000" dirty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000" dirty="0"/>
          </a:p>
        </p:txBody>
      </p:sp>
      <p:sp>
        <p:nvSpPr>
          <p:cNvPr id="263" name="Shape 263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31B6D7B2-8451-48CD-85C9-7107088FAA9C}"/>
              </a:ext>
            </a:extLst>
          </p:cNvPr>
          <p:cNvSpPr txBox="1">
            <a:spLocks/>
          </p:cNvSpPr>
          <p:nvPr/>
        </p:nvSpPr>
        <p:spPr>
          <a:xfrm>
            <a:off x="410479" y="179701"/>
            <a:ext cx="8064896" cy="56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nl-BE" dirty="0"/>
              <a:t>Flowchart </a:t>
            </a:r>
          </a:p>
        </p:txBody>
      </p:sp>
      <p:pic>
        <p:nvPicPr>
          <p:cNvPr id="6" name="Afbeelding 5" descr="Afbeelding met tekst, kaart&#10;&#10;Beschrijving is gegenereerd met zeer hoge betrouwbaarheid">
            <a:extLst>
              <a:ext uri="{FF2B5EF4-FFF2-40B4-BE49-F238E27FC236}">
                <a16:creationId xmlns:a16="http://schemas.microsoft.com/office/drawing/2014/main" id="{2704E1E3-0651-498C-9C78-E744BDCE86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79" y="740865"/>
            <a:ext cx="5314475" cy="432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639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ctrTitle"/>
          </p:nvPr>
        </p:nvSpPr>
        <p:spPr>
          <a:xfrm>
            <a:off x="1812065" y="1627846"/>
            <a:ext cx="579681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nl-BE" dirty="0"/>
              <a:t>4. Experiment</a:t>
            </a:r>
            <a:endParaRPr dirty="0"/>
          </a:p>
        </p:txBody>
      </p:sp>
      <p:sp>
        <p:nvSpPr>
          <p:cNvPr id="269" name="Shape 269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2088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nl-BE" dirty="0"/>
            </a:br>
            <a:endParaRPr dirty="0"/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0" y="1336062"/>
            <a:ext cx="4708826" cy="27357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-BE" sz="2000" dirty="0" err="1"/>
              <a:t>Car</a:t>
            </a:r>
            <a:r>
              <a:rPr lang="nl-BE" sz="2000" dirty="0"/>
              <a:t> </a:t>
            </a:r>
            <a:r>
              <a:rPr lang="nl-BE" sz="2000" dirty="0" err="1"/>
              <a:t>with</a:t>
            </a:r>
            <a:r>
              <a:rPr lang="nl-BE" sz="2000" dirty="0"/>
              <a:t> </a:t>
            </a:r>
            <a:r>
              <a:rPr lang="nl-BE" sz="2000" dirty="0" err="1"/>
              <a:t>connection</a:t>
            </a:r>
            <a:r>
              <a:rPr lang="nl-BE" sz="2000" dirty="0"/>
              <a:t> </a:t>
            </a:r>
            <a:r>
              <a:rPr lang="nl-BE" sz="2000" dirty="0" err="1"/>
              <a:t>to</a:t>
            </a:r>
            <a:r>
              <a:rPr lang="nl-BE" sz="2000" dirty="0"/>
              <a:t> server</a:t>
            </a:r>
          </a:p>
          <a:p>
            <a:pPr marL="76200" lvl="0" indent="0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2000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nl-BE" sz="2000" dirty="0" err="1"/>
              <a:t>Fixed</a:t>
            </a:r>
            <a:r>
              <a:rPr lang="nl-BE" sz="2000" dirty="0"/>
              <a:t> </a:t>
            </a:r>
            <a:r>
              <a:rPr lang="nl-BE" sz="2000" dirty="0" err="1"/>
              <a:t>distance</a:t>
            </a:r>
            <a:r>
              <a:rPr lang="nl-BE" sz="2000" dirty="0"/>
              <a:t>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obstacle</a:t>
            </a:r>
            <a:endParaRPr lang="en-CA" sz="2000" dirty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CA" sz="2000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 sz="2000" dirty="0"/>
              <a:t>Start driving 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endParaRPr lang="en" sz="2000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 sz="2000" dirty="0"/>
              <a:t>Graph the speed </a:t>
            </a:r>
            <a:r>
              <a:rPr lang="en-CA" sz="2000" dirty="0"/>
              <a:t>over time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endParaRPr lang="nl-BE" sz="2000" dirty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000" dirty="0"/>
          </a:p>
        </p:txBody>
      </p:sp>
      <p:sp>
        <p:nvSpPr>
          <p:cNvPr id="263" name="Shape 263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31B6D7B2-8451-48CD-85C9-7107088FAA9C}"/>
              </a:ext>
            </a:extLst>
          </p:cNvPr>
          <p:cNvSpPr txBox="1">
            <a:spLocks/>
          </p:cNvSpPr>
          <p:nvPr/>
        </p:nvSpPr>
        <p:spPr>
          <a:xfrm>
            <a:off x="457200" y="391978"/>
            <a:ext cx="8064896" cy="936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nl-BE" dirty="0"/>
              <a:t>Setup</a:t>
            </a:r>
          </a:p>
        </p:txBody>
      </p:sp>
    </p:spTree>
    <p:extLst>
      <p:ext uri="{BB962C8B-B14F-4D97-AF65-F5344CB8AC3E}">
        <p14:creationId xmlns:p14="http://schemas.microsoft.com/office/powerpoint/2010/main" val="3373109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nl-BE" dirty="0"/>
            </a:br>
            <a:endParaRPr dirty="0"/>
          </a:p>
        </p:txBody>
      </p:sp>
      <p:sp>
        <p:nvSpPr>
          <p:cNvPr id="263" name="Shape 263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31B6D7B2-8451-48CD-85C9-7107088FAA9C}"/>
              </a:ext>
            </a:extLst>
          </p:cNvPr>
          <p:cNvSpPr txBox="1">
            <a:spLocks/>
          </p:cNvSpPr>
          <p:nvPr/>
        </p:nvSpPr>
        <p:spPr>
          <a:xfrm>
            <a:off x="457200" y="399957"/>
            <a:ext cx="8064896" cy="936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nl-BE" dirty="0" err="1"/>
              <a:t>Graph</a:t>
            </a:r>
            <a:r>
              <a:rPr lang="nl-BE" dirty="0"/>
              <a:t>: </a:t>
            </a:r>
            <a:r>
              <a:rPr lang="nl-BE" dirty="0" err="1"/>
              <a:t>Velocity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time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6EF660A-9230-4DAB-B7C0-520A498F04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8" name="Picture 2" descr="https://scontent.fbru2-1.fna.fbcdn.net/v/t1.15752-9/33020854_1854200731271249_2914385470706155520_n.png?_nc_cat=0&amp;oh=326c280d0b04831e975b73d4b9946c5c&amp;oe=5B80BB37">
            <a:extLst>
              <a:ext uri="{FF2B5EF4-FFF2-40B4-BE49-F238E27FC236}">
                <a16:creationId xmlns:a16="http://schemas.microsoft.com/office/drawing/2014/main" id="{4A09CFE9-AAF4-485D-AFBD-14AD69B11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55" y="1444375"/>
            <a:ext cx="5570922" cy="3186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175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ctrTitle"/>
          </p:nvPr>
        </p:nvSpPr>
        <p:spPr>
          <a:xfrm>
            <a:off x="1812065" y="1627846"/>
            <a:ext cx="579681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nl-BE" dirty="0"/>
              <a:t>5. </a:t>
            </a:r>
            <a:r>
              <a:rPr lang="nl-BE" dirty="0" err="1"/>
              <a:t>Conclusion</a:t>
            </a:r>
            <a:endParaRPr dirty="0"/>
          </a:p>
        </p:txBody>
      </p:sp>
      <p:sp>
        <p:nvSpPr>
          <p:cNvPr id="269" name="Shape 269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0104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nl-BE" dirty="0"/>
            </a:br>
            <a:endParaRPr dirty="0"/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0" y="1336062"/>
            <a:ext cx="4708826" cy="27357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-BE" sz="2000" dirty="0" err="1"/>
              <a:t>Reducing</a:t>
            </a:r>
            <a:r>
              <a:rPr lang="nl-BE" sz="2000" dirty="0"/>
              <a:t> </a:t>
            </a:r>
            <a:r>
              <a:rPr lang="nl-BE" sz="2000" dirty="0" err="1"/>
              <a:t>accidents</a:t>
            </a:r>
            <a:r>
              <a:rPr lang="nl-BE" sz="2000" dirty="0"/>
              <a:t> </a:t>
            </a:r>
            <a:r>
              <a:rPr lang="nl-BE" sz="2000" dirty="0" err="1"/>
              <a:t>by</a:t>
            </a:r>
            <a:r>
              <a:rPr lang="nl-BE" sz="2000" dirty="0"/>
              <a:t> making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cars</a:t>
            </a:r>
            <a:r>
              <a:rPr lang="nl-BE" sz="2000" dirty="0"/>
              <a:t> more intelligent</a:t>
            </a:r>
          </a:p>
          <a:p>
            <a:endParaRPr sz="2000" dirty="0"/>
          </a:p>
          <a:p>
            <a:pPr>
              <a:spcBef>
                <a:spcPts val="0"/>
              </a:spcBef>
            </a:pPr>
            <a:r>
              <a:rPr lang="nl-BE" sz="2000" dirty="0" err="1"/>
              <a:t>Centralizing</a:t>
            </a:r>
            <a:r>
              <a:rPr lang="nl-BE" sz="2000" dirty="0"/>
              <a:t> traffic information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increase</a:t>
            </a:r>
            <a:r>
              <a:rPr lang="nl-BE" sz="2000" dirty="0"/>
              <a:t> </a:t>
            </a:r>
            <a:r>
              <a:rPr lang="nl-BE" sz="2000" dirty="0" err="1"/>
              <a:t>reliability</a:t>
            </a:r>
            <a:endParaRPr lang="en-CA" sz="2000" dirty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CA" sz="2000" dirty="0"/>
          </a:p>
          <a:p>
            <a:pPr>
              <a:spcBef>
                <a:spcPts val="0"/>
              </a:spcBef>
            </a:pPr>
            <a:r>
              <a:rPr lang="nl-BE" sz="2000" dirty="0"/>
              <a:t>Smart routing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avoid</a:t>
            </a:r>
            <a:r>
              <a:rPr lang="nl-BE" sz="2000" dirty="0"/>
              <a:t> traffic jams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endParaRPr lang="en" sz="2000" dirty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CA" sz="2000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endParaRPr lang="nl-BE" sz="2000" dirty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000" dirty="0"/>
          </a:p>
        </p:txBody>
      </p:sp>
      <p:sp>
        <p:nvSpPr>
          <p:cNvPr id="263" name="Shape 263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31B6D7B2-8451-48CD-85C9-7107088FAA9C}"/>
              </a:ext>
            </a:extLst>
          </p:cNvPr>
          <p:cNvSpPr txBox="1">
            <a:spLocks/>
          </p:cNvSpPr>
          <p:nvPr/>
        </p:nvSpPr>
        <p:spPr>
          <a:xfrm>
            <a:off x="256967" y="135536"/>
            <a:ext cx="8064896" cy="936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nl-BE" sz="2400" dirty="0"/>
              <a:t>How </a:t>
            </a:r>
            <a:r>
              <a:rPr lang="nl-BE" sz="2400" dirty="0" err="1"/>
              <a:t>can</a:t>
            </a:r>
            <a:r>
              <a:rPr lang="nl-BE" sz="2400" dirty="0"/>
              <a:t> we </a:t>
            </a:r>
            <a:r>
              <a:rPr lang="nl-BE" sz="2400" dirty="0" err="1"/>
              <a:t>improve</a:t>
            </a:r>
            <a:r>
              <a:rPr lang="nl-BE" sz="2400" dirty="0"/>
              <a:t> </a:t>
            </a:r>
            <a:r>
              <a:rPr lang="nl-BE" sz="2400" dirty="0" err="1"/>
              <a:t>cars</a:t>
            </a:r>
            <a:r>
              <a:rPr lang="nl-BE" sz="2400" dirty="0"/>
              <a:t> in traffic? </a:t>
            </a:r>
          </a:p>
        </p:txBody>
      </p:sp>
    </p:spTree>
    <p:extLst>
      <p:ext uri="{BB962C8B-B14F-4D97-AF65-F5344CB8AC3E}">
        <p14:creationId xmlns:p14="http://schemas.microsoft.com/office/powerpoint/2010/main" val="1510458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sp>
        <p:nvSpPr>
          <p:cNvPr id="484" name="Shape 484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485" name="Shape 485"/>
          <p:cNvSpPr txBox="1">
            <a:spLocks noGrp="1"/>
          </p:cNvSpPr>
          <p:nvPr>
            <p:ph type="body" idx="4294967295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6" name="Shape 48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 dirty="0"/>
              <a:t>Goals</a:t>
            </a:r>
            <a:endParaRPr sz="3600" dirty="0"/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333094" y="1444375"/>
            <a:ext cx="5262806" cy="23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lvl="1" indent="-51435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Making </a:t>
            </a:r>
            <a:r>
              <a:rPr lang="nl-BE" dirty="0" err="1">
                <a:solidFill>
                  <a:schemeClr val="bg2">
                    <a:lumMod val="75000"/>
                  </a:schemeClr>
                </a:solidFill>
              </a:rPr>
              <a:t>cars</a:t>
            </a: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 more intelligent</a:t>
            </a:r>
          </a:p>
          <a:p>
            <a:pPr marL="514350" lvl="1" indent="-51435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Setting up a </a:t>
            </a:r>
            <a:r>
              <a:rPr lang="nl-BE" dirty="0" err="1">
                <a:solidFill>
                  <a:schemeClr val="bg2">
                    <a:lumMod val="75000"/>
                  </a:schemeClr>
                </a:solidFill>
              </a:rPr>
              <a:t>widespread</a:t>
            </a: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 traffic </a:t>
            </a:r>
            <a:r>
              <a:rPr lang="nl-BE" dirty="0" err="1">
                <a:solidFill>
                  <a:schemeClr val="bg2">
                    <a:lumMod val="75000"/>
                  </a:schemeClr>
                </a:solidFill>
              </a:rPr>
              <a:t>network</a:t>
            </a:r>
            <a:endParaRPr lang="nl-BE" dirty="0">
              <a:solidFill>
                <a:schemeClr val="bg2">
                  <a:lumMod val="75000"/>
                </a:schemeClr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body" idx="2"/>
          </p:nvPr>
        </p:nvSpPr>
        <p:spPr>
          <a:xfrm>
            <a:off x="457200" y="3905925"/>
            <a:ext cx="51387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F4A9E"/>
              </a:solidFill>
            </a:endParaRPr>
          </a:p>
        </p:txBody>
      </p:sp>
      <p:sp>
        <p:nvSpPr>
          <p:cNvPr id="249" name="Shape 24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ctrTitle"/>
          </p:nvPr>
        </p:nvSpPr>
        <p:spPr>
          <a:xfrm>
            <a:off x="1812065" y="1627846"/>
            <a:ext cx="579681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nl-BE" dirty="0"/>
              <a:t>1. How does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work</a:t>
            </a:r>
            <a:r>
              <a:rPr lang="nl-BE" dirty="0"/>
              <a:t>?</a:t>
            </a:r>
            <a:endParaRPr dirty="0"/>
          </a:p>
        </p:txBody>
      </p:sp>
      <p:sp>
        <p:nvSpPr>
          <p:cNvPr id="269" name="Shape 269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nl-BE" dirty="0"/>
            </a:br>
            <a:endParaRPr dirty="0"/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236944" y="1523080"/>
            <a:ext cx="4708826" cy="27357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nl-BE" sz="2000" dirty="0" err="1"/>
              <a:t>Distance</a:t>
            </a:r>
            <a:r>
              <a:rPr lang="nl-BE" sz="2000" dirty="0"/>
              <a:t> </a:t>
            </a:r>
            <a:r>
              <a:rPr lang="nl-BE" sz="2000" dirty="0" err="1"/>
              <a:t>Measurement</a:t>
            </a:r>
            <a:r>
              <a:rPr lang="nl-BE" sz="2000" dirty="0"/>
              <a:t> </a:t>
            </a:r>
          </a:p>
          <a:p>
            <a:pPr marL="76200" lvl="0" indent="0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2000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nl-BE" sz="2000" dirty="0"/>
              <a:t>S</a:t>
            </a:r>
            <a:r>
              <a:rPr lang="en-CA" sz="2000" dirty="0"/>
              <a:t>peed adjustment </a:t>
            </a:r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CA" sz="2000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 sz="2000" dirty="0"/>
              <a:t>Data collection </a:t>
            </a:r>
            <a:endParaRPr sz="2000" dirty="0"/>
          </a:p>
        </p:txBody>
      </p:sp>
      <p:sp>
        <p:nvSpPr>
          <p:cNvPr id="263" name="Shape 263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31B6D7B2-8451-48CD-85C9-7107088FAA9C}"/>
              </a:ext>
            </a:extLst>
          </p:cNvPr>
          <p:cNvSpPr txBox="1">
            <a:spLocks/>
          </p:cNvSpPr>
          <p:nvPr/>
        </p:nvSpPr>
        <p:spPr>
          <a:xfrm>
            <a:off x="457200" y="391978"/>
            <a:ext cx="8064896" cy="936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nl-BE" dirty="0"/>
              <a:t>How does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work</a:t>
            </a:r>
            <a:r>
              <a:rPr lang="nl-BE" dirty="0"/>
              <a:t>?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8024706E-25E8-4CBB-A39F-356152108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47338" y="1179503"/>
            <a:ext cx="5396419" cy="698360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457200" y="1401425"/>
            <a:ext cx="4515268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>
              <a:buSzPts val="2400"/>
            </a:pPr>
            <a:r>
              <a:rPr lang="nl-BE" sz="2000" dirty="0"/>
              <a:t>HC-SR04 Sonar </a:t>
            </a:r>
            <a:r>
              <a:rPr lang="nl-BE" sz="2000" dirty="0" err="1"/>
              <a:t>ranging</a:t>
            </a:r>
            <a:r>
              <a:rPr lang="nl-BE" sz="2000" dirty="0"/>
              <a:t> module</a:t>
            </a:r>
          </a:p>
          <a:p>
            <a:pPr marL="76200" lvl="0" indent="0">
              <a:buSzPts val="2400"/>
              <a:buNone/>
            </a:pPr>
            <a:endParaRPr lang="nl-BE" sz="2000" dirty="0"/>
          </a:p>
          <a:p>
            <a:pPr lvl="0" indent="-381000">
              <a:buSzPts val="2400"/>
            </a:pPr>
            <a:r>
              <a:rPr lang="nl-BE" sz="2000" dirty="0" err="1"/>
              <a:t>Generates</a:t>
            </a:r>
            <a:r>
              <a:rPr lang="nl-BE" sz="2000" dirty="0"/>
              <a:t> soundwaves</a:t>
            </a:r>
          </a:p>
          <a:p>
            <a:pPr marL="76200" lvl="0" indent="0">
              <a:buSzPts val="2400"/>
              <a:buNone/>
            </a:pPr>
            <a:endParaRPr lang="nl-BE" sz="2000" dirty="0"/>
          </a:p>
          <a:p>
            <a:pPr lvl="0" indent="-381000">
              <a:buSzPts val="2400"/>
            </a:pPr>
            <a:r>
              <a:rPr lang="nl-BE" sz="2000" dirty="0" err="1"/>
              <a:t>Measures</a:t>
            </a:r>
            <a:r>
              <a:rPr lang="nl-BE" sz="2000" dirty="0"/>
              <a:t> delay of echo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200" y="386742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nl-BE" dirty="0" err="1"/>
              <a:t>Distance</a:t>
            </a:r>
            <a:r>
              <a:rPr lang="nl-BE" dirty="0"/>
              <a:t> </a:t>
            </a:r>
            <a:r>
              <a:rPr lang="nl-BE" dirty="0" err="1"/>
              <a:t>measurement</a:t>
            </a:r>
            <a:endParaRPr dirty="0"/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D0CBEAC8-070D-4523-A5D4-FE606AF68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408" y="3892963"/>
            <a:ext cx="3654851" cy="1090350"/>
          </a:xfrm>
          <a:prstGeom prst="rect">
            <a:avLst/>
          </a:prstGeom>
        </p:spPr>
      </p:pic>
      <p:pic>
        <p:nvPicPr>
          <p:cNvPr id="11" name="Picture 2" descr="https://lh5.googleusercontent.com/peaw1nAT_ne0UmKvAzUiImw7txea7l57Ql_fa1aBFOANRr39WGjYyloxY-hhkviib9t5sJK6_F8-XPNzcdzDj4emiI1T9X8BM1qqYNFU9G0iZoUdbwHxIQ69BLZgTYVSLENGJ7xI">
            <a:extLst>
              <a:ext uri="{FF2B5EF4-FFF2-40B4-BE49-F238E27FC236}">
                <a16:creationId xmlns:a16="http://schemas.microsoft.com/office/drawing/2014/main" id="{33A85981-8A31-430C-908B-DD648C0DE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765" y="2258825"/>
            <a:ext cx="1433735" cy="971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457198" y="1401425"/>
            <a:ext cx="5583181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>
              <a:buSzPts val="2400"/>
            </a:pPr>
            <a:r>
              <a:rPr lang="nl-BE" sz="2000" dirty="0" err="1"/>
              <a:t>Aims</a:t>
            </a:r>
            <a:r>
              <a:rPr lang="nl-BE" sz="2000" dirty="0"/>
              <a:t> </a:t>
            </a:r>
            <a:r>
              <a:rPr lang="nl-BE" sz="2000" dirty="0" err="1"/>
              <a:t>for</a:t>
            </a:r>
            <a:r>
              <a:rPr lang="nl-BE" sz="2000" dirty="0"/>
              <a:t> 1m </a:t>
            </a:r>
            <a:r>
              <a:rPr lang="nl-BE" sz="2000" dirty="0" err="1"/>
              <a:t>distance</a:t>
            </a:r>
            <a:endParaRPr lang="nl-BE" sz="2000" dirty="0"/>
          </a:p>
          <a:p>
            <a:pPr marL="76200" lvl="0" indent="0">
              <a:buSzPts val="2400"/>
              <a:buNone/>
            </a:pPr>
            <a:endParaRPr lang="nl-BE" sz="2000" dirty="0"/>
          </a:p>
          <a:p>
            <a:pPr lvl="0" indent="-381000">
              <a:buSzPts val="2400"/>
            </a:pPr>
            <a:r>
              <a:rPr lang="nl-BE" sz="2000" dirty="0" err="1"/>
              <a:t>Bigger</a:t>
            </a:r>
            <a:r>
              <a:rPr lang="nl-BE" sz="2000" dirty="0"/>
              <a:t> </a:t>
            </a:r>
            <a:r>
              <a:rPr lang="nl-BE" sz="2000" dirty="0" err="1"/>
              <a:t>distance</a:t>
            </a:r>
            <a:r>
              <a:rPr lang="nl-BE" sz="2000" dirty="0"/>
              <a:t> </a:t>
            </a:r>
            <a:r>
              <a:rPr lang="nl-BE" sz="2000" dirty="0" err="1"/>
              <a:t>causes</a:t>
            </a:r>
            <a:r>
              <a:rPr lang="nl-BE" sz="2000" dirty="0"/>
              <a:t> </a:t>
            </a:r>
            <a:r>
              <a:rPr lang="nl-BE" sz="2000" dirty="0" err="1"/>
              <a:t>increase</a:t>
            </a:r>
            <a:r>
              <a:rPr lang="nl-BE" sz="2000" dirty="0"/>
              <a:t> in speed </a:t>
            </a:r>
          </a:p>
          <a:p>
            <a:pPr marL="76200" lvl="0" indent="0">
              <a:buSzPts val="2400"/>
              <a:buNone/>
            </a:pPr>
            <a:endParaRPr lang="nl-BE" sz="2000" dirty="0"/>
          </a:p>
          <a:p>
            <a:pPr lvl="0" indent="-381000">
              <a:buSzPts val="2400"/>
            </a:pPr>
            <a:r>
              <a:rPr lang="nl-BE" sz="2000" dirty="0"/>
              <a:t>Smaller </a:t>
            </a:r>
            <a:r>
              <a:rPr lang="nl-BE" sz="2000" dirty="0" err="1"/>
              <a:t>distance</a:t>
            </a:r>
            <a:r>
              <a:rPr lang="nl-BE" sz="2000" dirty="0"/>
              <a:t> </a:t>
            </a:r>
            <a:r>
              <a:rPr lang="nl-BE" sz="2000" dirty="0" err="1"/>
              <a:t>causes</a:t>
            </a:r>
            <a:r>
              <a:rPr lang="nl-BE" sz="2000" dirty="0"/>
              <a:t> </a:t>
            </a:r>
            <a:r>
              <a:rPr lang="nl-BE" sz="2000" dirty="0" err="1"/>
              <a:t>decrease</a:t>
            </a:r>
            <a:r>
              <a:rPr lang="nl-BE" sz="2000" dirty="0"/>
              <a:t> in speed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nl-BE" dirty="0"/>
              <a:t>Speed </a:t>
            </a:r>
            <a:r>
              <a:rPr lang="nl-BE" dirty="0" err="1"/>
              <a:t>adjustments</a:t>
            </a:r>
            <a:endParaRPr dirty="0"/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D0CBEAC8-070D-4523-A5D4-FE606AF68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408" y="3892963"/>
            <a:ext cx="3654851" cy="10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873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457198" y="1401425"/>
            <a:ext cx="5583181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81000">
              <a:buSzPts val="2400"/>
            </a:pPr>
            <a:r>
              <a:rPr lang="nl-BE" sz="2000" dirty="0"/>
              <a:t>Ubuntu server</a:t>
            </a:r>
          </a:p>
          <a:p>
            <a:pPr marL="76200" lvl="0" indent="0">
              <a:buSzPts val="2400"/>
              <a:buNone/>
            </a:pPr>
            <a:endParaRPr lang="nl-BE" sz="2000" dirty="0"/>
          </a:p>
          <a:p>
            <a:pPr indent="-381000">
              <a:buSzPts val="2400"/>
            </a:pPr>
            <a:r>
              <a:rPr lang="nl-BE" sz="2000" dirty="0" err="1"/>
              <a:t>Car</a:t>
            </a:r>
            <a:r>
              <a:rPr lang="nl-BE" sz="2000" dirty="0"/>
              <a:t> </a:t>
            </a:r>
            <a:r>
              <a:rPr lang="nl-BE" sz="2000" dirty="0" err="1"/>
              <a:t>sends</a:t>
            </a:r>
            <a:r>
              <a:rPr lang="nl-BE" sz="2000" dirty="0"/>
              <a:t> speed </a:t>
            </a:r>
            <a:r>
              <a:rPr lang="nl-BE" sz="2000" dirty="0" err="1"/>
              <a:t>and</a:t>
            </a:r>
            <a:r>
              <a:rPr lang="nl-BE" sz="2000" dirty="0"/>
              <a:t> </a:t>
            </a:r>
            <a:r>
              <a:rPr lang="nl-BE" sz="2000" dirty="0" err="1"/>
              <a:t>distance</a:t>
            </a:r>
            <a:endParaRPr lang="nl-BE" sz="2000" dirty="0"/>
          </a:p>
          <a:p>
            <a:pPr marL="76200" lvl="0" indent="0">
              <a:buSzPts val="2400"/>
              <a:buNone/>
            </a:pPr>
            <a:endParaRPr lang="nl-BE" sz="2000" dirty="0"/>
          </a:p>
          <a:p>
            <a:pPr lvl="0" indent="-381000">
              <a:buSzPts val="2400"/>
            </a:pPr>
            <a:r>
              <a:rPr lang="nl-BE" sz="2000" dirty="0" err="1"/>
              <a:t>Visualisation</a:t>
            </a:r>
            <a:endParaRPr lang="nl-BE" sz="2000" dirty="0"/>
          </a:p>
        </p:txBody>
      </p:sp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nl-BE" dirty="0"/>
              <a:t>Data </a:t>
            </a:r>
            <a:r>
              <a:rPr lang="nl-BE" dirty="0" err="1"/>
              <a:t>collection</a:t>
            </a:r>
            <a:endParaRPr dirty="0"/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9C83980C-966C-4F92-BA89-846CD2BAF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12" y="3637575"/>
            <a:ext cx="3845691" cy="124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608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ctrTitle"/>
          </p:nvPr>
        </p:nvSpPr>
        <p:spPr>
          <a:xfrm>
            <a:off x="1812065" y="1627846"/>
            <a:ext cx="579681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nl-BE" dirty="0"/>
              <a:t>2. </a:t>
            </a:r>
            <a:r>
              <a:rPr lang="nl-BE" dirty="0" err="1"/>
              <a:t>Materials</a:t>
            </a:r>
            <a:r>
              <a:rPr lang="nl-BE" dirty="0"/>
              <a:t> </a:t>
            </a:r>
            <a:endParaRPr dirty="0"/>
          </a:p>
        </p:txBody>
      </p:sp>
      <p:sp>
        <p:nvSpPr>
          <p:cNvPr id="269" name="Shape 269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9503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nl-BE" dirty="0"/>
            </a:br>
            <a:endParaRPr dirty="0"/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0" y="1336062"/>
            <a:ext cx="4708826" cy="27357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-BE" sz="2000" dirty="0"/>
              <a:t>RC </a:t>
            </a:r>
            <a:r>
              <a:rPr lang="nl-BE" sz="2000" dirty="0" err="1"/>
              <a:t>cars</a:t>
            </a:r>
            <a:endParaRPr lang="nl-BE" sz="2000" dirty="0"/>
          </a:p>
          <a:p>
            <a:pPr marL="76200" lvl="0" indent="0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2000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nl-BE" sz="2000" dirty="0"/>
              <a:t>H-Bridge</a:t>
            </a:r>
            <a:endParaRPr lang="en-CA" sz="2000" dirty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CA" sz="2000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-CA" sz="2000" dirty="0" err="1"/>
              <a:t>NodeMCU</a:t>
            </a:r>
            <a:endParaRPr lang="en" sz="2000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endParaRPr lang="en" sz="2000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 sz="2000" dirty="0"/>
              <a:t>HC SR04 sensor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endParaRPr lang="nl-BE" sz="2000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nl-BE" sz="2000" dirty="0"/>
              <a:t>B</a:t>
            </a:r>
            <a:r>
              <a:rPr lang="en-CA" sz="2000" dirty="0" err="1"/>
              <a:t>attery</a:t>
            </a:r>
            <a:r>
              <a:rPr lang="en-CA" sz="2000" dirty="0"/>
              <a:t> pack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endParaRPr lang="nl-BE" sz="2000" dirty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000" dirty="0"/>
          </a:p>
        </p:txBody>
      </p:sp>
      <p:sp>
        <p:nvSpPr>
          <p:cNvPr id="263" name="Shape 263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31B6D7B2-8451-48CD-85C9-7107088FAA9C}"/>
              </a:ext>
            </a:extLst>
          </p:cNvPr>
          <p:cNvSpPr txBox="1">
            <a:spLocks/>
          </p:cNvSpPr>
          <p:nvPr/>
        </p:nvSpPr>
        <p:spPr>
          <a:xfrm>
            <a:off x="457200" y="399957"/>
            <a:ext cx="8064896" cy="936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nl-BE" dirty="0" err="1"/>
              <a:t>Materials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56645729"/>
      </p:ext>
    </p:extLst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194</Words>
  <Application>Microsoft Office PowerPoint</Application>
  <PresentationFormat>Diavoorstelling (16:9)</PresentationFormat>
  <Paragraphs>94</Paragraphs>
  <Slides>18</Slides>
  <Notes>18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4" baseType="lpstr">
      <vt:lpstr>Arial</vt:lpstr>
      <vt:lpstr>Barlow</vt:lpstr>
      <vt:lpstr>Miriam Libre</vt:lpstr>
      <vt:lpstr>Calibri</vt:lpstr>
      <vt:lpstr>Barlow Light</vt:lpstr>
      <vt:lpstr>Roderigo template</vt:lpstr>
      <vt:lpstr>Connected intelligent cars</vt:lpstr>
      <vt:lpstr>Goals</vt:lpstr>
      <vt:lpstr>1. How does it work?</vt:lpstr>
      <vt:lpstr> </vt:lpstr>
      <vt:lpstr>Distance measurement</vt:lpstr>
      <vt:lpstr>Speed adjustments</vt:lpstr>
      <vt:lpstr>Data collection</vt:lpstr>
      <vt:lpstr>2. Materials </vt:lpstr>
      <vt:lpstr> </vt:lpstr>
      <vt:lpstr> </vt:lpstr>
      <vt:lpstr>3. Software</vt:lpstr>
      <vt:lpstr> </vt:lpstr>
      <vt:lpstr>4. Experiment</vt:lpstr>
      <vt:lpstr> </vt:lpstr>
      <vt:lpstr> </vt:lpstr>
      <vt:lpstr>5. Conclusion</vt:lpstr>
      <vt:lpstr>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Connected intelligent cars</dc:title>
  <cp:lastModifiedBy>Daniel</cp:lastModifiedBy>
  <cp:revision>6</cp:revision>
  <dcterms:modified xsi:type="dcterms:W3CDTF">2018-05-22T17:14:47Z</dcterms:modified>
</cp:coreProperties>
</file>