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43891200" cy="32918400"/>
  <p:notesSz cx="6858000" cy="9144000"/>
  <p:custDataLst>
    <p:tags r:id="rId4"/>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0C0C0"/>
    <a:srgbClr val="953735"/>
    <a:srgbClr val="C3C3C3"/>
    <a:srgbClr val="FFFFFF"/>
    <a:srgbClr val="E5E5E5"/>
    <a:srgbClr val="DD3B3B"/>
    <a:srgbClr val="F54D4D"/>
    <a:srgbClr val="E0E0E0"/>
    <a:srgbClr val="FD74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8" autoAdjust="0"/>
    <p:restoredTop sz="93519" autoAdjust="0"/>
  </p:normalViewPr>
  <p:slideViewPr>
    <p:cSldViewPr snapToGrid="0">
      <p:cViewPr varScale="1">
        <p:scale>
          <a:sx n="16" d="100"/>
          <a:sy n="16" d="100"/>
        </p:scale>
        <p:origin x="1332" y="12"/>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if%20Wasefi\Google%20Drive\School\UA_Elektronica_ICT\4deSemester\Scientific_Project\excel\Grafieke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nl-BE"/>
              <a:t>pwm=999</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nl-BE"/>
        </a:p>
      </c:txPr>
    </c:title>
    <c:autoTitleDeleted val="0"/>
    <c:plotArea>
      <c:layout/>
      <c:scatterChart>
        <c:scatterStyle val="smoothMarker"/>
        <c:varyColors val="0"/>
        <c:ser>
          <c:idx val="0"/>
          <c:order val="0"/>
          <c:tx>
            <c:v>1st_test</c:v>
          </c:tx>
          <c:spPr>
            <a:ln w="19050" cap="rnd">
              <a:solidFill>
                <a:schemeClr val="accent1"/>
              </a:solidFill>
              <a:round/>
            </a:ln>
            <a:effectLst/>
          </c:spPr>
          <c:marker>
            <c:symbol val="none"/>
          </c:marker>
          <c:xVal>
            <c:numRef>
              <c:f>'2de_batch'!$N$3:$N$16</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('2de_batch'!$P$38,'2de_batch'!$P$40,'2de_batch'!$P$42,'2de_batch'!$P$44,'2de_batch'!$P$46,'2de_batch'!$P$48,'2de_batch'!$P$50,'2de_batch'!$P$52,'2de_batch'!$P$54,'2de_batch'!$P$56,'2de_batch'!$P$58,'2de_batch'!$P$60,'2de_batch'!$P$62,'2de_batch'!$P$64)</c:f>
              <c:numCache>
                <c:formatCode>General</c:formatCode>
                <c:ptCount val="14"/>
                <c:pt idx="0">
                  <c:v>0</c:v>
                </c:pt>
                <c:pt idx="1">
                  <c:v>9</c:v>
                </c:pt>
                <c:pt idx="2">
                  <c:v>15</c:v>
                </c:pt>
                <c:pt idx="3">
                  <c:v>16</c:v>
                </c:pt>
                <c:pt idx="4">
                  <c:v>15</c:v>
                </c:pt>
                <c:pt idx="5">
                  <c:v>16</c:v>
                </c:pt>
                <c:pt idx="6">
                  <c:v>14</c:v>
                </c:pt>
                <c:pt idx="7">
                  <c:v>16</c:v>
                </c:pt>
                <c:pt idx="8">
                  <c:v>15</c:v>
                </c:pt>
                <c:pt idx="9">
                  <c:v>14</c:v>
                </c:pt>
                <c:pt idx="10">
                  <c:v>6</c:v>
                </c:pt>
                <c:pt idx="11">
                  <c:v>2</c:v>
                </c:pt>
                <c:pt idx="12">
                  <c:v>1</c:v>
                </c:pt>
                <c:pt idx="13">
                  <c:v>0</c:v>
                </c:pt>
              </c:numCache>
            </c:numRef>
          </c:yVal>
          <c:smooth val="1"/>
        </c:ser>
        <c:ser>
          <c:idx val="1"/>
          <c:order val="1"/>
          <c:tx>
            <c:v>2nd_test</c:v>
          </c:tx>
          <c:spPr>
            <a:ln w="19050" cap="rnd">
              <a:solidFill>
                <a:schemeClr val="accent2"/>
              </a:solidFill>
              <a:round/>
            </a:ln>
            <a:effectLst/>
          </c:spPr>
          <c:marker>
            <c:symbol val="none"/>
          </c:marker>
          <c:xVal>
            <c:numRef>
              <c:f>'2de_batch'!$N$3:$N$10</c:f>
              <c:numCache>
                <c:formatCode>General</c:formatCode>
                <c:ptCount val="8"/>
                <c:pt idx="0">
                  <c:v>1</c:v>
                </c:pt>
                <c:pt idx="1">
                  <c:v>2</c:v>
                </c:pt>
                <c:pt idx="2">
                  <c:v>3</c:v>
                </c:pt>
                <c:pt idx="3">
                  <c:v>4</c:v>
                </c:pt>
                <c:pt idx="4">
                  <c:v>5</c:v>
                </c:pt>
                <c:pt idx="5">
                  <c:v>6</c:v>
                </c:pt>
                <c:pt idx="6">
                  <c:v>7</c:v>
                </c:pt>
                <c:pt idx="7">
                  <c:v>8</c:v>
                </c:pt>
              </c:numCache>
            </c:numRef>
          </c:xVal>
          <c:yVal>
            <c:numRef>
              <c:f>('2de_batch'!$Q$40,'2de_batch'!$Q$42,'2de_batch'!$Q$44,'2de_batch'!$Q$46,'2de_batch'!$Q$48,'2de_batch'!$Q$50,'2de_batch'!$Q$52,'2de_batch'!$Q$54)</c:f>
              <c:numCache>
                <c:formatCode>General</c:formatCode>
                <c:ptCount val="8"/>
                <c:pt idx="0">
                  <c:v>0</c:v>
                </c:pt>
                <c:pt idx="1">
                  <c:v>114</c:v>
                </c:pt>
                <c:pt idx="2">
                  <c:v>47</c:v>
                </c:pt>
                <c:pt idx="3">
                  <c:v>10</c:v>
                </c:pt>
                <c:pt idx="4">
                  <c:v>7</c:v>
                </c:pt>
                <c:pt idx="5">
                  <c:v>3</c:v>
                </c:pt>
                <c:pt idx="6">
                  <c:v>31</c:v>
                </c:pt>
                <c:pt idx="7">
                  <c:v>0</c:v>
                </c:pt>
              </c:numCache>
            </c:numRef>
          </c:yVal>
          <c:smooth val="1"/>
        </c:ser>
        <c:ser>
          <c:idx val="2"/>
          <c:order val="2"/>
          <c:tx>
            <c:v>3rd_test</c:v>
          </c:tx>
          <c:spPr>
            <a:ln w="19050" cap="rnd">
              <a:solidFill>
                <a:schemeClr val="accent3"/>
              </a:solidFill>
              <a:round/>
            </a:ln>
            <a:effectLst/>
          </c:spPr>
          <c:marker>
            <c:symbol val="none"/>
          </c:marker>
          <c:xVal>
            <c:numRef>
              <c:f>'2de_batch'!$N$3:$N$10</c:f>
              <c:numCache>
                <c:formatCode>General</c:formatCode>
                <c:ptCount val="8"/>
                <c:pt idx="0">
                  <c:v>1</c:v>
                </c:pt>
                <c:pt idx="1">
                  <c:v>2</c:v>
                </c:pt>
                <c:pt idx="2">
                  <c:v>3</c:v>
                </c:pt>
                <c:pt idx="3">
                  <c:v>4</c:v>
                </c:pt>
                <c:pt idx="4">
                  <c:v>5</c:v>
                </c:pt>
                <c:pt idx="5">
                  <c:v>6</c:v>
                </c:pt>
                <c:pt idx="6">
                  <c:v>7</c:v>
                </c:pt>
                <c:pt idx="7">
                  <c:v>8</c:v>
                </c:pt>
              </c:numCache>
            </c:numRef>
          </c:xVal>
          <c:yVal>
            <c:numRef>
              <c:f>('2de_batch'!$R$36,'2de_batch'!$R$38,'2de_batch'!$R$40,'2de_batch'!$R$42,'2de_batch'!$R$44,'2de_batch'!$R$46,'2de_batch'!$R$48,'2de_batch'!$R$50)</c:f>
              <c:numCache>
                <c:formatCode>General</c:formatCode>
                <c:ptCount val="8"/>
                <c:pt idx="0">
                  <c:v>0</c:v>
                </c:pt>
                <c:pt idx="1">
                  <c:v>118</c:v>
                </c:pt>
                <c:pt idx="2">
                  <c:v>18</c:v>
                </c:pt>
                <c:pt idx="3">
                  <c:v>14</c:v>
                </c:pt>
                <c:pt idx="4">
                  <c:v>9</c:v>
                </c:pt>
                <c:pt idx="5">
                  <c:v>5</c:v>
                </c:pt>
                <c:pt idx="6">
                  <c:v>2</c:v>
                </c:pt>
                <c:pt idx="7">
                  <c:v>0</c:v>
                </c:pt>
              </c:numCache>
            </c:numRef>
          </c:yVal>
          <c:smooth val="1"/>
        </c:ser>
        <c:ser>
          <c:idx val="3"/>
          <c:order val="3"/>
          <c:tx>
            <c:v>4th_test</c:v>
          </c:tx>
          <c:spPr>
            <a:ln w="19050" cap="rnd">
              <a:solidFill>
                <a:schemeClr val="accent4"/>
              </a:solidFill>
              <a:round/>
            </a:ln>
            <a:effectLst/>
          </c:spPr>
          <c:marker>
            <c:symbol val="none"/>
          </c:marker>
          <c:xVal>
            <c:numRef>
              <c:f>'2de_batch'!$N$3:$N$9</c:f>
              <c:numCache>
                <c:formatCode>General</c:formatCode>
                <c:ptCount val="7"/>
                <c:pt idx="0">
                  <c:v>1</c:v>
                </c:pt>
                <c:pt idx="1">
                  <c:v>2</c:v>
                </c:pt>
                <c:pt idx="2">
                  <c:v>3</c:v>
                </c:pt>
                <c:pt idx="3">
                  <c:v>4</c:v>
                </c:pt>
                <c:pt idx="4">
                  <c:v>5</c:v>
                </c:pt>
                <c:pt idx="5">
                  <c:v>6</c:v>
                </c:pt>
                <c:pt idx="6">
                  <c:v>7</c:v>
                </c:pt>
              </c:numCache>
            </c:numRef>
          </c:xVal>
          <c:yVal>
            <c:numRef>
              <c:f>('2de_batch'!$S$44,'2de_batch'!$S$46,'2de_batch'!$S$48,'2de_batch'!$S$50,'2de_batch'!$S$52,'2de_batch'!$S$54,'2de_batch'!$S$56)</c:f>
              <c:numCache>
                <c:formatCode>General</c:formatCode>
                <c:ptCount val="7"/>
                <c:pt idx="0">
                  <c:v>0</c:v>
                </c:pt>
                <c:pt idx="1">
                  <c:v>135</c:v>
                </c:pt>
                <c:pt idx="2">
                  <c:v>13</c:v>
                </c:pt>
                <c:pt idx="3">
                  <c:v>10</c:v>
                </c:pt>
                <c:pt idx="4">
                  <c:v>5</c:v>
                </c:pt>
                <c:pt idx="5">
                  <c:v>2</c:v>
                </c:pt>
                <c:pt idx="6">
                  <c:v>0</c:v>
                </c:pt>
              </c:numCache>
            </c:numRef>
          </c:yVal>
          <c:smooth val="1"/>
        </c:ser>
        <c:ser>
          <c:idx val="4"/>
          <c:order val="4"/>
          <c:tx>
            <c:v>5th_test</c:v>
          </c:tx>
          <c:spPr>
            <a:ln w="19050" cap="rnd">
              <a:solidFill>
                <a:schemeClr val="accent5"/>
              </a:solidFill>
              <a:round/>
            </a:ln>
            <a:effectLst/>
          </c:spPr>
          <c:marker>
            <c:symbol val="none"/>
          </c:marker>
          <c:xVal>
            <c:numRef>
              <c:f>'2de_batch'!$N$3:$N$9</c:f>
              <c:numCache>
                <c:formatCode>General</c:formatCode>
                <c:ptCount val="7"/>
                <c:pt idx="0">
                  <c:v>1</c:v>
                </c:pt>
                <c:pt idx="1">
                  <c:v>2</c:v>
                </c:pt>
                <c:pt idx="2">
                  <c:v>3</c:v>
                </c:pt>
                <c:pt idx="3">
                  <c:v>4</c:v>
                </c:pt>
                <c:pt idx="4">
                  <c:v>5</c:v>
                </c:pt>
                <c:pt idx="5">
                  <c:v>6</c:v>
                </c:pt>
                <c:pt idx="6">
                  <c:v>7</c:v>
                </c:pt>
              </c:numCache>
            </c:numRef>
          </c:xVal>
          <c:yVal>
            <c:numRef>
              <c:f>('2de_batch'!$T$48,'2de_batch'!$T$50,'2de_batch'!$T$52,'2de_batch'!$T$54,'2de_batch'!$T$56,'2de_batch'!$T$58,'2de_batch'!$T$60)</c:f>
              <c:numCache>
                <c:formatCode>General</c:formatCode>
                <c:ptCount val="7"/>
                <c:pt idx="0">
                  <c:v>0</c:v>
                </c:pt>
                <c:pt idx="1">
                  <c:v>133</c:v>
                </c:pt>
                <c:pt idx="2">
                  <c:v>33</c:v>
                </c:pt>
                <c:pt idx="3">
                  <c:v>10</c:v>
                </c:pt>
                <c:pt idx="4">
                  <c:v>6</c:v>
                </c:pt>
                <c:pt idx="5">
                  <c:v>2</c:v>
                </c:pt>
                <c:pt idx="6">
                  <c:v>0</c:v>
                </c:pt>
              </c:numCache>
            </c:numRef>
          </c:yVal>
          <c:smooth val="1"/>
        </c:ser>
        <c:ser>
          <c:idx val="5"/>
          <c:order val="5"/>
          <c:tx>
            <c:v>6th_test</c:v>
          </c:tx>
          <c:spPr>
            <a:ln w="19050" cap="rnd">
              <a:solidFill>
                <a:schemeClr val="accent6"/>
              </a:solidFill>
              <a:round/>
            </a:ln>
            <a:effectLst/>
          </c:spPr>
          <c:marker>
            <c:symbol val="none"/>
          </c:marker>
          <c:xVal>
            <c:numRef>
              <c:f>'2de_batch'!$N$3:$N$16</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xVal>
          <c:yVal>
            <c:numRef>
              <c:f>('2de_batch'!$U$32,'2de_batch'!$U$34,'2de_batch'!$U$36,'2de_batch'!$U$38,'2de_batch'!$U$40,'2de_batch'!$U$42,'2de_batch'!$U$44,'2de_batch'!$U$46,'2de_batch'!$U$48,'2de_batch'!$U$50,'2de_batch'!$U$52,'2de_batch'!$U$54,'2de_batch'!$U$56,'2de_batch'!$U$58)</c:f>
              <c:numCache>
                <c:formatCode>General</c:formatCode>
                <c:ptCount val="14"/>
                <c:pt idx="0">
                  <c:v>0</c:v>
                </c:pt>
                <c:pt idx="1">
                  <c:v>46</c:v>
                </c:pt>
                <c:pt idx="2">
                  <c:v>16</c:v>
                </c:pt>
                <c:pt idx="3">
                  <c:v>16</c:v>
                </c:pt>
                <c:pt idx="4">
                  <c:v>15</c:v>
                </c:pt>
                <c:pt idx="5">
                  <c:v>15</c:v>
                </c:pt>
                <c:pt idx="6">
                  <c:v>15</c:v>
                </c:pt>
                <c:pt idx="7">
                  <c:v>13</c:v>
                </c:pt>
                <c:pt idx="8">
                  <c:v>10</c:v>
                </c:pt>
                <c:pt idx="9">
                  <c:v>6</c:v>
                </c:pt>
                <c:pt idx="10">
                  <c:v>3</c:v>
                </c:pt>
                <c:pt idx="11">
                  <c:v>1</c:v>
                </c:pt>
                <c:pt idx="12">
                  <c:v>1</c:v>
                </c:pt>
                <c:pt idx="13">
                  <c:v>0</c:v>
                </c:pt>
              </c:numCache>
            </c:numRef>
          </c:yVal>
          <c:smooth val="1"/>
        </c:ser>
        <c:ser>
          <c:idx val="6"/>
          <c:order val="6"/>
          <c:tx>
            <c:v>7th_test</c:v>
          </c:tx>
          <c:spPr>
            <a:ln w="19050" cap="rnd">
              <a:solidFill>
                <a:schemeClr val="accent1">
                  <a:lumMod val="60000"/>
                </a:schemeClr>
              </a:solidFill>
              <a:round/>
            </a:ln>
            <a:effectLst/>
          </c:spPr>
          <c:marker>
            <c:symbol val="none"/>
          </c:marker>
          <c:xVal>
            <c:numRef>
              <c:f>'2de_batch'!$N$3:$N$12</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('2de_batch'!$V$36,'2de_batch'!$V$38,'2de_batch'!$V$40,'2de_batch'!$V$42,'2de_batch'!$V$44,'2de_batch'!$V$46,'2de_batch'!$V$48,'2de_batch'!$V$50,'2de_batch'!$V$52,'2de_batch'!$V$54)</c:f>
              <c:numCache>
                <c:formatCode>General</c:formatCode>
                <c:ptCount val="10"/>
                <c:pt idx="0">
                  <c:v>0</c:v>
                </c:pt>
                <c:pt idx="1">
                  <c:v>76</c:v>
                </c:pt>
                <c:pt idx="2">
                  <c:v>14</c:v>
                </c:pt>
                <c:pt idx="3">
                  <c:v>15</c:v>
                </c:pt>
                <c:pt idx="4">
                  <c:v>15</c:v>
                </c:pt>
                <c:pt idx="5">
                  <c:v>13</c:v>
                </c:pt>
                <c:pt idx="6">
                  <c:v>11</c:v>
                </c:pt>
                <c:pt idx="7">
                  <c:v>7</c:v>
                </c:pt>
                <c:pt idx="8">
                  <c:v>3</c:v>
                </c:pt>
                <c:pt idx="9">
                  <c:v>0</c:v>
                </c:pt>
              </c:numCache>
            </c:numRef>
          </c:yVal>
          <c:smooth val="1"/>
        </c:ser>
        <c:ser>
          <c:idx val="7"/>
          <c:order val="7"/>
          <c:tx>
            <c:v>8th_test</c:v>
          </c:tx>
          <c:spPr>
            <a:ln w="19050" cap="rnd">
              <a:solidFill>
                <a:schemeClr val="accent2">
                  <a:lumMod val="60000"/>
                </a:schemeClr>
              </a:solidFill>
              <a:round/>
            </a:ln>
            <a:effectLst/>
          </c:spPr>
          <c:marker>
            <c:symbol val="none"/>
          </c:marker>
          <c:xVal>
            <c:numRef>
              <c:f>'2de_batch'!$N$3:$N$11</c:f>
              <c:numCache>
                <c:formatCode>General</c:formatCode>
                <c:ptCount val="9"/>
                <c:pt idx="0">
                  <c:v>1</c:v>
                </c:pt>
                <c:pt idx="1">
                  <c:v>2</c:v>
                </c:pt>
                <c:pt idx="2">
                  <c:v>3</c:v>
                </c:pt>
                <c:pt idx="3">
                  <c:v>4</c:v>
                </c:pt>
                <c:pt idx="4">
                  <c:v>5</c:v>
                </c:pt>
                <c:pt idx="5">
                  <c:v>6</c:v>
                </c:pt>
                <c:pt idx="6">
                  <c:v>7</c:v>
                </c:pt>
                <c:pt idx="7">
                  <c:v>8</c:v>
                </c:pt>
                <c:pt idx="8">
                  <c:v>9</c:v>
                </c:pt>
              </c:numCache>
            </c:numRef>
          </c:xVal>
          <c:yVal>
            <c:numRef>
              <c:f>('2de_batch'!$W$38,'2de_batch'!$W$40,'2de_batch'!$W$42,'2de_batch'!$W$44,'2de_batch'!$W$46,'2de_batch'!$W$48,'2de_batch'!$W$50,'2de_batch'!$W$52,'2de_batch'!$W$54)</c:f>
              <c:numCache>
                <c:formatCode>General</c:formatCode>
                <c:ptCount val="9"/>
                <c:pt idx="0">
                  <c:v>0</c:v>
                </c:pt>
                <c:pt idx="1">
                  <c:v>97</c:v>
                </c:pt>
                <c:pt idx="2">
                  <c:v>16</c:v>
                </c:pt>
                <c:pt idx="3">
                  <c:v>15</c:v>
                </c:pt>
                <c:pt idx="4">
                  <c:v>11</c:v>
                </c:pt>
                <c:pt idx="5">
                  <c:v>8</c:v>
                </c:pt>
                <c:pt idx="6">
                  <c:v>3</c:v>
                </c:pt>
                <c:pt idx="7">
                  <c:v>1</c:v>
                </c:pt>
                <c:pt idx="8">
                  <c:v>0</c:v>
                </c:pt>
              </c:numCache>
            </c:numRef>
          </c:yVal>
          <c:smooth val="1"/>
        </c:ser>
        <c:ser>
          <c:idx val="8"/>
          <c:order val="8"/>
          <c:tx>
            <c:v>9th_test</c:v>
          </c:tx>
          <c:spPr>
            <a:ln w="19050" cap="rnd">
              <a:solidFill>
                <a:schemeClr val="accent3">
                  <a:lumMod val="60000"/>
                </a:schemeClr>
              </a:solidFill>
              <a:round/>
            </a:ln>
            <a:effectLst/>
          </c:spPr>
          <c:marker>
            <c:symbol val="none"/>
          </c:marker>
          <c:xVal>
            <c:numRef>
              <c:f>'2de_batch'!$N$3:$N$11</c:f>
              <c:numCache>
                <c:formatCode>General</c:formatCode>
                <c:ptCount val="9"/>
                <c:pt idx="0">
                  <c:v>1</c:v>
                </c:pt>
                <c:pt idx="1">
                  <c:v>2</c:v>
                </c:pt>
                <c:pt idx="2">
                  <c:v>3</c:v>
                </c:pt>
                <c:pt idx="3">
                  <c:v>4</c:v>
                </c:pt>
                <c:pt idx="4">
                  <c:v>5</c:v>
                </c:pt>
                <c:pt idx="5">
                  <c:v>6</c:v>
                </c:pt>
                <c:pt idx="6">
                  <c:v>7</c:v>
                </c:pt>
                <c:pt idx="7">
                  <c:v>8</c:v>
                </c:pt>
                <c:pt idx="8">
                  <c:v>9</c:v>
                </c:pt>
              </c:numCache>
            </c:numRef>
          </c:xVal>
          <c:yVal>
            <c:numRef>
              <c:f>('2de_batch'!$X$32,'2de_batch'!$X$34,'2de_batch'!$X$36,'2de_batch'!$X$38,'2de_batch'!$X$40,'2de_batch'!$X$42,'2de_batch'!$X$44,'2de_batch'!$X$46,'2de_batch'!$X$48)</c:f>
              <c:numCache>
                <c:formatCode>General</c:formatCode>
                <c:ptCount val="9"/>
                <c:pt idx="0">
                  <c:v>0</c:v>
                </c:pt>
                <c:pt idx="1">
                  <c:v>85</c:v>
                </c:pt>
                <c:pt idx="2">
                  <c:v>15</c:v>
                </c:pt>
                <c:pt idx="3">
                  <c:v>14</c:v>
                </c:pt>
                <c:pt idx="4">
                  <c:v>14</c:v>
                </c:pt>
                <c:pt idx="5">
                  <c:v>10</c:v>
                </c:pt>
                <c:pt idx="6">
                  <c:v>6</c:v>
                </c:pt>
                <c:pt idx="7">
                  <c:v>3</c:v>
                </c:pt>
                <c:pt idx="8">
                  <c:v>0</c:v>
                </c:pt>
              </c:numCache>
            </c:numRef>
          </c:yVal>
          <c:smooth val="1"/>
        </c:ser>
        <c:ser>
          <c:idx val="9"/>
          <c:order val="9"/>
          <c:tx>
            <c:v>10th_test</c:v>
          </c:tx>
          <c:spPr>
            <a:ln w="19050" cap="rnd">
              <a:solidFill>
                <a:schemeClr val="accent4">
                  <a:lumMod val="60000"/>
                </a:schemeClr>
              </a:solidFill>
              <a:round/>
            </a:ln>
            <a:effectLst/>
          </c:spPr>
          <c:marker>
            <c:symbol val="none"/>
          </c:marker>
          <c:xVal>
            <c:numRef>
              <c:f>'2de_batch'!$N$3:$N$12</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('2de_batch'!$Y$40,'2de_batch'!$Y$42,'2de_batch'!$Y$44,'2de_batch'!$Y$46,'2de_batch'!$Y$48,'2de_batch'!$Y$50,'2de_batch'!$Y$52,'2de_batch'!$Y$54,'2de_batch'!$Y$56,'2de_batch'!$Y$58)</c:f>
              <c:numCache>
                <c:formatCode>General</c:formatCode>
                <c:ptCount val="10"/>
                <c:pt idx="0">
                  <c:v>0</c:v>
                </c:pt>
                <c:pt idx="1">
                  <c:v>59</c:v>
                </c:pt>
                <c:pt idx="2">
                  <c:v>59</c:v>
                </c:pt>
                <c:pt idx="3">
                  <c:v>102</c:v>
                </c:pt>
                <c:pt idx="4">
                  <c:v>15</c:v>
                </c:pt>
                <c:pt idx="5">
                  <c:v>14</c:v>
                </c:pt>
                <c:pt idx="6">
                  <c:v>11</c:v>
                </c:pt>
                <c:pt idx="7">
                  <c:v>7</c:v>
                </c:pt>
                <c:pt idx="8">
                  <c:v>3</c:v>
                </c:pt>
                <c:pt idx="9">
                  <c:v>0</c:v>
                </c:pt>
              </c:numCache>
            </c:numRef>
          </c:yVal>
          <c:smooth val="1"/>
        </c:ser>
        <c:dLbls>
          <c:showLegendKey val="0"/>
          <c:showVal val="0"/>
          <c:showCatName val="0"/>
          <c:showSerName val="0"/>
          <c:showPercent val="0"/>
          <c:showBubbleSize val="0"/>
        </c:dLbls>
        <c:axId val="-1039200432"/>
        <c:axId val="-1039198256"/>
      </c:scatterChart>
      <c:valAx>
        <c:axId val="-103920043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nl-BE"/>
                  <a:t>time (s)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nl-B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1039198256"/>
        <c:crosses val="autoZero"/>
        <c:crossBetween val="midCat"/>
      </c:valAx>
      <c:valAx>
        <c:axId val="-10391982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nl-BE"/>
                  <a:t>speed (cm/s)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nl-B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crossAx val="-103920043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BE"/>
        </a:p>
      </c:txPr>
    </c:legend>
    <c:plotVisOnly val="1"/>
    <c:dispBlanksAs val="gap"/>
    <c:showDLblsOverMax val="0"/>
  </c:chart>
  <c:spPr>
    <a:noFill/>
    <a:ln>
      <a:noFill/>
    </a:ln>
    <a:effectLst/>
  </c:spPr>
  <c:txPr>
    <a:bodyPr/>
    <a:lstStyle/>
    <a:p>
      <a:pPr>
        <a:defRPr/>
      </a:pPr>
      <a:endParaRPr lang="nl-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5" algn="l" defTabSz="4389028"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650193" y="236483"/>
            <a:ext cx="36590818" cy="2507457"/>
          </a:xfrm>
        </p:spPr>
        <p:txBody>
          <a:bodyPr/>
          <a:lstStyle>
            <a:defPPr>
              <a:defRPr kern="1200" smtId="4294967295"/>
            </a:defPPr>
            <a:lvl1pPr marL="0" indent="0">
              <a:buNone/>
              <a:defRPr sz="13400" baseline="0"/>
            </a:lvl1pPr>
          </a:lstStyle>
          <a:p>
            <a:pPr algn="ctr"/>
            <a:r>
              <a:rPr lang="en-US" sz="6200">
                <a:solidFill>
                  <a:schemeClr val="accent2">
                    <a:lumMod val="75000"/>
                  </a:schemeClr>
                </a:solidFill>
                <a:effectLst>
                  <a:reflection blurRad="6350" stA="42000" endPos="58000" dir="5400000" sy="-100000" algn="bl" rotWithShape="0"/>
                </a:effectLst>
                <a:latin typeface="Arial Rounded MT Bold" pitchFamily="34" charset="0"/>
              </a:rPr>
              <a:t>This is a Scientific Poster Template created by Graphicsland &amp; MakeSigns.com</a:t>
            </a:r>
            <a:br>
              <a:rPr lang="en-US" sz="6200">
                <a:solidFill>
                  <a:schemeClr val="accent2">
                    <a:lumMod val="75000"/>
                  </a:schemeClr>
                </a:solidFill>
                <a:effectLst>
                  <a:reflection blurRad="6350" stA="42000" endPos="58000" dir="5400000" sy="-100000" algn="bl" rotWithShape="0"/>
                </a:effectLst>
                <a:latin typeface="Arial Rounded MT Bold" pitchFamily="34" charset="0"/>
              </a:rPr>
            </a:br>
            <a:r>
              <a:rPr lang="en-US" sz="6200">
                <a:solidFill>
                  <a:schemeClr val="accent2">
                    <a:lumMod val="75000"/>
                  </a:schemeClr>
                </a:solidFill>
                <a:effectLst>
                  <a:reflection blurRad="6350" stA="42000" endPos="58000" dir="5400000" sy="-100000" algn="bl" rotWithShape="0"/>
                </a:effectLst>
                <a:latin typeface="Arial Rounded MT Bold" pitchFamily="34" charset="0"/>
              </a:rPr>
              <a:t>Your poster title would go on these lines</a:t>
            </a:r>
            <a:endParaRPr lang="en-US"/>
          </a:p>
        </p:txBody>
      </p:sp>
      <p:sp>
        <p:nvSpPr>
          <p:cNvPr id="12" name="Text Placeholder 11"/>
          <p:cNvSpPr>
            <a:spLocks noGrp="1"/>
          </p:cNvSpPr>
          <p:nvPr>
            <p:ph type="body" sz="quarter" idx="11" hasCustomPrompt="1"/>
          </p:nvPr>
        </p:nvSpPr>
        <p:spPr>
          <a:xfrm>
            <a:off x="3650193" y="2553605"/>
            <a:ext cx="36590818" cy="2224088"/>
          </a:xfrm>
        </p:spPr>
        <p:txBody>
          <a:bodyPr/>
          <a:lstStyle>
            <a:defPPr>
              <a:defRPr kern="1200" smtId="4294967295"/>
            </a:defPPr>
            <a:lvl1pPr marL="0" indent="0">
              <a:buNone/>
              <a:defRPr sz="13400"/>
            </a:lvl1pPr>
          </a:lstStyle>
          <a:p>
            <a:pPr algn="ctr"/>
            <a:r>
              <a:rPr lang="en-US" sz="5000"/>
              <a:t>Author names go here. You can add subscript numbers to assign a university. </a:t>
            </a:r>
            <a:br>
              <a:rPr lang="en-US" sz="5000"/>
            </a:br>
            <a:r>
              <a:rPr lang="en-US" sz="5000"/>
              <a:t>University names or departments go here. </a:t>
            </a:r>
          </a:p>
        </p:txBody>
      </p:sp>
    </p:spTree>
    <p:extLst>
      <p:ext uri="{BB962C8B-B14F-4D97-AF65-F5344CB8AC3E}">
        <p14:creationId xmlns:p14="http://schemas.microsoft.com/office/powerpoint/2010/main" val="4332589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1245764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5" y="4221482"/>
            <a:ext cx="35547303"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7901946" y="4221482"/>
            <a:ext cx="105925615"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697289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0389816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1" cy="6537960"/>
          </a:xfr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4"/>
            <a:ext cx="37307521" cy="7200897"/>
          </a:xfrm>
        </p:spPr>
        <p:txBody>
          <a:bodyPr anchor="b"/>
          <a:lstStyle>
            <a:defPPr>
              <a:defRPr kern="1200" smtId="4294967295"/>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2765487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7901943" y="24582121"/>
            <a:ext cx="70736458"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1" y="24582121"/>
            <a:ext cx="70736464"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876660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7741417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6884266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30469849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defPPr>
              <a:defRPr kern="1200" smtId="4294967295"/>
            </a:defPPr>
            <a:lvl1pPr algn="l">
              <a:defRPr sz="97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1"/>
            <a:ext cx="14439903" cy="22517103"/>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5812620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1" cy="2720343"/>
          </a:xfrm>
        </p:spPr>
        <p:txBody>
          <a:bodyPr anchor="b"/>
          <a:lstStyle>
            <a:defPPr>
              <a:defRPr kern="1200" smtId="4294967295"/>
            </a:defPPr>
            <a:lvl1pPr algn="l">
              <a:defRPr sz="9700" b="1"/>
            </a:lvl1pPr>
          </a:lstStyle>
          <a:p>
            <a:r>
              <a:rPr lang="en-US"/>
              <a:t>Click to edit Master title style</a:t>
            </a:r>
          </a:p>
        </p:txBody>
      </p:sp>
      <p:sp>
        <p:nvSpPr>
          <p:cNvPr id="3" name="Picture Placeholder 2"/>
          <p:cNvSpPr>
            <a:spLocks noGrp="1"/>
          </p:cNvSpPr>
          <p:nvPr>
            <p:ph type="pic" idx="1"/>
          </p:nvPr>
        </p:nvSpPr>
        <p:spPr>
          <a:xfrm>
            <a:off x="8602983" y="2941320"/>
            <a:ext cx="26334721" cy="19751039"/>
          </a:xfrm>
        </p:spPr>
        <p:txBody>
          <a:bodyPr/>
          <a:lstStyle>
            <a:defPPr>
              <a:defRPr kern="1200" smtId="4294967295"/>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8602983" y="25763223"/>
            <a:ext cx="26334721" cy="3863337"/>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5/21/2018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1144171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438903" tIns="219451" rIns="438903" bIns="21945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438903" tIns="219451" rIns="438903" bIns="21945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03" tIns="219451" rIns="438903" bIns="219451" rtlCol="0" anchor="ctr"/>
          <a:lstStyle>
            <a:defPPr>
              <a:defRPr kern="1200" smtId="4294967295"/>
            </a:defPPr>
            <a:lvl1pPr algn="l">
              <a:defRPr sz="5700">
                <a:solidFill>
                  <a:schemeClr val="tx1">
                    <a:tint val="75000"/>
                  </a:schemeClr>
                </a:solidFill>
              </a:defRPr>
            </a:lvl1pPr>
          </a:lstStyle>
          <a:p>
            <a:fld id="{A1C7F76D-A730-4432-85DE-CA47D32BB251}" type="datetimeFigureOut">
              <a:rPr lang="en-US" smtClean="0"/>
              <a:t>5/21/2018</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903" tIns="219451" rIns="438903" bIns="219451" rtlCol="0" anchor="ctr"/>
          <a:lstStyle>
            <a:defPPr>
              <a:defRPr kern="1200" smtId="4294967295"/>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903" tIns="219451" rIns="438903" bIns="219451" rtlCol="0" anchor="ctr"/>
          <a:lstStyle>
            <a:defPPr>
              <a:defRPr kern="1200" smtId="4294967295"/>
            </a:defPPr>
            <a:lvl1pPr algn="r">
              <a:defRPr sz="5700">
                <a:solidFill>
                  <a:schemeClr val="tx1">
                    <a:tint val="75000"/>
                  </a:schemeClr>
                </a:solidFill>
              </a:defRPr>
            </a:lvl1pPr>
          </a:lstStyle>
          <a:p>
            <a:fld id="{09D57CD0-55F5-4017-8E2F-F1A5FF8435B8}" type="slidenum">
              <a:rPr lang="en-US" smtClean="0"/>
              <a:t>‹#›</a:t>
            </a:fld>
            <a:endParaRPr lang="en-US"/>
          </a:p>
        </p:txBody>
      </p:sp>
      <p:pic>
        <p:nvPicPr>
          <p:cNvPr id="7" name="New picture"/>
          <p:cNvPicPr/>
          <p:nvPr/>
        </p:nvPicPr>
        <p:blipFill dpi="0">
          <a:blip r:embed="rId13"/>
          <a:stretch>
            <a:fillRect/>
          </a:stretch>
        </p:blipFill>
        <p:spPr>
          <a:xfrm rot="16200000">
            <a:off x="-11506200" y="16459200"/>
            <a:ext cx="14274800" cy="4368800"/>
          </a:xfrm>
          <a:prstGeom prst="rect">
            <a:avLst/>
          </a:prstGeom>
        </p:spPr>
      </p:pic>
      <p:pic>
        <p:nvPicPr>
          <p:cNvPr id="8" name="New picture"/>
          <p:cNvPicPr/>
          <p:nvPr/>
        </p:nvPicPr>
        <p:blipFill dpi="0">
          <a:blip r:embed="rId13"/>
          <a:stretch>
            <a:fillRect/>
          </a:stretch>
        </p:blipFill>
        <p:spPr>
          <a:xfrm rot="5400000">
            <a:off x="41122600" y="16459200"/>
            <a:ext cx="14274800" cy="4368800"/>
          </a:xfrm>
          <a:prstGeom prst="rect">
            <a:avLst/>
          </a:prstGeom>
        </p:spPr>
      </p:pic>
      <p:pic>
        <p:nvPicPr>
          <p:cNvPr id="9" name="New picture"/>
          <p:cNvPicPr/>
          <p:nvPr/>
        </p:nvPicPr>
        <p:blipFill dpi="0">
          <a:blip r:embed="rId14"/>
          <a:stretch>
            <a:fillRect/>
          </a:stretch>
        </p:blipFill>
        <p:spPr>
          <a:xfrm>
            <a:off x="6661150" y="33426400"/>
            <a:ext cx="30568900" cy="1549400"/>
          </a:xfrm>
          <a:prstGeom prst="rect">
            <a:avLst/>
          </a:prstGeom>
        </p:spPr>
      </p:pic>
      <p:sp>
        <p:nvSpPr>
          <p:cNvPr id="10"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basicprofessional  Size: 48x36</a:t>
            </a:r>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pic>
        <p:nvPicPr>
          <p:cNvPr id="1028" name="Picture 4" descr="Image result for white city background">
            <a:extLst>
              <a:ext uri="{FF2B5EF4-FFF2-40B4-BE49-F238E27FC236}">
                <a16:creationId xmlns="" xmlns:a16="http://schemas.microsoft.com/office/drawing/2014/main" id="{97D5254D-F4A1-46DF-8C69-3439A30B5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241" y="4899854"/>
            <a:ext cx="43939333" cy="36454980"/>
          </a:xfrm>
          <a:prstGeom prst="rect">
            <a:avLst/>
          </a:prstGeom>
          <a:noFill/>
          <a:extLst>
            <a:ext uri="{909E8E84-426E-40DD-AFC4-6F175D3DCCD1}">
              <a14:hiddenFill xmlns:a14="http://schemas.microsoft.com/office/drawing/2010/main">
                <a:solidFill>
                  <a:srgbClr val="FFFFFF"/>
                </a:solidFill>
              </a14:hiddenFill>
            </a:ext>
          </a:extLst>
        </p:spPr>
      </p:pic>
      <p:sp>
        <p:nvSpPr>
          <p:cNvPr id="63" name="Rechthoek: afgeronde hoeken 62">
            <a:extLst>
              <a:ext uri="{FF2B5EF4-FFF2-40B4-BE49-F238E27FC236}">
                <a16:creationId xmlns="" xmlns:a16="http://schemas.microsoft.com/office/drawing/2014/main" id="{70739A5B-E07B-46C6-B826-E250AB159A51}"/>
              </a:ext>
            </a:extLst>
          </p:cNvPr>
          <p:cNvSpPr/>
          <p:nvPr/>
        </p:nvSpPr>
        <p:spPr>
          <a:xfrm>
            <a:off x="30158156" y="21859408"/>
            <a:ext cx="12240000" cy="10085480"/>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5" name="Rechthoek: afgeronde hoeken 54">
            <a:extLst>
              <a:ext uri="{FF2B5EF4-FFF2-40B4-BE49-F238E27FC236}">
                <a16:creationId xmlns="" xmlns:a16="http://schemas.microsoft.com/office/drawing/2014/main" id="{1717EF3A-6E54-493E-8967-25F077456EA8}"/>
              </a:ext>
            </a:extLst>
          </p:cNvPr>
          <p:cNvSpPr/>
          <p:nvPr/>
        </p:nvSpPr>
        <p:spPr>
          <a:xfrm>
            <a:off x="1444910" y="5929071"/>
            <a:ext cx="12240000" cy="10347894"/>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Rechthoek: afgeronde hoeken 52">
            <a:extLst>
              <a:ext uri="{FF2B5EF4-FFF2-40B4-BE49-F238E27FC236}">
                <a16:creationId xmlns="" xmlns:a16="http://schemas.microsoft.com/office/drawing/2014/main" id="{2DB16F3E-DD85-4726-BF82-C20FA3037701}"/>
              </a:ext>
            </a:extLst>
          </p:cNvPr>
          <p:cNvSpPr/>
          <p:nvPr/>
        </p:nvSpPr>
        <p:spPr>
          <a:xfrm>
            <a:off x="15767713" y="6059087"/>
            <a:ext cx="12307640" cy="16143259"/>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Rechthoek: afgeronde hoeken 17">
            <a:extLst>
              <a:ext uri="{FF2B5EF4-FFF2-40B4-BE49-F238E27FC236}">
                <a16:creationId xmlns="" xmlns:a16="http://schemas.microsoft.com/office/drawing/2014/main" id="{DBB1BB91-B45F-4871-B59E-EB222EA99D71}"/>
              </a:ext>
            </a:extLst>
          </p:cNvPr>
          <p:cNvSpPr/>
          <p:nvPr/>
        </p:nvSpPr>
        <p:spPr>
          <a:xfrm>
            <a:off x="357808" y="135603"/>
            <a:ext cx="43175583" cy="4541371"/>
          </a:xfrm>
          <a:prstGeom prst="roundRect">
            <a:avLst/>
          </a:prstGeom>
          <a:solidFill>
            <a:schemeClr val="bg1">
              <a:lumMod val="95000"/>
            </a:schemeClr>
          </a:solidFill>
          <a:ln w="254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hthoek: afgeronde hoeken 15">
            <a:extLst>
              <a:ext uri="{FF2B5EF4-FFF2-40B4-BE49-F238E27FC236}">
                <a16:creationId xmlns="" xmlns:a16="http://schemas.microsoft.com/office/drawing/2014/main" id="{DB2486F2-3632-4D12-B75A-9F64EAACE0DF}"/>
              </a:ext>
            </a:extLst>
          </p:cNvPr>
          <p:cNvSpPr/>
          <p:nvPr/>
        </p:nvSpPr>
        <p:spPr>
          <a:xfrm>
            <a:off x="1444911" y="17031994"/>
            <a:ext cx="11987767" cy="10678302"/>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1" name="Text Placeholder 4"/>
          <p:cNvSpPr>
            <a:spLocks noGrp="1"/>
          </p:cNvSpPr>
          <p:nvPr>
            <p:ph type="body" sz="quarter" idx="10"/>
          </p:nvPr>
        </p:nvSpPr>
        <p:spPr>
          <a:xfrm>
            <a:off x="1723913" y="221514"/>
            <a:ext cx="40179461" cy="2333112"/>
          </a:xfrm>
          <a:noFill/>
        </p:spPr>
        <p:txBody>
          <a:bodyPr>
            <a:normAutofit/>
          </a:bodyPr>
          <a:lstStyle>
            <a:defPPr>
              <a:defRPr kern="1200" smtId="4294967295"/>
            </a:defPPr>
          </a:lstStyle>
          <a:p>
            <a:pPr algn="ctr"/>
            <a:r>
              <a:rPr lang="en-US" sz="6600" dirty="0">
                <a:latin typeface="Arial Rounded MT Bold" pitchFamily="34" charset="0"/>
              </a:rPr>
              <a:t>Connected Intelligent  Cars</a:t>
            </a:r>
          </a:p>
        </p:txBody>
      </p:sp>
      <p:sp>
        <p:nvSpPr>
          <p:cNvPr id="72" name="Text Placeholder 41"/>
          <p:cNvSpPr>
            <a:spLocks noGrp="1"/>
          </p:cNvSpPr>
          <p:nvPr>
            <p:ph type="body" sz="quarter" idx="11"/>
          </p:nvPr>
        </p:nvSpPr>
        <p:spPr>
          <a:xfrm>
            <a:off x="1723913" y="3083761"/>
            <a:ext cx="40179461" cy="1905115"/>
          </a:xfrm>
        </p:spPr>
        <p:txBody>
          <a:bodyPr>
            <a:normAutofit/>
          </a:bodyPr>
          <a:lstStyle>
            <a:defPPr>
              <a:defRPr kern="1200" smtId="4294967295"/>
            </a:defPPr>
          </a:lstStyle>
          <a:p>
            <a:pPr algn="ctr"/>
            <a:r>
              <a:rPr lang="en-US" sz="6600" b="1" dirty="0"/>
              <a:t>How can we improve cars in traffic?</a:t>
            </a:r>
          </a:p>
        </p:txBody>
      </p:sp>
      <p:sp>
        <p:nvSpPr>
          <p:cNvPr id="76" name="TextBox 75"/>
          <p:cNvSpPr txBox="1"/>
          <p:nvPr/>
        </p:nvSpPr>
        <p:spPr>
          <a:xfrm>
            <a:off x="2419390" y="17571601"/>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How does it work?</a:t>
            </a:r>
          </a:p>
        </p:txBody>
      </p:sp>
      <p:sp>
        <p:nvSpPr>
          <p:cNvPr id="77" name="Rectangle 76"/>
          <p:cNvSpPr/>
          <p:nvPr/>
        </p:nvSpPr>
        <p:spPr>
          <a:xfrm>
            <a:off x="2478954" y="18292432"/>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79" name="TextBox 78"/>
          <p:cNvSpPr txBox="1"/>
          <p:nvPr/>
        </p:nvSpPr>
        <p:spPr>
          <a:xfrm>
            <a:off x="31802366" y="22202346"/>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Conclusion</a:t>
            </a:r>
          </a:p>
        </p:txBody>
      </p:sp>
      <p:sp>
        <p:nvSpPr>
          <p:cNvPr id="80" name="Rectangle 79"/>
          <p:cNvSpPr/>
          <p:nvPr/>
        </p:nvSpPr>
        <p:spPr>
          <a:xfrm>
            <a:off x="31802366" y="22989261"/>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2" name="TextBox 81"/>
          <p:cNvSpPr txBox="1"/>
          <p:nvPr/>
        </p:nvSpPr>
        <p:spPr>
          <a:xfrm>
            <a:off x="2397411" y="6418005"/>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Introduction</a:t>
            </a:r>
          </a:p>
        </p:txBody>
      </p:sp>
      <p:sp>
        <p:nvSpPr>
          <p:cNvPr id="83" name="Rectangle 82"/>
          <p:cNvSpPr/>
          <p:nvPr/>
        </p:nvSpPr>
        <p:spPr>
          <a:xfrm>
            <a:off x="2478954" y="7144167"/>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5" name="TextBox 84"/>
          <p:cNvSpPr txBox="1"/>
          <p:nvPr/>
        </p:nvSpPr>
        <p:spPr>
          <a:xfrm>
            <a:off x="16832062" y="6489490"/>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a:latin typeface="Arial Black" pitchFamily="34" charset="0"/>
              </a:rPr>
              <a:t>Experiment + result</a:t>
            </a:r>
          </a:p>
        </p:txBody>
      </p:sp>
      <p:sp>
        <p:nvSpPr>
          <p:cNvPr id="86" name="Rectangle 85"/>
          <p:cNvSpPr/>
          <p:nvPr/>
        </p:nvSpPr>
        <p:spPr>
          <a:xfrm>
            <a:off x="16832062" y="7179041"/>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4" name="TextBox 53"/>
          <p:cNvSpPr txBox="1"/>
          <p:nvPr/>
        </p:nvSpPr>
        <p:spPr>
          <a:xfrm>
            <a:off x="2478954" y="7541134"/>
            <a:ext cx="10573380" cy="6494085"/>
          </a:xfrm>
          <a:prstGeom prst="rect">
            <a:avLst/>
          </a:prstGeom>
          <a:noFill/>
        </p:spPr>
        <p:txBody>
          <a:bodyPr wrap="square" rtlCol="0">
            <a:spAutoFit/>
          </a:bodyPr>
          <a:lstStyle>
            <a:defPPr>
              <a:defRPr kern="1200" smtId="4294967295"/>
            </a:defPPr>
          </a:lstStyle>
          <a:p>
            <a:pPr algn="just"/>
            <a:r>
              <a:rPr lang="en-CA" sz="3200" spc="50" dirty="0">
                <a:latin typeface="Tahoma" panose="020B0604030504040204" pitchFamily="34" charset="0"/>
                <a:ea typeface="Tahoma" panose="020B0604030504040204" pitchFamily="34" charset="0"/>
                <a:cs typeface="Tahoma" panose="020B0604030504040204" pitchFamily="34" charset="0"/>
              </a:rPr>
              <a:t>The goal of this project is to improve cars and their role in everyday traffic. This can be realized by establishing two main things:</a:t>
            </a:r>
          </a:p>
          <a:p>
            <a:endParaRPr lang="en-CA" sz="3200" spc="50" dirty="0">
              <a:latin typeface="Tahoma" panose="020B0604030504040204" pitchFamily="34" charset="0"/>
              <a:ea typeface="Tahoma" panose="020B0604030504040204" pitchFamily="34" charset="0"/>
              <a:cs typeface="Tahoma" panose="020B0604030504040204" pitchFamily="34" charset="0"/>
            </a:endParaRPr>
          </a:p>
          <a:p>
            <a:pPr marL="514350" indent="-514350">
              <a:buFont typeface="+mj-lt"/>
              <a:buAutoNum type="arabicPeriod"/>
            </a:pPr>
            <a:r>
              <a:rPr lang="en-CA" sz="3200" u="sng" spc="50" dirty="0">
                <a:latin typeface="Tahoma" panose="020B0604030504040204" pitchFamily="34" charset="0"/>
                <a:ea typeface="Tahoma" panose="020B0604030504040204" pitchFamily="34" charset="0"/>
                <a:cs typeface="Tahoma" panose="020B0604030504040204" pitchFamily="34" charset="0"/>
              </a:rPr>
              <a:t>Making cars more intelligent. </a:t>
            </a:r>
            <a:r>
              <a:rPr lang="en-CA" sz="3200" spc="50" dirty="0">
                <a:latin typeface="Tahoma" panose="020B0604030504040204" pitchFamily="34" charset="0"/>
                <a:ea typeface="Tahoma" panose="020B0604030504040204" pitchFamily="34" charset="0"/>
                <a:cs typeface="Tahoma" panose="020B0604030504040204" pitchFamily="34" charset="0"/>
              </a:rPr>
              <a:t/>
            </a:r>
            <a:br>
              <a:rPr lang="en-CA" sz="3200" spc="50" dirty="0">
                <a:latin typeface="Tahoma" panose="020B0604030504040204" pitchFamily="34" charset="0"/>
                <a:ea typeface="Tahoma" panose="020B0604030504040204" pitchFamily="34" charset="0"/>
                <a:cs typeface="Tahoma" panose="020B0604030504040204" pitchFamily="34" charset="0"/>
              </a:rPr>
            </a:br>
            <a:r>
              <a:rPr lang="en-CA" sz="3200" spc="50" dirty="0">
                <a:latin typeface="Tahoma" panose="020B0604030504040204" pitchFamily="34" charset="0"/>
                <a:ea typeface="Tahoma" panose="020B0604030504040204" pitchFamily="34" charset="0"/>
                <a:cs typeface="Tahoma" panose="020B0604030504040204" pitchFamily="34" charset="0"/>
              </a:rPr>
              <a:t>The cars will be able to gather a great variety of information like the position of other cars and obstacles on the road. </a:t>
            </a:r>
          </a:p>
          <a:p>
            <a:pPr marL="514350" indent="-514350">
              <a:buFont typeface="+mj-lt"/>
              <a:buAutoNum type="arabicPeriod"/>
            </a:pPr>
            <a:endParaRPr lang="en-CA" sz="3200" spc="50" dirty="0">
              <a:latin typeface="Tahoma" panose="020B0604030504040204" pitchFamily="34" charset="0"/>
              <a:ea typeface="Tahoma" panose="020B0604030504040204" pitchFamily="34" charset="0"/>
              <a:cs typeface="Tahoma" panose="020B0604030504040204" pitchFamily="34" charset="0"/>
            </a:endParaRPr>
          </a:p>
          <a:p>
            <a:pPr marL="514350" indent="-514350">
              <a:buFont typeface="+mj-lt"/>
              <a:buAutoNum type="arabicPeriod"/>
            </a:pPr>
            <a:r>
              <a:rPr lang="en-CA" sz="3200" u="sng" spc="50" dirty="0">
                <a:latin typeface="Tahoma" panose="020B0604030504040204" pitchFamily="34" charset="0"/>
                <a:ea typeface="Tahoma" panose="020B0604030504040204" pitchFamily="34" charset="0"/>
                <a:cs typeface="Tahoma" panose="020B0604030504040204" pitchFamily="34" charset="0"/>
              </a:rPr>
              <a:t>Setting up a widespread Traffic Network</a:t>
            </a:r>
            <a:r>
              <a:rPr lang="en-CA" sz="3200" spc="50" dirty="0">
                <a:latin typeface="Tahoma" panose="020B0604030504040204" pitchFamily="34" charset="0"/>
                <a:ea typeface="Tahoma" panose="020B0604030504040204" pitchFamily="34" charset="0"/>
                <a:cs typeface="Tahoma" panose="020B0604030504040204" pitchFamily="34" charset="0"/>
              </a:rPr>
              <a:t> </a:t>
            </a:r>
            <a:br>
              <a:rPr lang="en-CA" sz="3200" spc="50" dirty="0">
                <a:latin typeface="Tahoma" panose="020B0604030504040204" pitchFamily="34" charset="0"/>
                <a:ea typeface="Tahoma" panose="020B0604030504040204" pitchFamily="34" charset="0"/>
                <a:cs typeface="Tahoma" panose="020B0604030504040204" pitchFamily="34" charset="0"/>
              </a:rPr>
            </a:br>
            <a:r>
              <a:rPr lang="en-CA" sz="3200" spc="50" dirty="0">
                <a:latin typeface="Tahoma" panose="020B0604030504040204" pitchFamily="34" charset="0"/>
                <a:ea typeface="Tahoma" panose="020B0604030504040204" pitchFamily="34" charset="0"/>
                <a:cs typeface="Tahoma" panose="020B0604030504040204" pitchFamily="34" charset="0"/>
              </a:rPr>
              <a:t>This network will gather information from every car to route cars more efficiently or send out a emergency break in case of an accident. </a:t>
            </a:r>
            <a:endParaRPr lang="en-US" sz="3200" spc="50" dirty="0">
              <a:latin typeface="Tahoma" panose="020B0604030504040204" pitchFamily="34" charset="0"/>
              <a:ea typeface="Tahoma" panose="020B0604030504040204" pitchFamily="34" charset="0"/>
              <a:cs typeface="Tahoma" panose="020B0604030504040204" pitchFamily="34" charset="0"/>
            </a:endParaRPr>
          </a:p>
        </p:txBody>
      </p:sp>
      <p:pic>
        <p:nvPicPr>
          <p:cNvPr id="1030" name="Picture 6" descr="Image result for car shape">
            <a:extLst>
              <a:ext uri="{FF2B5EF4-FFF2-40B4-BE49-F238E27FC236}">
                <a16:creationId xmlns="" xmlns:a16="http://schemas.microsoft.com/office/drawing/2014/main" id="{5C41F2C3-6974-4929-950A-0378B9013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4539" y="23054"/>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Image result for car shape">
            <a:extLst>
              <a:ext uri="{FF2B5EF4-FFF2-40B4-BE49-F238E27FC236}">
                <a16:creationId xmlns="" xmlns:a16="http://schemas.microsoft.com/office/drawing/2014/main" id="{8CE1CDC5-BB24-497D-9AF1-FBB0F1C19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489" y="138799"/>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car shape">
            <a:extLst>
              <a:ext uri="{FF2B5EF4-FFF2-40B4-BE49-F238E27FC236}">
                <a16:creationId xmlns="" xmlns:a16="http://schemas.microsoft.com/office/drawing/2014/main" id="{558290AE-B66C-4F39-B0B7-6CCF1B9BE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0382" y="183730"/>
            <a:ext cx="4876800" cy="48768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Rechte verbindingslijn 2">
            <a:extLst>
              <a:ext uri="{FF2B5EF4-FFF2-40B4-BE49-F238E27FC236}">
                <a16:creationId xmlns="" xmlns:a16="http://schemas.microsoft.com/office/drawing/2014/main" id="{B3D9A07A-A6D2-4385-A9FB-B12DAF511C4A}"/>
              </a:ext>
            </a:extLst>
          </p:cNvPr>
          <p:cNvCxnSpPr/>
          <p:nvPr/>
        </p:nvCxnSpPr>
        <p:spPr>
          <a:xfrm>
            <a:off x="5269604" y="2075328"/>
            <a:ext cx="3755126" cy="0"/>
          </a:xfrm>
          <a:prstGeom prst="line">
            <a:avLst/>
          </a:prstGeom>
        </p:spPr>
        <p:style>
          <a:lnRef idx="1">
            <a:schemeClr val="dk1"/>
          </a:lnRef>
          <a:fillRef idx="0">
            <a:schemeClr val="dk1"/>
          </a:fillRef>
          <a:effectRef idx="0">
            <a:schemeClr val="dk1"/>
          </a:effectRef>
          <a:fontRef idx="minor">
            <a:schemeClr val="tx1"/>
          </a:fontRef>
        </p:style>
      </p:cxnSp>
      <p:cxnSp>
        <p:nvCxnSpPr>
          <p:cNvPr id="42" name="Rechte verbindingslijn 41">
            <a:extLst>
              <a:ext uri="{FF2B5EF4-FFF2-40B4-BE49-F238E27FC236}">
                <a16:creationId xmlns="" xmlns:a16="http://schemas.microsoft.com/office/drawing/2014/main" id="{20EF3AED-610C-455B-8EAA-81F8BA195BA3}"/>
              </a:ext>
            </a:extLst>
          </p:cNvPr>
          <p:cNvCxnSpPr>
            <a:cxnSpLocks/>
          </p:cNvCxnSpPr>
          <p:nvPr/>
        </p:nvCxnSpPr>
        <p:spPr>
          <a:xfrm>
            <a:off x="6800746" y="2442121"/>
            <a:ext cx="2727567" cy="0"/>
          </a:xfrm>
          <a:prstGeom prst="line">
            <a:avLst/>
          </a:prstGeom>
        </p:spPr>
        <p:style>
          <a:lnRef idx="1">
            <a:schemeClr val="dk1"/>
          </a:lnRef>
          <a:fillRef idx="0">
            <a:schemeClr val="dk1"/>
          </a:fillRef>
          <a:effectRef idx="0">
            <a:schemeClr val="dk1"/>
          </a:effectRef>
          <a:fontRef idx="minor">
            <a:schemeClr val="tx1"/>
          </a:fontRef>
        </p:style>
      </p:cxnSp>
      <p:cxnSp>
        <p:nvCxnSpPr>
          <p:cNvPr id="43" name="Rechte verbindingslijn 42">
            <a:extLst>
              <a:ext uri="{FF2B5EF4-FFF2-40B4-BE49-F238E27FC236}">
                <a16:creationId xmlns="" xmlns:a16="http://schemas.microsoft.com/office/drawing/2014/main" id="{5CF79447-DFA9-417B-B23C-D74B3B4B1396}"/>
              </a:ext>
            </a:extLst>
          </p:cNvPr>
          <p:cNvCxnSpPr>
            <a:cxnSpLocks/>
          </p:cNvCxnSpPr>
          <p:nvPr/>
        </p:nvCxnSpPr>
        <p:spPr>
          <a:xfrm>
            <a:off x="6041127" y="2892892"/>
            <a:ext cx="2983603" cy="0"/>
          </a:xfrm>
          <a:prstGeom prst="line">
            <a:avLst/>
          </a:prstGeom>
        </p:spPr>
        <p:style>
          <a:lnRef idx="1">
            <a:schemeClr val="dk1"/>
          </a:lnRef>
          <a:fillRef idx="0">
            <a:schemeClr val="dk1"/>
          </a:fillRef>
          <a:effectRef idx="0">
            <a:schemeClr val="dk1"/>
          </a:effectRef>
          <a:fontRef idx="minor">
            <a:schemeClr val="tx1"/>
          </a:fontRef>
        </p:style>
      </p:cxnSp>
      <p:cxnSp>
        <p:nvCxnSpPr>
          <p:cNvPr id="44" name="Rechte verbindingslijn 43">
            <a:extLst>
              <a:ext uri="{FF2B5EF4-FFF2-40B4-BE49-F238E27FC236}">
                <a16:creationId xmlns="" xmlns:a16="http://schemas.microsoft.com/office/drawing/2014/main" id="{56D7EAED-E360-43F3-97E9-612C465BE250}"/>
              </a:ext>
            </a:extLst>
          </p:cNvPr>
          <p:cNvCxnSpPr>
            <a:cxnSpLocks/>
          </p:cNvCxnSpPr>
          <p:nvPr/>
        </p:nvCxnSpPr>
        <p:spPr>
          <a:xfrm>
            <a:off x="15496680" y="2075328"/>
            <a:ext cx="2983603" cy="0"/>
          </a:xfrm>
          <a:prstGeom prst="line">
            <a:avLst/>
          </a:prstGeom>
        </p:spPr>
        <p:style>
          <a:lnRef idx="1">
            <a:schemeClr val="dk1"/>
          </a:lnRef>
          <a:fillRef idx="0">
            <a:schemeClr val="dk1"/>
          </a:fillRef>
          <a:effectRef idx="0">
            <a:schemeClr val="dk1"/>
          </a:effectRef>
          <a:fontRef idx="minor">
            <a:schemeClr val="tx1"/>
          </a:fontRef>
        </p:style>
      </p:cxnSp>
      <p:cxnSp>
        <p:nvCxnSpPr>
          <p:cNvPr id="45" name="Rechte verbindingslijn 44">
            <a:extLst>
              <a:ext uri="{FF2B5EF4-FFF2-40B4-BE49-F238E27FC236}">
                <a16:creationId xmlns="" xmlns:a16="http://schemas.microsoft.com/office/drawing/2014/main" id="{62A443CA-32E8-42E1-8327-E281B28E9244}"/>
              </a:ext>
            </a:extLst>
          </p:cNvPr>
          <p:cNvCxnSpPr>
            <a:cxnSpLocks/>
          </p:cNvCxnSpPr>
          <p:nvPr/>
        </p:nvCxnSpPr>
        <p:spPr>
          <a:xfrm>
            <a:off x="16630650" y="2442121"/>
            <a:ext cx="2353216" cy="0"/>
          </a:xfrm>
          <a:prstGeom prst="line">
            <a:avLst/>
          </a:prstGeom>
        </p:spPr>
        <p:style>
          <a:lnRef idx="1">
            <a:schemeClr val="dk1"/>
          </a:lnRef>
          <a:fillRef idx="0">
            <a:schemeClr val="dk1"/>
          </a:fillRef>
          <a:effectRef idx="0">
            <a:schemeClr val="dk1"/>
          </a:effectRef>
          <a:fontRef idx="minor">
            <a:schemeClr val="tx1"/>
          </a:fontRef>
        </p:style>
      </p:cxnSp>
      <p:cxnSp>
        <p:nvCxnSpPr>
          <p:cNvPr id="46" name="Rechte verbindingslijn 45">
            <a:extLst>
              <a:ext uri="{FF2B5EF4-FFF2-40B4-BE49-F238E27FC236}">
                <a16:creationId xmlns="" xmlns:a16="http://schemas.microsoft.com/office/drawing/2014/main" id="{0FDC091F-5CF1-4C36-9695-4AA28046782B}"/>
              </a:ext>
            </a:extLst>
          </p:cNvPr>
          <p:cNvCxnSpPr>
            <a:cxnSpLocks/>
          </p:cNvCxnSpPr>
          <p:nvPr/>
        </p:nvCxnSpPr>
        <p:spPr>
          <a:xfrm>
            <a:off x="16258330" y="2892892"/>
            <a:ext cx="2221953" cy="0"/>
          </a:xfrm>
          <a:prstGeom prst="line">
            <a:avLst/>
          </a:prstGeom>
        </p:spPr>
        <p:style>
          <a:lnRef idx="1">
            <a:schemeClr val="dk1"/>
          </a:lnRef>
          <a:fillRef idx="0">
            <a:schemeClr val="dk1"/>
          </a:fillRef>
          <a:effectRef idx="0">
            <a:schemeClr val="dk1"/>
          </a:effectRef>
          <a:fontRef idx="minor">
            <a:schemeClr val="tx1"/>
          </a:fontRef>
        </p:style>
      </p:cxnSp>
      <p:cxnSp>
        <p:nvCxnSpPr>
          <p:cNvPr id="60" name="Rechte verbindingslijn 59">
            <a:extLst>
              <a:ext uri="{FF2B5EF4-FFF2-40B4-BE49-F238E27FC236}">
                <a16:creationId xmlns="" xmlns:a16="http://schemas.microsoft.com/office/drawing/2014/main" id="{EFFB158B-1571-4321-BC3D-355D50B13022}"/>
              </a:ext>
            </a:extLst>
          </p:cNvPr>
          <p:cNvCxnSpPr>
            <a:cxnSpLocks/>
          </p:cNvCxnSpPr>
          <p:nvPr/>
        </p:nvCxnSpPr>
        <p:spPr>
          <a:xfrm>
            <a:off x="24419222" y="2145506"/>
            <a:ext cx="2983603" cy="0"/>
          </a:xfrm>
          <a:prstGeom prst="line">
            <a:avLst/>
          </a:prstGeom>
        </p:spPr>
        <p:style>
          <a:lnRef idx="1">
            <a:schemeClr val="dk1"/>
          </a:lnRef>
          <a:fillRef idx="0">
            <a:schemeClr val="dk1"/>
          </a:fillRef>
          <a:effectRef idx="0">
            <a:schemeClr val="dk1"/>
          </a:effectRef>
          <a:fontRef idx="minor">
            <a:schemeClr val="tx1"/>
          </a:fontRef>
        </p:style>
      </p:cxnSp>
      <p:cxnSp>
        <p:nvCxnSpPr>
          <p:cNvPr id="61" name="Rechte verbindingslijn 60">
            <a:extLst>
              <a:ext uri="{FF2B5EF4-FFF2-40B4-BE49-F238E27FC236}">
                <a16:creationId xmlns="" xmlns:a16="http://schemas.microsoft.com/office/drawing/2014/main" id="{6C36F9C5-007B-4817-AA5F-76CDAC4CB80B}"/>
              </a:ext>
            </a:extLst>
          </p:cNvPr>
          <p:cNvCxnSpPr>
            <a:cxnSpLocks/>
          </p:cNvCxnSpPr>
          <p:nvPr/>
        </p:nvCxnSpPr>
        <p:spPr>
          <a:xfrm>
            <a:off x="25553192" y="2512299"/>
            <a:ext cx="2353216" cy="0"/>
          </a:xfrm>
          <a:prstGeom prst="line">
            <a:avLst/>
          </a:prstGeom>
        </p:spPr>
        <p:style>
          <a:lnRef idx="1">
            <a:schemeClr val="dk1"/>
          </a:lnRef>
          <a:fillRef idx="0">
            <a:schemeClr val="dk1"/>
          </a:fillRef>
          <a:effectRef idx="0">
            <a:schemeClr val="dk1"/>
          </a:effectRef>
          <a:fontRef idx="minor">
            <a:schemeClr val="tx1"/>
          </a:fontRef>
        </p:style>
      </p:cxnSp>
      <p:cxnSp>
        <p:nvCxnSpPr>
          <p:cNvPr id="62" name="Rechte verbindingslijn 61">
            <a:extLst>
              <a:ext uri="{FF2B5EF4-FFF2-40B4-BE49-F238E27FC236}">
                <a16:creationId xmlns="" xmlns:a16="http://schemas.microsoft.com/office/drawing/2014/main" id="{9837E690-9F0F-460D-A817-807DAC5D6F03}"/>
              </a:ext>
            </a:extLst>
          </p:cNvPr>
          <p:cNvCxnSpPr>
            <a:cxnSpLocks/>
          </p:cNvCxnSpPr>
          <p:nvPr/>
        </p:nvCxnSpPr>
        <p:spPr>
          <a:xfrm>
            <a:off x="25180872" y="2963070"/>
            <a:ext cx="2221953" cy="0"/>
          </a:xfrm>
          <a:prstGeom prst="line">
            <a:avLst/>
          </a:prstGeom>
        </p:spPr>
        <p:style>
          <a:lnRef idx="1">
            <a:schemeClr val="dk1"/>
          </a:lnRef>
          <a:fillRef idx="0">
            <a:schemeClr val="dk1"/>
          </a:fillRef>
          <a:effectRef idx="0">
            <a:schemeClr val="dk1"/>
          </a:effectRef>
          <a:fontRef idx="minor">
            <a:schemeClr val="tx1"/>
          </a:fontRef>
        </p:style>
      </p:cxnSp>
      <p:pic>
        <p:nvPicPr>
          <p:cNvPr id="1032" name="Picture 8" descr="Image result for UAntwerpen">
            <a:extLst>
              <a:ext uri="{FF2B5EF4-FFF2-40B4-BE49-F238E27FC236}">
                <a16:creationId xmlns="" xmlns:a16="http://schemas.microsoft.com/office/drawing/2014/main" id="{A24D6F1B-89F0-4271-A4E9-340D55F9B6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82888" y="583043"/>
            <a:ext cx="3413796" cy="3888882"/>
          </a:xfrm>
          <a:prstGeom prst="rect">
            <a:avLst/>
          </a:prstGeom>
          <a:noFill/>
          <a:extLst>
            <a:ext uri="{909E8E84-426E-40DD-AFC4-6F175D3DCCD1}">
              <a14:hiddenFill xmlns:a14="http://schemas.microsoft.com/office/drawing/2010/main">
                <a:solidFill>
                  <a:srgbClr val="FFFFFF"/>
                </a:solidFill>
              </a14:hiddenFill>
            </a:ext>
          </a:extLst>
        </p:spPr>
      </p:pic>
      <p:sp>
        <p:nvSpPr>
          <p:cNvPr id="19" name="Rechthoek 18">
            <a:extLst>
              <a:ext uri="{FF2B5EF4-FFF2-40B4-BE49-F238E27FC236}">
                <a16:creationId xmlns="" xmlns:a16="http://schemas.microsoft.com/office/drawing/2014/main" id="{D7EFB308-85E5-46BC-9BD6-AF347E11831E}"/>
              </a:ext>
            </a:extLst>
          </p:cNvPr>
          <p:cNvSpPr/>
          <p:nvPr/>
        </p:nvSpPr>
        <p:spPr>
          <a:xfrm>
            <a:off x="2410701" y="18333580"/>
            <a:ext cx="10582070" cy="6001643"/>
          </a:xfrm>
          <a:prstGeom prst="rect">
            <a:avLst/>
          </a:prstGeom>
        </p:spPr>
        <p:txBody>
          <a:bodyPr wrap="square">
            <a:spAutoFit/>
          </a:bodyPr>
          <a:lstStyle/>
          <a:p>
            <a:endParaRPr lang="en-CA" sz="3200" dirty="0">
              <a:latin typeface="Tahoma" panose="020B0604030504040204" pitchFamily="34" charset="0"/>
              <a:ea typeface="Tahoma" panose="020B0604030504040204" pitchFamily="34" charset="0"/>
              <a:cs typeface="Tahoma" panose="020B0604030504040204" pitchFamily="34" charset="0"/>
            </a:endParaRPr>
          </a:p>
          <a:p>
            <a:pPr algn="just"/>
            <a:r>
              <a:rPr lang="en-CA" sz="3200" dirty="0">
                <a:latin typeface="Tahoma" panose="020B0604030504040204" pitchFamily="34" charset="0"/>
                <a:ea typeface="Tahoma" panose="020B0604030504040204" pitchFamily="34" charset="0"/>
                <a:cs typeface="Tahoma" panose="020B0604030504040204" pitchFamily="34" charset="0"/>
              </a:rPr>
              <a:t>The RC cars are equipped with a microcontroller which uses the ultrasonic sensor to measure the distance to any object in front of the car which is then used to control the speed of the car.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This information gets wrapped in a UDP packet and sent to a Ubuntu server which gathers, processes and saves all this data.</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The server can also send commands to the cars like a break in case of emergency</a:t>
            </a:r>
          </a:p>
        </p:txBody>
      </p:sp>
      <p:sp>
        <p:nvSpPr>
          <p:cNvPr id="49" name="Rechthoek 48">
            <a:extLst>
              <a:ext uri="{FF2B5EF4-FFF2-40B4-BE49-F238E27FC236}">
                <a16:creationId xmlns="" xmlns:a16="http://schemas.microsoft.com/office/drawing/2014/main" id="{FD4A6F95-2DC4-4D96-9D61-1F6E6599BEEF}"/>
              </a:ext>
            </a:extLst>
          </p:cNvPr>
          <p:cNvSpPr/>
          <p:nvPr/>
        </p:nvSpPr>
        <p:spPr>
          <a:xfrm>
            <a:off x="34241736" y="28487123"/>
            <a:ext cx="10938147" cy="584775"/>
          </a:xfrm>
          <a:prstGeom prst="rect">
            <a:avLst/>
          </a:prstGeom>
        </p:spPr>
        <p:txBody>
          <a:bodyPr wrap="square">
            <a:spAutoFit/>
          </a:bodyPr>
          <a:lstStyle/>
          <a:p>
            <a:endParaRPr lang="en-CA" sz="3200" dirty="0"/>
          </a:p>
        </p:txBody>
      </p:sp>
      <p:sp>
        <p:nvSpPr>
          <p:cNvPr id="11" name="Tekstvak 10">
            <a:extLst>
              <a:ext uri="{FF2B5EF4-FFF2-40B4-BE49-F238E27FC236}">
                <a16:creationId xmlns="" xmlns:a16="http://schemas.microsoft.com/office/drawing/2014/main" id="{5E730A17-AE46-4C66-8C61-23A4D6409144}"/>
              </a:ext>
            </a:extLst>
          </p:cNvPr>
          <p:cNvSpPr txBox="1"/>
          <p:nvPr/>
        </p:nvSpPr>
        <p:spPr>
          <a:xfrm>
            <a:off x="24419222" y="13783367"/>
            <a:ext cx="184731" cy="1431161"/>
          </a:xfrm>
          <a:prstGeom prst="rect">
            <a:avLst/>
          </a:prstGeom>
          <a:noFill/>
        </p:spPr>
        <p:txBody>
          <a:bodyPr wrap="none" rtlCol="0">
            <a:spAutoFit/>
          </a:bodyPr>
          <a:lstStyle/>
          <a:p>
            <a:endParaRPr lang="en-CA" dirty="0"/>
          </a:p>
        </p:txBody>
      </p:sp>
      <p:pic>
        <p:nvPicPr>
          <p:cNvPr id="27" name="Afbeelding 26">
            <a:extLst>
              <a:ext uri="{FF2B5EF4-FFF2-40B4-BE49-F238E27FC236}">
                <a16:creationId xmlns="" xmlns:a16="http://schemas.microsoft.com/office/drawing/2014/main" id="{5784D2FA-85AB-4084-8812-CF3E1FC43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3721441" y="19533195"/>
            <a:ext cx="10265594" cy="13284887"/>
          </a:xfrm>
          <a:prstGeom prst="rect">
            <a:avLst/>
          </a:prstGeom>
        </p:spPr>
      </p:pic>
      <p:sp>
        <p:nvSpPr>
          <p:cNvPr id="70" name="TextBox 58">
            <a:extLst>
              <a:ext uri="{FF2B5EF4-FFF2-40B4-BE49-F238E27FC236}">
                <a16:creationId xmlns="" xmlns:a16="http://schemas.microsoft.com/office/drawing/2014/main" id="{9229AED6-90FC-41C1-ADF6-89063A4B8A0D}"/>
              </a:ext>
            </a:extLst>
          </p:cNvPr>
          <p:cNvSpPr txBox="1"/>
          <p:nvPr/>
        </p:nvSpPr>
        <p:spPr>
          <a:xfrm>
            <a:off x="31802366" y="23467239"/>
            <a:ext cx="10271375" cy="7971413"/>
          </a:xfrm>
          <a:prstGeom prst="rect">
            <a:avLst/>
          </a:prstGeom>
          <a:noFill/>
        </p:spPr>
        <p:txBody>
          <a:bodyPr wrap="square" rtlCol="0">
            <a:spAutoFit/>
          </a:bodyPr>
          <a:lstStyle>
            <a:defPPr>
              <a:defRPr kern="1200" smtId="4294967295"/>
            </a:defPPr>
          </a:lstStyle>
          <a:p>
            <a:r>
              <a:rPr lang="en-CA" sz="3200" dirty="0">
                <a:latin typeface="Tahoma" panose="020B0604030504040204" pitchFamily="34" charset="0"/>
                <a:ea typeface="Tahoma" panose="020B0604030504040204" pitchFamily="34" charset="0"/>
                <a:cs typeface="Tahoma" panose="020B0604030504040204" pitchFamily="34" charset="0"/>
              </a:rPr>
              <a:t>How can we improve cars in traffic? </a:t>
            </a:r>
          </a:p>
          <a:p>
            <a:r>
              <a:rPr lang="en-CA" sz="3200" dirty="0">
                <a:latin typeface="Tahoma" panose="020B0604030504040204" pitchFamily="34" charset="0"/>
                <a:ea typeface="Tahoma" panose="020B0604030504040204" pitchFamily="34" charset="0"/>
                <a:cs typeface="Tahoma" panose="020B0604030504040204" pitchFamily="34" charset="0"/>
              </a:rPr>
              <a:t>Making cars more intelligent proves to be effective at reducing accidents as you take away some of the responsibilities of the driver which is more likely to make mistakes.  </a:t>
            </a:r>
          </a:p>
          <a:p>
            <a:r>
              <a:rPr lang="en-CA" sz="3200" dirty="0">
                <a:latin typeface="Tahoma" panose="020B0604030504040204" pitchFamily="34" charset="0"/>
                <a:ea typeface="Tahoma" panose="020B0604030504040204" pitchFamily="34" charset="0"/>
                <a:cs typeface="Tahoma" panose="020B0604030504040204" pitchFamily="34" charset="0"/>
              </a:rPr>
              <a:t/>
            </a:r>
            <a:br>
              <a:rPr lang="en-CA" sz="3200" dirty="0">
                <a:latin typeface="Tahoma" panose="020B0604030504040204" pitchFamily="34" charset="0"/>
                <a:ea typeface="Tahoma" panose="020B0604030504040204" pitchFamily="34" charset="0"/>
                <a:cs typeface="Tahoma" panose="020B0604030504040204" pitchFamily="34" charset="0"/>
              </a:rPr>
            </a:br>
            <a:r>
              <a:rPr lang="en-CA" sz="3200" dirty="0">
                <a:latin typeface="Tahoma" panose="020B0604030504040204" pitchFamily="34" charset="0"/>
                <a:ea typeface="Tahoma" panose="020B0604030504040204" pitchFamily="34" charset="0"/>
                <a:cs typeface="Tahoma" panose="020B0604030504040204" pitchFamily="34" charset="0"/>
              </a:rPr>
              <a:t>Furthermore, a traffic network will reduce traffic jams by routing cars through more unusual routes which aren’t always kept in mind by the driver.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This project is just a demonstration of some possible ideas of this concept. We definitely see this project take a bigger scope once realized. </a:t>
            </a:r>
            <a:br>
              <a:rPr lang="en-CA" sz="3200" dirty="0">
                <a:latin typeface="Tahoma" panose="020B0604030504040204" pitchFamily="34" charset="0"/>
                <a:ea typeface="Tahoma" panose="020B0604030504040204" pitchFamily="34" charset="0"/>
                <a:cs typeface="Tahoma" panose="020B0604030504040204" pitchFamily="34" charset="0"/>
              </a:rPr>
            </a:br>
            <a:r>
              <a:rPr lang="en-CA" sz="3200" dirty="0">
                <a:latin typeface="Tahoma" panose="020B0604030504040204" pitchFamily="34" charset="0"/>
                <a:ea typeface="Tahoma" panose="020B0604030504040204" pitchFamily="34" charset="0"/>
                <a:cs typeface="Tahoma" panose="020B0604030504040204" pitchFamily="34" charset="0"/>
              </a:rPr>
              <a:t>One possible future is the traffic network controlling all the self-driving cars which further decreases the chance of errors</a:t>
            </a:r>
            <a:endParaRPr lang="en-US" sz="32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8" name="Rechthoek: afgeronde hoeken 47">
            <a:extLst>
              <a:ext uri="{FF2B5EF4-FFF2-40B4-BE49-F238E27FC236}">
                <a16:creationId xmlns="" xmlns:a16="http://schemas.microsoft.com/office/drawing/2014/main" id="{19AEDBF0-0C26-4704-92D6-6E83197D497B}"/>
              </a:ext>
            </a:extLst>
          </p:cNvPr>
          <p:cNvSpPr/>
          <p:nvPr/>
        </p:nvSpPr>
        <p:spPr>
          <a:xfrm>
            <a:off x="30158156" y="6059087"/>
            <a:ext cx="12240000" cy="14522670"/>
          </a:xfrm>
          <a:prstGeom prst="roundRect">
            <a:avLst/>
          </a:prstGeom>
          <a:solidFill>
            <a:schemeClr val="bg1">
              <a:lumMod val="9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7" name="TextBox 84">
            <a:extLst>
              <a:ext uri="{FF2B5EF4-FFF2-40B4-BE49-F238E27FC236}">
                <a16:creationId xmlns="" xmlns:a16="http://schemas.microsoft.com/office/drawing/2014/main" id="{FFBEE8A8-EFCF-4BDA-ADCF-3197766A4A9A}"/>
              </a:ext>
            </a:extLst>
          </p:cNvPr>
          <p:cNvSpPr txBox="1"/>
          <p:nvPr/>
        </p:nvSpPr>
        <p:spPr>
          <a:xfrm>
            <a:off x="31676298" y="6489490"/>
            <a:ext cx="10227076" cy="646331"/>
          </a:xfrm>
          <a:prstGeom prst="rect">
            <a:avLst/>
          </a:prstGeom>
          <a:noFill/>
          <a:effectLst>
            <a:softEdge rad="31750"/>
          </a:effectLst>
        </p:spPr>
        <p:txBody>
          <a:bodyPr wrap="square" rtlCol="0">
            <a:spAutoFit/>
          </a:bodyPr>
          <a:lstStyle>
            <a:defPPr>
              <a:defRPr kern="1200" smtId="4294967295"/>
            </a:defPPr>
          </a:lstStyle>
          <a:p>
            <a:r>
              <a:rPr lang="en-US" sz="3600" dirty="0" smtClean="0">
                <a:latin typeface="Arial Black" pitchFamily="34" charset="0"/>
              </a:rPr>
              <a:t>Components</a:t>
            </a:r>
            <a:endParaRPr lang="en-US" sz="3600" dirty="0">
              <a:latin typeface="Arial Black" pitchFamily="34" charset="0"/>
            </a:endParaRPr>
          </a:p>
        </p:txBody>
      </p:sp>
      <p:sp>
        <p:nvSpPr>
          <p:cNvPr id="58" name="Rectangle 85">
            <a:extLst>
              <a:ext uri="{FF2B5EF4-FFF2-40B4-BE49-F238E27FC236}">
                <a16:creationId xmlns="" xmlns:a16="http://schemas.microsoft.com/office/drawing/2014/main" id="{941D3E72-4BF6-4186-9A91-3D9251E6FE29}"/>
              </a:ext>
            </a:extLst>
          </p:cNvPr>
          <p:cNvSpPr/>
          <p:nvPr/>
        </p:nvSpPr>
        <p:spPr>
          <a:xfrm>
            <a:off x="31676298" y="7179041"/>
            <a:ext cx="9857035" cy="82296"/>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64" name="TextBox 58">
            <a:extLst>
              <a:ext uri="{FF2B5EF4-FFF2-40B4-BE49-F238E27FC236}">
                <a16:creationId xmlns="" xmlns:a16="http://schemas.microsoft.com/office/drawing/2014/main" id="{3139CEE1-EEBB-4190-8DC4-B9BB62C3D8D1}"/>
              </a:ext>
            </a:extLst>
          </p:cNvPr>
          <p:cNvSpPr txBox="1"/>
          <p:nvPr/>
        </p:nvSpPr>
        <p:spPr>
          <a:xfrm>
            <a:off x="16864948" y="7135821"/>
            <a:ext cx="10356397" cy="16342935"/>
          </a:xfrm>
          <a:prstGeom prst="rect">
            <a:avLst/>
          </a:prstGeom>
          <a:noFill/>
        </p:spPr>
        <p:txBody>
          <a:bodyPr wrap="square" rtlCol="0">
            <a:spAutoFit/>
          </a:bodyPr>
          <a:lstStyle>
            <a:defPPr>
              <a:defRPr kern="1200" smtId="4294967295"/>
            </a:defPPr>
          </a:lstStyle>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An experiment was conducted to test the speed and braking distance of a car</a:t>
            </a:r>
            <a:r>
              <a:rPr lang="en-CA" sz="3200">
                <a:latin typeface="Tahoma" panose="020B0604030504040204" pitchFamily="34" charset="0"/>
                <a:ea typeface="Tahoma" panose="020B0604030504040204" pitchFamily="34" charset="0"/>
                <a:cs typeface="Tahoma" panose="020B0604030504040204" pitchFamily="34" charset="0"/>
              </a:rPr>
              <a:t>. </a:t>
            </a:r>
            <a:endParaRPr lang="en-CA" sz="3200" smtClean="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
            </a:r>
            <a:br>
              <a:rPr lang="en-CA" sz="3200" dirty="0">
                <a:latin typeface="Tahoma" panose="020B0604030504040204" pitchFamily="34" charset="0"/>
                <a:ea typeface="Tahoma" panose="020B0604030504040204" pitchFamily="34" charset="0"/>
                <a:cs typeface="Tahoma" panose="020B0604030504040204" pitchFamily="34" charset="0"/>
              </a:rPr>
            </a:br>
            <a:r>
              <a:rPr lang="en-CA" sz="3200" dirty="0">
                <a:latin typeface="Tahoma" panose="020B0604030504040204" pitchFamily="34" charset="0"/>
                <a:ea typeface="Tahoma" panose="020B0604030504040204" pitchFamily="34" charset="0"/>
                <a:cs typeface="Tahoma" panose="020B0604030504040204" pitchFamily="34" charset="0"/>
              </a:rPr>
              <a:t>A car is placed at a fixed distance to an object and turned on. </a:t>
            </a:r>
          </a:p>
          <a:p>
            <a:r>
              <a:rPr lang="en-CA" sz="3200" dirty="0">
                <a:latin typeface="Tahoma" panose="020B0604030504040204" pitchFamily="34" charset="0"/>
                <a:ea typeface="Tahoma" panose="020B0604030504040204" pitchFamily="34" charset="0"/>
                <a:cs typeface="Tahoma" panose="020B0604030504040204" pitchFamily="34" charset="0"/>
              </a:rPr>
              <a:t>This car would then adjust its speed according to the distance to said object, ultimately coming to a halt before touching the object.</a:t>
            </a:r>
          </a:p>
          <a:p>
            <a:r>
              <a:rPr lang="en-CA" sz="3200" dirty="0">
                <a:latin typeface="Tahoma" panose="020B0604030504040204" pitchFamily="34" charset="0"/>
                <a:ea typeface="Tahoma" panose="020B0604030504040204" pitchFamily="34" charset="0"/>
                <a:cs typeface="Tahoma" panose="020B0604030504040204" pitchFamily="34" charset="0"/>
              </a:rPr>
              <a:t>Both the speed and the measured distance are sent to the server where the graph is plotted of the speed </a:t>
            </a:r>
            <a:r>
              <a:rPr lang="en-CA" sz="3200" dirty="0" smtClean="0">
                <a:latin typeface="Tahoma" panose="020B0604030504040204" pitchFamily="34" charset="0"/>
                <a:ea typeface="Tahoma" panose="020B0604030504040204" pitchFamily="34" charset="0"/>
                <a:cs typeface="Tahoma" panose="020B0604030504040204" pitchFamily="34" charset="0"/>
              </a:rPr>
              <a:t>over </a:t>
            </a:r>
            <a:r>
              <a:rPr lang="en-CA" sz="3200" dirty="0">
                <a:latin typeface="Tahoma" panose="020B0604030504040204" pitchFamily="34" charset="0"/>
                <a:ea typeface="Tahoma" panose="020B0604030504040204" pitchFamily="34" charset="0"/>
                <a:cs typeface="Tahoma" panose="020B0604030504040204" pitchFamily="34" charset="0"/>
              </a:rPr>
              <a:t>time</a:t>
            </a:r>
            <a:r>
              <a:rPr lang="en-CA" sz="3200" dirty="0" smtClean="0">
                <a:latin typeface="Tahoma" panose="020B0604030504040204" pitchFamily="34" charset="0"/>
                <a:ea typeface="Tahoma" panose="020B0604030504040204" pitchFamily="34" charset="0"/>
                <a:cs typeface="Tahoma" panose="020B0604030504040204" pitchFamily="34" charset="0"/>
              </a:rPr>
              <a:t>. There were ten samples collected for this experiment.</a:t>
            </a: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smtClean="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smtClean="0">
                <a:latin typeface="Tahoma" panose="020B0604030504040204" pitchFamily="34" charset="0"/>
                <a:ea typeface="Tahoma" panose="020B0604030504040204" pitchFamily="34" charset="0"/>
                <a:cs typeface="Tahoma" panose="020B0604030504040204" pitchFamily="34" charset="0"/>
              </a:rPr>
              <a:t>In the above graph it is highly likely that the eight consistent patterns is an actual picture of the cars reaction to the object. The car speed peaks up to 140 cm/s before noticing the object after which the speed decreases exponentially. Finally the car decelerates gradually while approaching the object and stops at a few centimeters distance from it.</a:t>
            </a:r>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US" sz="32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Rechthoek 3">
            <a:extLst>
              <a:ext uri="{FF2B5EF4-FFF2-40B4-BE49-F238E27FC236}">
                <a16:creationId xmlns="" xmlns:a16="http://schemas.microsoft.com/office/drawing/2014/main" id="{75C1A2D1-2273-46C3-8BE7-B81F0B1D8C4B}"/>
              </a:ext>
            </a:extLst>
          </p:cNvPr>
          <p:cNvSpPr/>
          <p:nvPr/>
        </p:nvSpPr>
        <p:spPr>
          <a:xfrm>
            <a:off x="-48133" y="32358537"/>
            <a:ext cx="43879732" cy="714992"/>
          </a:xfrm>
          <a:prstGeom prst="rect">
            <a:avLst/>
          </a:prstGeom>
          <a:solidFill>
            <a:srgbClr val="C0C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We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would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like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to</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thank</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Prof. Simon Sleutel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and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Prof. Willy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Loockx</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for</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assisting</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us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throughout</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this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project. We are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also</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grateful</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for</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University of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Antwerp</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which</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let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us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use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workspace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and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all</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materials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needed</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to</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create</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a:t>
            </a:r>
            <a:r>
              <a:rPr lang="nl-BE" sz="3200" kern="1500" spc="50" dirty="0" err="1">
                <a:solidFill>
                  <a:schemeClr val="tx1"/>
                </a:solidFill>
                <a:latin typeface="Bahnschrift Light" panose="020B0502040204020203" pitchFamily="34" charset="0"/>
                <a:ea typeface="Tahoma" panose="020B0604030504040204" pitchFamily="34" charset="0"/>
                <a:cs typeface="Nirmala UI" panose="020B0502040204020203" pitchFamily="34" charset="0"/>
              </a:rPr>
              <a:t>this</a:t>
            </a:r>
            <a:r>
              <a:rPr lang="nl-BE" sz="3200" kern="1500" spc="50" dirty="0">
                <a:solidFill>
                  <a:schemeClr val="tx1"/>
                </a:solidFill>
                <a:latin typeface="Bahnschrift Light" panose="020B0502040204020203" pitchFamily="34" charset="0"/>
                <a:ea typeface="Tahoma" panose="020B0604030504040204" pitchFamily="34" charset="0"/>
                <a:cs typeface="Nirmala UI" panose="020B0502040204020203" pitchFamily="34" charset="0"/>
              </a:rPr>
              <a:t> project</a:t>
            </a:r>
          </a:p>
        </p:txBody>
      </p:sp>
      <p:graphicFrame>
        <p:nvGraphicFramePr>
          <p:cNvPr id="50" name="Chart 49"/>
          <p:cNvGraphicFramePr>
            <a:graphicFrameLocks/>
          </p:cNvGraphicFramePr>
          <p:nvPr>
            <p:extLst>
              <p:ext uri="{D42A27DB-BD31-4B8C-83A1-F6EECF244321}">
                <p14:modId xmlns:p14="http://schemas.microsoft.com/office/powerpoint/2010/main" val="1951664188"/>
              </p:ext>
            </p:extLst>
          </p:nvPr>
        </p:nvGraphicFramePr>
        <p:xfrm>
          <a:off x="16630650" y="13221511"/>
          <a:ext cx="10430346" cy="4788006"/>
        </p:xfrm>
        <a:graphic>
          <a:graphicData uri="http://schemas.openxmlformats.org/drawingml/2006/chart">
            <c:chart xmlns:c="http://schemas.openxmlformats.org/drawingml/2006/chart" xmlns:r="http://schemas.openxmlformats.org/officeDocument/2006/relationships" r:id="rId6"/>
          </a:graphicData>
        </a:graphic>
      </p:graphicFrame>
      <p:sp>
        <p:nvSpPr>
          <p:cNvPr id="59" name="TextBox 58"/>
          <p:cNvSpPr txBox="1"/>
          <p:nvPr/>
        </p:nvSpPr>
        <p:spPr>
          <a:xfrm>
            <a:off x="31802366" y="7209796"/>
            <a:ext cx="10227076" cy="6986528"/>
          </a:xfrm>
          <a:prstGeom prst="rect">
            <a:avLst/>
          </a:prstGeom>
          <a:noFill/>
        </p:spPr>
        <p:txBody>
          <a:bodyPr wrap="square" rtlCol="0">
            <a:spAutoFit/>
          </a:bodyPr>
          <a:lstStyle>
            <a:defPPr>
              <a:defRPr kern="1200" smtId="4294967295"/>
            </a:defPPr>
          </a:lstStyle>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1. Microcontroller: A </a:t>
            </a:r>
            <a:r>
              <a:rPr lang="en-CA" sz="3200" dirty="0" err="1">
                <a:latin typeface="Tahoma" panose="020B0604030504040204" pitchFamily="34" charset="0"/>
                <a:ea typeface="Tahoma" panose="020B0604030504040204" pitchFamily="34" charset="0"/>
                <a:cs typeface="Tahoma" panose="020B0604030504040204" pitchFamily="34" charset="0"/>
              </a:rPr>
              <a:t>NodeMCU</a:t>
            </a:r>
            <a:r>
              <a:rPr lang="en-CA" sz="3200" dirty="0">
                <a:latin typeface="Tahoma" panose="020B0604030504040204" pitchFamily="34" charset="0"/>
                <a:ea typeface="Tahoma" panose="020B0604030504040204" pitchFamily="34" charset="0"/>
                <a:cs typeface="Tahoma" panose="020B0604030504040204" pitchFamily="34" charset="0"/>
              </a:rPr>
              <a:t> with Built-in </a:t>
            </a:r>
            <a:r>
              <a:rPr lang="en-CA" sz="3200" dirty="0" err="1">
                <a:latin typeface="Tahoma" panose="020B0604030504040204" pitchFamily="34" charset="0"/>
                <a:ea typeface="Tahoma" panose="020B0604030504040204" pitchFamily="34" charset="0"/>
                <a:cs typeface="Tahoma" panose="020B0604030504040204" pitchFamily="34" charset="0"/>
              </a:rPr>
              <a:t>WiFi</a:t>
            </a:r>
            <a:r>
              <a:rPr lang="en-CA" sz="3200" dirty="0">
                <a:latin typeface="Tahoma" panose="020B0604030504040204" pitchFamily="34" charset="0"/>
                <a:ea typeface="Tahoma" panose="020B0604030504040204" pitchFamily="34" charset="0"/>
                <a:cs typeface="Tahoma" panose="020B0604030504040204" pitchFamily="34" charset="0"/>
              </a:rPr>
              <a:t>  </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2. H-bridge to connect the power to the servo motor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3. 4-AA Battery holder to provide 6V of power</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pt-BR" sz="3200" dirty="0">
                <a:latin typeface="Tahoma" panose="020B0604030504040204" pitchFamily="34" charset="0"/>
                <a:ea typeface="Tahoma" panose="020B0604030504040204" pitchFamily="34" charset="0"/>
                <a:cs typeface="Tahoma" panose="020B0604030504040204" pitchFamily="34" charset="0"/>
              </a:rPr>
              <a:t>4. HC-SR04 Ultrasonic sensor to measure the distance   </a:t>
            </a:r>
          </a:p>
          <a:p>
            <a:pPr marL="514350" indent="-514350">
              <a:buFont typeface="+mj-lt"/>
              <a:buAutoNum type="arabicPeriod"/>
            </a:pPr>
            <a:endParaRPr lang="pt-BR"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5. Servo-motor to drive the wheels</a:t>
            </a:r>
          </a:p>
          <a:p>
            <a:endParaRPr lang="en-CA" sz="3200" dirty="0">
              <a:latin typeface="Tahoma" panose="020B0604030504040204" pitchFamily="34" charset="0"/>
              <a:ea typeface="Tahoma" panose="020B0604030504040204" pitchFamily="34" charset="0"/>
              <a:cs typeface="Tahoma" panose="020B0604030504040204" pitchFamily="34" charset="0"/>
            </a:endParaRPr>
          </a:p>
          <a:p>
            <a:r>
              <a:rPr lang="en-CA" sz="3200" dirty="0">
                <a:latin typeface="Tahoma" panose="020B0604030504040204" pitchFamily="34" charset="0"/>
                <a:ea typeface="Tahoma" panose="020B0604030504040204" pitchFamily="34" charset="0"/>
                <a:cs typeface="Tahoma" panose="020B0604030504040204" pitchFamily="34" charset="0"/>
              </a:rPr>
              <a:t>6. Ubuntu server to communicate with the </a:t>
            </a:r>
            <a:r>
              <a:rPr lang="en-CA" sz="3200" dirty="0" err="1">
                <a:latin typeface="Tahoma" panose="020B0604030504040204" pitchFamily="34" charset="0"/>
                <a:ea typeface="Tahoma" panose="020B0604030504040204" pitchFamily="34" charset="0"/>
                <a:cs typeface="Tahoma" panose="020B0604030504040204" pitchFamily="34" charset="0"/>
              </a:rPr>
              <a:t>NodeMCU</a:t>
            </a:r>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CA" sz="3200" dirty="0">
              <a:latin typeface="Tahoma" panose="020B0604030504040204" pitchFamily="34" charset="0"/>
              <a:ea typeface="Tahoma" panose="020B0604030504040204" pitchFamily="34" charset="0"/>
              <a:cs typeface="Tahoma" panose="020B0604030504040204" pitchFamily="34" charset="0"/>
            </a:endParaRPr>
          </a:p>
          <a:p>
            <a:endParaRPr lang="en-US" sz="32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7" name="Afbeelding 46">
            <a:extLst>
              <a:ext uri="{FF2B5EF4-FFF2-40B4-BE49-F238E27FC236}">
                <a16:creationId xmlns="" xmlns:a16="http://schemas.microsoft.com/office/drawing/2014/main" id="{A484BF36-1E50-48C2-B4B4-197BDE0C17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39337" y="13221511"/>
            <a:ext cx="10393996" cy="7087901"/>
          </a:xfrm>
          <a:prstGeom prst="rect">
            <a:avLst/>
          </a:prstGeom>
        </p:spPr>
      </p:pic>
    </p:spTree>
    <p:extLst>
      <p:ext uri="{BB962C8B-B14F-4D97-AF65-F5344CB8AC3E}">
        <p14:creationId xmlns:p14="http://schemas.microsoft.com/office/powerpoint/2010/main" val="215091641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6376</TotalTime>
  <Words>292</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Arial Rounded MT Bold</vt:lpstr>
      <vt:lpstr>Bahnschrift Light</vt:lpstr>
      <vt:lpstr>Calibri</vt:lpstr>
      <vt:lpstr>Nirmala UI</vt:lpstr>
      <vt:lpstr>Tahoma</vt:lpstr>
      <vt:lpstr>Office Theme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Mohammad Asif Wasefi</cp:lastModifiedBy>
  <cp:revision>72</cp:revision>
  <dcterms:modified xsi:type="dcterms:W3CDTF">2018-05-21T17:55:34Z</dcterms:modified>
  <cp:category>research posters template</cp:category>
</cp:coreProperties>
</file>