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309871F-39D6-484C-9319-4ED951CE9EAA}">
  <a:tblStyle styleId="{2309871F-39D6-484C-9319-4ED951CE9EA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2611c54138e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2611c54138e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9a20c6f0f2_0_1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9a20c6f0f2_0_1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9a20c6f0f2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9a20c6f0f2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9a20c6f0f2_0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9a20c6f0f2_0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9a20c6f0f2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9a20c6f0f2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9a20c6f0f2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9a20c6f0f2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9a20c6f0f2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29a20c6f0f2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9a20c6f0f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9a20c6f0f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611d378553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611d378553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2611d378553_1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2611d378553_1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611d378553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611d378553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11d378553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11d378553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11d378553_1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11d378553_1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11d378553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11d378553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9a20c6f0f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9a20c6f0f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9a20c6f0f2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9a20c6f0f2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graphicFrame>
        <p:nvGraphicFramePr>
          <p:cNvPr id="54" name="Google Shape;54;p13"/>
          <p:cNvGraphicFramePr/>
          <p:nvPr/>
        </p:nvGraphicFramePr>
        <p:xfrm>
          <a:off x="714488" y="1084700"/>
          <a:ext cx="3000000" cy="3000000"/>
        </p:xfrm>
        <a:graphic>
          <a:graphicData uri="http://schemas.openxmlformats.org/drawingml/2006/table">
            <a:tbl>
              <a:tblPr>
                <a:noFill/>
                <a:tableStyleId>{2309871F-39D6-484C-9319-4ED951CE9EAA}</a:tableStyleId>
              </a:tblPr>
              <a:tblGrid>
                <a:gridCol w="1771325"/>
                <a:gridCol w="1836825"/>
                <a:gridCol w="1863900"/>
                <a:gridCol w="2242975"/>
              </a:tblGrid>
              <a:tr h="389100">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FIRST NAME</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LAST NAME</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ASU ID</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RESPONSIBILITY</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chemeClr val="lt1"/>
                    </a:solidFill>
                  </a:tcPr>
                </a:tc>
              </a:tr>
              <a:tr h="374675">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Krupaben</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Kothadia</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1229854784</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Group Leader</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412025">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Gautham</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Vijayaraj</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1229599464</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Deputy Group Leader</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4675">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Avani</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Mundra</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1229719493</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Member</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4675">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Justin</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Young</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1218819485</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Member</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4675">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Anuranjan</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Dubey</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12</a:t>
                      </a:r>
                      <a:r>
                        <a:rPr lang="en">
                          <a:latin typeface="Times New Roman"/>
                          <a:ea typeface="Times New Roman"/>
                          <a:cs typeface="Times New Roman"/>
                          <a:sym typeface="Times New Roman"/>
                        </a:rPr>
                        <a:t>2</a:t>
                      </a:r>
                      <a:r>
                        <a:rPr lang="en">
                          <a:latin typeface="Times New Roman"/>
                          <a:ea typeface="Times New Roman"/>
                          <a:cs typeface="Times New Roman"/>
                          <a:sym typeface="Times New Roman"/>
                        </a:rPr>
                        <a:t>9390879</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Member</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4675">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Rahul Rajarama</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Nayak</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1225311542</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Member</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4675">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Sangeeth</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Santhosh</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1229583214</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Member</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374675">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Yeshwanth Reddy</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Chennur</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1225489369</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Member</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55" name="Google Shape;55;p13"/>
          <p:cNvSpPr txBox="1"/>
          <p:nvPr/>
        </p:nvSpPr>
        <p:spPr>
          <a:xfrm>
            <a:off x="472350" y="238900"/>
            <a:ext cx="85488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highlight>
                  <a:srgbClr val="F1C232"/>
                </a:highlight>
                <a:latin typeface="Times New Roman"/>
                <a:ea typeface="Times New Roman"/>
                <a:cs typeface="Times New Roman"/>
                <a:sym typeface="Times New Roman"/>
              </a:rPr>
              <a:t>Group 1-5, Detection Process of Suspicious Activities on Social Media Using Data Mining and Machine Learning</a:t>
            </a:r>
            <a:endParaRPr b="1" sz="1800">
              <a:solidFill>
                <a:schemeClr val="dk1"/>
              </a:solidFill>
              <a:highlight>
                <a:srgbClr val="F1C232"/>
              </a:highlight>
              <a:latin typeface="Times New Roman"/>
              <a:ea typeface="Times New Roman"/>
              <a:cs typeface="Times New Roman"/>
              <a:sym typeface="Times New Roman"/>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57" name="Google Shape;57;p13"/>
          <p:cNvSpPr txBox="1"/>
          <p:nvPr/>
        </p:nvSpPr>
        <p:spPr>
          <a:xfrm>
            <a:off x="5809650" y="4666325"/>
            <a:ext cx="28284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dk2"/>
                </a:solidFill>
              </a:rPr>
              <a:t>Presentation Date: Nov 14, 2023</a:t>
            </a:r>
            <a:endParaRPr>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type="title"/>
          </p:nvPr>
        </p:nvSpPr>
        <p:spPr>
          <a:xfrm>
            <a:off x="311700" y="2375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highlight>
                  <a:srgbClr val="FF0000"/>
                </a:highlight>
                <a:latin typeface="Times New Roman"/>
                <a:ea typeface="Times New Roman"/>
                <a:cs typeface="Times New Roman"/>
                <a:sym typeface="Times New Roman"/>
              </a:rPr>
              <a:t>INVALID DEFICIENCIES-3</a:t>
            </a:r>
            <a:endParaRPr>
              <a:highlight>
                <a:srgbClr val="FF0000"/>
              </a:highlight>
            </a:endParaRPr>
          </a:p>
        </p:txBody>
      </p:sp>
      <p:sp>
        <p:nvSpPr>
          <p:cNvPr id="119" name="Google Shape;11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latin typeface="Times New Roman"/>
                <a:ea typeface="Times New Roman"/>
                <a:cs typeface="Times New Roman"/>
                <a:sym typeface="Times New Roman"/>
              </a:rPr>
              <a:t> Student Names and Deficiency IDs:</a:t>
            </a:r>
            <a:r>
              <a:rPr lang="en" sz="1400">
                <a:solidFill>
                  <a:schemeClr val="dk1"/>
                </a:solidFill>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Sai Nikhit Gulla (</a:t>
            </a:r>
            <a:r>
              <a:rPr lang="en" sz="1400">
                <a:solidFill>
                  <a:schemeClr val="dk1"/>
                </a:solidFill>
                <a:latin typeface="Times New Roman"/>
                <a:ea typeface="Times New Roman"/>
                <a:cs typeface="Times New Roman"/>
                <a:sym typeface="Times New Roman"/>
              </a:rPr>
              <a:t>D5), </a:t>
            </a:r>
            <a:r>
              <a:rPr lang="en" sz="1400">
                <a:solidFill>
                  <a:schemeClr val="dk1"/>
                </a:solidFill>
                <a:latin typeface="Times New Roman"/>
                <a:ea typeface="Times New Roman"/>
                <a:cs typeface="Times New Roman"/>
                <a:sym typeface="Times New Roman"/>
              </a:rPr>
              <a:t>Esha Naveen Sood (</a:t>
            </a:r>
            <a:r>
              <a:rPr lang="en" sz="1400">
                <a:solidFill>
                  <a:schemeClr val="dk1"/>
                </a:solidFill>
                <a:latin typeface="Times New Roman"/>
                <a:ea typeface="Times New Roman"/>
                <a:cs typeface="Times New Roman"/>
                <a:sym typeface="Times New Roman"/>
              </a:rPr>
              <a:t>D18)</a:t>
            </a:r>
            <a:endParaRPr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Deficiency Description: </a:t>
            </a:r>
            <a:r>
              <a:rPr lang="en" sz="1400">
                <a:solidFill>
                  <a:schemeClr val="dk1"/>
                </a:solidFill>
                <a:latin typeface="Times New Roman"/>
                <a:ea typeface="Times New Roman"/>
                <a:cs typeface="Times New Roman"/>
                <a:sym typeface="Times New Roman"/>
              </a:rPr>
              <a:t>Unspecified Abbreviations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Group’s Response: </a:t>
            </a:r>
            <a:r>
              <a:rPr lang="en" sz="1400">
                <a:solidFill>
                  <a:schemeClr val="dk1"/>
                </a:solidFill>
                <a:latin typeface="Times New Roman"/>
                <a:ea typeface="Times New Roman"/>
                <a:cs typeface="Times New Roman"/>
                <a:sym typeface="Times New Roman"/>
              </a:rPr>
              <a:t>Abbreviating is standard in technology reports for concise communication, not indicating a deficiency. We either clarified in the detailed results section or omit non-relevant details due to the 70-page limit.</a:t>
            </a:r>
            <a:endParaRPr b="1" sz="1400">
              <a:solidFill>
                <a:schemeClr val="dk1"/>
              </a:solidFill>
              <a:latin typeface="Times New Roman"/>
              <a:ea typeface="Times New Roman"/>
              <a:cs typeface="Times New Roman"/>
              <a:sym typeface="Times New Roman"/>
            </a:endParaRPr>
          </a:p>
        </p:txBody>
      </p:sp>
      <p:sp>
        <p:nvSpPr>
          <p:cNvPr id="120" name="Google Shape;120;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2375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highlight>
                  <a:srgbClr val="FF0000"/>
                </a:highlight>
                <a:latin typeface="Times New Roman"/>
                <a:ea typeface="Times New Roman"/>
                <a:cs typeface="Times New Roman"/>
                <a:sym typeface="Times New Roman"/>
              </a:rPr>
              <a:t>INVALID DEFICIENCIES-4</a:t>
            </a:r>
            <a:endParaRPr>
              <a:highlight>
                <a:srgbClr val="FF0000"/>
              </a:highlight>
            </a:endParaRPr>
          </a:p>
        </p:txBody>
      </p:sp>
      <p:sp>
        <p:nvSpPr>
          <p:cNvPr id="126" name="Google Shape;12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latin typeface="Times New Roman"/>
                <a:ea typeface="Times New Roman"/>
                <a:cs typeface="Times New Roman"/>
                <a:sym typeface="Times New Roman"/>
              </a:rPr>
              <a:t> Student Names and Deficiency IDs:</a:t>
            </a:r>
            <a:r>
              <a:rPr lang="en" sz="1400">
                <a:solidFill>
                  <a:schemeClr val="dk1"/>
                </a:solidFill>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Sai Nikhit Gulla (</a:t>
            </a:r>
            <a:r>
              <a:rPr lang="en" sz="1400">
                <a:solidFill>
                  <a:schemeClr val="dk1"/>
                </a:solidFill>
                <a:latin typeface="Times New Roman"/>
                <a:ea typeface="Times New Roman"/>
                <a:cs typeface="Times New Roman"/>
                <a:sym typeface="Times New Roman"/>
              </a:rPr>
              <a:t>D6), </a:t>
            </a:r>
            <a:r>
              <a:rPr lang="en" sz="1400">
                <a:solidFill>
                  <a:schemeClr val="dk1"/>
                </a:solidFill>
                <a:latin typeface="Times New Roman"/>
                <a:ea typeface="Times New Roman"/>
                <a:cs typeface="Times New Roman"/>
                <a:sym typeface="Times New Roman"/>
              </a:rPr>
              <a:t>Debbie Thai (</a:t>
            </a:r>
            <a:r>
              <a:rPr lang="en" sz="1400">
                <a:solidFill>
                  <a:schemeClr val="dk1"/>
                </a:solidFill>
                <a:latin typeface="Times New Roman"/>
                <a:ea typeface="Times New Roman"/>
                <a:cs typeface="Times New Roman"/>
                <a:sym typeface="Times New Roman"/>
              </a:rPr>
              <a:t>D20)</a:t>
            </a:r>
            <a:endParaRPr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Deficiency Description: </a:t>
            </a:r>
            <a:r>
              <a:rPr lang="en" sz="1400">
                <a:solidFill>
                  <a:schemeClr val="dk1"/>
                </a:solidFill>
                <a:latin typeface="Times New Roman"/>
                <a:ea typeface="Times New Roman"/>
                <a:cs typeface="Times New Roman"/>
                <a:sym typeface="Times New Roman"/>
              </a:rPr>
              <a:t>Paper age &amp; relevance</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Group’s Response: </a:t>
            </a:r>
            <a:r>
              <a:rPr lang="en" sz="1400">
                <a:solidFill>
                  <a:schemeClr val="dk1"/>
                </a:solidFill>
                <a:latin typeface="Times New Roman"/>
                <a:ea typeface="Times New Roman"/>
                <a:cs typeface="Times New Roman"/>
                <a:sym typeface="Times New Roman"/>
              </a:rPr>
              <a:t>Content matters, not the year. The paper concisely elucidates efficient privacy preserving data mining approach, proving its relevance regardless of time.</a:t>
            </a:r>
            <a:endParaRPr b="1" sz="1400">
              <a:solidFill>
                <a:schemeClr val="dk1"/>
              </a:solidFill>
              <a:latin typeface="Times New Roman"/>
              <a:ea typeface="Times New Roman"/>
              <a:cs typeface="Times New Roman"/>
              <a:sym typeface="Times New Roman"/>
            </a:endParaRPr>
          </a:p>
        </p:txBody>
      </p:sp>
      <p:sp>
        <p:nvSpPr>
          <p:cNvPr id="127" name="Google Shape;12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4"/>
          <p:cNvSpPr txBox="1"/>
          <p:nvPr>
            <p:ph type="title"/>
          </p:nvPr>
        </p:nvSpPr>
        <p:spPr>
          <a:xfrm>
            <a:off x="311700" y="2375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highlight>
                  <a:srgbClr val="FF0000"/>
                </a:highlight>
                <a:latin typeface="Times New Roman"/>
                <a:ea typeface="Times New Roman"/>
                <a:cs typeface="Times New Roman"/>
                <a:sym typeface="Times New Roman"/>
              </a:rPr>
              <a:t>INVALID DEFICIENCIES-5</a:t>
            </a:r>
            <a:endParaRPr>
              <a:highlight>
                <a:srgbClr val="FF0000"/>
              </a:highlight>
            </a:endParaRPr>
          </a:p>
        </p:txBody>
      </p:sp>
      <p:sp>
        <p:nvSpPr>
          <p:cNvPr id="133" name="Google Shape;13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latin typeface="Times New Roman"/>
                <a:ea typeface="Times New Roman"/>
                <a:cs typeface="Times New Roman"/>
                <a:sym typeface="Times New Roman"/>
              </a:rPr>
              <a:t> Student Names and Deficiency IDs:</a:t>
            </a:r>
            <a:r>
              <a:rPr lang="en" sz="1400">
                <a:solidFill>
                  <a:schemeClr val="dk1"/>
                </a:solidFill>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Zachary Ipema (</a:t>
            </a:r>
            <a:r>
              <a:rPr lang="en" sz="1400">
                <a:solidFill>
                  <a:schemeClr val="dk1"/>
                </a:solidFill>
                <a:latin typeface="Times New Roman"/>
                <a:ea typeface="Times New Roman"/>
                <a:cs typeface="Times New Roman"/>
                <a:sym typeface="Times New Roman"/>
              </a:rPr>
              <a:t>D7), </a:t>
            </a:r>
            <a:r>
              <a:rPr lang="en" sz="1400">
                <a:solidFill>
                  <a:schemeClr val="dk1"/>
                </a:solidFill>
                <a:latin typeface="Times New Roman"/>
                <a:ea typeface="Times New Roman"/>
                <a:cs typeface="Times New Roman"/>
                <a:sym typeface="Times New Roman"/>
              </a:rPr>
              <a:t>Teja Reddy Nagireddy (</a:t>
            </a:r>
            <a:r>
              <a:rPr lang="en" sz="1400">
                <a:solidFill>
                  <a:schemeClr val="dk1"/>
                </a:solidFill>
                <a:latin typeface="Times New Roman"/>
                <a:ea typeface="Times New Roman"/>
                <a:cs typeface="Times New Roman"/>
                <a:sym typeface="Times New Roman"/>
              </a:rPr>
              <a:t>D13)</a:t>
            </a:r>
            <a:endParaRPr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Deficiency Description: </a:t>
            </a:r>
            <a:r>
              <a:rPr lang="en" sz="1400">
                <a:solidFill>
                  <a:schemeClr val="dk1"/>
                </a:solidFill>
                <a:latin typeface="Times New Roman"/>
                <a:ea typeface="Times New Roman"/>
                <a:cs typeface="Times New Roman"/>
                <a:sym typeface="Times New Roman"/>
              </a:rPr>
              <a:t>Incorrect page numbers</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Group’s Response:</a:t>
            </a:r>
            <a:r>
              <a:rPr lang="en" sz="1400">
                <a:solidFill>
                  <a:schemeClr val="dk1"/>
                </a:solidFill>
                <a:latin typeface="Times New Roman"/>
                <a:ea typeface="Times New Roman"/>
                <a:cs typeface="Times New Roman"/>
                <a:sym typeface="Times New Roman"/>
              </a:rPr>
              <a:t> The table of contents includes hyperlinks for easy navigation, ensuring no significant deficiency as all information remains intact.</a:t>
            </a:r>
            <a:endParaRPr sz="1400">
              <a:solidFill>
                <a:schemeClr val="dk1"/>
              </a:solidFill>
              <a:latin typeface="Times New Roman"/>
              <a:ea typeface="Times New Roman"/>
              <a:cs typeface="Times New Roman"/>
              <a:sym typeface="Times New Roman"/>
            </a:endParaRPr>
          </a:p>
        </p:txBody>
      </p:sp>
      <p:sp>
        <p:nvSpPr>
          <p:cNvPr id="134" name="Google Shape;13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5"/>
          <p:cNvSpPr txBox="1"/>
          <p:nvPr>
            <p:ph type="title"/>
          </p:nvPr>
        </p:nvSpPr>
        <p:spPr>
          <a:xfrm>
            <a:off x="311700" y="2375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highlight>
                  <a:srgbClr val="FF0000"/>
                </a:highlight>
                <a:latin typeface="Times New Roman"/>
                <a:ea typeface="Times New Roman"/>
                <a:cs typeface="Times New Roman"/>
                <a:sym typeface="Times New Roman"/>
              </a:rPr>
              <a:t>INVALID DEFICIENCIES-6</a:t>
            </a:r>
            <a:endParaRPr>
              <a:highlight>
                <a:srgbClr val="FF0000"/>
              </a:highlight>
            </a:endParaRPr>
          </a:p>
        </p:txBody>
      </p:sp>
      <p:sp>
        <p:nvSpPr>
          <p:cNvPr id="140" name="Google Shape;14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latin typeface="Times New Roman"/>
                <a:ea typeface="Times New Roman"/>
                <a:cs typeface="Times New Roman"/>
                <a:sym typeface="Times New Roman"/>
              </a:rPr>
              <a:t> Student Names and Deficiency IDs:</a:t>
            </a:r>
            <a:r>
              <a:rPr lang="en" sz="1400">
                <a:solidFill>
                  <a:schemeClr val="dk1"/>
                </a:solidFill>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Zachary Ipema (</a:t>
            </a:r>
            <a:r>
              <a:rPr lang="en" sz="1400">
                <a:solidFill>
                  <a:schemeClr val="dk1"/>
                </a:solidFill>
                <a:latin typeface="Times New Roman"/>
                <a:ea typeface="Times New Roman"/>
                <a:cs typeface="Times New Roman"/>
                <a:sym typeface="Times New Roman"/>
              </a:rPr>
              <a:t>D8) </a:t>
            </a:r>
            <a:endParaRPr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Deficiency Description: </a:t>
            </a:r>
            <a:r>
              <a:rPr lang="en" sz="1400">
                <a:solidFill>
                  <a:schemeClr val="dk1"/>
                </a:solidFill>
                <a:latin typeface="Times New Roman"/>
                <a:ea typeface="Times New Roman"/>
                <a:cs typeface="Times New Roman"/>
                <a:sym typeface="Times New Roman"/>
              </a:rPr>
              <a:t>Figure 4.5.4 is blurry and unreadable without excessive zooming in.</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Group’s Response:</a:t>
            </a:r>
            <a:r>
              <a:rPr lang="en" sz="1400">
                <a:solidFill>
                  <a:schemeClr val="dk1"/>
                </a:solidFill>
                <a:latin typeface="Times New Roman"/>
                <a:ea typeface="Times New Roman"/>
                <a:cs typeface="Times New Roman"/>
                <a:sym typeface="Times New Roman"/>
              </a:rPr>
              <a:t> We have explained the figure in the text and the image is visible and clear. So this is not a major deficiency.</a:t>
            </a:r>
            <a:endParaRPr sz="1400">
              <a:solidFill>
                <a:schemeClr val="dk1"/>
              </a:solidFill>
              <a:latin typeface="Times New Roman"/>
              <a:ea typeface="Times New Roman"/>
              <a:cs typeface="Times New Roman"/>
              <a:sym typeface="Times New Roman"/>
            </a:endParaRPr>
          </a:p>
        </p:txBody>
      </p:sp>
      <p:sp>
        <p:nvSpPr>
          <p:cNvPr id="141" name="Google Shape;141;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6"/>
          <p:cNvSpPr txBox="1"/>
          <p:nvPr>
            <p:ph type="title"/>
          </p:nvPr>
        </p:nvSpPr>
        <p:spPr>
          <a:xfrm>
            <a:off x="311700" y="2375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highlight>
                  <a:srgbClr val="FF0000"/>
                </a:highlight>
                <a:latin typeface="Times New Roman"/>
                <a:ea typeface="Times New Roman"/>
                <a:cs typeface="Times New Roman"/>
                <a:sym typeface="Times New Roman"/>
              </a:rPr>
              <a:t>INVALID DEFICIENCIES-7</a:t>
            </a:r>
            <a:endParaRPr>
              <a:highlight>
                <a:srgbClr val="FF0000"/>
              </a:highlight>
            </a:endParaRPr>
          </a:p>
        </p:txBody>
      </p:sp>
      <p:sp>
        <p:nvSpPr>
          <p:cNvPr id="147" name="Google Shape;147;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latin typeface="Times New Roman"/>
                <a:ea typeface="Times New Roman"/>
                <a:cs typeface="Times New Roman"/>
                <a:sym typeface="Times New Roman"/>
              </a:rPr>
              <a:t> Student Names and Deficiency IDs:</a:t>
            </a:r>
            <a:r>
              <a:rPr lang="en" sz="1400">
                <a:solidFill>
                  <a:schemeClr val="dk1"/>
                </a:solidFill>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Teja Reddy Nagireddy (</a:t>
            </a:r>
            <a:r>
              <a:rPr lang="en" sz="1400">
                <a:solidFill>
                  <a:schemeClr val="dk1"/>
                </a:solidFill>
                <a:latin typeface="Times New Roman"/>
                <a:ea typeface="Times New Roman"/>
                <a:cs typeface="Times New Roman"/>
                <a:sym typeface="Times New Roman"/>
              </a:rPr>
              <a:t>D14, D15)</a:t>
            </a:r>
            <a:endParaRPr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Deficiency Description: </a:t>
            </a:r>
            <a:r>
              <a:rPr lang="en" sz="1400">
                <a:solidFill>
                  <a:schemeClr val="dk1"/>
                </a:solidFill>
                <a:latin typeface="Times New Roman"/>
                <a:ea typeface="Times New Roman"/>
                <a:cs typeface="Times New Roman"/>
                <a:sym typeface="Times New Roman"/>
              </a:rPr>
              <a:t>Lack of Information</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Group’s Response:</a:t>
            </a:r>
            <a:r>
              <a:rPr lang="en" sz="1400">
                <a:solidFill>
                  <a:schemeClr val="dk1"/>
                </a:solidFill>
                <a:latin typeface="Times New Roman"/>
                <a:ea typeface="Times New Roman"/>
                <a:cs typeface="Times New Roman"/>
                <a:sym typeface="Times New Roman"/>
              </a:rPr>
              <a:t> We have contained all the relevant details. Any omissions were either irrelevant or had no impact on conveyed information.</a:t>
            </a:r>
            <a:endParaRPr b="1" sz="1400">
              <a:solidFill>
                <a:schemeClr val="dk1"/>
              </a:solidFill>
              <a:latin typeface="Times New Roman"/>
              <a:ea typeface="Times New Roman"/>
              <a:cs typeface="Times New Roman"/>
              <a:sym typeface="Times New Roman"/>
            </a:endParaRPr>
          </a:p>
        </p:txBody>
      </p:sp>
      <p:sp>
        <p:nvSpPr>
          <p:cNvPr id="148" name="Google Shape;14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7"/>
          <p:cNvSpPr txBox="1"/>
          <p:nvPr>
            <p:ph type="title"/>
          </p:nvPr>
        </p:nvSpPr>
        <p:spPr>
          <a:xfrm>
            <a:off x="311700" y="237550"/>
            <a:ext cx="8520600" cy="5727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Clr>
                <a:schemeClr val="dk1"/>
              </a:buClr>
              <a:buSzPct val="61111"/>
              <a:buFont typeface="Arial"/>
              <a:buNone/>
            </a:pPr>
            <a:r>
              <a:rPr b="1" lang="en" sz="1800">
                <a:highlight>
                  <a:srgbClr val="00FF00"/>
                </a:highlight>
                <a:latin typeface="Times New Roman"/>
                <a:ea typeface="Times New Roman"/>
                <a:cs typeface="Times New Roman"/>
                <a:sym typeface="Times New Roman"/>
              </a:rPr>
              <a:t>VALID </a:t>
            </a:r>
            <a:r>
              <a:rPr b="1" lang="en" sz="1800">
                <a:highlight>
                  <a:srgbClr val="00FF00"/>
                </a:highlight>
                <a:latin typeface="Times New Roman"/>
                <a:ea typeface="Times New Roman"/>
                <a:cs typeface="Times New Roman"/>
                <a:sym typeface="Times New Roman"/>
              </a:rPr>
              <a:t>DEFICIENCIES</a:t>
            </a:r>
            <a:r>
              <a:rPr b="1" lang="en" sz="1800">
                <a:highlight>
                  <a:srgbClr val="F1C232"/>
                </a:highlight>
                <a:latin typeface="Times New Roman"/>
                <a:ea typeface="Times New Roman"/>
                <a:cs typeface="Times New Roman"/>
                <a:sym typeface="Times New Roman"/>
              </a:rPr>
              <a:t> </a:t>
            </a:r>
            <a:endParaRPr/>
          </a:p>
        </p:txBody>
      </p:sp>
      <p:sp>
        <p:nvSpPr>
          <p:cNvPr id="154" name="Google Shape;154;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latin typeface="Times New Roman"/>
                <a:ea typeface="Times New Roman"/>
                <a:cs typeface="Times New Roman"/>
                <a:sym typeface="Times New Roman"/>
              </a:rPr>
              <a:t> Student Names and </a:t>
            </a:r>
            <a:r>
              <a:rPr b="1" lang="en" sz="1400">
                <a:solidFill>
                  <a:schemeClr val="dk1"/>
                </a:solidFill>
                <a:latin typeface="Times New Roman"/>
                <a:ea typeface="Times New Roman"/>
                <a:cs typeface="Times New Roman"/>
                <a:sym typeface="Times New Roman"/>
              </a:rPr>
              <a:t>Deficiency IDs</a:t>
            </a:r>
            <a:r>
              <a:rPr b="1" lang="en" sz="1400">
                <a:solidFill>
                  <a:schemeClr val="dk1"/>
                </a:solidFill>
                <a:latin typeface="Times New Roman"/>
                <a:ea typeface="Times New Roman"/>
                <a:cs typeface="Times New Roman"/>
                <a:sym typeface="Times New Roman"/>
              </a:rPr>
              <a:t>:</a:t>
            </a:r>
            <a:r>
              <a:rPr lang="en" sz="1400">
                <a:solidFill>
                  <a:schemeClr val="dk1"/>
                </a:solidFill>
                <a:latin typeface="Times New Roman"/>
                <a:ea typeface="Times New Roman"/>
                <a:cs typeface="Times New Roman"/>
                <a:sym typeface="Times New Roman"/>
              </a:rPr>
              <a:t> </a:t>
            </a:r>
            <a:r>
              <a:rPr lang="en" sz="1400">
                <a:solidFill>
                  <a:schemeClr val="dk1"/>
                </a:solidFill>
                <a:highlight>
                  <a:schemeClr val="lt1"/>
                </a:highlight>
                <a:latin typeface="Times New Roman"/>
                <a:ea typeface="Times New Roman"/>
                <a:cs typeface="Times New Roman"/>
                <a:sym typeface="Times New Roman"/>
              </a:rPr>
              <a:t>Zachary Ipema (D9), Akash Ajay Nair (D10, D11, D12), Esha Naveen Sood (D16, D17)</a:t>
            </a:r>
            <a:endParaRPr sz="1400">
              <a:solidFill>
                <a:schemeClr val="dk1"/>
              </a:solidFill>
              <a:highlight>
                <a:schemeClr val="lt1"/>
              </a:highlight>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Deficiency Description: </a:t>
            </a:r>
            <a:r>
              <a:rPr lang="en" sz="1400">
                <a:solidFill>
                  <a:schemeClr val="dk1"/>
                </a:solidFill>
                <a:latin typeface="Times New Roman"/>
                <a:ea typeface="Times New Roman"/>
                <a:cs typeface="Times New Roman"/>
                <a:sym typeface="Times New Roman"/>
              </a:rPr>
              <a:t>Error in citations</a:t>
            </a:r>
            <a:endParaRPr b="1"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Group’s Response: </a:t>
            </a:r>
            <a:r>
              <a:rPr lang="en" sz="1400">
                <a:solidFill>
                  <a:schemeClr val="dk1"/>
                </a:solidFill>
                <a:latin typeface="Times New Roman"/>
                <a:ea typeface="Times New Roman"/>
                <a:cs typeface="Times New Roman"/>
                <a:sym typeface="Times New Roman"/>
              </a:rPr>
              <a:t>Human Error. We had to rearrange the papers and a few of them got incorrectly numbered.</a:t>
            </a:r>
            <a:endParaRPr b="1" sz="1400">
              <a:solidFill>
                <a:schemeClr val="dk1"/>
              </a:solidFill>
              <a:latin typeface="Times New Roman"/>
              <a:ea typeface="Times New Roman"/>
              <a:cs typeface="Times New Roman"/>
              <a:sym typeface="Times New Roman"/>
            </a:endParaRPr>
          </a:p>
        </p:txBody>
      </p:sp>
      <p:sp>
        <p:nvSpPr>
          <p:cNvPr id="155" name="Google Shape;155;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61" name="Google Shape;161;p28"/>
          <p:cNvGraphicFramePr/>
          <p:nvPr/>
        </p:nvGraphicFramePr>
        <p:xfrm>
          <a:off x="567325" y="904975"/>
          <a:ext cx="3000000" cy="3000000"/>
        </p:xfrm>
        <a:graphic>
          <a:graphicData uri="http://schemas.openxmlformats.org/drawingml/2006/table">
            <a:tbl>
              <a:tblPr>
                <a:noFill/>
                <a:tableStyleId>{2309871F-39D6-484C-9319-4ED951CE9EAA}</a:tableStyleId>
              </a:tblPr>
              <a:tblGrid>
                <a:gridCol w="2697075"/>
                <a:gridCol w="2697075"/>
                <a:gridCol w="2697075"/>
              </a:tblGrid>
              <a:tr h="503600">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NAME OF EVALUATOR</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NUMBER OF DEFICIENCIES SUBMITTED</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DEFICIENCY ID NUMBER</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36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Prakhar Gupta</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highlight>
                            <a:srgbClr val="FF0000"/>
                          </a:highlight>
                          <a:latin typeface="Times New Roman"/>
                          <a:ea typeface="Times New Roman"/>
                          <a:cs typeface="Times New Roman"/>
                          <a:sym typeface="Times New Roman"/>
                        </a:rPr>
                        <a:t>D1, D2, D3</a:t>
                      </a:r>
                      <a:endParaRPr>
                        <a:highlight>
                          <a:srgbClr val="FF0000"/>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36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Sai Nikhit Gulla </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highlight>
                            <a:srgbClr val="FF0000"/>
                          </a:highlight>
                          <a:latin typeface="Times New Roman"/>
                          <a:ea typeface="Times New Roman"/>
                          <a:cs typeface="Times New Roman"/>
                          <a:sym typeface="Times New Roman"/>
                        </a:rPr>
                        <a:t>D4, D5, D6</a:t>
                      </a:r>
                      <a:endParaRPr>
                        <a:highlight>
                          <a:srgbClr val="FF0000"/>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36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Zachary Ipema </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highlight>
                            <a:srgbClr val="FF0000"/>
                          </a:highlight>
                          <a:latin typeface="Times New Roman"/>
                          <a:ea typeface="Times New Roman"/>
                          <a:cs typeface="Times New Roman"/>
                          <a:sym typeface="Times New Roman"/>
                        </a:rPr>
                        <a:t>D7, D8,</a:t>
                      </a:r>
                      <a:r>
                        <a:rPr lang="en">
                          <a:solidFill>
                            <a:schemeClr val="dk1"/>
                          </a:solidFill>
                          <a:latin typeface="Times New Roman"/>
                          <a:ea typeface="Times New Roman"/>
                          <a:cs typeface="Times New Roman"/>
                          <a:sym typeface="Times New Roman"/>
                        </a:rPr>
                        <a:t> </a:t>
                      </a:r>
                      <a:r>
                        <a:rPr lang="en">
                          <a:solidFill>
                            <a:schemeClr val="dk1"/>
                          </a:solidFill>
                          <a:highlight>
                            <a:srgbClr val="00FF00"/>
                          </a:highlight>
                          <a:latin typeface="Times New Roman"/>
                          <a:ea typeface="Times New Roman"/>
                          <a:cs typeface="Times New Roman"/>
                          <a:sym typeface="Times New Roman"/>
                        </a:rPr>
                        <a:t>D9</a:t>
                      </a:r>
                      <a:endParaRPr>
                        <a:highlight>
                          <a:srgbClr val="00FF00"/>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36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Akash Ajay Nair</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highlight>
                            <a:srgbClr val="00FF00"/>
                          </a:highlight>
                          <a:latin typeface="Times New Roman"/>
                          <a:ea typeface="Times New Roman"/>
                          <a:cs typeface="Times New Roman"/>
                          <a:sym typeface="Times New Roman"/>
                        </a:rPr>
                        <a:t>D10, D11, D12</a:t>
                      </a:r>
                      <a:endParaRPr>
                        <a:highlight>
                          <a:srgbClr val="00FF00"/>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36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Teja Reddy Nagireddy</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highlight>
                            <a:srgbClr val="FF0000"/>
                          </a:highlight>
                          <a:latin typeface="Times New Roman"/>
                          <a:ea typeface="Times New Roman"/>
                          <a:cs typeface="Times New Roman"/>
                          <a:sym typeface="Times New Roman"/>
                        </a:rPr>
                        <a:t>D13, D14, D15</a:t>
                      </a:r>
                      <a:endParaRPr>
                        <a:highlight>
                          <a:srgbClr val="FF0000"/>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36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Esha Naveen Sood</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highlight>
                            <a:srgbClr val="00FF00"/>
                          </a:highlight>
                          <a:latin typeface="Times New Roman"/>
                          <a:ea typeface="Times New Roman"/>
                          <a:cs typeface="Times New Roman"/>
                          <a:sym typeface="Times New Roman"/>
                        </a:rPr>
                        <a:t>D16, D17</a:t>
                      </a:r>
                      <a:r>
                        <a:rPr lang="en">
                          <a:solidFill>
                            <a:schemeClr val="dk1"/>
                          </a:solidFill>
                          <a:latin typeface="Times New Roman"/>
                          <a:ea typeface="Times New Roman"/>
                          <a:cs typeface="Times New Roman"/>
                          <a:sym typeface="Times New Roman"/>
                        </a:rPr>
                        <a:t>, </a:t>
                      </a:r>
                      <a:r>
                        <a:rPr lang="en">
                          <a:solidFill>
                            <a:schemeClr val="dk1"/>
                          </a:solidFill>
                          <a:highlight>
                            <a:srgbClr val="FF0000"/>
                          </a:highlight>
                          <a:latin typeface="Times New Roman"/>
                          <a:ea typeface="Times New Roman"/>
                          <a:cs typeface="Times New Roman"/>
                          <a:sym typeface="Times New Roman"/>
                        </a:rPr>
                        <a:t>D18</a:t>
                      </a:r>
                      <a:endParaRPr>
                        <a:highlight>
                          <a:srgbClr val="FF0000"/>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503600">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Debbie Thai</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Times New Roman"/>
                          <a:ea typeface="Times New Roman"/>
                          <a:cs typeface="Times New Roman"/>
                          <a:sym typeface="Times New Roman"/>
                        </a:rPr>
                        <a:t>3</a:t>
                      </a:r>
                      <a:endParaRPr>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a:solidFill>
                            <a:schemeClr val="dk1"/>
                          </a:solidFill>
                          <a:highlight>
                            <a:srgbClr val="FF0000"/>
                          </a:highlight>
                          <a:latin typeface="Times New Roman"/>
                          <a:ea typeface="Times New Roman"/>
                          <a:cs typeface="Times New Roman"/>
                          <a:sym typeface="Times New Roman"/>
                        </a:rPr>
                        <a:t>D19, D20, D21</a:t>
                      </a:r>
                      <a:endParaRPr>
                        <a:highlight>
                          <a:srgbClr val="FF0000"/>
                        </a:highlight>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162" name="Google Shape;162;p28"/>
          <p:cNvSpPr txBox="1"/>
          <p:nvPr/>
        </p:nvSpPr>
        <p:spPr>
          <a:xfrm>
            <a:off x="1432350" y="218375"/>
            <a:ext cx="6279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highlight>
                  <a:srgbClr val="F1C232"/>
                </a:highlight>
                <a:latin typeface="Times New Roman"/>
                <a:ea typeface="Times New Roman"/>
                <a:cs typeface="Times New Roman"/>
                <a:sym typeface="Times New Roman"/>
              </a:rPr>
              <a:t>DEFICIENCY DETAILS</a:t>
            </a:r>
            <a:endParaRPr b="1" sz="1800">
              <a:solidFill>
                <a:schemeClr val="dk1"/>
              </a:solidFill>
              <a:highlight>
                <a:srgbClr val="F1C232"/>
              </a:highlight>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1856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990"/>
              <a:buFont typeface="Arial"/>
              <a:buNone/>
            </a:pPr>
            <a:r>
              <a:rPr b="1" lang="en" sz="1800">
                <a:highlight>
                  <a:srgbClr val="F1C232"/>
                </a:highlight>
                <a:latin typeface="Times New Roman"/>
                <a:ea typeface="Times New Roman"/>
                <a:cs typeface="Times New Roman"/>
                <a:sym typeface="Times New Roman"/>
              </a:rPr>
              <a:t>CURRENT STATE OF THE ART</a:t>
            </a:r>
            <a:endParaRPr sz="1800">
              <a:highlight>
                <a:srgbClr val="F1C232"/>
              </a:highlight>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17500" lvl="0" marL="457200" rtl="0" algn="just">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Data Preprocessing:</a:t>
            </a:r>
            <a:endParaRPr b="1" sz="1400">
              <a:solidFill>
                <a:schemeClr val="dk1"/>
              </a:solidFill>
              <a:latin typeface="Times New Roman"/>
              <a:ea typeface="Times New Roman"/>
              <a:cs typeface="Times New Roman"/>
              <a:sym typeface="Times New Roman"/>
            </a:endParaRPr>
          </a:p>
          <a:p>
            <a:pPr indent="-317500" lvl="1" marL="9144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Utilizing NLP techniques for efficient data preprocessing, including pre-classification, cleaning, tokenization, and sentiment analysis.</a:t>
            </a:r>
            <a:endParaRPr sz="1400">
              <a:solidFill>
                <a:schemeClr val="dk1"/>
              </a:solidFill>
              <a:latin typeface="Times New Roman"/>
              <a:ea typeface="Times New Roman"/>
              <a:cs typeface="Times New Roman"/>
              <a:sym typeface="Times New Roman"/>
            </a:endParaRPr>
          </a:p>
          <a:p>
            <a:pPr indent="-317500" lvl="1" marL="9144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Ensuring secure data collection and privacy preservation through advanced methods like distortion, encryption, and anonymity.</a:t>
            </a:r>
            <a:endParaRPr>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Data Mining Techniques:</a:t>
            </a:r>
            <a:endParaRPr b="1" sz="1400">
              <a:solidFill>
                <a:schemeClr val="dk1"/>
              </a:solidFill>
              <a:latin typeface="Times New Roman"/>
              <a:ea typeface="Times New Roman"/>
              <a:cs typeface="Times New Roman"/>
              <a:sym typeface="Times New Roman"/>
            </a:endParaRPr>
          </a:p>
          <a:p>
            <a:pPr indent="-317500" lvl="1" marL="9144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Enhancing data mining for suspicious activity detection with cutting-edge similarity metrics and hybrid word embedding models.</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Machine Learning for Detection:</a:t>
            </a:r>
            <a:endParaRPr b="1" sz="1400">
              <a:solidFill>
                <a:schemeClr val="dk1"/>
              </a:solidFill>
              <a:latin typeface="Times New Roman"/>
              <a:ea typeface="Times New Roman"/>
              <a:cs typeface="Times New Roman"/>
              <a:sym typeface="Times New Roman"/>
            </a:endParaRPr>
          </a:p>
          <a:p>
            <a:pPr indent="-317500" lvl="1" marL="9144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Applying advanced BiLSTM and CNN algorithms for efficient identification of suspicious activities.</a:t>
            </a:r>
            <a:endParaRPr sz="1400">
              <a:solidFill>
                <a:schemeClr val="dk1"/>
              </a:solidFill>
              <a:latin typeface="Times New Roman"/>
              <a:ea typeface="Times New Roman"/>
              <a:cs typeface="Times New Roman"/>
              <a:sym typeface="Times New Roman"/>
            </a:endParaRPr>
          </a:p>
          <a:p>
            <a:pPr indent="-317500" lvl="1" marL="9144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Emphasizing innovative approaches, like transfer learning for cloud security, and employing diverse ML techniques for accurate detection.</a:t>
            </a:r>
            <a:endParaRPr sz="1400">
              <a:solidFill>
                <a:schemeClr val="dk1"/>
              </a:solidFill>
              <a:latin typeface="Times New Roman"/>
              <a:ea typeface="Times New Roman"/>
              <a:cs typeface="Times New Roman"/>
              <a:sym typeface="Times New Roman"/>
            </a:endParaRPr>
          </a:p>
          <a:p>
            <a:pPr indent="-317500" lvl="1" marL="914400" marR="0" rtl="0" algn="just">
              <a:lnSpc>
                <a:spcPct val="11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Adopting adaptive learning strategies with Decision Tree and SPC models for superior intrusion detection and cloud security.</a:t>
            </a:r>
            <a:endParaRPr sz="1400">
              <a:solidFill>
                <a:schemeClr val="dk1"/>
              </a:solidFill>
              <a:latin typeface="Times New Roman"/>
              <a:ea typeface="Times New Roman"/>
              <a:cs typeface="Times New Roman"/>
              <a:sym typeface="Times New Roman"/>
            </a:endParaRPr>
          </a:p>
          <a:p>
            <a:pPr indent="0" lvl="0" marL="457200" marR="0" rtl="0" algn="just">
              <a:lnSpc>
                <a:spcPct val="115000"/>
              </a:lnSpc>
              <a:spcBef>
                <a:spcPts val="1200"/>
              </a:spcBef>
              <a:spcAft>
                <a:spcPts val="1200"/>
              </a:spcAft>
              <a:buNone/>
            </a:pPr>
            <a:r>
              <a:t/>
            </a:r>
            <a:endParaRPr sz="1400">
              <a:solidFill>
                <a:schemeClr val="dk1"/>
              </a:solidFill>
              <a:latin typeface="Times New Roman"/>
              <a:ea typeface="Times New Roman"/>
              <a:cs typeface="Times New Roman"/>
              <a:sym typeface="Times New Roman"/>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1829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highlight>
                  <a:srgbClr val="F1C232"/>
                </a:highlight>
                <a:latin typeface="Times New Roman"/>
                <a:ea typeface="Times New Roman"/>
                <a:cs typeface="Times New Roman"/>
                <a:sym typeface="Times New Roman"/>
              </a:rPr>
              <a:t>OVERVIEW OF MAJOR RESULTS-1</a:t>
            </a:r>
            <a:endParaRPr sz="1800">
              <a:highlight>
                <a:srgbClr val="F1C232"/>
              </a:highlight>
            </a:endParaRPr>
          </a:p>
        </p:txBody>
      </p:sp>
      <p:sp>
        <p:nvSpPr>
          <p:cNvPr id="70" name="Google Shape;70;p15"/>
          <p:cNvSpPr txBox="1"/>
          <p:nvPr>
            <p:ph idx="1" type="body"/>
          </p:nvPr>
        </p:nvSpPr>
        <p:spPr>
          <a:xfrm>
            <a:off x="254550" y="755625"/>
            <a:ext cx="8520600" cy="4164000"/>
          </a:xfrm>
          <a:prstGeom prst="rect">
            <a:avLst/>
          </a:prstGeom>
        </p:spPr>
        <p:txBody>
          <a:bodyPr anchorCtr="0" anchor="t" bIns="91425" lIns="91425" spcFirstLastPara="1" rIns="91425" wrap="square" tIns="91425">
            <a:noAutofit/>
          </a:bodyPr>
          <a:lstStyle/>
          <a:p>
            <a:pPr indent="-317500" lvl="0" marL="457200" rtl="0" algn="just">
              <a:lnSpc>
                <a:spcPct val="95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Natural Language Processing (NLP):</a:t>
            </a:r>
            <a:endParaRPr b="1" sz="1400">
              <a:solidFill>
                <a:schemeClr val="dk1"/>
              </a:solidFill>
              <a:latin typeface="Times New Roman"/>
              <a:ea typeface="Times New Roman"/>
              <a:cs typeface="Times New Roman"/>
              <a:sym typeface="Times New Roman"/>
            </a:endParaRPr>
          </a:p>
          <a:p>
            <a:pPr indent="-317500" lvl="1" marL="914400" rtl="0" algn="just">
              <a:lnSpc>
                <a:spcPct val="9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NLP techniques, tailored to specific data types, play a pivotal role in diverse applications. Arabic tweets benefit from stemming and lemmatization. </a:t>
            </a:r>
            <a:endParaRPr>
              <a:solidFill>
                <a:schemeClr val="dk1"/>
              </a:solidFill>
              <a:latin typeface="Times New Roman"/>
              <a:ea typeface="Times New Roman"/>
              <a:cs typeface="Times New Roman"/>
              <a:sym typeface="Times New Roman"/>
            </a:endParaRPr>
          </a:p>
          <a:p>
            <a:pPr indent="-317500" lvl="1" marL="914400" rtl="0" algn="just">
              <a:lnSpc>
                <a:spcPct val="9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In social network messages, sentiment analysis and keyword systems identify user clusters. Facebook and Twitter posts employ VADER sentiment analysis and NER. </a:t>
            </a:r>
            <a:endParaRPr>
              <a:solidFill>
                <a:schemeClr val="dk1"/>
              </a:solidFill>
              <a:latin typeface="Times New Roman"/>
              <a:ea typeface="Times New Roman"/>
              <a:cs typeface="Times New Roman"/>
              <a:sym typeface="Times New Roman"/>
            </a:endParaRPr>
          </a:p>
          <a:p>
            <a:pPr indent="-317500" lvl="0" marL="457200" rtl="0" algn="just">
              <a:lnSpc>
                <a:spcPct val="95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P</a:t>
            </a:r>
            <a:r>
              <a:rPr b="1" lang="en" sz="1400">
                <a:solidFill>
                  <a:schemeClr val="dk1"/>
                </a:solidFill>
                <a:latin typeface="Times New Roman"/>
                <a:ea typeface="Times New Roman"/>
                <a:cs typeface="Times New Roman"/>
                <a:sym typeface="Times New Roman"/>
              </a:rPr>
              <a:t>rivacy-preserving Data Mining:</a:t>
            </a:r>
            <a:endParaRPr b="1" sz="1400">
              <a:solidFill>
                <a:schemeClr val="dk1"/>
              </a:solidFill>
              <a:latin typeface="Times New Roman"/>
              <a:ea typeface="Times New Roman"/>
              <a:cs typeface="Times New Roman"/>
              <a:sym typeface="Times New Roman"/>
            </a:endParaRPr>
          </a:p>
          <a:p>
            <a:pPr indent="-317500" lvl="1" marL="914400" rtl="0" algn="just">
              <a:lnSpc>
                <a:spcPct val="9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 comprehensive overview of privacy-preserving data mining reveals crucial insights. Various methods, such as data distribution and distortion, are explored, along with evaluation criteria like algorithm performance and data utility. </a:t>
            </a:r>
            <a:endParaRPr>
              <a:solidFill>
                <a:schemeClr val="dk1"/>
              </a:solidFill>
              <a:latin typeface="Times New Roman"/>
              <a:ea typeface="Times New Roman"/>
              <a:cs typeface="Times New Roman"/>
              <a:sym typeface="Times New Roman"/>
            </a:endParaRPr>
          </a:p>
          <a:p>
            <a:pPr indent="-317500" lvl="1" marL="914400" rtl="0" algn="just">
              <a:lnSpc>
                <a:spcPct val="9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Experimental results show promising outcomes, such as high predictive accuracy in sentiment analysis and enhanced privacy protection with the 3LP+ technique.</a:t>
            </a:r>
            <a:endParaRPr>
              <a:solidFill>
                <a:schemeClr val="dk1"/>
              </a:solidFill>
              <a:latin typeface="Times New Roman"/>
              <a:ea typeface="Times New Roman"/>
              <a:cs typeface="Times New Roman"/>
              <a:sym typeface="Times New Roman"/>
            </a:endParaRPr>
          </a:p>
          <a:p>
            <a:pPr indent="-317500" lvl="0" marL="457200" marR="0" rtl="0" algn="just">
              <a:lnSpc>
                <a:spcPct val="95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Machine Learning Models:</a:t>
            </a:r>
            <a:endParaRPr b="1" sz="1400">
              <a:solidFill>
                <a:schemeClr val="dk1"/>
              </a:solidFill>
              <a:latin typeface="Times New Roman"/>
              <a:ea typeface="Times New Roman"/>
              <a:cs typeface="Times New Roman"/>
              <a:sym typeface="Times New Roman"/>
            </a:endParaRPr>
          </a:p>
          <a:p>
            <a:pPr indent="-317500" lvl="1" marL="914400" marR="0" rtl="0" algn="just">
              <a:lnSpc>
                <a:spcPct val="9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The research encompassed several machine learning models for diverse security applications. Notably, in mobile security, the Naive Bayes algorithm outperformed others in detecting malware. </a:t>
            </a:r>
            <a:endParaRPr>
              <a:solidFill>
                <a:schemeClr val="dk1"/>
              </a:solidFill>
              <a:latin typeface="Times New Roman"/>
              <a:ea typeface="Times New Roman"/>
              <a:cs typeface="Times New Roman"/>
              <a:sym typeface="Times New Roman"/>
            </a:endParaRPr>
          </a:p>
          <a:p>
            <a:pPr indent="-317500" lvl="1" marL="914400" rtl="0" algn="just">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Deep neural networks (CNN and BiLSTM) achieve a 94% true positive rate and 92% F1-score for </a:t>
            </a:r>
            <a:r>
              <a:rPr lang="en">
                <a:solidFill>
                  <a:schemeClr val="dk1"/>
                </a:solidFill>
                <a:latin typeface="Times New Roman"/>
                <a:ea typeface="Times New Roman"/>
                <a:cs typeface="Times New Roman"/>
                <a:sym typeface="Times New Roman"/>
              </a:rPr>
              <a:t>cyber threat</a:t>
            </a:r>
            <a:r>
              <a:rPr lang="en">
                <a:solidFill>
                  <a:schemeClr val="dk1"/>
                </a:solidFill>
                <a:latin typeface="Times New Roman"/>
                <a:ea typeface="Times New Roman"/>
                <a:cs typeface="Times New Roman"/>
                <a:sym typeface="Times New Roman"/>
              </a:rPr>
              <a:t> detection on Twitter, streamlining threat intelligence gathering. </a:t>
            </a:r>
            <a:endParaRPr>
              <a:solidFill>
                <a:schemeClr val="dk1"/>
              </a:solidFill>
              <a:latin typeface="Times New Roman"/>
              <a:ea typeface="Times New Roman"/>
              <a:cs typeface="Times New Roman"/>
              <a:sym typeface="Times New Roman"/>
            </a:endParaRPr>
          </a:p>
          <a:p>
            <a:pPr indent="0" lvl="0" marL="0" marR="0" rtl="0" algn="just">
              <a:lnSpc>
                <a:spcPct val="95000"/>
              </a:lnSpc>
              <a:spcBef>
                <a:spcPts val="0"/>
              </a:spcBef>
              <a:spcAft>
                <a:spcPts val="0"/>
              </a:spcAft>
              <a:buNone/>
            </a:pPr>
            <a:r>
              <a:t/>
            </a:r>
            <a:endParaRPr sz="1400">
              <a:solidFill>
                <a:schemeClr val="dk1"/>
              </a:solidFill>
              <a:latin typeface="Times New Roman"/>
              <a:ea typeface="Times New Roman"/>
              <a:cs typeface="Times New Roman"/>
              <a:sym typeface="Times New Roman"/>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11700" y="1829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1" lang="en" sz="1800">
                <a:highlight>
                  <a:srgbClr val="F1C232"/>
                </a:highlight>
                <a:latin typeface="Times New Roman"/>
                <a:ea typeface="Times New Roman"/>
                <a:cs typeface="Times New Roman"/>
                <a:sym typeface="Times New Roman"/>
              </a:rPr>
              <a:t>OVERVIEW OF MAJOR RESULTS-2</a:t>
            </a:r>
            <a:endParaRPr/>
          </a:p>
        </p:txBody>
      </p:sp>
      <p:sp>
        <p:nvSpPr>
          <p:cNvPr id="77" name="Google Shape;77;p16"/>
          <p:cNvSpPr txBox="1"/>
          <p:nvPr>
            <p:ph idx="1" type="body"/>
          </p:nvPr>
        </p:nvSpPr>
        <p:spPr>
          <a:xfrm>
            <a:off x="311700" y="1163400"/>
            <a:ext cx="8520600" cy="3416400"/>
          </a:xfrm>
          <a:prstGeom prst="rect">
            <a:avLst/>
          </a:prstGeom>
        </p:spPr>
        <p:txBody>
          <a:bodyPr anchorCtr="0" anchor="t" bIns="91425" lIns="91425" spcFirstLastPara="1" rIns="91425" wrap="square" tIns="91425">
            <a:normAutofit lnSpcReduction="10000"/>
          </a:bodyPr>
          <a:lstStyle/>
          <a:p>
            <a:pPr indent="-317500" lvl="0" marL="4572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Weakly supervised extraction of security events on Twitter using Expectation Regularization outperforms baseline algorithms, enhancing precision and recall.</a:t>
            </a:r>
            <a:endParaRPr sz="1400">
              <a:solidFill>
                <a:schemeClr val="dk1"/>
              </a:solidFill>
              <a:latin typeface="Times New Roman"/>
              <a:ea typeface="Times New Roman"/>
              <a:cs typeface="Times New Roman"/>
              <a:sym typeface="Times New Roman"/>
            </a:endParaRPr>
          </a:p>
          <a:p>
            <a:pPr indent="-317500" lvl="0" marL="457200" rtl="0" algn="just">
              <a:lnSpc>
                <a:spcPct val="9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XG-Boost demonstrated superior accuracy in network intrusion detection, while a collaborative model achieved an 81% accuracy in cloud anomaly detection. </a:t>
            </a:r>
            <a:endParaRPr sz="1400">
              <a:solidFill>
                <a:schemeClr val="dk1"/>
              </a:solidFill>
              <a:latin typeface="Times New Roman"/>
              <a:ea typeface="Times New Roman"/>
              <a:cs typeface="Times New Roman"/>
              <a:sym typeface="Times New Roman"/>
            </a:endParaRPr>
          </a:p>
          <a:p>
            <a:pPr indent="-317500" lvl="0" marL="457200" rtl="0" algn="just">
              <a:lnSpc>
                <a:spcPct val="9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Transfer learning proved effective in classifying known and unknown attacks in dynamic cloud environments. Additionally, in web security, Adaboost and SVM showed high accuracy in detecting SQL-based attacks and XSS vulnerabilities.</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500">
                <a:solidFill>
                  <a:schemeClr val="dk1"/>
                </a:solidFill>
                <a:latin typeface="Times New Roman"/>
                <a:ea typeface="Times New Roman"/>
                <a:cs typeface="Times New Roman"/>
                <a:sym typeface="Times New Roman"/>
              </a:rPr>
              <a:t>SybilBelief Framework: </a:t>
            </a:r>
            <a:r>
              <a:rPr lang="en" sz="1400">
                <a:solidFill>
                  <a:schemeClr val="dk1"/>
                </a:solidFill>
                <a:latin typeface="Times New Roman"/>
                <a:ea typeface="Times New Roman"/>
                <a:cs typeface="Times New Roman"/>
                <a:sym typeface="Times New Roman"/>
              </a:rPr>
              <a:t>Markov Random Fields and a probabilistic local rule, proving resilient and outperforming existing methods.</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Spam filtering in bilingual tweets reveals Naive Bayes Multinomial and DMNBText as top-performing algorithms in terms of accuracy.</a:t>
            </a:r>
            <a:endParaRPr sz="1400">
              <a:solidFill>
                <a:schemeClr val="dk1"/>
              </a:solidFill>
              <a:latin typeface="Times New Roman"/>
              <a:ea typeface="Times New Roman"/>
              <a:cs typeface="Times New Roman"/>
              <a:sym typeface="Times New Roman"/>
            </a:endParaRPr>
          </a:p>
          <a:p>
            <a:pPr indent="-317500" lvl="0" marL="457200" marR="0" rtl="0" algn="just">
              <a:lnSpc>
                <a:spcPct val="95000"/>
              </a:lnSpc>
              <a:spcBef>
                <a:spcPts val="0"/>
              </a:spcBef>
              <a:spcAft>
                <a:spcPts val="0"/>
              </a:spcAft>
              <a:buClr>
                <a:schemeClr val="dk1"/>
              </a:buClr>
              <a:buSzPts val="1400"/>
              <a:buFont typeface="Times New Roman"/>
              <a:buChar char="●"/>
            </a:pPr>
            <a:r>
              <a:rPr lang="en" sz="1400">
                <a:solidFill>
                  <a:schemeClr val="dk1"/>
                </a:solidFill>
                <a:latin typeface="Times New Roman"/>
                <a:ea typeface="Times New Roman"/>
                <a:cs typeface="Times New Roman"/>
                <a:sym typeface="Times New Roman"/>
              </a:rPr>
              <a:t>The SDN-based anomaly detection system effectively utilizes RBM-SVM for real-time detection, achieving an impressive 99% detection rate. Simultaneously, it optimizes multi-objective flow routing, ensuring efficient end-to-end delivery while providing superior security against Distributed Denial of Service (DDoS) attacks, showcasing its robust capabilities in network protection.</a:t>
            </a:r>
            <a:endParaRPr sz="1400">
              <a:solidFill>
                <a:schemeClr val="dk1"/>
              </a:solidFill>
              <a:latin typeface="Times New Roman"/>
              <a:ea typeface="Times New Roman"/>
              <a:cs typeface="Times New Roman"/>
              <a:sym typeface="Times New Roman"/>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2375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highlight>
                  <a:srgbClr val="F1C232"/>
                </a:highlight>
                <a:latin typeface="Times New Roman"/>
                <a:ea typeface="Times New Roman"/>
                <a:cs typeface="Times New Roman"/>
                <a:sym typeface="Times New Roman"/>
              </a:rPr>
              <a:t>CONCLUSIONS</a:t>
            </a:r>
            <a:endParaRPr sz="1800">
              <a:highlight>
                <a:srgbClr val="F1C232"/>
              </a:highlight>
            </a:endParaRPr>
          </a:p>
        </p:txBody>
      </p:sp>
      <p:sp>
        <p:nvSpPr>
          <p:cNvPr id="84" name="Google Shape;84;p17"/>
          <p:cNvSpPr txBox="1"/>
          <p:nvPr>
            <p:ph idx="1" type="body"/>
          </p:nvPr>
        </p:nvSpPr>
        <p:spPr>
          <a:xfrm>
            <a:off x="551850" y="890750"/>
            <a:ext cx="8040300" cy="3990900"/>
          </a:xfrm>
          <a:prstGeom prst="rect">
            <a:avLst/>
          </a:prstGeom>
        </p:spPr>
        <p:txBody>
          <a:bodyPr anchorCtr="0" anchor="t" bIns="91425" lIns="91425" spcFirstLastPara="1" rIns="91425" wrap="square" tIns="91425">
            <a:noAutofit/>
          </a:bodyPr>
          <a:lstStyle/>
          <a:p>
            <a:pPr indent="-317500" lvl="0" marL="457200" rtl="0" algn="just">
              <a:lnSpc>
                <a:spcPct val="105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Data Mining</a:t>
            </a:r>
            <a:r>
              <a:rPr b="1" lang="en" sz="1400">
                <a:solidFill>
                  <a:schemeClr val="dk1"/>
                </a:solidFill>
                <a:latin typeface="Times New Roman"/>
                <a:ea typeface="Times New Roman"/>
                <a:cs typeface="Times New Roman"/>
                <a:sym typeface="Times New Roman"/>
              </a:rPr>
              <a:t>:</a:t>
            </a:r>
            <a:endParaRPr b="1" sz="1400">
              <a:solidFill>
                <a:schemeClr val="dk1"/>
              </a:solidFill>
              <a:latin typeface="Times New Roman"/>
              <a:ea typeface="Times New Roman"/>
              <a:cs typeface="Times New Roman"/>
              <a:sym typeface="Times New Roman"/>
            </a:endParaRPr>
          </a:p>
          <a:p>
            <a:pPr indent="-317500" lvl="1" marL="914400" rtl="0" algn="just">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3LP+ identified as the most efficient privacy-preserving technique.</a:t>
            </a:r>
            <a:endParaRPr>
              <a:solidFill>
                <a:schemeClr val="dk1"/>
              </a:solidFill>
              <a:latin typeface="Times New Roman"/>
              <a:ea typeface="Times New Roman"/>
              <a:cs typeface="Times New Roman"/>
              <a:sym typeface="Times New Roman"/>
            </a:endParaRPr>
          </a:p>
          <a:p>
            <a:pPr indent="-317500" lvl="1" marL="914400" rtl="0" algn="just">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Sentiment analysis and machine learning identify and classify cyberbullying on social media with an F1 score of 80.8% for identification and 58.4% for classification.</a:t>
            </a:r>
            <a:endParaRPr>
              <a:solidFill>
                <a:schemeClr val="dk1"/>
              </a:solidFill>
              <a:latin typeface="Times New Roman"/>
              <a:ea typeface="Times New Roman"/>
              <a:cs typeface="Times New Roman"/>
              <a:sym typeface="Times New Roman"/>
            </a:endParaRPr>
          </a:p>
          <a:p>
            <a:pPr indent="-317500" lvl="1" marL="914400" rtl="0" algn="just">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Rigorous experimentation and data mining techniques establish the k-nearest neighbor classifier high predictive accuracy of 99.6456% from the analyzed 2,102,52 tweets.</a:t>
            </a:r>
            <a:endParaRPr>
              <a:solidFill>
                <a:schemeClr val="dk1"/>
              </a:solidFill>
              <a:latin typeface="Times New Roman"/>
              <a:ea typeface="Times New Roman"/>
              <a:cs typeface="Times New Roman"/>
              <a:sym typeface="Times New Roman"/>
            </a:endParaRPr>
          </a:p>
          <a:p>
            <a:pPr indent="-317500" lvl="1" marL="914400" rtl="0" algn="just">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Data mining classifiers were used to detect and analyze opinion spam on social media using data mining classifiers and ensures the integrity of real users.</a:t>
            </a:r>
            <a:endParaRPr>
              <a:solidFill>
                <a:schemeClr val="dk1"/>
              </a:solidFill>
              <a:latin typeface="Times New Roman"/>
              <a:ea typeface="Times New Roman"/>
              <a:cs typeface="Times New Roman"/>
              <a:sym typeface="Times New Roman"/>
            </a:endParaRPr>
          </a:p>
          <a:p>
            <a:pPr indent="-317500" lvl="0" marL="457200" rtl="0" algn="just">
              <a:lnSpc>
                <a:spcPct val="105000"/>
              </a:lnSpc>
              <a:spcBef>
                <a:spcPts val="100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Machine Learning:</a:t>
            </a:r>
            <a:endParaRPr b="1" sz="1400">
              <a:solidFill>
                <a:schemeClr val="dk1"/>
              </a:solidFill>
              <a:latin typeface="Times New Roman"/>
              <a:ea typeface="Times New Roman"/>
              <a:cs typeface="Times New Roman"/>
              <a:sym typeface="Times New Roman"/>
            </a:endParaRPr>
          </a:p>
          <a:p>
            <a:pPr indent="-317500" lvl="1" marL="914400" rtl="0" algn="just">
              <a:lnSpc>
                <a:spcPct val="10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Naive Bayes achieves 97.27% accuracy in mobile application malware detection.</a:t>
            </a:r>
            <a:endParaRPr>
              <a:solidFill>
                <a:schemeClr val="dk1"/>
              </a:solidFill>
              <a:latin typeface="Times New Roman"/>
              <a:ea typeface="Times New Roman"/>
              <a:cs typeface="Times New Roman"/>
              <a:sym typeface="Times New Roman"/>
            </a:endParaRPr>
          </a:p>
          <a:p>
            <a:pPr indent="-317500" lvl="1" marL="914400" rtl="0" algn="just">
              <a:lnSpc>
                <a:spcPct val="10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Decision Tree outperforms in network intrusion detection.</a:t>
            </a:r>
            <a:endParaRPr>
              <a:solidFill>
                <a:schemeClr val="dk1"/>
              </a:solidFill>
              <a:latin typeface="Times New Roman"/>
              <a:ea typeface="Times New Roman"/>
              <a:cs typeface="Times New Roman"/>
              <a:sym typeface="Times New Roman"/>
            </a:endParaRPr>
          </a:p>
          <a:p>
            <a:pPr indent="-317500" lvl="1" marL="914400" rtl="0" algn="just">
              <a:lnSpc>
                <a:spcPct val="10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SPC model demonstrates 81% accuracy in cloud anomaly detection.</a:t>
            </a:r>
            <a:endParaRPr>
              <a:solidFill>
                <a:schemeClr val="dk1"/>
              </a:solidFill>
              <a:latin typeface="Times New Roman"/>
              <a:ea typeface="Times New Roman"/>
              <a:cs typeface="Times New Roman"/>
              <a:sym typeface="Times New Roman"/>
            </a:endParaRPr>
          </a:p>
          <a:p>
            <a:pPr indent="-317500" lvl="1" marL="914400" rtl="0" algn="just">
              <a:lnSpc>
                <a:spcPct val="10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Transfer learning proves highly effective in a deep learning model for cloud attacks.</a:t>
            </a:r>
            <a:endParaRPr>
              <a:solidFill>
                <a:schemeClr val="dk1"/>
              </a:solidFill>
              <a:latin typeface="Times New Roman"/>
              <a:ea typeface="Times New Roman"/>
              <a:cs typeface="Times New Roman"/>
              <a:sym typeface="Times New Roman"/>
            </a:endParaRPr>
          </a:p>
          <a:p>
            <a:pPr indent="-317500" lvl="1" marL="914400" rtl="0" algn="just">
              <a:lnSpc>
                <a:spcPct val="10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Adaboost excels in SQL-based attack detection with high recall.</a:t>
            </a:r>
            <a:endParaRPr>
              <a:solidFill>
                <a:schemeClr val="dk1"/>
              </a:solidFill>
              <a:latin typeface="Times New Roman"/>
              <a:ea typeface="Times New Roman"/>
              <a:cs typeface="Times New Roman"/>
              <a:sym typeface="Times New Roman"/>
            </a:endParaRPr>
          </a:p>
          <a:p>
            <a:pPr indent="-317500" lvl="1" marL="914400" rtl="0" algn="just">
              <a:lnSpc>
                <a:spcPct val="10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Deep Neural Networks (CNN, BiLSTM) improve precision in threat intelligence.</a:t>
            </a:r>
            <a:endParaRPr>
              <a:solidFill>
                <a:schemeClr val="dk1"/>
              </a:solidFill>
              <a:latin typeface="Times New Roman"/>
              <a:ea typeface="Times New Roman"/>
              <a:cs typeface="Times New Roman"/>
              <a:sym typeface="Times New Roman"/>
            </a:endParaRPr>
          </a:p>
          <a:p>
            <a:pPr indent="0" lvl="0" marL="457200" rtl="0" algn="just">
              <a:lnSpc>
                <a:spcPct val="105000"/>
              </a:lnSpc>
              <a:spcBef>
                <a:spcPts val="0"/>
              </a:spcBef>
              <a:spcAft>
                <a:spcPts val="1000"/>
              </a:spcAft>
              <a:buNone/>
            </a:pPr>
            <a:r>
              <a:t/>
            </a:r>
            <a:endParaRPr sz="1400">
              <a:solidFill>
                <a:schemeClr val="dk1"/>
              </a:solidFill>
              <a:latin typeface="Times New Roman"/>
              <a:ea typeface="Times New Roman"/>
              <a:cs typeface="Times New Roman"/>
              <a:sym typeface="Times New Roman"/>
            </a:endParaRPr>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21570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highlight>
                  <a:srgbClr val="F1C232"/>
                </a:highlight>
                <a:latin typeface="Times New Roman"/>
                <a:ea typeface="Times New Roman"/>
                <a:cs typeface="Times New Roman"/>
                <a:sym typeface="Times New Roman"/>
              </a:rPr>
              <a:t>RECOMMENDATIONS</a:t>
            </a:r>
            <a:endParaRPr sz="1800">
              <a:highlight>
                <a:srgbClr val="F1C232"/>
              </a:highlight>
              <a:latin typeface="Times New Roman"/>
              <a:ea typeface="Times New Roman"/>
              <a:cs typeface="Times New Roman"/>
              <a:sym typeface="Times New Roman"/>
            </a:endParaRPr>
          </a:p>
        </p:txBody>
      </p:sp>
      <p:sp>
        <p:nvSpPr>
          <p:cNvPr id="91" name="Google Shape;91;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2" name="Google Shape;92;p18"/>
          <p:cNvSpPr txBox="1"/>
          <p:nvPr>
            <p:ph idx="1" type="body"/>
          </p:nvPr>
        </p:nvSpPr>
        <p:spPr>
          <a:xfrm>
            <a:off x="185975" y="672325"/>
            <a:ext cx="8520600" cy="4327200"/>
          </a:xfrm>
          <a:prstGeom prst="rect">
            <a:avLst/>
          </a:prstGeom>
        </p:spPr>
        <p:txBody>
          <a:bodyPr anchorCtr="0" anchor="t" bIns="91425" lIns="91425" spcFirstLastPara="1" rIns="91425" wrap="square" tIns="91425">
            <a:noAutofit/>
          </a:bodyPr>
          <a:lstStyle/>
          <a:p>
            <a:pPr indent="-317500" lvl="0" marL="457200" rtl="0" algn="just">
              <a:lnSpc>
                <a:spcPct val="105000"/>
              </a:lnSpc>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Data Mining:</a:t>
            </a:r>
            <a:endParaRPr b="1" sz="1400">
              <a:solidFill>
                <a:schemeClr val="dk1"/>
              </a:solidFill>
              <a:latin typeface="Times New Roman"/>
              <a:ea typeface="Times New Roman"/>
              <a:cs typeface="Times New Roman"/>
              <a:sym typeface="Times New Roman"/>
            </a:endParaRPr>
          </a:p>
          <a:p>
            <a:pPr indent="-317500" lvl="1" marL="914400" rtl="0" algn="just">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Implement the SybilBelief framework for detecting Sybil attacks in social networks providing a promising solution for countering fake or malicious accounts.</a:t>
            </a:r>
            <a:endParaRPr>
              <a:solidFill>
                <a:schemeClr val="dk1"/>
              </a:solidFill>
              <a:latin typeface="Times New Roman"/>
              <a:ea typeface="Times New Roman"/>
              <a:cs typeface="Times New Roman"/>
              <a:sym typeface="Times New Roman"/>
            </a:endParaRPr>
          </a:p>
          <a:p>
            <a:pPr indent="-317500" lvl="1" marL="914400" rtl="0" algn="just">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Adopt the 3LP+ privacy-preserving technique for safeguarding multiple sensitive attributes in online social networks.</a:t>
            </a:r>
            <a:endParaRPr>
              <a:solidFill>
                <a:schemeClr val="dk1"/>
              </a:solidFill>
              <a:latin typeface="Times New Roman"/>
              <a:ea typeface="Times New Roman"/>
              <a:cs typeface="Times New Roman"/>
              <a:sym typeface="Times New Roman"/>
            </a:endParaRPr>
          </a:p>
          <a:p>
            <a:pPr indent="-317500" lvl="1" marL="914400" rtl="0" algn="just">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Utilize both content-based and user-based features, coupled with a Support Vector Machine (SVM) classifier, to enhance the accuracy of spam detection.</a:t>
            </a:r>
            <a:endParaRPr>
              <a:solidFill>
                <a:schemeClr val="dk1"/>
              </a:solidFill>
              <a:latin typeface="Times New Roman"/>
              <a:ea typeface="Times New Roman"/>
              <a:cs typeface="Times New Roman"/>
              <a:sym typeface="Times New Roman"/>
            </a:endParaRPr>
          </a:p>
          <a:p>
            <a:pPr indent="-317500" lvl="1" marL="914400" rtl="0" algn="just">
              <a:lnSpc>
                <a:spcPct val="90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Explore the potential of VADER for sentiment analysis to increase the dataset size and incorporate more sophisticated sentiment analysis techniques can significantly improve the predictive power of the system in analyzing posts on social media. </a:t>
            </a:r>
            <a:endParaRPr>
              <a:solidFill>
                <a:schemeClr val="dk1"/>
              </a:solidFill>
              <a:latin typeface="Times New Roman"/>
              <a:ea typeface="Times New Roman"/>
              <a:cs typeface="Times New Roman"/>
              <a:sym typeface="Times New Roman"/>
            </a:endParaRPr>
          </a:p>
          <a:p>
            <a:pPr indent="-317500" lvl="0" marL="457200" rtl="0" algn="just">
              <a:lnSpc>
                <a:spcPct val="105000"/>
              </a:lnSpc>
              <a:spcBef>
                <a:spcPts val="100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Machine Learning:</a:t>
            </a:r>
            <a:endParaRPr b="1" sz="1400">
              <a:solidFill>
                <a:schemeClr val="dk1"/>
              </a:solidFill>
              <a:latin typeface="Times New Roman"/>
              <a:ea typeface="Times New Roman"/>
              <a:cs typeface="Times New Roman"/>
              <a:sym typeface="Times New Roman"/>
            </a:endParaRPr>
          </a:p>
          <a:p>
            <a:pPr indent="-317500" lvl="1" marL="914400" rtl="0" algn="just">
              <a:lnSpc>
                <a:spcPct val="10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Investigate the application of Multilayer Perceptron (MLP) classifiers to improve the accuracy of abusive content detection in social media.</a:t>
            </a:r>
            <a:endParaRPr>
              <a:solidFill>
                <a:schemeClr val="dk1"/>
              </a:solidFill>
              <a:latin typeface="Times New Roman"/>
              <a:ea typeface="Times New Roman"/>
              <a:cs typeface="Times New Roman"/>
              <a:sym typeface="Times New Roman"/>
            </a:endParaRPr>
          </a:p>
          <a:p>
            <a:pPr indent="-317500" lvl="1" marL="914400" rtl="0" algn="just">
              <a:lnSpc>
                <a:spcPct val="10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Optimize real-time security alert mechanisms using the Random Forest machine learning technique to potential threats on Twitter, contributing to effective cybersecurity monitoring.</a:t>
            </a:r>
            <a:endParaRPr>
              <a:solidFill>
                <a:schemeClr val="dk1"/>
              </a:solidFill>
              <a:latin typeface="Times New Roman"/>
              <a:ea typeface="Times New Roman"/>
              <a:cs typeface="Times New Roman"/>
              <a:sym typeface="Times New Roman"/>
            </a:endParaRPr>
          </a:p>
          <a:p>
            <a:pPr indent="-317500" lvl="1" marL="914400" rtl="0" algn="just">
              <a:lnSpc>
                <a:spcPct val="105000"/>
              </a:lnSpc>
              <a:spcBef>
                <a:spcPts val="0"/>
              </a:spcBef>
              <a:spcAft>
                <a:spcPts val="0"/>
              </a:spcAft>
              <a:buClr>
                <a:schemeClr val="dk1"/>
              </a:buClr>
              <a:buSzPts val="1400"/>
              <a:buFont typeface="Times New Roman"/>
              <a:buChar char="○"/>
            </a:pPr>
            <a:r>
              <a:rPr lang="en">
                <a:solidFill>
                  <a:schemeClr val="dk1"/>
                </a:solidFill>
                <a:latin typeface="Times New Roman"/>
                <a:ea typeface="Times New Roman"/>
                <a:cs typeface="Times New Roman"/>
                <a:sym typeface="Times New Roman"/>
              </a:rPr>
              <a:t>Utilise the deep neural network along with the boosting technique for more accurate detection.</a:t>
            </a:r>
            <a:endParaRPr>
              <a:solidFill>
                <a:schemeClr val="dk1"/>
              </a:solidFill>
              <a:latin typeface="Times New Roman"/>
              <a:ea typeface="Times New Roman"/>
              <a:cs typeface="Times New Roman"/>
              <a:sym typeface="Times New Roman"/>
            </a:endParaRPr>
          </a:p>
          <a:p>
            <a:pPr indent="0" lvl="0" marL="457200" rtl="0" algn="just">
              <a:lnSpc>
                <a:spcPct val="105000"/>
              </a:lnSpc>
              <a:spcBef>
                <a:spcPts val="0"/>
              </a:spcBef>
              <a:spcAft>
                <a:spcPts val="1000"/>
              </a:spcAft>
              <a:buNone/>
            </a:pPr>
            <a:r>
              <a:t/>
            </a:r>
            <a:endParaRPr sz="1400">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98" name="Google Shape;98;p19"/>
          <p:cNvGraphicFramePr/>
          <p:nvPr/>
        </p:nvGraphicFramePr>
        <p:xfrm>
          <a:off x="485425" y="1036025"/>
          <a:ext cx="3000000" cy="3000000"/>
        </p:xfrm>
        <a:graphic>
          <a:graphicData uri="http://schemas.openxmlformats.org/drawingml/2006/table">
            <a:tbl>
              <a:tblPr>
                <a:noFill/>
                <a:tableStyleId>{2309871F-39D6-484C-9319-4ED951CE9EAA}</a:tableStyleId>
              </a:tblPr>
              <a:tblGrid>
                <a:gridCol w="4086575"/>
                <a:gridCol w="4086575"/>
              </a:tblGrid>
              <a:tr h="685825">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Total number of deficiencies submitted</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21</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85825">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Number of merged deficiencies</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8</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85825">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Number of Valid (merged) deficiencies</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1</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685825">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Number of In-valid (merged) deficiencies</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rtl="0" algn="ctr">
                        <a:spcBef>
                          <a:spcPts val="0"/>
                        </a:spcBef>
                        <a:spcAft>
                          <a:spcPts val="0"/>
                        </a:spcAft>
                        <a:buNone/>
                      </a:pPr>
                      <a:r>
                        <a:rPr b="1" lang="en">
                          <a:latin typeface="Times New Roman"/>
                          <a:ea typeface="Times New Roman"/>
                          <a:cs typeface="Times New Roman"/>
                          <a:sym typeface="Times New Roman"/>
                        </a:rPr>
                        <a:t>7</a:t>
                      </a:r>
                      <a:endParaRPr b="1">
                        <a:latin typeface="Times New Roman"/>
                        <a:ea typeface="Times New Roman"/>
                        <a:cs typeface="Times New Roman"/>
                        <a:sym typeface="Times New Roman"/>
                      </a:endParaRPr>
                    </a:p>
                  </a:txBody>
                  <a:tcPr marT="91425" marB="91425" marR="91425" marL="91425">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99" name="Google Shape;99;p19"/>
          <p:cNvSpPr txBox="1"/>
          <p:nvPr/>
        </p:nvSpPr>
        <p:spPr>
          <a:xfrm>
            <a:off x="1432350" y="316675"/>
            <a:ext cx="6279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800">
                <a:solidFill>
                  <a:schemeClr val="dk1"/>
                </a:solidFill>
                <a:highlight>
                  <a:srgbClr val="F1C232"/>
                </a:highlight>
                <a:latin typeface="Times New Roman"/>
                <a:ea typeface="Times New Roman"/>
                <a:cs typeface="Times New Roman"/>
                <a:sym typeface="Times New Roman"/>
              </a:rPr>
              <a:t>DEFICIENCY DISCUSSION</a:t>
            </a:r>
            <a:endParaRPr b="1" sz="1800">
              <a:solidFill>
                <a:schemeClr val="dk1"/>
              </a:solidFill>
              <a:highlight>
                <a:srgbClr val="F1C232"/>
              </a:highlight>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2375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highlight>
                  <a:srgbClr val="FF0000"/>
                </a:highlight>
                <a:latin typeface="Times New Roman"/>
                <a:ea typeface="Times New Roman"/>
                <a:cs typeface="Times New Roman"/>
                <a:sym typeface="Times New Roman"/>
              </a:rPr>
              <a:t>INVALID </a:t>
            </a:r>
            <a:r>
              <a:rPr b="1" lang="en" sz="1800">
                <a:highlight>
                  <a:srgbClr val="FF0000"/>
                </a:highlight>
                <a:latin typeface="Times New Roman"/>
                <a:ea typeface="Times New Roman"/>
                <a:cs typeface="Times New Roman"/>
                <a:sym typeface="Times New Roman"/>
              </a:rPr>
              <a:t>DEFICIENCIES-1</a:t>
            </a:r>
            <a:endParaRPr>
              <a:highlight>
                <a:srgbClr val="FF0000"/>
              </a:highlight>
            </a:endParaRPr>
          </a:p>
        </p:txBody>
      </p:sp>
      <p:sp>
        <p:nvSpPr>
          <p:cNvPr id="105" name="Google Shape;105;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latin typeface="Times New Roman"/>
                <a:ea typeface="Times New Roman"/>
                <a:cs typeface="Times New Roman"/>
                <a:sym typeface="Times New Roman"/>
              </a:rPr>
              <a:t> Student Names and Deficiency IDs:</a:t>
            </a:r>
            <a:r>
              <a:rPr lang="en" sz="1400">
                <a:solidFill>
                  <a:schemeClr val="dk1"/>
                </a:solidFill>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Prakhar Gupta (</a:t>
            </a:r>
            <a:r>
              <a:rPr lang="en" sz="1400">
                <a:solidFill>
                  <a:schemeClr val="dk1"/>
                </a:solidFill>
                <a:latin typeface="Times New Roman"/>
                <a:ea typeface="Times New Roman"/>
                <a:cs typeface="Times New Roman"/>
                <a:sym typeface="Times New Roman"/>
              </a:rPr>
              <a:t>D1, D2, D3)</a:t>
            </a:r>
            <a:endParaRPr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Deficiency Description: </a:t>
            </a:r>
            <a:r>
              <a:rPr lang="en" sz="1400">
                <a:solidFill>
                  <a:schemeClr val="dk1"/>
                </a:solidFill>
                <a:latin typeface="Times New Roman"/>
                <a:ea typeface="Times New Roman"/>
                <a:cs typeface="Times New Roman"/>
                <a:sym typeface="Times New Roman"/>
              </a:rPr>
              <a:t>Incorrect Deficiency</a:t>
            </a:r>
            <a:endParaRPr sz="1400">
              <a:solidFill>
                <a:schemeClr val="dk1"/>
              </a:solidFill>
              <a:latin typeface="Times New Roman"/>
              <a:ea typeface="Times New Roman"/>
              <a:cs typeface="Times New Roman"/>
              <a:sym typeface="Times New Roman"/>
            </a:endParaRPr>
          </a:p>
          <a:p>
            <a:pPr indent="-317500" lvl="0" marL="457200" rtl="0" algn="just">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Group’s Response: </a:t>
            </a:r>
            <a:r>
              <a:rPr lang="en" sz="1400">
                <a:solidFill>
                  <a:schemeClr val="dk1"/>
                </a:solidFill>
                <a:latin typeface="Times New Roman"/>
                <a:ea typeface="Times New Roman"/>
                <a:cs typeface="Times New Roman"/>
                <a:sym typeface="Times New Roman"/>
              </a:rPr>
              <a:t>Deficiencies aren’t entirely true.</a:t>
            </a:r>
            <a:endParaRPr sz="1400">
              <a:solidFill>
                <a:schemeClr val="dk1"/>
              </a:solidFill>
              <a:latin typeface="Times New Roman"/>
              <a:ea typeface="Times New Roman"/>
              <a:cs typeface="Times New Roman"/>
              <a:sym typeface="Times New Roman"/>
            </a:endParaRPr>
          </a:p>
          <a:p>
            <a:pPr indent="-292100" lvl="1" marL="914400" rtl="0" algn="just">
              <a:spcBef>
                <a:spcPts val="0"/>
              </a:spcBef>
              <a:spcAft>
                <a:spcPts val="0"/>
              </a:spcAft>
              <a:buClr>
                <a:schemeClr val="dk1"/>
              </a:buClr>
              <a:buSzPts val="1000"/>
              <a:buFont typeface="Times New Roman"/>
              <a:buChar char="○"/>
            </a:pPr>
            <a:r>
              <a:rPr lang="en">
                <a:solidFill>
                  <a:schemeClr val="dk1"/>
                </a:solidFill>
                <a:latin typeface="Times New Roman"/>
                <a:ea typeface="Times New Roman"/>
                <a:cs typeface="Times New Roman"/>
                <a:sym typeface="Times New Roman"/>
              </a:rPr>
              <a:t>D1: Referring a paper to utilize it’s approach. </a:t>
            </a:r>
            <a:endParaRPr>
              <a:solidFill>
                <a:schemeClr val="dk1"/>
              </a:solidFill>
              <a:latin typeface="Times New Roman"/>
              <a:ea typeface="Times New Roman"/>
              <a:cs typeface="Times New Roman"/>
              <a:sym typeface="Times New Roman"/>
            </a:endParaRPr>
          </a:p>
          <a:p>
            <a:pPr indent="-292100" lvl="1" marL="914400" rtl="0" algn="just">
              <a:spcBef>
                <a:spcPts val="0"/>
              </a:spcBef>
              <a:spcAft>
                <a:spcPts val="0"/>
              </a:spcAft>
              <a:buClr>
                <a:schemeClr val="dk1"/>
              </a:buClr>
              <a:buSzPts val="1000"/>
              <a:buFont typeface="Times New Roman"/>
              <a:buChar char="○"/>
            </a:pPr>
            <a:r>
              <a:rPr lang="en">
                <a:solidFill>
                  <a:schemeClr val="dk1"/>
                </a:solidFill>
                <a:latin typeface="Times New Roman"/>
                <a:ea typeface="Times New Roman"/>
                <a:cs typeface="Times New Roman"/>
                <a:sym typeface="Times New Roman"/>
              </a:rPr>
              <a:t>D2: First deficiency location incorrect. Conclusion explained correctly. </a:t>
            </a:r>
            <a:endParaRPr>
              <a:solidFill>
                <a:schemeClr val="dk1"/>
              </a:solidFill>
              <a:latin typeface="Times New Roman"/>
              <a:ea typeface="Times New Roman"/>
              <a:cs typeface="Times New Roman"/>
              <a:sym typeface="Times New Roman"/>
            </a:endParaRPr>
          </a:p>
          <a:p>
            <a:pPr indent="-292100" lvl="1" marL="914400" rtl="0" algn="just">
              <a:spcBef>
                <a:spcPts val="0"/>
              </a:spcBef>
              <a:spcAft>
                <a:spcPts val="0"/>
              </a:spcAft>
              <a:buClr>
                <a:schemeClr val="dk1"/>
              </a:buClr>
              <a:buSzPts val="1000"/>
              <a:buFont typeface="Times New Roman"/>
              <a:buChar char="○"/>
            </a:pPr>
            <a:r>
              <a:rPr lang="en">
                <a:solidFill>
                  <a:schemeClr val="dk1"/>
                </a:solidFill>
                <a:latin typeface="Times New Roman"/>
                <a:ea typeface="Times New Roman"/>
                <a:cs typeface="Times New Roman"/>
                <a:sym typeface="Times New Roman"/>
              </a:rPr>
              <a:t>D3: Page 71 has DOI. This doesn't impact information conveyance.</a:t>
            </a:r>
            <a:endParaRPr sz="1400">
              <a:solidFill>
                <a:schemeClr val="dk1"/>
              </a:solidFill>
              <a:latin typeface="Times New Roman"/>
              <a:ea typeface="Times New Roman"/>
              <a:cs typeface="Times New Roman"/>
              <a:sym typeface="Times New Roman"/>
            </a:endParaRPr>
          </a:p>
        </p:txBody>
      </p:sp>
      <p:sp>
        <p:nvSpPr>
          <p:cNvPr id="106" name="Google Shape;10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11700" y="237550"/>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1" lang="en" sz="1800">
                <a:highlight>
                  <a:srgbClr val="FF0000"/>
                </a:highlight>
                <a:latin typeface="Times New Roman"/>
                <a:ea typeface="Times New Roman"/>
                <a:cs typeface="Times New Roman"/>
                <a:sym typeface="Times New Roman"/>
              </a:rPr>
              <a:t>INVALID DEFICIENCIES-2</a:t>
            </a:r>
            <a:endParaRPr>
              <a:highlight>
                <a:srgbClr val="FF0000"/>
              </a:highlight>
            </a:endParaRPr>
          </a:p>
        </p:txBody>
      </p:sp>
      <p:sp>
        <p:nvSpPr>
          <p:cNvPr id="112" name="Google Shape;11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400">
                <a:solidFill>
                  <a:schemeClr val="dk1"/>
                </a:solidFill>
                <a:latin typeface="Times New Roman"/>
                <a:ea typeface="Times New Roman"/>
                <a:cs typeface="Times New Roman"/>
                <a:sym typeface="Times New Roman"/>
              </a:rPr>
              <a:t> Student Names and Deficiency IDs:</a:t>
            </a:r>
            <a:r>
              <a:rPr lang="en" sz="1400">
                <a:solidFill>
                  <a:schemeClr val="dk1"/>
                </a:solidFill>
                <a:latin typeface="Times New Roman"/>
                <a:ea typeface="Times New Roman"/>
                <a:cs typeface="Times New Roman"/>
                <a:sym typeface="Times New Roman"/>
              </a:rPr>
              <a:t> </a:t>
            </a:r>
            <a:r>
              <a:rPr lang="en" sz="1400">
                <a:solidFill>
                  <a:schemeClr val="dk1"/>
                </a:solidFill>
                <a:latin typeface="Times New Roman"/>
                <a:ea typeface="Times New Roman"/>
                <a:cs typeface="Times New Roman"/>
                <a:sym typeface="Times New Roman"/>
              </a:rPr>
              <a:t>Sai Nikhit Gulla (</a:t>
            </a:r>
            <a:r>
              <a:rPr lang="en" sz="1400">
                <a:solidFill>
                  <a:schemeClr val="dk1"/>
                </a:solidFill>
                <a:latin typeface="Times New Roman"/>
                <a:ea typeface="Times New Roman"/>
                <a:cs typeface="Times New Roman"/>
                <a:sym typeface="Times New Roman"/>
              </a:rPr>
              <a:t>D4), </a:t>
            </a:r>
            <a:r>
              <a:rPr lang="en" sz="1400">
                <a:solidFill>
                  <a:schemeClr val="dk1"/>
                </a:solidFill>
                <a:latin typeface="Times New Roman"/>
                <a:ea typeface="Times New Roman"/>
                <a:cs typeface="Times New Roman"/>
                <a:sym typeface="Times New Roman"/>
              </a:rPr>
              <a:t>Debbie Thai (</a:t>
            </a:r>
            <a:r>
              <a:rPr lang="en" sz="1400">
                <a:solidFill>
                  <a:schemeClr val="dk1"/>
                </a:solidFill>
                <a:latin typeface="Times New Roman"/>
                <a:ea typeface="Times New Roman"/>
                <a:cs typeface="Times New Roman"/>
                <a:sym typeface="Times New Roman"/>
              </a:rPr>
              <a:t>D19, D21)</a:t>
            </a:r>
            <a:endParaRPr sz="1400">
              <a:solidFill>
                <a:schemeClr val="dk1"/>
              </a:solidFill>
              <a:latin typeface="Times New Roman"/>
              <a:ea typeface="Times New Roman"/>
              <a:cs typeface="Times New Roman"/>
              <a:sym typeface="Times New Roman"/>
            </a:endParaRPr>
          </a:p>
          <a:p>
            <a:pPr indent="-317500" lvl="0" marL="457200" rtl="0" algn="l">
              <a:spcBef>
                <a:spcPts val="120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Deficiency Description:</a:t>
            </a:r>
            <a:r>
              <a:rPr lang="en" sz="1400">
                <a:solidFill>
                  <a:schemeClr val="dk1"/>
                </a:solidFill>
                <a:latin typeface="Times New Roman"/>
                <a:ea typeface="Times New Roman"/>
                <a:cs typeface="Times New Roman"/>
                <a:sym typeface="Times New Roman"/>
              </a:rPr>
              <a:t> Incorrect Interpretation</a:t>
            </a:r>
            <a:endParaRPr sz="1400">
              <a:solidFill>
                <a:schemeClr val="dk1"/>
              </a:solidFill>
              <a:latin typeface="Times New Roman"/>
              <a:ea typeface="Times New Roman"/>
              <a:cs typeface="Times New Roman"/>
              <a:sym typeface="Times New Roman"/>
            </a:endParaRPr>
          </a:p>
          <a:p>
            <a:pPr indent="-317500" lvl="0" marL="457200" rtl="0" algn="l">
              <a:spcBef>
                <a:spcPts val="0"/>
              </a:spcBef>
              <a:spcAft>
                <a:spcPts val="0"/>
              </a:spcAft>
              <a:buClr>
                <a:schemeClr val="dk1"/>
              </a:buClr>
              <a:buSzPts val="1400"/>
              <a:buFont typeface="Times New Roman"/>
              <a:buChar char="●"/>
            </a:pPr>
            <a:r>
              <a:rPr b="1" lang="en" sz="1400">
                <a:solidFill>
                  <a:schemeClr val="dk1"/>
                </a:solidFill>
                <a:latin typeface="Times New Roman"/>
                <a:ea typeface="Times New Roman"/>
                <a:cs typeface="Times New Roman"/>
                <a:sym typeface="Times New Roman"/>
              </a:rPr>
              <a:t>Group’s Response: </a:t>
            </a:r>
            <a:r>
              <a:rPr lang="en" sz="1400">
                <a:solidFill>
                  <a:schemeClr val="dk1"/>
                </a:solidFill>
                <a:latin typeface="Times New Roman"/>
                <a:ea typeface="Times New Roman"/>
                <a:cs typeface="Times New Roman"/>
                <a:sym typeface="Times New Roman"/>
              </a:rPr>
              <a:t>Favored XG-Boost for accuracy from table discussions (D4). Aimed readers to build ML models from the survey paper (D19). Data-Preprocessing/NLP means both or either (D21), NLP explanation: 4.1.</a:t>
            </a:r>
            <a:endParaRPr b="1" sz="1400">
              <a:solidFill>
                <a:schemeClr val="dk1"/>
              </a:solidFill>
              <a:latin typeface="Times New Roman"/>
              <a:ea typeface="Times New Roman"/>
              <a:cs typeface="Times New Roman"/>
              <a:sym typeface="Times New Roman"/>
            </a:endParaRPr>
          </a:p>
        </p:txBody>
      </p:sp>
      <p:sp>
        <p:nvSpPr>
          <p:cNvPr id="113" name="Google Shape;11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