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EF30F7-AE82-4752-8BCE-3C33A079684F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thier, Justin" initials="GJ" lastIdx="1" clrIdx="0">
    <p:extLst>
      <p:ext uri="{19B8F6BF-5375-455C-9EA6-DF929625EA0E}">
        <p15:presenceInfo xmlns:p15="http://schemas.microsoft.com/office/powerpoint/2012/main" userId="S-1-5-21-1802859667-647903414-1863928812-22221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06061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7015" autoAdjust="0"/>
    <p:restoredTop sz="61816" autoAdjust="0"/>
  </p:normalViewPr>
  <p:slideViewPr>
    <p:cSldViewPr snapToGrid="0">
      <p:cViewPr varScale="1">
        <p:scale>
          <a:sx n="46" d="100"/>
          <a:sy n="46" d="100"/>
        </p:scale>
        <p:origin x="104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01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1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1E0CF-9BD8-44DC-9930-968D51FDE51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9FC977-5314-41EE-9D99-3157EBFD08E0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Testing</a:t>
          </a:r>
          <a:endParaRPr lang="en-US" sz="2400" dirty="0">
            <a:solidFill>
              <a:schemeClr val="bg1"/>
            </a:solidFill>
          </a:endParaRPr>
        </a:p>
      </dgm:t>
    </dgm:pt>
    <dgm:pt modelId="{22CE3528-19FE-40AA-A8C8-BCD14ED69B20}" type="parTrans" cxnId="{4BC91740-E566-487B-9FC7-C74E42655C91}">
      <dgm:prSet/>
      <dgm:spPr/>
      <dgm:t>
        <a:bodyPr/>
        <a:lstStyle/>
        <a:p>
          <a:endParaRPr lang="en-US"/>
        </a:p>
      </dgm:t>
    </dgm:pt>
    <dgm:pt modelId="{BDF3677D-398E-4286-B783-EE7CE1B45B06}" type="sibTrans" cxnId="{4BC91740-E566-487B-9FC7-C74E42655C91}">
      <dgm:prSet/>
      <dgm:spPr/>
      <dgm:t>
        <a:bodyPr/>
        <a:lstStyle/>
        <a:p>
          <a:endParaRPr lang="en-US"/>
        </a:p>
      </dgm:t>
    </dgm:pt>
    <dgm:pt modelId="{363486A7-D89D-44FB-B108-E910F381D687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Quality</a:t>
          </a:r>
        </a:p>
        <a:p>
          <a:r>
            <a:rPr lang="en-US" sz="2400" dirty="0" smtClean="0">
              <a:solidFill>
                <a:schemeClr val="bg1"/>
              </a:solidFill>
            </a:rPr>
            <a:t>Assurance</a:t>
          </a:r>
          <a:endParaRPr lang="en-US" sz="2400" dirty="0">
            <a:solidFill>
              <a:schemeClr val="bg1"/>
            </a:solidFill>
          </a:endParaRPr>
        </a:p>
      </dgm:t>
    </dgm:pt>
    <dgm:pt modelId="{AC825CA8-4C0B-4248-894F-B36AFEBD2047}" type="parTrans" cxnId="{AA3799FD-B4C0-4D6A-91D6-0CD6D79033E1}">
      <dgm:prSet/>
      <dgm:spPr/>
      <dgm:t>
        <a:bodyPr/>
        <a:lstStyle/>
        <a:p>
          <a:endParaRPr lang="en-US"/>
        </a:p>
      </dgm:t>
    </dgm:pt>
    <dgm:pt modelId="{81EB155D-49D1-466B-8438-3D500D29AD5A}" type="sibTrans" cxnId="{AA3799FD-B4C0-4D6A-91D6-0CD6D79033E1}">
      <dgm:prSet/>
      <dgm:spPr/>
      <dgm:t>
        <a:bodyPr/>
        <a:lstStyle/>
        <a:p>
          <a:endParaRPr lang="en-US"/>
        </a:p>
      </dgm:t>
    </dgm:pt>
    <dgm:pt modelId="{BD896BBF-1522-4325-A7FB-FBF33A43000D}" type="pres">
      <dgm:prSet presAssocID="{3B91E0CF-9BD8-44DC-9930-968D51FDE51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8A15571-2594-4164-B501-7A2CD329DF7B}" type="pres">
      <dgm:prSet presAssocID="{3C9FC977-5314-41EE-9D99-3157EBFD08E0}" presName="Accent1" presStyleCnt="0"/>
      <dgm:spPr/>
    </dgm:pt>
    <dgm:pt modelId="{A07B736B-F48B-4A3B-992E-A851831EE854}" type="pres">
      <dgm:prSet presAssocID="{3C9FC977-5314-41EE-9D99-3157EBFD08E0}" presName="Accent" presStyleLbl="node1" presStyleIdx="0" presStyleCnt="2"/>
      <dgm:spPr/>
    </dgm:pt>
    <dgm:pt modelId="{F3162D72-9238-4810-A886-05F37FCE1B74}" type="pres">
      <dgm:prSet presAssocID="{3C9FC977-5314-41EE-9D99-3157EBFD08E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9FF20-6060-4690-BDD3-D368F00EAA29}" type="pres">
      <dgm:prSet presAssocID="{363486A7-D89D-44FB-B108-E910F381D687}" presName="Accent2" presStyleCnt="0"/>
      <dgm:spPr/>
    </dgm:pt>
    <dgm:pt modelId="{815AA8C0-6921-4DE7-8A78-3F9F321796E3}" type="pres">
      <dgm:prSet presAssocID="{363486A7-D89D-44FB-B108-E910F381D687}" presName="Accent" presStyleLbl="node1" presStyleIdx="1" presStyleCnt="2"/>
      <dgm:spPr/>
    </dgm:pt>
    <dgm:pt modelId="{16779029-DDA3-46B8-A4CD-9B1750831C85}" type="pres">
      <dgm:prSet presAssocID="{363486A7-D89D-44FB-B108-E910F381D687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3799FD-B4C0-4D6A-91D6-0CD6D79033E1}" srcId="{3B91E0CF-9BD8-44DC-9930-968D51FDE516}" destId="{363486A7-D89D-44FB-B108-E910F381D687}" srcOrd="1" destOrd="0" parTransId="{AC825CA8-4C0B-4248-894F-B36AFEBD2047}" sibTransId="{81EB155D-49D1-466B-8438-3D500D29AD5A}"/>
    <dgm:cxn modelId="{5EAA1BF0-A4F6-404F-9CF8-F343CF9D137A}" type="presOf" srcId="{3C9FC977-5314-41EE-9D99-3157EBFD08E0}" destId="{F3162D72-9238-4810-A886-05F37FCE1B74}" srcOrd="0" destOrd="0" presId="urn:microsoft.com/office/officeart/2009/layout/CircleArrowProcess"/>
    <dgm:cxn modelId="{4BC91740-E566-487B-9FC7-C74E42655C91}" srcId="{3B91E0CF-9BD8-44DC-9930-968D51FDE516}" destId="{3C9FC977-5314-41EE-9D99-3157EBFD08E0}" srcOrd="0" destOrd="0" parTransId="{22CE3528-19FE-40AA-A8C8-BCD14ED69B20}" sibTransId="{BDF3677D-398E-4286-B783-EE7CE1B45B06}"/>
    <dgm:cxn modelId="{1A831A92-75A5-4590-B82E-75361E9FB92D}" type="presOf" srcId="{3B91E0CF-9BD8-44DC-9930-968D51FDE516}" destId="{BD896BBF-1522-4325-A7FB-FBF33A43000D}" srcOrd="0" destOrd="0" presId="urn:microsoft.com/office/officeart/2009/layout/CircleArrowProcess"/>
    <dgm:cxn modelId="{9FFC8BA7-C446-4705-BA9F-86D29063224A}" type="presOf" srcId="{363486A7-D89D-44FB-B108-E910F381D687}" destId="{16779029-DDA3-46B8-A4CD-9B1750831C85}" srcOrd="0" destOrd="0" presId="urn:microsoft.com/office/officeart/2009/layout/CircleArrowProcess"/>
    <dgm:cxn modelId="{8F5F14AD-A067-4E04-B423-1ABECF9564E2}" type="presParOf" srcId="{BD896BBF-1522-4325-A7FB-FBF33A43000D}" destId="{18A15571-2594-4164-B501-7A2CD329DF7B}" srcOrd="0" destOrd="0" presId="urn:microsoft.com/office/officeart/2009/layout/CircleArrowProcess"/>
    <dgm:cxn modelId="{1B51576E-188E-4AE6-A01F-55C2B1D401E6}" type="presParOf" srcId="{18A15571-2594-4164-B501-7A2CD329DF7B}" destId="{A07B736B-F48B-4A3B-992E-A851831EE854}" srcOrd="0" destOrd="0" presId="urn:microsoft.com/office/officeart/2009/layout/CircleArrowProcess"/>
    <dgm:cxn modelId="{6C64590C-9586-4CBD-8EBD-C7691CF8A6C5}" type="presParOf" srcId="{BD896BBF-1522-4325-A7FB-FBF33A43000D}" destId="{F3162D72-9238-4810-A886-05F37FCE1B74}" srcOrd="1" destOrd="0" presId="urn:microsoft.com/office/officeart/2009/layout/CircleArrowProcess"/>
    <dgm:cxn modelId="{9A759A79-9B90-4FF2-930F-6AD04744601E}" type="presParOf" srcId="{BD896BBF-1522-4325-A7FB-FBF33A43000D}" destId="{8639FF20-6060-4690-BDD3-D368F00EAA29}" srcOrd="2" destOrd="0" presId="urn:microsoft.com/office/officeart/2009/layout/CircleArrowProcess"/>
    <dgm:cxn modelId="{8CB2534B-DE20-43EC-A18F-2DD378BF6915}" type="presParOf" srcId="{8639FF20-6060-4690-BDD3-D368F00EAA29}" destId="{815AA8C0-6921-4DE7-8A78-3F9F321796E3}" srcOrd="0" destOrd="0" presId="urn:microsoft.com/office/officeart/2009/layout/CircleArrowProcess"/>
    <dgm:cxn modelId="{06F8CB41-DE93-442C-BFD7-DEEA1A23ED99}" type="presParOf" srcId="{BD896BBF-1522-4325-A7FB-FBF33A43000D}" destId="{16779029-DDA3-46B8-A4CD-9B1750831C85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B736B-F48B-4A3B-992E-A851831EE854}">
      <dsp:nvSpPr>
        <dsp:cNvPr id="0" name=""/>
        <dsp:cNvSpPr/>
      </dsp:nvSpPr>
      <dsp:spPr>
        <a:xfrm>
          <a:off x="2040955" y="0"/>
          <a:ext cx="2802734" cy="280281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62D72-9238-4810-A886-05F37FCE1B74}">
      <dsp:nvSpPr>
        <dsp:cNvPr id="0" name=""/>
        <dsp:cNvSpPr/>
      </dsp:nvSpPr>
      <dsp:spPr>
        <a:xfrm>
          <a:off x="2659964" y="1014732"/>
          <a:ext cx="1563705" cy="78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Testing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659964" y="1014732"/>
        <a:ext cx="1563705" cy="781760"/>
      </dsp:txXfrm>
    </dsp:sp>
    <dsp:sp modelId="{815AA8C0-6921-4DE7-8A78-3F9F321796E3}">
      <dsp:nvSpPr>
        <dsp:cNvPr id="0" name=""/>
        <dsp:cNvSpPr/>
      </dsp:nvSpPr>
      <dsp:spPr>
        <a:xfrm>
          <a:off x="1462404" y="1796492"/>
          <a:ext cx="2407762" cy="2408780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79029-DDA3-46B8-A4CD-9B1750831C85}">
      <dsp:nvSpPr>
        <dsp:cNvPr id="0" name=""/>
        <dsp:cNvSpPr/>
      </dsp:nvSpPr>
      <dsp:spPr>
        <a:xfrm>
          <a:off x="1878111" y="2628295"/>
          <a:ext cx="1563705" cy="78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Quality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Assurance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878111" y="2628295"/>
        <a:ext cx="1563705" cy="781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C94AF-685C-449E-A791-0FD25326DDC9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9C917-79AC-4578-B82E-E9F3F62C2E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0" y="8676640"/>
            <a:ext cx="6858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29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BFEA-0C6A-46D5-BFB3-51B4A6C428F8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56679-E1C7-42AA-8111-91D580D54E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l" descr="                              Dell - Internal Use - Confidential&#10;"/>
          <p:cNvSpPr txBox="1"/>
          <p:nvPr/>
        </p:nvSpPr>
        <p:spPr>
          <a:xfrm>
            <a:off x="0" y="8676640"/>
            <a:ext cx="6858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Thanks to everyone</a:t>
            </a:r>
            <a:r>
              <a:rPr lang="en-US" sz="1200" baseline="0" dirty="0" smtClean="0"/>
              <a:t> </a:t>
            </a:r>
            <a:r>
              <a:rPr lang="en-US" sz="1200" baseline="0" dirty="0" smtClean="0"/>
              <a:t>coming.</a:t>
            </a:r>
          </a:p>
          <a:p>
            <a:pPr marL="171450" indent="-171450">
              <a:buFontTx/>
              <a:buChar char="-"/>
            </a:pPr>
            <a:endParaRPr lang="en-US" sz="1200" baseline="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In</a:t>
            </a:r>
            <a:r>
              <a:rPr lang="en-US" sz="1200" baseline="0" dirty="0" smtClean="0"/>
              <a:t> the last 2 and a half months </a:t>
            </a:r>
            <a:r>
              <a:rPr lang="en-US" sz="1200" baseline="0" dirty="0" smtClean="0"/>
              <a:t>I have been working on a web </a:t>
            </a:r>
            <a:r>
              <a:rPr lang="en-US" sz="1200" baseline="0" dirty="0" smtClean="0"/>
              <a:t>application which I called Otto </a:t>
            </a:r>
            <a:r>
              <a:rPr lang="en-US" sz="1200" baseline="0" dirty="0" smtClean="0"/>
              <a:t>Summary.</a:t>
            </a:r>
            <a:endParaRPr lang="en-US" sz="1200" baseline="0" dirty="0" smtClean="0"/>
          </a:p>
          <a:p>
            <a:pPr marL="171450" indent="-171450">
              <a:buFontTx/>
              <a:buChar char="-"/>
            </a:pPr>
            <a:endParaRPr lang="en-US" sz="1200" baseline="0" dirty="0" smtClean="0"/>
          </a:p>
          <a:p>
            <a:pPr marL="171450" indent="-171450">
              <a:buFontTx/>
              <a:buChar char="-"/>
            </a:pPr>
            <a:r>
              <a:rPr lang="en-US" sz="1200" baseline="0" dirty="0" smtClean="0"/>
              <a:t>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Otto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 application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automation system built by my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mentor Chris and other members of the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MRQA team to run regression tests against pre-existing bugs from previous releases.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56679-E1C7-42AA-8111-91D580D54E7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74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Everything</a:t>
            </a:r>
            <a:r>
              <a:rPr lang="en-US" baseline="0" dirty="0" smtClean="0"/>
              <a:t> that I learned during this internship could not have been learned in school.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Everything from the environment to any other tasks that might have popped up along the way to delay the final product. Everything that I have learned will only benefit me for years to come.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Thank you and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56679-E1C7-42AA-8111-91D580D54E7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82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56679-E1C7-42AA-8111-91D580D54E7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Ottomation</a:t>
            </a:r>
            <a:r>
              <a:rPr lang="en-US" baseline="0" dirty="0" smtClean="0"/>
              <a:t> application used for regression testing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Less manual testing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Faster and allows</a:t>
            </a:r>
            <a:r>
              <a:rPr lang="en-US" baseline="0" dirty="0" smtClean="0"/>
              <a:t> people to do something else while tests are being automatically run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 of Ottomation program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More convenient to pull up information on web browser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 a management perspective it was difficult to keep track of who is doing what and what is actually being run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way to assign testing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provides information on the tests that are currently being run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Amount of logs Ottomation creates and no way to sort through those logs for specific information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56679-E1C7-42AA-8111-91D580D54E7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2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How</a:t>
            </a:r>
            <a:r>
              <a:rPr lang="en-US" baseline="0" dirty="0" smtClean="0"/>
              <a:t> did we overcome these problems?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Outlined are the steps that I took to complete the web app as well as solving those conflicts along the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56679-E1C7-42AA-8111-91D580D54E7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9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Looking</a:t>
            </a:r>
            <a:r>
              <a:rPr lang="en-US" baseline="0" dirty="0" smtClean="0"/>
              <a:t> through the project outline my mentor gave me on the first day gave me rough estimate for about how many sections in this application there are.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will talk about these sections in detail during the live demo.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went through and created a logical outline of each section and tried to solve each problem on paper before I started to implement actual code.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personally like putting everything on paper first because it allows me to go back and take a look at my thought process from yesterday to today for example.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would come in the next day and look at my notes and have no clue where that idea came from.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Sometimes the logic made absolutely no sense, but the day before it seemed fine.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From there I was then able to create a mental picture of what I wanted the basic outline of the main page to look like.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56679-E1C7-42AA-8111-91D580D54E7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58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basic structure I built my project off of are shown in this picture here.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view, the controller, and the model.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each picture shows is basically what each part does for the application.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View is the easiest part of application.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Its simply what the user sees on the screen.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Controller is the section of the application that grabs all of the input from the user after submission.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here it then organizes the information provided and goes through specific error checking depending on the situation.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is then sent to the Model.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Model is where everything involving the database statements are held.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After the necessary information is taken from the database it then sends the information back to the view for output of the final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56679-E1C7-42AA-8111-91D580D54E7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47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</a:t>
            </a:r>
            <a:r>
              <a:rPr lang="en-US" baseline="0" dirty="0" smtClean="0"/>
              <a:t> is the outcome of the basic design structure that I created for the main page.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are a couple tabs that have sub tabs as well to keep the length of the nav bar to a minimum.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application is divided into 7 sections which I will explain in detail during the live demo.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Resources In Use, Test Counts, Test Project Status, User and Project Preferences, Log and Report Viewer, and finally the Otto - Documentation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56679-E1C7-42AA-8111-91D580D54E7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70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This process continued throughout the entire building process.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This</a:t>
            </a:r>
            <a:r>
              <a:rPr lang="en-US" baseline="0" dirty="0" smtClean="0"/>
              <a:t> is probably the most painful step in my mind.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Story about Java App not working and creating a directory with php and the virtual directory on IIS.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Chris stepping in to help with the Log Viewer script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testing portion is when I would go through fix bugs that I find throughout coding the project and then once a section is finished I would then try to find potential issues that could be made by user input or other things of that nature.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After I thought I found everything I would have my mentor take a look at it and he would basically tear each section apart to find the bugs that I missed during my testing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56679-E1C7-42AA-8111-91D580D54E7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5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final step of the process</a:t>
            </a:r>
            <a:r>
              <a:rPr lang="en-US" baseline="0" dirty="0" smtClean="0"/>
              <a:t> was setting up the application for final deployment.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My mentor suggested we make another clone to test the deployment of the web app.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were a couple mishaps along the way but it made the final deployment that much easier.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is also an example of the testing/QA step. Basically trying to cover every path nothing serious happens during the final deployment.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During that process there were little bugs that needed to be fixed along the way but for the most part it was a quick and easy transition.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is one of the best feelings when everything is working according to plan and everyone that is using the application approves.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56679-E1C7-42AA-8111-91D580D54E7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1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each section does, why are they helpful, how did each section sold the conflicts.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Database population, python script mentor made, what information does it grab.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Amount of information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Location of information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Management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Historical information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56679-E1C7-42AA-8111-91D580D54E7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2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l" descr="                              Dell - Internal Use - Confidential&#10;"/>
          <p:cNvSpPr txBox="1"/>
          <p:nvPr userDrawn="1"/>
        </p:nvSpPr>
        <p:spPr>
          <a:xfrm>
            <a:off x="0" y="6390640"/>
            <a:ext cx="12192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l" descr="                              Dell - Internal Use - Confidential&#10;"/>
          <p:cNvSpPr txBox="1"/>
          <p:nvPr userDrawn="1"/>
        </p:nvSpPr>
        <p:spPr>
          <a:xfrm>
            <a:off x="0" y="6390640"/>
            <a:ext cx="12192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nasha.com/UserFiles/Image/Technology/organizing_computer.jpg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coderiddles.com/wp-content/uploads/2013/08/MVC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quantumwealth.com/wp-content/uploads/2012/09/Fotolia_44177691_XS.jpg" TargetMode="External"/><Relationship Id="rId5" Type="http://schemas.openxmlformats.org/officeDocument/2006/relationships/hyperlink" Target="http://static1.squarespace.com/static/52e173f1e4b0e369b87ad37a/53ad92b3e4b0d2cc9c8b7ed0/53ad92b4e4b0dcbdb88b719f/1403884215631/Dell-01.png" TargetMode="External"/><Relationship Id="rId10" Type="http://schemas.openxmlformats.org/officeDocument/2006/relationships/hyperlink" Target="https://pbs.twimg.com/media/B_-v2-tUwAA1vbp.png" TargetMode="External"/><Relationship Id="rId4" Type="http://schemas.openxmlformats.org/officeDocument/2006/relationships/hyperlink" Target="http://images.clipartpanda.com/blog-clipart-computer-guy-clip-art.png" TargetMode="External"/><Relationship Id="rId9" Type="http://schemas.openxmlformats.org/officeDocument/2006/relationships/hyperlink" Target="http://www.360logica.com/blog/wp-content/uploads/2015/04/software_tester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0.127.64.5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Otto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By, Justin Gauthier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963" y="-405095"/>
            <a:ext cx="2685651" cy="268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7370" y="5226784"/>
            <a:ext cx="8184630" cy="1631216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10000" dirty="0" smtClean="0">
                <a:solidFill>
                  <a:srgbClr val="FFFFFF"/>
                </a:solidFill>
                <a:effectLst>
                  <a:outerShdw blurRad="50800" dist="38100" dir="3000000" sx="101000" sy="101000" algn="tl" rotWithShape="0">
                    <a:prstClr val="black">
                      <a:alpha val="50000"/>
                    </a:prstClr>
                  </a:outerShdw>
                </a:effectLst>
                <a:latin typeface="That's Font Folks!" panose="03050500040606010104" pitchFamily="66" charset="0"/>
              </a:rPr>
              <a:t>Any Questions?</a:t>
            </a:r>
            <a:endParaRPr lang="en-US" sz="10000" dirty="0">
              <a:solidFill>
                <a:srgbClr val="FFFFFF"/>
              </a:solidFill>
              <a:effectLst>
                <a:outerShdw blurRad="50800" dist="38100" dir="3000000" sx="101000" sy="101000" algn="tl" rotWithShape="0">
                  <a:prstClr val="black">
                    <a:alpha val="50000"/>
                  </a:prstClr>
                </a:outerShdw>
              </a:effectLst>
              <a:latin typeface="That's Font Folks!" panose="030505000406060101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963" y="-405095"/>
            <a:ext cx="2685651" cy="268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479" y="537883"/>
            <a:ext cx="7374607" cy="1167205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Picture References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963" y="-405095"/>
            <a:ext cx="2685651" cy="2685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280556"/>
            <a:ext cx="10028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images.clipartpanda.com/blog-clipart-computer-guy-clip-art.png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static1.squarespace.com/static/52e173f1e4b0e369b87ad37a/53ad92b3e4b0d2cc9c8b7ed0/53ad92b4e4b0dcbdb88b719f/1403884215631/Dell-01.png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quantumwealth.com/wp-content/uploads/2012/09/Fotolia_44177691_XS.jpg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7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www.coderiddles.com/wp-content/uploads/2013/08/MVC.jpg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www.enasha.com/UserFiles/Image/Technology/organizing_computer.jpg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www.360logica.com/blog/wp-content/uploads/2015/04/software_tester.jpg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0"/>
              </a:rPr>
              <a:t>https://pbs.twimg.com/media/B_-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v2-tUwAA1vbp.png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Targeted Issues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30400"/>
            <a:ext cx="8595360" cy="4249737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Ottomation produces a lot of information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Inconvenience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information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Historical information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Abundance of logs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46" y="2529027"/>
            <a:ext cx="4197163" cy="30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9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4672" y="2194560"/>
            <a:ext cx="10607040" cy="176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pc="-50" dirty="0">
                <a:solidFill>
                  <a:srgbClr val="FFFFFF"/>
                </a:solidFill>
                <a:ea typeface="+mj-ea"/>
                <a:cs typeface="+mj-cs"/>
              </a:rPr>
              <a:t>How did we overcome these </a:t>
            </a:r>
            <a:r>
              <a:rPr lang="en-US" sz="4400" spc="-50" dirty="0" smtClean="0">
                <a:solidFill>
                  <a:srgbClr val="FFFFFF"/>
                </a:solidFill>
                <a:ea typeface="+mj-ea"/>
                <a:cs typeface="+mj-cs"/>
              </a:rPr>
              <a:t>conflicts?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 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2" y="2076226"/>
            <a:ext cx="4741133" cy="3454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61872" y="2076226"/>
            <a:ext cx="3517751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Project outline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261870" y="4292300"/>
            <a:ext cx="3517751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Basic outer layer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61871" y="3184263"/>
            <a:ext cx="3517751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Created logical outline</a:t>
            </a:r>
          </a:p>
        </p:txBody>
      </p:sp>
    </p:spTree>
    <p:extLst>
      <p:ext uri="{BB962C8B-B14F-4D97-AF65-F5344CB8AC3E}">
        <p14:creationId xmlns:p14="http://schemas.microsoft.com/office/powerpoint/2010/main" val="111444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0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 Two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76225"/>
            <a:ext cx="6659490" cy="41039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47934" y="2076225"/>
            <a:ext cx="3256878" cy="868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Built from the inside out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47934" y="3329809"/>
            <a:ext cx="3256878" cy="868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Basic structure</a:t>
            </a:r>
          </a:p>
        </p:txBody>
      </p:sp>
    </p:spTree>
    <p:extLst>
      <p:ext uri="{BB962C8B-B14F-4D97-AF65-F5344CB8AC3E}">
        <p14:creationId xmlns:p14="http://schemas.microsoft.com/office/powerpoint/2010/main" val="86862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5664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 Three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596572"/>
            <a:ext cx="9692640" cy="46300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2584" y="3563685"/>
            <a:ext cx="2725782" cy="97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Simple design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108192" y="3563685"/>
            <a:ext cx="3863788" cy="97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Easy to navigate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989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 Four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29" y="1912245"/>
            <a:ext cx="5018848" cy="4122951"/>
          </a:xfrm>
          <a:prstGeom prst="rect">
            <a:avLst/>
          </a:prstGeom>
        </p:spPr>
      </p:pic>
      <p:graphicFrame>
        <p:nvGraphicFramePr>
          <p:cNvPr id="11" name="Diagram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639834"/>
              </p:ext>
            </p:extLst>
          </p:nvPr>
        </p:nvGraphicFramePr>
        <p:xfrm>
          <a:off x="-427808" y="1871083"/>
          <a:ext cx="6306094" cy="4205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52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16720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 Five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2237815"/>
            <a:ext cx="3966881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Final Implementation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400800" y="3752496"/>
            <a:ext cx="3966881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Last minute fixes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76083"/>
            <a:ext cx="3943350" cy="3552825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 rot="229517">
            <a:off x="3151992" y="1699819"/>
            <a:ext cx="1839557" cy="1075989"/>
          </a:xfrm>
          <a:prstGeom prst="cloudCallout">
            <a:avLst>
              <a:gd name="adj1" fmla="val -27211"/>
              <a:gd name="adj2" fmla="val 792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 WORKS!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9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0" animBg="1"/>
      <p:bldP spid="8" grpId="1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16720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Live Demo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" r="9738" b="3185"/>
          <a:stretch/>
        </p:blipFill>
        <p:spPr>
          <a:xfrm>
            <a:off x="1403873" y="2063341"/>
            <a:ext cx="356616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1933</TotalTime>
  <Words>1033</Words>
  <Application>Microsoft Office PowerPoint</Application>
  <PresentationFormat>Widescreen</PresentationFormat>
  <Paragraphs>136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Century Schoolbook</vt:lpstr>
      <vt:lpstr>Arial</vt:lpstr>
      <vt:lpstr>Calibri</vt:lpstr>
      <vt:lpstr>museo sans for dell</vt:lpstr>
      <vt:lpstr>That's Font Folks!</vt:lpstr>
      <vt:lpstr>Wingdings 2</vt:lpstr>
      <vt:lpstr>View</vt:lpstr>
      <vt:lpstr>Otto Summary</vt:lpstr>
      <vt:lpstr>Targeted Issues</vt:lpstr>
      <vt:lpstr>PowerPoint Presentation</vt:lpstr>
      <vt:lpstr>Step One</vt:lpstr>
      <vt:lpstr>Step Two</vt:lpstr>
      <vt:lpstr>Step Three</vt:lpstr>
      <vt:lpstr>Step Four</vt:lpstr>
      <vt:lpstr>Step Five</vt:lpstr>
      <vt:lpstr>Live Demo</vt:lpstr>
      <vt:lpstr>PowerPoint Presentation</vt:lpstr>
      <vt:lpstr>Picture References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Otto Summary</dc:title>
  <dc:creator>Gauthier, Justin</dc:creator>
  <cp:keywords>Internal Use</cp:keywords>
  <cp:lastModifiedBy>Gauthier, Justin</cp:lastModifiedBy>
  <cp:revision>88</cp:revision>
  <dcterms:created xsi:type="dcterms:W3CDTF">2015-07-27T14:41:36Z</dcterms:created>
  <dcterms:modified xsi:type="dcterms:W3CDTF">2015-08-11T14:10:53Z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22591028-4ae8-4916-b49e-f79fda2e129c</vt:lpwstr>
  </property>
  <property fmtid="{D5CDD505-2E9C-101B-9397-08002B2CF9AE}" pid="3" name="DellClassification">
    <vt:lpwstr>Internal Use</vt:lpwstr>
  </property>
  <property fmtid="{D5CDD505-2E9C-101B-9397-08002B2CF9AE}" pid="4" name="DellSubLabels">
    <vt:lpwstr/>
  </property>
  <property fmtid="{D5CDD505-2E9C-101B-9397-08002B2CF9AE}" pid="5" name="DellVisual Markings (PPT)">
    <vt:lpwstr>Classification Footer</vt:lpwstr>
  </property>
  <property fmtid="{D5CDD505-2E9C-101B-9397-08002B2CF9AE}" pid="6" name="titusconfig">
    <vt:lpwstr>1.3AMER</vt:lpwstr>
  </property>
</Properties>
</file>