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12000"/>
              <a:buNone/>
              <a:defRPr sz="12000">
                <a:solidFill>
                  <a:schemeClr val="dk2"/>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5" name="Shape 15"/>
        <p:cNvGrpSpPr/>
        <p:nvPr/>
      </p:nvGrpSpPr>
      <p:grpSpPr>
        <a:xfrm>
          <a:off x="0" y="0"/>
          <a:ext cx="0" cy="0"/>
          <a:chOff x="0" y="0"/>
          <a:chExt cx="0" cy="0"/>
        </a:xfrm>
      </p:grpSpPr>
      <p:sp>
        <p:nvSpPr>
          <p:cNvPr id="16" name="Google Shape;16;p3"/>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19" name="Google Shape;19;p3"/>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0" name="Google Shape;20;p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4"/>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23" name="Google Shape;23;p4"/>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5"/>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6"/>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7"/>
          <p:cNvSpPr txBox="1"/>
          <p:nvPr>
            <p:ph type="title"/>
          </p:nvPr>
        </p:nvSpPr>
        <p:spPr>
          <a:xfrm>
            <a:off x="226078" y="357800"/>
            <a:ext cx="2808000" cy="953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chemeClr val="lt1"/>
              </a:buClr>
              <a:buSzPts val="1200"/>
              <a:buChar char="●"/>
              <a:defRPr sz="1200">
                <a:solidFill>
                  <a:schemeClr val="lt1"/>
                </a:solidFill>
              </a:defRPr>
            </a:lvl1pPr>
            <a:lvl2pPr indent="-304800" lvl="1" marL="914400" algn="l">
              <a:lnSpc>
                <a:spcPct val="115000"/>
              </a:lnSpc>
              <a:spcBef>
                <a:spcPts val="1600"/>
              </a:spcBef>
              <a:spcAft>
                <a:spcPts val="0"/>
              </a:spcAft>
              <a:buClr>
                <a:schemeClr val="lt1"/>
              </a:buClr>
              <a:buSzPts val="1200"/>
              <a:buChar char="○"/>
              <a:defRPr sz="1200">
                <a:solidFill>
                  <a:schemeClr val="lt1"/>
                </a:solidFill>
              </a:defRPr>
            </a:lvl2pPr>
            <a:lvl3pPr indent="-304800" lvl="2" marL="1371600" algn="l">
              <a:lnSpc>
                <a:spcPct val="115000"/>
              </a:lnSpc>
              <a:spcBef>
                <a:spcPts val="1600"/>
              </a:spcBef>
              <a:spcAft>
                <a:spcPts val="0"/>
              </a:spcAft>
              <a:buClr>
                <a:schemeClr val="lt1"/>
              </a:buClr>
              <a:buSzPts val="1200"/>
              <a:buChar char="■"/>
              <a:defRPr sz="1200">
                <a:solidFill>
                  <a:schemeClr val="lt1"/>
                </a:solidFill>
              </a:defRPr>
            </a:lvl3pPr>
            <a:lvl4pPr indent="-304800" lvl="3" marL="1828800" algn="l">
              <a:lnSpc>
                <a:spcPct val="115000"/>
              </a:lnSpc>
              <a:spcBef>
                <a:spcPts val="1600"/>
              </a:spcBef>
              <a:spcAft>
                <a:spcPts val="0"/>
              </a:spcAft>
              <a:buClr>
                <a:schemeClr val="lt1"/>
              </a:buClr>
              <a:buSzPts val="1200"/>
              <a:buChar char="●"/>
              <a:defRPr sz="1200">
                <a:solidFill>
                  <a:schemeClr val="lt1"/>
                </a:solidFill>
              </a:defRPr>
            </a:lvl4pPr>
            <a:lvl5pPr indent="-304800" lvl="4" marL="2286000" algn="l">
              <a:lnSpc>
                <a:spcPct val="115000"/>
              </a:lnSpc>
              <a:spcBef>
                <a:spcPts val="1600"/>
              </a:spcBef>
              <a:spcAft>
                <a:spcPts val="0"/>
              </a:spcAft>
              <a:buClr>
                <a:schemeClr val="lt1"/>
              </a:buClr>
              <a:buSzPts val="1200"/>
              <a:buChar char="○"/>
              <a:defRPr sz="1200">
                <a:solidFill>
                  <a:schemeClr val="lt1"/>
                </a:solidFill>
              </a:defRPr>
            </a:lvl5pPr>
            <a:lvl6pPr indent="-304800" lvl="5" marL="2743200" algn="l">
              <a:lnSpc>
                <a:spcPct val="115000"/>
              </a:lnSpc>
              <a:spcBef>
                <a:spcPts val="1600"/>
              </a:spcBef>
              <a:spcAft>
                <a:spcPts val="0"/>
              </a:spcAft>
              <a:buClr>
                <a:schemeClr val="lt1"/>
              </a:buClr>
              <a:buSzPts val="1200"/>
              <a:buChar char="■"/>
              <a:defRPr sz="1200">
                <a:solidFill>
                  <a:schemeClr val="lt1"/>
                </a:solidFill>
              </a:defRPr>
            </a:lvl6pPr>
            <a:lvl7pPr indent="-304800" lvl="6" marL="3200400" algn="l">
              <a:lnSpc>
                <a:spcPct val="115000"/>
              </a:lnSpc>
              <a:spcBef>
                <a:spcPts val="1600"/>
              </a:spcBef>
              <a:spcAft>
                <a:spcPts val="0"/>
              </a:spcAft>
              <a:buClr>
                <a:schemeClr val="lt1"/>
              </a:buClr>
              <a:buSzPts val="1200"/>
              <a:buChar char="●"/>
              <a:defRPr sz="1200">
                <a:solidFill>
                  <a:schemeClr val="lt1"/>
                </a:solidFill>
              </a:defRPr>
            </a:lvl7pPr>
            <a:lvl8pPr indent="-304800" lvl="7" marL="3657600" algn="l">
              <a:lnSpc>
                <a:spcPct val="115000"/>
              </a:lnSpc>
              <a:spcBef>
                <a:spcPts val="1600"/>
              </a:spcBef>
              <a:spcAft>
                <a:spcPts val="0"/>
              </a:spcAft>
              <a:buClr>
                <a:schemeClr val="lt1"/>
              </a:buClr>
              <a:buSzPts val="1200"/>
              <a:buChar char="○"/>
              <a:defRPr sz="1200">
                <a:solidFill>
                  <a:schemeClr val="lt1"/>
                </a:solidFill>
              </a:defRPr>
            </a:lvl8pPr>
            <a:lvl9pPr indent="-304800" lvl="8" marL="4114800" algn="l">
              <a:lnSpc>
                <a:spcPct val="115000"/>
              </a:lnSpc>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4200"/>
              <a:buNone/>
              <a:defRPr sz="4200">
                <a:solidFill>
                  <a:schemeClr val="dk2"/>
                </a:solidFill>
              </a:defRPr>
            </a:lvl1pPr>
            <a:lvl2pPr lvl="1" algn="ctr">
              <a:lnSpc>
                <a:spcPct val="100000"/>
              </a:lnSpc>
              <a:spcBef>
                <a:spcPts val="0"/>
              </a:spcBef>
              <a:spcAft>
                <a:spcPts val="0"/>
              </a:spcAft>
              <a:buClr>
                <a:schemeClr val="dk2"/>
              </a:buClr>
              <a:buSzPts val="4200"/>
              <a:buNone/>
              <a:defRPr sz="4200">
                <a:solidFill>
                  <a:schemeClr val="dk2"/>
                </a:solidFill>
              </a:defRPr>
            </a:lvl2pPr>
            <a:lvl3pPr lvl="2" algn="ctr">
              <a:lnSpc>
                <a:spcPct val="100000"/>
              </a:lnSpc>
              <a:spcBef>
                <a:spcPts val="0"/>
              </a:spcBef>
              <a:spcAft>
                <a:spcPts val="0"/>
              </a:spcAft>
              <a:buClr>
                <a:schemeClr val="dk2"/>
              </a:buClr>
              <a:buSzPts val="4200"/>
              <a:buNone/>
              <a:defRPr sz="4200">
                <a:solidFill>
                  <a:schemeClr val="dk2"/>
                </a:solidFill>
              </a:defRPr>
            </a:lvl3pPr>
            <a:lvl4pPr lvl="3" algn="ctr">
              <a:lnSpc>
                <a:spcPct val="100000"/>
              </a:lnSpc>
              <a:spcBef>
                <a:spcPts val="0"/>
              </a:spcBef>
              <a:spcAft>
                <a:spcPts val="0"/>
              </a:spcAft>
              <a:buClr>
                <a:schemeClr val="dk2"/>
              </a:buClr>
              <a:buSzPts val="4200"/>
              <a:buNone/>
              <a:defRPr sz="4200">
                <a:solidFill>
                  <a:schemeClr val="dk2"/>
                </a:solidFill>
              </a:defRPr>
            </a:lvl4pPr>
            <a:lvl5pPr lvl="4" algn="ctr">
              <a:lnSpc>
                <a:spcPct val="100000"/>
              </a:lnSpc>
              <a:spcBef>
                <a:spcPts val="0"/>
              </a:spcBef>
              <a:spcAft>
                <a:spcPts val="0"/>
              </a:spcAft>
              <a:buClr>
                <a:schemeClr val="dk2"/>
              </a:buClr>
              <a:buSzPts val="4200"/>
              <a:buNone/>
              <a:defRPr sz="4200">
                <a:solidFill>
                  <a:schemeClr val="dk2"/>
                </a:solidFill>
              </a:defRPr>
            </a:lvl5pPr>
            <a:lvl6pPr lvl="5" algn="ctr">
              <a:lnSpc>
                <a:spcPct val="100000"/>
              </a:lnSpc>
              <a:spcBef>
                <a:spcPts val="0"/>
              </a:spcBef>
              <a:spcAft>
                <a:spcPts val="0"/>
              </a:spcAft>
              <a:buClr>
                <a:schemeClr val="dk2"/>
              </a:buClr>
              <a:buSzPts val="4200"/>
              <a:buNone/>
              <a:defRPr sz="4200">
                <a:solidFill>
                  <a:schemeClr val="dk2"/>
                </a:solidFill>
              </a:defRPr>
            </a:lvl6pPr>
            <a:lvl7pPr lvl="6" algn="ctr">
              <a:lnSpc>
                <a:spcPct val="100000"/>
              </a:lnSpc>
              <a:spcBef>
                <a:spcPts val="0"/>
              </a:spcBef>
              <a:spcAft>
                <a:spcPts val="0"/>
              </a:spcAft>
              <a:buClr>
                <a:schemeClr val="dk2"/>
              </a:buClr>
              <a:buSzPts val="4200"/>
              <a:buNone/>
              <a:defRPr sz="4200">
                <a:solidFill>
                  <a:schemeClr val="dk2"/>
                </a:solidFill>
              </a:defRPr>
            </a:lvl7pPr>
            <a:lvl8pPr lvl="7" algn="ctr">
              <a:lnSpc>
                <a:spcPct val="100000"/>
              </a:lnSpc>
              <a:spcBef>
                <a:spcPts val="0"/>
              </a:spcBef>
              <a:spcAft>
                <a:spcPts val="0"/>
              </a:spcAft>
              <a:buClr>
                <a:schemeClr val="dk2"/>
              </a:buClr>
              <a:buSzPts val="4200"/>
              <a:buNone/>
              <a:defRPr sz="4200">
                <a:solidFill>
                  <a:schemeClr val="dk2"/>
                </a:solidFill>
              </a:defRPr>
            </a:lvl8pPr>
            <a:lvl9pPr lvl="8" algn="ctr">
              <a:lnSpc>
                <a:spcPct val="100000"/>
              </a:lnSpc>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0"/>
          <p:cNvSpPr txBox="1"/>
          <p:nvPr>
            <p:ph idx="1" type="body"/>
          </p:nvPr>
        </p:nvSpPr>
        <p:spPr>
          <a:xfrm>
            <a:off x="57150" y="4696825"/>
            <a:ext cx="8382000" cy="4467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2"/>
              </a:buClr>
              <a:buSzPts val="1800"/>
              <a:buFont typeface="Roboto"/>
              <a:buChar char="●"/>
              <a:defRPr b="0" i="0" sz="1800" u="none" cap="none" strike="noStrike">
                <a:solidFill>
                  <a:schemeClr val="lt2"/>
                </a:solidFill>
                <a:latin typeface="Roboto"/>
                <a:ea typeface="Roboto"/>
                <a:cs typeface="Roboto"/>
                <a:sym typeface="Roboto"/>
              </a:defRPr>
            </a:lvl1pPr>
            <a:lvl2pPr indent="-317500" lvl="1" marL="914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lt2"/>
              </a:buClr>
              <a:buSzPts val="1400"/>
              <a:buFont typeface="Roboto"/>
              <a:buChar char="■"/>
              <a:defRPr b="0" i="0" sz="1400" u="none" cap="none" strike="noStrike">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3"/>
          <p:cNvSpPr txBox="1"/>
          <p:nvPr>
            <p:ph type="ctrTitle"/>
          </p:nvPr>
        </p:nvSpPr>
        <p:spPr>
          <a:xfrm>
            <a:off x="433683" y="734400"/>
            <a:ext cx="8520600" cy="205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sz="4000"/>
              <a:t>Free and Open Source Software</a:t>
            </a:r>
            <a:endParaRPr sz="4000"/>
          </a:p>
        </p:txBody>
      </p:sp>
      <p:sp>
        <p:nvSpPr>
          <p:cNvPr id="68" name="Google Shape;68;p13"/>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sz="3600"/>
              <a:t>Mircroproject</a:t>
            </a:r>
            <a:endParaRPr sz="3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Output</a:t>
            </a:r>
            <a:endParaRPr/>
          </a:p>
          <a:p>
            <a:pPr indent="0" lvl="0" marL="0" rtl="0" algn="l">
              <a:lnSpc>
                <a:spcPct val="100000"/>
              </a:lnSpc>
              <a:spcBef>
                <a:spcPts val="0"/>
              </a:spcBef>
              <a:spcAft>
                <a:spcPts val="0"/>
              </a:spcAft>
              <a:buSzPts val="3200"/>
              <a:buNone/>
            </a:pPr>
            <a:r>
              <a:t/>
            </a:r>
            <a:endParaRPr/>
          </a:p>
        </p:txBody>
      </p:sp>
      <p:sp>
        <p:nvSpPr>
          <p:cNvPr id="122" name="Google Shape;122;p22"/>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123" name="Google Shape;123;p22"/>
          <p:cNvPicPr preferRelativeResize="0"/>
          <p:nvPr/>
        </p:nvPicPr>
        <p:blipFill rotWithShape="1">
          <a:blip r:embed="rId3">
            <a:alphaModFix/>
          </a:blip>
          <a:srcRect b="0" l="0" r="0" t="0"/>
          <a:stretch/>
        </p:blipFill>
        <p:spPr>
          <a:xfrm>
            <a:off x="576000" y="1111825"/>
            <a:ext cx="6948077" cy="34163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Conclusion</a:t>
            </a:r>
            <a:endParaRPr/>
          </a:p>
        </p:txBody>
      </p:sp>
      <p:sp>
        <p:nvSpPr>
          <p:cNvPr id="129" name="Google Shape;129;p23"/>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Developed an application using PyQt4 that displays network statistics information in human readable form.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Team Members</a:t>
            </a:r>
            <a:endParaRPr/>
          </a:p>
        </p:txBody>
      </p:sp>
      <p:sp>
        <p:nvSpPr>
          <p:cNvPr id="74" name="Google Shape;74;p14"/>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Gautham S		-	S4 CSA 49</a:t>
            </a:r>
            <a:endParaRPr/>
          </a:p>
          <a:p>
            <a:pPr indent="0" lvl="0" marL="0" rtl="0" algn="l">
              <a:lnSpc>
                <a:spcPct val="115000"/>
              </a:lnSpc>
              <a:spcBef>
                <a:spcPts val="1600"/>
              </a:spcBef>
              <a:spcAft>
                <a:spcPts val="0"/>
              </a:spcAft>
              <a:buSzPts val="1800"/>
              <a:buNone/>
            </a:pPr>
            <a:r>
              <a:rPr lang="en"/>
              <a:t>Gokul Raj		-	S4 CSA 50</a:t>
            </a:r>
            <a:endParaRPr/>
          </a:p>
          <a:p>
            <a:pPr indent="0" lvl="0" marL="0" rtl="0" algn="l">
              <a:lnSpc>
                <a:spcPct val="115000"/>
              </a:lnSpc>
              <a:spcBef>
                <a:spcPts val="1600"/>
              </a:spcBef>
              <a:spcAft>
                <a:spcPts val="0"/>
              </a:spcAft>
              <a:buSzPts val="1800"/>
              <a:buNone/>
            </a:pPr>
            <a:r>
              <a:rPr lang="en"/>
              <a:t>Gopika V		-	S4 CSA 51</a:t>
            </a:r>
            <a:endParaRPr/>
          </a:p>
          <a:p>
            <a:pPr indent="0" lvl="0" marL="0" rtl="0" algn="l">
              <a:lnSpc>
                <a:spcPct val="115000"/>
              </a:lnSpc>
              <a:spcBef>
                <a:spcPts val="1600"/>
              </a:spcBef>
              <a:spcAft>
                <a:spcPts val="1600"/>
              </a:spcAft>
              <a:buSzPts val="1800"/>
              <a:buNone/>
            </a:pPr>
            <a:r>
              <a:rPr lang="en"/>
              <a:t>Gracemol Joy	-	S4 CSA 52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Introduction</a:t>
            </a:r>
            <a:endParaRPr/>
          </a:p>
        </p:txBody>
      </p:sp>
      <p:sp>
        <p:nvSpPr>
          <p:cNvPr id="80" name="Google Shape;80;p15"/>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The application displays network statistics information in human readable form.This is achieved through the cat /proc/net/netstat command in Linux.</a:t>
            </a:r>
            <a:endParaRPr/>
          </a:p>
          <a:p>
            <a:pPr indent="0" lvl="0" marL="0" rtl="0" algn="l">
              <a:lnSpc>
                <a:spcPct val="115000"/>
              </a:lnSpc>
              <a:spcBef>
                <a:spcPts val="1600"/>
              </a:spcBef>
              <a:spcAft>
                <a:spcPts val="0"/>
              </a:spcAft>
              <a:buSzPts val="1800"/>
              <a:buNone/>
            </a:pPr>
            <a:r>
              <a:rPr lang="en"/>
              <a:t>The application was made using PyQt4. The program uses several widgets to accomplish the task,namely:</a:t>
            </a:r>
            <a:endParaRPr/>
          </a:p>
          <a:p>
            <a:pPr indent="-342900" lvl="0" marL="457200" rtl="0" algn="l">
              <a:lnSpc>
                <a:spcPct val="115000"/>
              </a:lnSpc>
              <a:spcBef>
                <a:spcPts val="1600"/>
              </a:spcBef>
              <a:spcAft>
                <a:spcPts val="0"/>
              </a:spcAft>
              <a:buSzPts val="1800"/>
              <a:buChar char="●"/>
            </a:pPr>
            <a:r>
              <a:rPr lang="en"/>
              <a:t>A label which contains a statement</a:t>
            </a:r>
            <a:endParaRPr/>
          </a:p>
          <a:p>
            <a:pPr indent="-342900" lvl="0" marL="457200" rtl="0" algn="l">
              <a:lnSpc>
                <a:spcPct val="115000"/>
              </a:lnSpc>
              <a:spcBef>
                <a:spcPts val="0"/>
              </a:spcBef>
              <a:spcAft>
                <a:spcPts val="0"/>
              </a:spcAft>
              <a:buSzPts val="1800"/>
              <a:buChar char="●"/>
            </a:pPr>
            <a:r>
              <a:rPr lang="en"/>
              <a:t>Two push buttons</a:t>
            </a:r>
            <a:endParaRPr/>
          </a:p>
          <a:p>
            <a:pPr indent="-342900" lvl="0" marL="457200" rtl="0" algn="l">
              <a:lnSpc>
                <a:spcPct val="115000"/>
              </a:lnSpc>
              <a:spcBef>
                <a:spcPts val="0"/>
              </a:spcBef>
              <a:spcAft>
                <a:spcPts val="0"/>
              </a:spcAft>
              <a:buSzPts val="1800"/>
              <a:buChar char="●"/>
            </a:pPr>
            <a:r>
              <a:rPr lang="en"/>
              <a:t>A text edit</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Program Code</a:t>
            </a:r>
            <a:endParaRPr/>
          </a:p>
        </p:txBody>
      </p:sp>
      <p:sp>
        <p:nvSpPr>
          <p:cNvPr id="86" name="Google Shape;86;p16"/>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i</a:t>
            </a:r>
            <a:r>
              <a:rPr lang="en"/>
              <a:t>mport os</a:t>
            </a:r>
            <a:endParaRPr/>
          </a:p>
          <a:p>
            <a:pPr indent="0" lvl="0" marL="0" rtl="0" algn="l">
              <a:lnSpc>
                <a:spcPct val="115000"/>
              </a:lnSpc>
              <a:spcBef>
                <a:spcPts val="0"/>
              </a:spcBef>
              <a:spcAft>
                <a:spcPts val="0"/>
              </a:spcAft>
              <a:buNone/>
            </a:pPr>
            <a:r>
              <a:rPr lang="en"/>
              <a:t>import sys</a:t>
            </a:r>
            <a:endParaRPr/>
          </a:p>
          <a:p>
            <a:pPr indent="0" lvl="0" marL="0" rtl="0" algn="l">
              <a:lnSpc>
                <a:spcPct val="115000"/>
              </a:lnSpc>
              <a:spcBef>
                <a:spcPts val="0"/>
              </a:spcBef>
              <a:spcAft>
                <a:spcPts val="0"/>
              </a:spcAft>
              <a:buNone/>
            </a:pPr>
            <a:r>
              <a:rPr lang="en"/>
              <a:t>from PyQt4.QtCore import *</a:t>
            </a:r>
            <a:endParaRPr/>
          </a:p>
          <a:p>
            <a:pPr indent="0" lvl="0" marL="0" rtl="0" algn="l">
              <a:lnSpc>
                <a:spcPct val="115000"/>
              </a:lnSpc>
              <a:spcBef>
                <a:spcPts val="0"/>
              </a:spcBef>
              <a:spcAft>
                <a:spcPts val="0"/>
              </a:spcAft>
              <a:buNone/>
            </a:pPr>
            <a:r>
              <a:rPr lang="en"/>
              <a:t>from PyQt4.QtGui import *</a:t>
            </a:r>
            <a:endParaRPr/>
          </a:p>
          <a:p>
            <a:pPr indent="0" lvl="0" marL="0" rtl="0" algn="l">
              <a:lnSpc>
                <a:spcPct val="115000"/>
              </a:lnSpc>
              <a:spcBef>
                <a:spcPts val="0"/>
              </a:spcBef>
              <a:spcAft>
                <a:spcPts val="0"/>
              </a:spcAft>
              <a:buNone/>
            </a:pPr>
            <a:r>
              <a:rPr lang="en"/>
              <a:t> </a:t>
            </a:r>
            <a:endParaRPr/>
          </a:p>
          <a:p>
            <a:pPr indent="0" lvl="0" marL="0" rtl="0" algn="l">
              <a:lnSpc>
                <a:spcPct val="115000"/>
              </a:lnSpc>
              <a:spcBef>
                <a:spcPts val="0"/>
              </a:spcBef>
              <a:spcAft>
                <a:spcPts val="0"/>
              </a:spcAft>
              <a:buNone/>
            </a:pPr>
            <a:r>
              <a:rPr lang="en"/>
              <a:t>def main():</a:t>
            </a:r>
            <a:endParaRPr/>
          </a:p>
          <a:p>
            <a:pPr indent="0" lvl="0" marL="0" rtl="0" algn="l">
              <a:lnSpc>
                <a:spcPct val="115000"/>
              </a:lnSpc>
              <a:spcBef>
                <a:spcPts val="0"/>
              </a:spcBef>
              <a:spcAft>
                <a:spcPts val="0"/>
              </a:spcAft>
              <a:buNone/>
            </a:pPr>
            <a:r>
              <a:rPr lang="en"/>
              <a:t>	app = QApplication(sys.argv)</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1600"/>
              </a:spcBef>
              <a:spcAft>
                <a:spcPts val="1600"/>
              </a:spcAft>
              <a:buSzPts val="1800"/>
              <a:buNone/>
            </a:pPr>
            <a:r>
              <a:rPr lang="en"/>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t/>
            </a:r>
            <a:endParaRPr/>
          </a:p>
        </p:txBody>
      </p:sp>
      <p:sp>
        <p:nvSpPr>
          <p:cNvPr id="92" name="Google Shape;92;p17"/>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 </a:t>
            </a:r>
            <a:r>
              <a:rPr lang="en"/>
              <a:t>w = MyWindow()</a:t>
            </a:r>
            <a:endParaRPr/>
          </a:p>
          <a:p>
            <a:pPr indent="0" lvl="0" marL="0" rtl="0" algn="l">
              <a:lnSpc>
                <a:spcPct val="115000"/>
              </a:lnSpc>
              <a:spcBef>
                <a:spcPts val="0"/>
              </a:spcBef>
              <a:spcAft>
                <a:spcPts val="0"/>
              </a:spcAft>
              <a:buNone/>
            </a:pPr>
            <a:r>
              <a:rPr lang="en"/>
              <a:t>	w.setWindowTitle("Network Statistics")</a:t>
            </a:r>
            <a:endParaRPr/>
          </a:p>
          <a:p>
            <a:pPr indent="0" lvl="0" marL="0" rtl="0" algn="l">
              <a:lnSpc>
                <a:spcPct val="115000"/>
              </a:lnSpc>
              <a:spcBef>
                <a:spcPts val="0"/>
              </a:spcBef>
              <a:spcAft>
                <a:spcPts val="0"/>
              </a:spcAft>
              <a:buNone/>
            </a:pPr>
            <a:r>
              <a:rPr lang="en"/>
              <a:t>	w.setGeometry(720,320,500,500)</a:t>
            </a:r>
            <a:endParaRPr/>
          </a:p>
          <a:p>
            <a:pPr indent="0" lvl="0" marL="0" rtl="0" algn="l">
              <a:lnSpc>
                <a:spcPct val="115000"/>
              </a:lnSpc>
              <a:spcBef>
                <a:spcPts val="0"/>
              </a:spcBef>
              <a:spcAft>
                <a:spcPts val="0"/>
              </a:spcAft>
              <a:buNone/>
            </a:pPr>
            <a:r>
              <a:rPr lang="en"/>
              <a:t>	w.show()</a:t>
            </a:r>
            <a:endParaRPr/>
          </a:p>
          <a:p>
            <a:pPr indent="0" lvl="0" marL="0" rtl="0" algn="l">
              <a:lnSpc>
                <a:spcPct val="115000"/>
              </a:lnSpc>
              <a:spcBef>
                <a:spcPts val="0"/>
              </a:spcBef>
              <a:spcAft>
                <a:spcPts val="0"/>
              </a:spcAft>
              <a:buNone/>
            </a:pPr>
            <a:r>
              <a:rPr lang="en"/>
              <a:t>	sys.exit(app.exec_())</a:t>
            </a:r>
            <a:endParaRPr/>
          </a:p>
          <a:p>
            <a:pPr indent="0" lvl="0" marL="0" rtl="0" algn="l">
              <a:lnSpc>
                <a:spcPct val="115000"/>
              </a:lnSpc>
              <a:spcBef>
                <a:spcPts val="0"/>
              </a:spcBef>
              <a:spcAft>
                <a:spcPts val="0"/>
              </a:spcAft>
              <a:buNone/>
            </a:pPr>
            <a:r>
              <a:rPr lang="en"/>
              <a:t> </a:t>
            </a:r>
            <a:endParaRPr/>
          </a:p>
          <a:p>
            <a:pPr indent="0" lvl="0" marL="0" rtl="0" algn="l">
              <a:lnSpc>
                <a:spcPct val="115000"/>
              </a:lnSpc>
              <a:spcBef>
                <a:spcPts val="0"/>
              </a:spcBef>
              <a:spcAft>
                <a:spcPts val="0"/>
              </a:spcAft>
              <a:buNone/>
            </a:pPr>
            <a:r>
              <a:rPr lang="en"/>
              <a:t>class MyWindow(QWidget):</a:t>
            </a:r>
            <a:endParaRPr/>
          </a:p>
          <a:p>
            <a:pPr indent="0" lvl="0" marL="0" rtl="0" algn="l">
              <a:lnSpc>
                <a:spcPct val="115000"/>
              </a:lnSpc>
              <a:spcBef>
                <a:spcPts val="0"/>
              </a:spcBef>
              <a:spcAft>
                <a:spcPts val="0"/>
              </a:spcAft>
              <a:buNone/>
            </a:pPr>
            <a:r>
              <a:rPr lang="en"/>
              <a:t>	def __init__(self, *args):</a:t>
            </a:r>
            <a:endParaRPr/>
          </a:p>
          <a:p>
            <a:pPr indent="0" lvl="0" marL="0" rtl="0" algn="l">
              <a:lnSpc>
                <a:spcPct val="115000"/>
              </a:lnSpc>
              <a:spcBef>
                <a:spcPts val="0"/>
              </a:spcBef>
              <a:spcAft>
                <a:spcPts val="0"/>
              </a:spcAft>
              <a:buNone/>
            </a:pPr>
            <a:r>
              <a:rPr lang="en"/>
              <a:t>    	QWidget.__init__(self, *args)</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1600"/>
              </a:spcBef>
              <a:spcAft>
                <a:spcPts val="0"/>
              </a:spcAft>
              <a:buClr>
                <a:schemeClr val="dk1"/>
              </a:buClr>
              <a:buSzPts val="1100"/>
              <a:buFont typeface="Arial"/>
              <a:buNone/>
            </a:pPr>
            <a:r>
              <a:rPr lang="en"/>
              <a:t> </a:t>
            </a:r>
            <a:endParaRPr/>
          </a:p>
          <a:p>
            <a:pPr indent="0" lvl="0" marL="0" rtl="0" algn="l">
              <a:lnSpc>
                <a:spcPct val="115000"/>
              </a:lnSpc>
              <a:spcBef>
                <a:spcPts val="1600"/>
              </a:spcBef>
              <a:spcAft>
                <a:spcPts val="0"/>
              </a:spcAft>
              <a:buClr>
                <a:schemeClr val="dk1"/>
              </a:buClr>
              <a:buSzPts val="1100"/>
              <a:buFont typeface="Arial"/>
              <a:buNone/>
            </a:pPr>
            <a:r>
              <a:rPr lang="en"/>
              <a:t> </a:t>
            </a:r>
            <a:endParaRPr/>
          </a:p>
          <a:p>
            <a:pPr indent="0" lvl="0" marL="0" rtl="0" algn="l">
              <a:lnSpc>
                <a:spcPct val="115000"/>
              </a:lnSpc>
              <a:spcBef>
                <a:spcPts val="1600"/>
              </a:spcBef>
              <a:spcAft>
                <a:spcPts val="1600"/>
              </a:spcAft>
              <a:buSzPts val="1800"/>
              <a:buNone/>
            </a:pPr>
            <a:r>
              <a:rPr lang="en"/>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8"/>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t/>
            </a:r>
            <a:endParaRPr/>
          </a:p>
        </p:txBody>
      </p:sp>
      <p:sp>
        <p:nvSpPr>
          <p:cNvPr id="98" name="Google Shape;98;p18"/>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600"/>
              </a:spcBef>
              <a:spcAft>
                <a:spcPts val="0"/>
              </a:spcAft>
              <a:buNone/>
            </a:pPr>
            <a:r>
              <a:rPr lang="en"/>
              <a:t>abel = QLabel(self.tr("Click Display to display the network statistics"))</a:t>
            </a:r>
            <a:endParaRPr/>
          </a:p>
          <a:p>
            <a:pPr indent="0" lvl="0" marL="0" rtl="0" algn="l">
              <a:lnSpc>
                <a:spcPct val="115000"/>
              </a:lnSpc>
              <a:spcBef>
                <a:spcPts val="1600"/>
              </a:spcBef>
              <a:spcAft>
                <a:spcPts val="0"/>
              </a:spcAft>
              <a:buNone/>
            </a:pPr>
            <a:r>
              <a:rPr lang="en"/>
              <a:t>    	self.le = QPushButton("Display")</a:t>
            </a:r>
            <a:endParaRPr/>
          </a:p>
          <a:p>
            <a:pPr indent="0" lvl="0" marL="0" rtl="0" algn="l">
              <a:lnSpc>
                <a:spcPct val="115000"/>
              </a:lnSpc>
              <a:spcBef>
                <a:spcPts val="1600"/>
              </a:spcBef>
              <a:spcAft>
                <a:spcPts val="0"/>
              </a:spcAft>
              <a:buNone/>
            </a:pPr>
            <a:r>
              <a:rPr lang="en"/>
              <a:t>    	self.te = QTextEdit()</a:t>
            </a:r>
            <a:endParaRPr/>
          </a:p>
          <a:p>
            <a:pPr indent="0" lvl="0" marL="0" rtl="0" algn="l">
              <a:lnSpc>
                <a:spcPct val="115000"/>
              </a:lnSpc>
              <a:spcBef>
                <a:spcPts val="1600"/>
              </a:spcBef>
              <a:spcAft>
                <a:spcPts val="0"/>
              </a:spcAft>
              <a:buNone/>
            </a:pPr>
            <a:r>
              <a:rPr lang="en"/>
              <a:t>    self.btn = QPushButton("Exit")</a:t>
            </a:r>
            <a:endParaRPr/>
          </a:p>
          <a:p>
            <a:pPr indent="0" lvl="0" marL="0" rtl="0" algn="l">
              <a:lnSpc>
                <a:spcPct val="115000"/>
              </a:lnSpc>
              <a:spcBef>
                <a:spcPts val="1600"/>
              </a:spcBef>
              <a:spcAft>
                <a:spcPts val="1600"/>
              </a:spcAft>
              <a:buSzPts val="1800"/>
              <a:buNone/>
            </a:pPr>
            <a:r>
              <a:rPr lang="en"/>
              <a:t>    	layout = QVBoxLayout(self)</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t/>
            </a:r>
            <a:endParaRPr/>
          </a:p>
        </p:txBody>
      </p:sp>
      <p:sp>
        <p:nvSpPr>
          <p:cNvPr id="104" name="Google Shape;104;p19"/>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	</a:t>
            </a:r>
            <a:r>
              <a:rPr lang="en"/>
              <a:t>layout.addWidget(label)</a:t>
            </a:r>
            <a:endParaRPr/>
          </a:p>
          <a:p>
            <a:pPr indent="0" lvl="0" marL="0" rtl="0" algn="l">
              <a:lnSpc>
                <a:spcPct val="115000"/>
              </a:lnSpc>
              <a:spcBef>
                <a:spcPts val="0"/>
              </a:spcBef>
              <a:spcAft>
                <a:spcPts val="0"/>
              </a:spcAft>
              <a:buNone/>
            </a:pPr>
            <a:r>
              <a:rPr lang="en"/>
              <a:t>    	layout.addWidget(self.le)</a:t>
            </a:r>
            <a:endParaRPr/>
          </a:p>
          <a:p>
            <a:pPr indent="0" lvl="0" marL="0" rtl="0" algn="l">
              <a:lnSpc>
                <a:spcPct val="115000"/>
              </a:lnSpc>
              <a:spcBef>
                <a:spcPts val="0"/>
              </a:spcBef>
              <a:spcAft>
                <a:spcPts val="0"/>
              </a:spcAft>
              <a:buNone/>
            </a:pPr>
            <a:r>
              <a:rPr lang="en"/>
              <a:t>    	layout.addWidget(self.te)</a:t>
            </a:r>
            <a:endParaRPr/>
          </a:p>
          <a:p>
            <a:pPr indent="0" lvl="0" marL="0" rtl="0" algn="l">
              <a:lnSpc>
                <a:spcPct val="115000"/>
              </a:lnSpc>
              <a:spcBef>
                <a:spcPts val="0"/>
              </a:spcBef>
              <a:spcAft>
                <a:spcPts val="0"/>
              </a:spcAft>
              <a:buNone/>
            </a:pPr>
            <a:r>
              <a:rPr lang="en"/>
              <a:t>    layout.addWidget(self.btn)</a:t>
            </a:r>
            <a:endParaRPr/>
          </a:p>
          <a:p>
            <a:pPr indent="0" lvl="0" marL="0" rtl="0" algn="l">
              <a:lnSpc>
                <a:spcPct val="115000"/>
              </a:lnSpc>
              <a:spcBef>
                <a:spcPts val="0"/>
              </a:spcBef>
              <a:spcAft>
                <a:spcPts val="0"/>
              </a:spcAft>
              <a:buNone/>
            </a:pPr>
            <a:r>
              <a:rPr lang="en"/>
              <a:t>    	self.setLayout(layout)</a:t>
            </a:r>
            <a:endParaRPr/>
          </a:p>
          <a:p>
            <a:pPr indent="0" lvl="0" marL="0" rtl="0" algn="l">
              <a:lnSpc>
                <a:spcPct val="115000"/>
              </a:lnSpc>
              <a:spcBef>
                <a:spcPts val="0"/>
              </a:spcBef>
              <a:spcAft>
                <a:spcPts val="0"/>
              </a:spcAft>
              <a:buSzPts val="1800"/>
              <a:buNone/>
            </a:pPr>
            <a:r>
              <a:rPr lang="en"/>
              <a:t>    self.le.clicked.connect(self.run_command)</a:t>
            </a:r>
            <a:endParaRPr/>
          </a:p>
          <a:p>
            <a:pPr indent="0" lvl="0" marL="0" rtl="0" algn="l">
              <a:lnSpc>
                <a:spcPct val="115000"/>
              </a:lnSpc>
              <a:spcBef>
                <a:spcPts val="0"/>
              </a:spcBef>
              <a:spcAft>
                <a:spcPts val="0"/>
              </a:spcAft>
              <a:buNone/>
            </a:pPr>
            <a:r>
              <a:rPr lang="en"/>
              <a:t>self.btn.clicked.connect(quit)</a:t>
            </a:r>
            <a:endParaRPr/>
          </a:p>
          <a:p>
            <a:pPr indent="0" lvl="0" marL="0" rtl="0" algn="l">
              <a:lnSpc>
                <a:spcPct val="115000"/>
              </a:lnSpc>
              <a:spcBef>
                <a:spcPts val="0"/>
              </a:spcBef>
              <a:spcAft>
                <a:spcPts val="0"/>
              </a:spcAft>
              <a:buNone/>
            </a:pPr>
            <a:r>
              <a:rPr lang="en"/>
              <a:t>    </a:t>
            </a:r>
            <a:endParaRPr/>
          </a:p>
          <a:p>
            <a:pPr indent="0" lvl="0" marL="0" rtl="0" algn="l">
              <a:lnSpc>
                <a:spcPct val="115000"/>
              </a:lnSpc>
              <a:spcBef>
                <a:spcPts val="0"/>
              </a:spcBef>
              <a:spcAft>
                <a:spcPts val="0"/>
              </a:spcAft>
              <a:buNone/>
            </a:pPr>
            <a:r>
              <a:rPr lang="en"/>
              <a:t>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SzPts val="1800"/>
              <a:buNone/>
            </a:pPr>
            <a:r>
              <a:rPr lang="en"/>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t/>
            </a:r>
            <a:endParaRPr/>
          </a:p>
        </p:txBody>
      </p:sp>
      <p:sp>
        <p:nvSpPr>
          <p:cNvPr id="110" name="Google Shape;110;p20"/>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    	</a:t>
            </a:r>
            <a:r>
              <a:rPr lang="en"/>
              <a:t>def run_command(self):</a:t>
            </a:r>
            <a:endParaRPr/>
          </a:p>
          <a:p>
            <a:pPr indent="0" lvl="0" marL="0" rtl="0" algn="l">
              <a:lnSpc>
                <a:spcPct val="115000"/>
              </a:lnSpc>
              <a:spcBef>
                <a:spcPts val="0"/>
              </a:spcBef>
              <a:spcAft>
                <a:spcPts val="0"/>
              </a:spcAft>
              <a:buNone/>
            </a:pPr>
            <a:r>
              <a:rPr lang="en"/>
              <a:t>    	cmd = '''cat /proc/net/netstat |awk '(f==0) { i=1; while ( i&lt;=NF) {n[i] = $i; i++ }; f=1;     next}(f==1){ i=2; while ( i&lt;=NF){ printf "%s = %d\\n", n[i], $i; i++}; f=0} ' '''</a:t>
            </a:r>
            <a:endParaRPr/>
          </a:p>
          <a:p>
            <a:pPr indent="0" lvl="0" marL="0" rtl="0" algn="l">
              <a:lnSpc>
                <a:spcPct val="115000"/>
              </a:lnSpc>
              <a:spcBef>
                <a:spcPts val="0"/>
              </a:spcBef>
              <a:spcAft>
                <a:spcPts val="0"/>
              </a:spcAft>
              <a:buNone/>
            </a:pPr>
            <a:r>
              <a:rPr lang="en"/>
              <a:t>    	stdouterr = os.popen4(cmd)[1].read()</a:t>
            </a:r>
            <a:endParaRPr/>
          </a:p>
          <a:p>
            <a:pPr indent="0" lvl="0" marL="0" rtl="0" algn="l">
              <a:lnSpc>
                <a:spcPct val="115000"/>
              </a:lnSpc>
              <a:spcBef>
                <a:spcPts val="0"/>
              </a:spcBef>
              <a:spcAft>
                <a:spcPts val="0"/>
              </a:spcAft>
              <a:buNone/>
            </a:pPr>
            <a:r>
              <a:rPr lang="en"/>
              <a:t>    	self.te.setText(stdouterr)</a:t>
            </a:r>
            <a:endParaRPr/>
          </a:p>
          <a:p>
            <a:pPr indent="0" lvl="0" marL="0" rtl="0" algn="l">
              <a:lnSpc>
                <a:spcPct val="115000"/>
              </a:lnSpc>
              <a:spcBef>
                <a:spcPts val="0"/>
              </a:spcBef>
              <a:spcAft>
                <a:spcPts val="0"/>
              </a:spcAft>
              <a:buNone/>
            </a:pPr>
            <a:r>
              <a:rPr lang="en"/>
              <a:t> </a:t>
            </a:r>
            <a:endParaRPr/>
          </a:p>
          <a:p>
            <a:pPr indent="0" lvl="0" marL="0" rtl="0" algn="l">
              <a:lnSpc>
                <a:spcPct val="115000"/>
              </a:lnSpc>
              <a:spcBef>
                <a:spcPts val="0"/>
              </a:spcBef>
              <a:spcAft>
                <a:spcPts val="0"/>
              </a:spcAft>
              <a:buNone/>
            </a:pPr>
            <a:r>
              <a:rPr lang="en"/>
              <a:t>if __name__ == "__main__":</a:t>
            </a:r>
            <a:endParaRPr/>
          </a:p>
          <a:p>
            <a:pPr indent="0" lvl="0" marL="0" rtl="0" algn="l">
              <a:lnSpc>
                <a:spcPct val="115000"/>
              </a:lnSpc>
              <a:spcBef>
                <a:spcPts val="0"/>
              </a:spcBef>
              <a:spcAft>
                <a:spcPts val="0"/>
              </a:spcAft>
              <a:buNone/>
            </a:pPr>
            <a:r>
              <a:rPr lang="en"/>
              <a:t>	main()</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Working</a:t>
            </a:r>
            <a:endParaRPr/>
          </a:p>
          <a:p>
            <a:pPr indent="0" lvl="0" marL="0" rtl="0" algn="l">
              <a:lnSpc>
                <a:spcPct val="100000"/>
              </a:lnSpc>
              <a:spcBef>
                <a:spcPts val="0"/>
              </a:spcBef>
              <a:spcAft>
                <a:spcPts val="0"/>
              </a:spcAft>
              <a:buSzPts val="3200"/>
              <a:buNone/>
            </a:pPr>
            <a:r>
              <a:t/>
            </a:r>
            <a:endParaRPr/>
          </a:p>
        </p:txBody>
      </p:sp>
      <p:sp>
        <p:nvSpPr>
          <p:cNvPr id="116" name="Google Shape;116;p2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The application has two buttons one to display and one to exit. Display displays the information upon clicking</a:t>
            </a:r>
            <a:endParaRPr/>
          </a:p>
          <a:p>
            <a:pPr indent="0" lvl="0" marL="0" rtl="0" algn="l">
              <a:lnSpc>
                <a:spcPct val="115000"/>
              </a:lnSpc>
              <a:spcBef>
                <a:spcPts val="0"/>
              </a:spcBef>
              <a:spcAft>
                <a:spcPts val="0"/>
              </a:spcAft>
              <a:buSzPts val="1800"/>
              <a:buNone/>
            </a:pPr>
            <a:r>
              <a:rPr lang="en"/>
              <a:t>Upon receiving the signal the program is made to run the run_command function, where the command for displaying network statistics is given. The awk command is used to display it in human readable form.The standard output of the command is displayed in the textedit box meaning the information is displayed in the textedit box. The exit button exits from the app.</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