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9"/>
  </p:handoutMasterIdLst>
  <p:sldIdLst>
    <p:sldId id="256" r:id="rId3"/>
    <p:sldId id="426" r:id="rId5"/>
    <p:sldId id="427" r:id="rId6"/>
    <p:sldId id="428" r:id="rId7"/>
    <p:sldId id="429" r:id="rId8"/>
    <p:sldId id="430" r:id="rId9"/>
    <p:sldId id="431" r:id="rId10"/>
    <p:sldId id="432" r:id="rId11"/>
    <p:sldId id="433" r:id="rId12"/>
    <p:sldId id="434" r:id="rId13"/>
    <p:sldId id="435" r:id="rId14"/>
    <p:sldId id="436" r:id="rId15"/>
    <p:sldId id="437" r:id="rId16"/>
    <p:sldId id="439" r:id="rId17"/>
    <p:sldId id="43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3969" autoAdjust="0"/>
  </p:normalViewPr>
  <p:slideViewPr>
    <p:cSldViewPr showGuides="1">
      <p:cViewPr varScale="1">
        <p:scale>
          <a:sx n="64" d="100"/>
          <a:sy n="64" d="100"/>
        </p:scale>
        <p:origin x="95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4199"/>
            <a:ext cx="9144000" cy="1655763"/>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67608" y="592088"/>
            <a:ext cx="7609140" cy="10081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0" name="Date Placeholder 2"/>
          <p:cNvSpPr>
            <a:spLocks noGrp="1"/>
          </p:cNvSpPr>
          <p:nvPr>
            <p:ph type="dt" sz="half" idx="11"/>
          </p:nvPr>
        </p:nvSpPr>
        <p:spPr>
          <a:xfrm>
            <a:off x="695400" y="6278770"/>
            <a:ext cx="1656183" cy="365125"/>
          </a:xfrm>
          <a:ln>
            <a:noFill/>
          </a:ln>
        </p:spPr>
        <p:txBody>
          <a:bodyPr/>
          <a:lstStyle>
            <a:lvl1pPr>
              <a:defRPr b="1">
                <a:solidFill>
                  <a:schemeClr val="bg1">
                    <a:lumMod val="50000"/>
                  </a:schemeClr>
                </a:solidFill>
              </a:defRPr>
            </a:lvl1pPr>
          </a:lstStyle>
          <a:p>
            <a:fld id="{EC9DE22D-2B9D-4A6E-96EB-4012D009999B}" type="datetime1">
              <a:rPr lang="en-IN" smtClean="0"/>
            </a:fld>
            <a:endParaRPr lang="en-US" dirty="0"/>
          </a:p>
        </p:txBody>
      </p:sp>
      <p:sp>
        <p:nvSpPr>
          <p:cNvPr id="11" name="Footer Placeholder 3"/>
          <p:cNvSpPr>
            <a:spLocks noGrp="1"/>
          </p:cNvSpPr>
          <p:nvPr>
            <p:ph type="ftr" sz="quarter" idx="12"/>
          </p:nvPr>
        </p:nvSpPr>
        <p:spPr>
          <a:xfrm>
            <a:off x="2567608" y="6278771"/>
            <a:ext cx="6912768" cy="365125"/>
          </a:xfrm>
          <a:ln>
            <a:noFill/>
          </a:ln>
        </p:spPr>
        <p:txBody>
          <a:bodyPr/>
          <a:lstStyle>
            <a:lvl1pPr>
              <a:defRPr b="1">
                <a:solidFill>
                  <a:schemeClr val="bg1">
                    <a:lumMod val="50000"/>
                  </a:schemeClr>
                </a:solidFill>
              </a:defRPr>
            </a:lvl1pPr>
          </a:lstStyle>
          <a:p>
            <a:r>
              <a:rPr lang="pt-BR"/>
              <a:t>Cloud Computing                                                               R S S RAJU BATTULA, Asst.Professor, Dept.CA</a:t>
            </a:r>
            <a:endParaRPr lang="en-US"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709" y="-243408"/>
            <a:ext cx="3249644"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3"/>
          <p:cNvSpPr>
            <a:spLocks noGrp="1"/>
          </p:cNvSpPr>
          <p:nvPr>
            <p:ph type="sldNum" sz="quarter" idx="13"/>
          </p:nvPr>
        </p:nvSpPr>
        <p:spPr>
          <a:xfrm>
            <a:off x="10272464" y="6356350"/>
            <a:ext cx="1081336" cy="365125"/>
          </a:xfrm>
        </p:spPr>
        <p:txBody>
          <a:bodyPr/>
          <a:lstStyle/>
          <a:p>
            <a:fld id="{326EF2E3-409D-4D76-AD02-397A36B0DA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709" y="-243408"/>
            <a:ext cx="3249644" cy="18000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2"/>
          <p:cNvSpPr>
            <a:spLocks noGrp="1"/>
          </p:cNvSpPr>
          <p:nvPr>
            <p:ph type="dt" sz="half" idx="11"/>
          </p:nvPr>
        </p:nvSpPr>
        <p:spPr>
          <a:xfrm>
            <a:off x="695400" y="6278770"/>
            <a:ext cx="1656183" cy="365125"/>
          </a:xfrm>
          <a:ln>
            <a:noFill/>
          </a:ln>
        </p:spPr>
        <p:txBody>
          <a:bodyPr/>
          <a:lstStyle>
            <a:lvl1pPr>
              <a:defRPr b="1">
                <a:solidFill>
                  <a:schemeClr val="bg1">
                    <a:lumMod val="50000"/>
                  </a:schemeClr>
                </a:solidFill>
              </a:defRPr>
            </a:lvl1pPr>
          </a:lstStyle>
          <a:p>
            <a:fld id="{2977AC54-A68E-4BB8-8A32-6EBEE97AE188}" type="datetime1">
              <a:rPr lang="en-IN" smtClean="0"/>
            </a:fld>
            <a:endParaRPr lang="en-US" dirty="0"/>
          </a:p>
        </p:txBody>
      </p:sp>
      <p:sp>
        <p:nvSpPr>
          <p:cNvPr id="7" name="Footer Placeholder 3"/>
          <p:cNvSpPr>
            <a:spLocks noGrp="1"/>
          </p:cNvSpPr>
          <p:nvPr>
            <p:ph type="ftr" sz="quarter" idx="12"/>
          </p:nvPr>
        </p:nvSpPr>
        <p:spPr>
          <a:xfrm>
            <a:off x="2567608" y="6278771"/>
            <a:ext cx="6912768" cy="365125"/>
          </a:xfrm>
          <a:ln>
            <a:noFill/>
          </a:ln>
        </p:spPr>
        <p:txBody>
          <a:bodyPr/>
          <a:lstStyle>
            <a:lvl1pPr>
              <a:defRPr b="1">
                <a:solidFill>
                  <a:schemeClr val="bg1">
                    <a:lumMod val="50000"/>
                  </a:schemeClr>
                </a:solidFill>
              </a:defRPr>
            </a:lvl1pPr>
          </a:lstStyle>
          <a:p>
            <a:r>
              <a:rPr lang="pt-BR"/>
              <a:t>Cloud Computing                                                               R S S RAJU BATTULA, Asst.Professor, Dept.CA</a:t>
            </a:r>
            <a:endParaRPr lang="en-US" dirty="0"/>
          </a:p>
        </p:txBody>
      </p:sp>
      <p:sp>
        <p:nvSpPr>
          <p:cNvPr id="8" name="Slide Number Placeholder 3"/>
          <p:cNvSpPr>
            <a:spLocks noGrp="1"/>
          </p:cNvSpPr>
          <p:nvPr>
            <p:ph type="sldNum" sz="quarter" idx="13"/>
          </p:nvPr>
        </p:nvSpPr>
        <p:spPr>
          <a:xfrm>
            <a:off x="10272464" y="6356350"/>
            <a:ext cx="1081336" cy="365125"/>
          </a:xfrm>
        </p:spPr>
        <p:txBody>
          <a:bodyPr/>
          <a:lstStyle/>
          <a:p>
            <a:fld id="{326EF2E3-409D-4D76-AD02-397A36B0DA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DB000-E251-49B4-84AE-0DFFF8B2C22A}" type="datetime1">
              <a:rPr lang="en-IN"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Cloud Computing                                                               R S S RAJU BATTULA, Asst.Professor, Dept.CA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p:nvPr/>
        </p:nvSpPr>
        <p:spPr>
          <a:xfrm>
            <a:off x="685800"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sz="4400" b="1" dirty="0">
                <a:solidFill>
                  <a:schemeClr val="accent1">
                    <a:lumMod val="75000"/>
                  </a:schemeClr>
                </a:solidFill>
                <a:latin typeface="Times New Roman" panose="02020603050405020304" pitchFamily="18" charset="0"/>
                <a:ea typeface="+mj-ea"/>
                <a:cs typeface="Times New Roman" panose="02020603050405020304" pitchFamily="18" charset="0"/>
              </a:rPr>
              <a:t>Cloud Computing</a:t>
            </a:r>
            <a:br>
              <a:rPr kumimoji="0" lang="en-US" sz="4400" b="0" i="0" u="none" strike="noStrike" kern="1200" cap="none" spc="0" normalizeH="0" baseline="0" noProof="0" dirty="0">
                <a:ln>
                  <a:noFill/>
                </a:ln>
                <a:solidFill>
                  <a:srgbClr val="FF0000"/>
                </a:solidFill>
                <a:effectLst/>
                <a:uLnTx/>
                <a:uFillTx/>
                <a:latin typeface="Tw Cen MT" panose="020B0602020104020603" pitchFamily="34" charset="0"/>
                <a:ea typeface="+mj-ea"/>
                <a:cs typeface="+mj-cs"/>
              </a:rPr>
            </a:br>
            <a:endParaRPr kumimoji="0" lang="en-IN" sz="4400" b="0" i="0" u="none" strike="noStrike" kern="1200" cap="none" spc="0" normalizeH="0" baseline="0" noProof="0" dirty="0">
              <a:ln>
                <a:noFill/>
              </a:ln>
              <a:effectLst/>
              <a:uLnTx/>
              <a:uFillTx/>
              <a:latin typeface="Tw Cen MT" panose="020B0602020104020603" pitchFamily="34" charset="0"/>
              <a:ea typeface="+mj-ea"/>
              <a:cs typeface="+mj-cs"/>
            </a:endParaRPr>
          </a:p>
        </p:txBody>
      </p:sp>
      <p:sp>
        <p:nvSpPr>
          <p:cNvPr id="6" name="Subtitle 2"/>
          <p:cNvSpPr txBox="1"/>
          <p:nvPr/>
        </p:nvSpPr>
        <p:spPr>
          <a:xfrm>
            <a:off x="685800" y="4149080"/>
            <a:ext cx="10358510" cy="1800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2400" b="1" dirty="0">
                <a:solidFill>
                  <a:srgbClr val="FF0000"/>
                </a:solidFill>
                <a:latin typeface="Times New Roman" panose="02020603050405020304" pitchFamily="18" charset="0"/>
                <a:cs typeface="Times New Roman" panose="02020603050405020304" pitchFamily="18" charset="0"/>
              </a:rPr>
              <a:t>Mr. R S S RAJU BATTULA</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2400" dirty="0">
                <a:solidFill>
                  <a:srgbClr val="FF0000"/>
                </a:solidFill>
                <a:latin typeface="Times New Roman" panose="02020603050405020304" pitchFamily="18" charset="0"/>
                <a:cs typeface="Times New Roman" panose="02020603050405020304" pitchFamily="18" charset="0"/>
              </a:rPr>
              <a:t>Asst.Prof</a:t>
            </a:r>
            <a:endParaRPr lang="en-US" sz="2400"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Department of CA </a:t>
            </a:r>
            <a:endParaRPr lang="en-US" sz="2400"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Aditya University</a:t>
            </a:r>
            <a:endParaRPr kumimoji="0" lang="en-IN"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348" y="1124744"/>
            <a:ext cx="11737304" cy="5011949"/>
          </a:xfrm>
          <a:prstGeom prst="rect">
            <a:avLst/>
          </a:prstGeom>
          <a:noFill/>
        </p:spPr>
        <p:txBody>
          <a:bodyPr wrap="square">
            <a:spAutoFit/>
          </a:bodyPr>
          <a:lstStyle/>
          <a:p>
            <a:pPr marL="457200" indent="-457200" algn="just">
              <a:lnSpc>
                <a:spcPct val="150000"/>
              </a:lnSpc>
              <a:buFont typeface="+mj-lt"/>
              <a:buAutoNum type="arabicPeriod" startAt="2"/>
            </a:pPr>
            <a:r>
              <a:rPr lang="en-GB" sz="2400" b="1" dirty="0">
                <a:latin typeface="Times New Roman" panose="02020603050405020304" pitchFamily="18" charset="0"/>
                <a:cs typeface="Times New Roman" panose="02020603050405020304" pitchFamily="18" charset="0"/>
              </a:rPr>
              <a:t>Virtualization</a:t>
            </a:r>
            <a:r>
              <a:rPr lang="en-GB" sz="2400" dirty="0">
                <a:latin typeface="Times New Roman" panose="02020603050405020304" pitchFamily="18" charset="0"/>
                <a:cs typeface="Times New Roman" panose="02020603050405020304" pitchFamily="18" charset="0"/>
              </a:rPr>
              <a:t>: A technology that allows a single physical server to be partitioned into multiple virtual environments, each acting as an independent machine. This enables efficient use of hardware resources.</a:t>
            </a:r>
            <a:endParaRPr lang="en-GB"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2"/>
            </a:pPr>
            <a:r>
              <a:rPr lang="en-GB" sz="2400" b="1" dirty="0">
                <a:latin typeface="Times New Roman" panose="02020603050405020304" pitchFamily="18" charset="0"/>
                <a:cs typeface="Times New Roman" panose="02020603050405020304" pitchFamily="18" charset="0"/>
              </a:rPr>
              <a:t>Efficiency</a:t>
            </a:r>
            <a:r>
              <a:rPr lang="en-GB" sz="2400" dirty="0">
                <a:latin typeface="Times New Roman" panose="02020603050405020304" pitchFamily="18" charset="0"/>
                <a:cs typeface="Times New Roman" panose="02020603050405020304" pitchFamily="18" charset="0"/>
              </a:rPr>
              <a:t>: This goal refers to optimizing resource utilization, reducing costs, and improving performance. It often involves a "pay-as-you-go" model where you only pay for the resources you use.</a:t>
            </a:r>
            <a:endParaRPr lang="en-GB"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2"/>
            </a:pPr>
            <a:r>
              <a:rPr lang="en-GB" sz="2400" b="1" dirty="0">
                <a:latin typeface="Times New Roman" panose="02020603050405020304" pitchFamily="18" charset="0"/>
                <a:cs typeface="Times New Roman" panose="02020603050405020304" pitchFamily="18" charset="0"/>
              </a:rPr>
              <a:t>Reliability</a:t>
            </a:r>
            <a:r>
              <a:rPr lang="en-GB" sz="2400" dirty="0">
                <a:latin typeface="Times New Roman" panose="02020603050405020304" pitchFamily="18" charset="0"/>
                <a:cs typeface="Times New Roman" panose="02020603050405020304" pitchFamily="18" charset="0"/>
              </a:rPr>
              <a:t>: The ability of the cloud system to consistently perform and deliver services as expected, without interruptions or failures. Key components of reliability include data durability, fault tolerance, and a system's ability to recover automatically from failure.</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loud comput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5360" y="1152128"/>
            <a:ext cx="5524794" cy="5517232"/>
          </a:xfrm>
          <a:prstGeom prst="rect">
            <a:avLst/>
          </a:prstGeom>
        </p:spPr>
      </p:pic>
      <p:sp>
        <p:nvSpPr>
          <p:cNvPr id="4" name="TextBox 3"/>
          <p:cNvSpPr txBox="1"/>
          <p:nvPr/>
        </p:nvSpPr>
        <p:spPr>
          <a:xfrm>
            <a:off x="6096000" y="866229"/>
            <a:ext cx="5976663" cy="5847755"/>
          </a:xfrm>
          <a:prstGeom prst="rect">
            <a:avLst/>
          </a:prstGeom>
          <a:noFill/>
        </p:spPr>
        <p:txBody>
          <a:bodyPr wrap="square" rtlCol="0">
            <a:spAutoFit/>
          </a:bodyPr>
          <a:lstStyle/>
          <a:p>
            <a:r>
              <a:rPr lang="en-GB" sz="2200" b="1" dirty="0">
                <a:latin typeface="Times New Roman" panose="02020603050405020304" pitchFamily="18" charset="0"/>
                <a:cs typeface="Times New Roman" panose="02020603050405020304" pitchFamily="18" charset="0"/>
              </a:rPr>
              <a:t>The Internet Cloud:</a:t>
            </a:r>
            <a:r>
              <a:rPr lang="en-GB" sz="2200" dirty="0">
                <a:latin typeface="Times New Roman" panose="02020603050405020304" pitchFamily="18" charset="0"/>
                <a:cs typeface="Times New Roman" panose="02020603050405020304" pitchFamily="18" charset="0"/>
              </a:rPr>
              <a:t> This is described as a "massive cluster of servers."</a:t>
            </a:r>
            <a:endParaRPr lang="en-GB" sz="2200"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Resource Allocation:</a:t>
            </a:r>
            <a:r>
              <a:rPr lang="en-GB" sz="2200" dirty="0">
                <a:latin typeface="Times New Roman" panose="02020603050405020304" pitchFamily="18" charset="0"/>
                <a:cs typeface="Times New Roman" panose="02020603050405020304" pitchFamily="18" charset="0"/>
              </a:rPr>
              <a:t> Resources (space, data, and speed) are allocated per demand dynamically.</a:t>
            </a:r>
            <a:endParaRPr lang="en-GB" sz="2200"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Cloud Types:</a:t>
            </a:r>
            <a:endParaRPr lang="en-GB"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Private clouds are easier to manage.</a:t>
            </a:r>
            <a:endParaRPr lang="en-GB"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Public clouds are easier to access.</a:t>
            </a:r>
            <a:endParaRPr lang="en-GB" sz="2200"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Trends:</a:t>
            </a:r>
            <a:r>
              <a:rPr lang="en-GB" sz="2200" dirty="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The trend in cloud development is that more and more clouds will be hybrid. This is because many cloud applications need to go beyond the boundary of an intranet.</a:t>
            </a:r>
            <a:endParaRPr lang="en-GB" sz="2200"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Security:</a:t>
            </a:r>
            <a:r>
              <a:rPr lang="en-GB" sz="2200" dirty="0">
                <a:latin typeface="Times New Roman" panose="02020603050405020304" pitchFamily="18" charset="0"/>
                <a:cs typeface="Times New Roman" panose="02020603050405020304" pitchFamily="18" charset="0"/>
              </a:rPr>
              <a:t> Security is a critical issue in safeguarding the operation of all cloud types.</a:t>
            </a:r>
            <a:endParaRPr lang="en-GB" sz="2200"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Interaction:</a:t>
            </a:r>
            <a:r>
              <a:rPr lang="en-GB" sz="2200" dirty="0">
                <a:latin typeface="Times New Roman" panose="02020603050405020304" pitchFamily="18" charset="0"/>
                <a:cs typeface="Times New Roman" panose="02020603050405020304" pitchFamily="18" charset="0"/>
              </a:rPr>
              <a:t> One must learn how to create a private cloud and how to interact with public clouds in the open Internet.</a:t>
            </a:r>
            <a:endParaRPr lang="en-IN" dirty="0"/>
          </a:p>
        </p:txBody>
      </p:sp>
      <p:sp>
        <p:nvSpPr>
          <p:cNvPr id="6" name="TextBox 5"/>
          <p:cNvSpPr txBox="1"/>
          <p:nvPr/>
        </p:nvSpPr>
        <p:spPr>
          <a:xfrm>
            <a:off x="3757370" y="260648"/>
            <a:ext cx="4205569" cy="492443"/>
          </a:xfrm>
          <a:prstGeom prst="rect">
            <a:avLst/>
          </a:prstGeom>
          <a:noFill/>
        </p:spPr>
        <p:txBody>
          <a:bodyPr wrap="square">
            <a:spAutoFit/>
          </a:bodyPr>
          <a:lstStyle/>
          <a:p>
            <a:r>
              <a:rPr lang="en-GB" sz="2600" b="1" dirty="0">
                <a:solidFill>
                  <a:srgbClr val="FF0000"/>
                </a:solidFill>
                <a:latin typeface="Times New Roman" panose="02020603050405020304" pitchFamily="18" charset="0"/>
                <a:cs typeface="Times New Roman" panose="02020603050405020304" pitchFamily="18" charset="0"/>
              </a:rPr>
              <a:t>Generic Cloud Architecture</a:t>
            </a:r>
            <a:endParaRPr lang="en-GB" sz="2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795" y="701827"/>
            <a:ext cx="12000656" cy="5794022"/>
          </a:xfrm>
          <a:prstGeom prst="rect">
            <a:avLst/>
          </a:prstGeom>
          <a:noFill/>
        </p:spPr>
        <p:txBody>
          <a:bodyPr wrap="square">
            <a:spAutoFit/>
          </a:bodyPr>
          <a:lstStyle/>
          <a:p>
            <a:pPr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The architecture of a cloud is developed at three layers:</a:t>
            </a:r>
            <a:endParaRPr lang="en-GB" sz="2500" dirty="0">
              <a:effectLst/>
              <a:latin typeface="Times New Roman" panose="02020603050405020304" pitchFamily="18" charset="0"/>
              <a:cs typeface="Times New Roman" panose="02020603050405020304" pitchFamily="18" charset="0"/>
            </a:endParaRPr>
          </a:p>
          <a:p>
            <a:pPr marL="742950" lvl="1" indent="-285750"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Infrastructure</a:t>
            </a:r>
            <a:endParaRPr lang="en-GB" sz="2500" dirty="0">
              <a:effectLst/>
              <a:latin typeface="Times New Roman" panose="02020603050405020304" pitchFamily="18" charset="0"/>
              <a:cs typeface="Times New Roman" panose="02020603050405020304" pitchFamily="18" charset="0"/>
            </a:endParaRPr>
          </a:p>
          <a:p>
            <a:pPr marL="742950" lvl="1" indent="-285750"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Platform</a:t>
            </a:r>
            <a:endParaRPr lang="en-GB" sz="2500" dirty="0">
              <a:effectLst/>
              <a:latin typeface="Times New Roman" panose="02020603050405020304" pitchFamily="18" charset="0"/>
              <a:cs typeface="Times New Roman" panose="02020603050405020304" pitchFamily="18" charset="0"/>
            </a:endParaRPr>
          </a:p>
          <a:p>
            <a:pPr marL="742950" lvl="1" indent="-285750"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Application/Software</a:t>
            </a:r>
            <a:endParaRPr lang="en-GB" sz="2500" dirty="0">
              <a:effectLst/>
              <a:latin typeface="Times New Roman" panose="02020603050405020304" pitchFamily="18" charset="0"/>
              <a:cs typeface="Times New Roman" panose="02020603050405020304" pitchFamily="18" charset="0"/>
            </a:endParaRPr>
          </a:p>
          <a:p>
            <a:pPr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These three development layers are implemented with virtualization and standardization of hardware and software resources provisioned in the cloud.</a:t>
            </a:r>
            <a:endParaRPr lang="en-GB" sz="2500" dirty="0">
              <a:effectLst/>
              <a:latin typeface="Times New Roman" panose="02020603050405020304" pitchFamily="18" charset="0"/>
              <a:cs typeface="Times New Roman" panose="02020603050405020304" pitchFamily="18" charset="0"/>
            </a:endParaRPr>
          </a:p>
          <a:p>
            <a:pPr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This </a:t>
            </a:r>
            <a:r>
              <a:rPr lang="en-GB" sz="2500" b="1" dirty="0">
                <a:effectLst/>
                <a:latin typeface="Times New Roman" panose="02020603050405020304" pitchFamily="18" charset="0"/>
                <a:cs typeface="Times New Roman" panose="02020603050405020304" pitchFamily="18" charset="0"/>
              </a:rPr>
              <a:t>infrastructure layer</a:t>
            </a:r>
            <a:r>
              <a:rPr lang="en-GB" sz="2500" dirty="0">
                <a:effectLst/>
                <a:latin typeface="Times New Roman" panose="02020603050405020304" pitchFamily="18" charset="0"/>
                <a:cs typeface="Times New Roman" panose="02020603050405020304" pitchFamily="18" charset="0"/>
              </a:rPr>
              <a:t> serves as the foundation for building the platform layer of the cloud for supporting PaaS services.</a:t>
            </a:r>
            <a:endParaRPr lang="en-GB" sz="2500" dirty="0">
              <a:effectLst/>
              <a:latin typeface="Times New Roman" panose="02020603050405020304" pitchFamily="18" charset="0"/>
              <a:cs typeface="Times New Roman" panose="02020603050405020304" pitchFamily="18" charset="0"/>
            </a:endParaRPr>
          </a:p>
          <a:p>
            <a:pPr rtl="0">
              <a:lnSpc>
                <a:spcPct val="150000"/>
              </a:lnSpc>
              <a:buFont typeface="Arial" panose="020B0604020202020204" pitchFamily="34" charset="0"/>
              <a:buChar char="•"/>
            </a:pPr>
            <a:r>
              <a:rPr lang="en-GB" sz="2500" dirty="0">
                <a:effectLst/>
                <a:latin typeface="Times New Roman" panose="02020603050405020304" pitchFamily="18" charset="0"/>
                <a:cs typeface="Times New Roman" panose="02020603050405020304" pitchFamily="18" charset="0"/>
              </a:rPr>
              <a:t>The </a:t>
            </a:r>
            <a:r>
              <a:rPr lang="en-GB" sz="2500" b="1" dirty="0">
                <a:effectLst/>
                <a:latin typeface="Times New Roman" panose="02020603050405020304" pitchFamily="18" charset="0"/>
                <a:cs typeface="Times New Roman" panose="02020603050405020304" pitchFamily="18" charset="0"/>
              </a:rPr>
              <a:t>platform layer</a:t>
            </a:r>
            <a:r>
              <a:rPr lang="en-GB" sz="2500" dirty="0">
                <a:effectLst/>
                <a:latin typeface="Times New Roman" panose="02020603050405020304" pitchFamily="18" charset="0"/>
                <a:cs typeface="Times New Roman" panose="02020603050405020304" pitchFamily="18" charset="0"/>
              </a:rPr>
              <a:t> is a foundation for implementing the application layer for SaaS applications.</a:t>
            </a:r>
            <a:endParaRPr lang="en-GB" sz="250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287688" y="330632"/>
            <a:ext cx="6984776" cy="553998"/>
          </a:xfrm>
          <a:prstGeom prst="rect">
            <a:avLst/>
          </a:prstGeom>
          <a:noFill/>
        </p:spPr>
        <p:txBody>
          <a:bodyPr wrap="square">
            <a:spAutoFit/>
          </a:bodyPr>
          <a:lstStyle/>
          <a:p>
            <a:pPr rtl="0">
              <a:buNone/>
            </a:pPr>
            <a:r>
              <a:rPr lang="en-GB" sz="3000" b="1" dirty="0">
                <a:solidFill>
                  <a:srgbClr val="FF0000"/>
                </a:solidFill>
                <a:effectLst/>
                <a:latin typeface="Times New Roman" panose="02020603050405020304" pitchFamily="18" charset="0"/>
                <a:cs typeface="Times New Roman" panose="02020603050405020304" pitchFamily="18" charset="0"/>
              </a:rPr>
              <a:t>CLOUD ARCHITECTURE IN LAYERS</a:t>
            </a:r>
            <a:endParaRPr lang="en-GB" sz="3000" b="1" dirty="0">
              <a:solidFill>
                <a:srgbClr val="FF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352" y="1181673"/>
            <a:ext cx="11233247" cy="5565947"/>
          </a:xfrm>
          <a:prstGeom prst="rect">
            <a:avLst/>
          </a:prstGeom>
          <a:noFill/>
        </p:spPr>
        <p:txBody>
          <a:bodyPr wrap="square">
            <a:spAutoFit/>
          </a:bodyPr>
          <a:lstStyle/>
          <a:p>
            <a:pPr algn="just">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The infrastructure layer</a:t>
            </a:r>
            <a:r>
              <a:rPr lang="en-GB" sz="2400" dirty="0">
                <a:latin typeface="Times New Roman" panose="02020603050405020304" pitchFamily="18" charset="0"/>
                <a:cs typeface="Times New Roman" panose="02020603050405020304" pitchFamily="18" charset="0"/>
              </a:rPr>
              <a:t> is built with virtualized compute, storage, and network resources. Proper utilization of these resources provides the flexibility demanded by the users.</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The platform layer</a:t>
            </a:r>
            <a:r>
              <a:rPr lang="en-GB" sz="2400" dirty="0">
                <a:latin typeface="Times New Roman" panose="02020603050405020304" pitchFamily="18" charset="0"/>
                <a:cs typeface="Times New Roman" panose="02020603050405020304" pitchFamily="18" charset="0"/>
              </a:rPr>
              <a:t> environment is provided for the development, testing, deployment and monitoring the usage of apps. Indirectly, a virtualized cloud platform acts as a 'system middleware' between the infrastructure and application layers of a cloud.</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The application layer</a:t>
            </a:r>
            <a:r>
              <a:rPr lang="en-GB" sz="2400" dirty="0">
                <a:latin typeface="Times New Roman" panose="02020603050405020304" pitchFamily="18" charset="0"/>
                <a:cs typeface="Times New Roman" panose="02020603050405020304" pitchFamily="18" charset="0"/>
              </a:rPr>
              <a:t> is formed with the collection of different modules of all software that are needed for the SaaS apps. The general service apps include those of information retrieval, doc processing, and authentication services. This layer also used in large-scale by the CRMs, financial applications, and supply chain management.</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89289" y="332656"/>
            <a:ext cx="6213422" cy="701859"/>
          </a:xfrm>
          <a:prstGeom prst="rect">
            <a:avLst/>
          </a:prstGeom>
          <a:noFill/>
        </p:spPr>
        <p:txBody>
          <a:bodyPr wrap="square">
            <a:spAutoFit/>
          </a:bodyPr>
          <a:lstStyle/>
          <a:p>
            <a:pPr algn="ctr">
              <a:lnSpc>
                <a:spcPct val="150000"/>
              </a:lnSpc>
              <a:buNone/>
            </a:pPr>
            <a:r>
              <a:rPr lang="en-GB" sz="3000" b="1" dirty="0">
                <a:solidFill>
                  <a:srgbClr val="FF0000"/>
                </a:solidFill>
                <a:latin typeface="Times New Roman" panose="02020603050405020304" pitchFamily="18" charset="0"/>
                <a:cs typeface="Times New Roman" panose="02020603050405020304" pitchFamily="18" charset="0"/>
              </a:rPr>
              <a:t>Cloud Architecture in Layers</a:t>
            </a:r>
            <a:endParaRPr lang="en-GB" sz="3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855640" y="836459"/>
            <a:ext cx="6906589" cy="56491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380" y="1196752"/>
            <a:ext cx="11161239" cy="5509200"/>
          </a:xfrm>
          <a:prstGeom prst="rect">
            <a:avLst/>
          </a:prstGeom>
          <a:noFill/>
        </p:spPr>
        <p:txBody>
          <a:bodyPr wrap="square">
            <a:spAutoFit/>
          </a:bodyPr>
          <a:lstStyle/>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A diagram illustrating the layered architecture, showing:</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The Internet</a:t>
            </a:r>
            <a:endParaRPr lang="en-GB" sz="2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Public clouds (over internet)</a:t>
            </a:r>
            <a:endParaRPr lang="en-GB" sz="2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Hybrid clouds (over Internet/Internets)</a:t>
            </a:r>
            <a:endParaRPr lang="en-GB" sz="2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Private clouds (over Internets)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Provisioning of both physical and virtualized cloud resources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Application layer (SaaS)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Platform layer (PaaS)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Infrastructure layer (IaaS, </a:t>
            </a:r>
            <a:r>
              <a:rPr lang="en-GB" sz="2200" b="1" dirty="0" err="1">
                <a:latin typeface="Times New Roman" panose="02020603050405020304" pitchFamily="18" charset="0"/>
                <a:cs typeface="Times New Roman" panose="02020603050405020304" pitchFamily="18" charset="0"/>
              </a:rPr>
              <a:t>HaaS</a:t>
            </a:r>
            <a:r>
              <a:rPr lang="en-GB" sz="2200" b="1" dirty="0">
                <a:latin typeface="Times New Roman" panose="02020603050405020304" pitchFamily="18" charset="0"/>
                <a:cs typeface="Times New Roman" panose="02020603050405020304" pitchFamily="18" charset="0"/>
              </a:rPr>
              <a:t>, DaaS, etc.)</a:t>
            </a: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Textual descriptions of the layers: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The infrastructure layer</a:t>
            </a:r>
            <a:r>
              <a:rPr lang="en-GB" sz="2200" dirty="0">
                <a:latin typeface="Times New Roman" panose="02020603050405020304" pitchFamily="18" charset="0"/>
                <a:cs typeface="Times New Roman" panose="02020603050405020304" pitchFamily="18" charset="0"/>
              </a:rPr>
              <a:t> is built with virtualized compute, storage, and network resources.</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The platform layer</a:t>
            </a:r>
            <a:r>
              <a:rPr lang="en-GB" sz="2200" dirty="0">
                <a:latin typeface="Times New Roman" panose="02020603050405020304" pitchFamily="18" charset="0"/>
                <a:cs typeface="Times New Roman" panose="02020603050405020304" pitchFamily="18" charset="0"/>
              </a:rPr>
              <a:t> provides users with an environment to develop their applications, to test, deploy and monitor execution results and performance.</a:t>
            </a:r>
            <a:endParaRPr lang="en-GB"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The application layer</a:t>
            </a:r>
            <a:r>
              <a:rPr lang="en-GB" sz="2200" dirty="0">
                <a:latin typeface="Times New Roman" panose="02020603050405020304" pitchFamily="18" charset="0"/>
                <a:cs typeface="Times New Roman" panose="02020603050405020304" pitchFamily="18" charset="0"/>
              </a:rPr>
              <a:t> is formed with a collection of all needed software modules for SaaS applications.</a:t>
            </a:r>
            <a:endParaRPr lang="en-GB"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39616" y="332656"/>
            <a:ext cx="9145016" cy="553998"/>
          </a:xfrm>
          <a:prstGeom prst="rect">
            <a:avLst/>
          </a:prstGeom>
          <a:noFill/>
        </p:spPr>
        <p:txBody>
          <a:bodyPr wrap="square">
            <a:spAutoFit/>
          </a:bodyPr>
          <a:lstStyle/>
          <a:p>
            <a:pPr algn="ctr">
              <a:buNone/>
            </a:pPr>
            <a:r>
              <a:rPr lang="en-GB" sz="3000" b="1" dirty="0">
                <a:solidFill>
                  <a:srgbClr val="FF0000"/>
                </a:solidFill>
                <a:latin typeface="Times New Roman" panose="02020603050405020304" pitchFamily="18" charset="0"/>
                <a:cs typeface="Times New Roman" panose="02020603050405020304" pitchFamily="18" charset="0"/>
              </a:rPr>
              <a:t>Layered Architectural Development of Cloud Platform</a:t>
            </a:r>
            <a:endParaRPr lang="en-GB" sz="3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3863752" y="116632"/>
            <a:ext cx="4643470" cy="748267"/>
          </a:xfrm>
          <a:prstGeom prst="rect">
            <a:avLst/>
          </a:prstGeom>
        </p:spPr>
        <p:txBody>
          <a:bodyPr vert="horz" lIns="91440" tIns="45720" rIns="91440" bIns="45720" rtlCol="0" anchor="ctr">
            <a:noAutofit/>
          </a:bodyPr>
          <a:lstStyle/>
          <a:p>
            <a:pPr algn="ctr"/>
            <a:r>
              <a:rPr lang="en-IN" sz="3400" b="1" dirty="0">
                <a:solidFill>
                  <a:srgbClr val="0070C0"/>
                </a:solidFill>
                <a:latin typeface="Maiandra GD" panose="020E0502030308020204" pitchFamily="34" charset="0"/>
              </a:rPr>
              <a:t>Course Contents</a:t>
            </a:r>
            <a:endParaRPr lang="en-IN" sz="3400" b="1" dirty="0">
              <a:solidFill>
                <a:srgbClr val="0070C0"/>
              </a:solidFill>
              <a:latin typeface="Maiandra GD" panose="020E0502030308020204" pitchFamily="34" charset="0"/>
            </a:endParaRPr>
          </a:p>
        </p:txBody>
      </p:sp>
      <p:sp>
        <p:nvSpPr>
          <p:cNvPr id="6" name="TextBox 5"/>
          <p:cNvSpPr txBox="1"/>
          <p:nvPr/>
        </p:nvSpPr>
        <p:spPr>
          <a:xfrm>
            <a:off x="695400" y="1412776"/>
            <a:ext cx="10801200" cy="4893647"/>
          </a:xfrm>
          <a:prstGeom prst="rect">
            <a:avLst/>
          </a:prstGeom>
          <a:noFill/>
        </p:spPr>
        <p:txBody>
          <a:bodyPr wrap="square" rtlCol="0">
            <a:spAutoFit/>
          </a:bodyPr>
          <a:lstStyle/>
          <a:p>
            <a:endParaRPr lang="en-IN" dirty="0"/>
          </a:p>
          <a:p>
            <a:pPr algn="ctr">
              <a:lnSpc>
                <a:spcPct val="150000"/>
              </a:lnSpc>
            </a:pPr>
            <a:r>
              <a:rPr lang="en-IN" dirty="0">
                <a:solidFill>
                  <a:schemeClr val="tx1">
                    <a:lumMod val="85000"/>
                    <a:lumOff val="15000"/>
                  </a:schemeClr>
                </a:solidFill>
              </a:rPr>
              <a:t> </a:t>
            </a:r>
            <a:r>
              <a:rPr lang="en-IN" sz="2400" b="1" u="sng" dirty="0">
                <a:solidFill>
                  <a:srgbClr val="FF0000"/>
                </a:solidFill>
                <a:latin typeface="Times New Roman" panose="02020603050405020304" pitchFamily="18" charset="0"/>
                <a:cs typeface="Times New Roman" panose="02020603050405020304" pitchFamily="18" charset="0"/>
              </a:rPr>
              <a:t>UNIT – III</a:t>
            </a:r>
            <a:endParaRPr lang="en-IN" sz="2400" u="sng"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GB" sz="3200" b="1" dirty="0">
                <a:latin typeface="Times New Roman" panose="02020603050405020304" pitchFamily="18" charset="0"/>
                <a:cs typeface="Times New Roman" panose="02020603050405020304" pitchFamily="18" charset="0"/>
              </a:rPr>
              <a:t>Cloud Platform Architecture</a:t>
            </a:r>
            <a:r>
              <a:rPr lang="en-GB" sz="3200" dirty="0">
                <a:latin typeface="Times New Roman" panose="02020603050405020304" pitchFamily="18" charset="0"/>
                <a:cs typeface="Times New Roman" panose="02020603050405020304" pitchFamily="18" charset="0"/>
              </a:rPr>
              <a:t>: Cloud Computing and service Models, Architectural Design of Compute and Storage Clouds, Public Cloud Platforms, Inter Cloud Resource Management, Cloud Security and Trust Management. Service Oriented Architecture, Message Oriented Middleware.</a:t>
            </a:r>
            <a:r>
              <a:rPr lang="en-GB" sz="3200" dirty="0"/>
              <a:t>	</a:t>
            </a:r>
            <a:endParaRPr lang="en-GB" sz="3200" dirty="0"/>
          </a:p>
          <a:p>
            <a:endParaRPr lang="en-IN"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227348" y="1124744"/>
            <a:ext cx="11737304" cy="5565947"/>
          </a:xfrm>
          <a:prstGeom prst="rect">
            <a:avLst/>
          </a:prstGeom>
          <a:noFill/>
        </p:spPr>
        <p:txBody>
          <a:bodyPr wrap="square">
            <a:spAutoFit/>
          </a:bodyPr>
          <a:lstStyle/>
          <a:p>
            <a:pPr>
              <a:lnSpc>
                <a:spcPct val="150000"/>
              </a:lnSpc>
              <a:buNone/>
            </a:pPr>
            <a:r>
              <a:rPr lang="en-GB" sz="2400" b="1" dirty="0">
                <a:solidFill>
                  <a:srgbClr val="FF0000"/>
                </a:solidFill>
                <a:latin typeface="Times New Roman" panose="02020603050405020304" pitchFamily="18" charset="0"/>
                <a:cs typeface="Times New Roman" panose="02020603050405020304" pitchFamily="18" charset="0"/>
              </a:rPr>
              <a:t>CLOUD COMPUTING AND SERVICE MODELS</a:t>
            </a:r>
            <a:endParaRPr lang="en-GB"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Over the past two decades, the world economy has rapidly moved from manufacturing to more service-oriented.</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2010, 80 percent of the U.S. economy was driven by the service industry, leaving only 15 percent in manufacturing and 5 percent in agriculture and other areas.</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Cloud computing benefits the service industry most and advances business computing with a new paradigm.</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2009, the global cloud service marketplace reached $17.4 billion.</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Users can access and deploy cloud applications from anywhere in the world at very competitive costs.</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41" y="1052736"/>
            <a:ext cx="11629292" cy="5011949"/>
          </a:xfrm>
          <a:prstGeom prst="rect">
            <a:avLst/>
          </a:prstGeom>
          <a:noFill/>
        </p:spPr>
        <p:txBody>
          <a:bodyPr wrap="square">
            <a:spAutoFit/>
          </a:bodyPr>
          <a:lstStyle/>
          <a:p>
            <a:pPr>
              <a:lnSpc>
                <a:spcPct val="150000"/>
              </a:lnSpc>
              <a:buNone/>
            </a:pPr>
            <a:r>
              <a:rPr lang="en-GB" sz="2400" b="1" dirty="0">
                <a:solidFill>
                  <a:srgbClr val="FF0000"/>
                </a:solidFill>
                <a:latin typeface="Times New Roman" panose="02020603050405020304" pitchFamily="18" charset="0"/>
                <a:cs typeface="Times New Roman" panose="02020603050405020304" pitchFamily="18" charset="0"/>
              </a:rPr>
              <a:t>CLOUD COMPUTING AND SERVICE MODELS</a:t>
            </a:r>
            <a:endParaRPr lang="en-GB"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concept of cloud computing has evolved from cluster, grid, and utility computing.</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Cluster and grid computing use computers in parallel to solve problems of any size.</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Utility and Software as a Service (SaaS) provide computing resources as a service with the notion of pay per use.</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Cloud computing is a high-throughput computing (HTC) paradigm whereby the infrastructure provides the services through a large data </a:t>
            </a:r>
            <a:r>
              <a:rPr lang="en-GB" sz="2400" dirty="0" err="1">
                <a:latin typeface="Times New Roman" panose="02020603050405020304" pitchFamily="18" charset="0"/>
                <a:cs typeface="Times New Roman" panose="02020603050405020304" pitchFamily="18" charset="0"/>
              </a:rPr>
              <a:t>center</a:t>
            </a:r>
            <a:r>
              <a:rPr lang="en-GB" sz="2400" dirty="0">
                <a:latin typeface="Times New Roman" panose="02020603050405020304" pitchFamily="18" charset="0"/>
                <a:cs typeface="Times New Roman" panose="02020603050405020304" pitchFamily="18" charset="0"/>
              </a:rPr>
              <a:t> or server farms.</a:t>
            </a: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cloud computing model enables users to share access to resources from anywhere at any time through their connected devices.</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213343" y="1340768"/>
            <a:ext cx="5688632" cy="5028556"/>
          </a:xfrm>
          <a:prstGeom prst="rect">
            <a:avLst/>
          </a:prstGeom>
          <a:noFill/>
        </p:spPr>
        <p:txBody>
          <a:bodyPr wrap="square">
            <a:spAutoFit/>
          </a:bodyPr>
          <a:lstStyle/>
          <a:p>
            <a:pPr>
              <a:lnSpc>
                <a:spcPct val="150000"/>
              </a:lnSpc>
            </a:pPr>
            <a:r>
              <a:rPr lang="en-GB" b="1" dirty="0">
                <a:latin typeface="Times New Roman" panose="02020603050405020304" pitchFamily="18" charset="0"/>
                <a:cs typeface="Times New Roman" panose="02020603050405020304" pitchFamily="18" charset="0"/>
              </a:rPr>
              <a:t>Centralized</a:t>
            </a:r>
            <a:endParaRPr lang="en-GB"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Contains single points of failure by design</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Contains bottlenecks by design</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Limited scalability</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Controlled by a single entity</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Hackers dream</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Infrastructure hungry</a:t>
            </a:r>
            <a:endParaRPr lang="en-GB" dirty="0">
              <a:latin typeface="Times New Roman" panose="02020603050405020304" pitchFamily="18" charset="0"/>
              <a:cs typeface="Times New Roman" panose="02020603050405020304" pitchFamily="18" charset="0"/>
            </a:endParaRPr>
          </a:p>
          <a:p>
            <a:pPr>
              <a:lnSpc>
                <a:spcPct val="150000"/>
              </a:lnSpc>
              <a:buNone/>
            </a:pPr>
            <a:r>
              <a:rPr lang="en-GB" b="1" dirty="0">
                <a:latin typeface="Times New Roman" panose="02020603050405020304" pitchFamily="18" charset="0"/>
                <a:cs typeface="Times New Roman" panose="02020603050405020304" pitchFamily="18" charset="0"/>
              </a:rPr>
              <a:t>Distributed</a:t>
            </a:r>
            <a:endParaRPr lang="en-GB"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No single point of failure by design</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No bottlenecks by design</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Difficult to attack or censor</a:t>
            </a:r>
            <a:endParaRPr lang="en-GB"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Information leaks are less likely and much smaller in scale</a:t>
            </a:r>
            <a:endParaRPr lang="en-GB"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199250" y="419268"/>
            <a:ext cx="8297349" cy="600293"/>
          </a:xfrm>
          <a:prstGeom prst="rect">
            <a:avLst/>
          </a:prstGeom>
          <a:noFill/>
        </p:spPr>
        <p:txBody>
          <a:bodyPr wrap="square">
            <a:spAutoFit/>
          </a:bodyPr>
          <a:lstStyle/>
          <a:p>
            <a:pPr>
              <a:lnSpc>
                <a:spcPct val="150000"/>
              </a:lnSpc>
              <a:buNone/>
            </a:pPr>
            <a:r>
              <a:rPr lang="en-GB" sz="2500" b="1" dirty="0">
                <a:solidFill>
                  <a:srgbClr val="FF0000"/>
                </a:solidFill>
                <a:latin typeface="Times New Roman" panose="02020603050405020304" pitchFamily="18" charset="0"/>
                <a:cs typeface="Times New Roman" panose="02020603050405020304" pitchFamily="18" charset="0"/>
              </a:rPr>
              <a:t>Centralized versus Distributed Computing Centralized</a:t>
            </a:r>
            <a:endParaRPr lang="en-GB" sz="2500" b="1" dirty="0">
              <a:solidFill>
                <a:srgbClr val="FF0000"/>
              </a:solidFill>
              <a:latin typeface="Times New Roman" panose="02020603050405020304" pitchFamily="18" charset="0"/>
              <a:cs typeface="Times New Roman" panose="02020603050405020304" pitchFamily="18" charset="0"/>
            </a:endParaRPr>
          </a:p>
        </p:txBody>
      </p:sp>
      <p:pic>
        <p:nvPicPr>
          <p:cNvPr id="13" name="Picture 12" descr="A diagram of different types of molecules"/>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2886" y="1703081"/>
            <a:ext cx="5862347" cy="38884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91344" y="816185"/>
          <a:ext cx="11737303" cy="5499945"/>
        </p:xfrm>
        <a:graphic>
          <a:graphicData uri="http://schemas.openxmlformats.org/drawingml/2006/table">
            <a:tbl>
              <a:tblPr/>
              <a:tblGrid>
                <a:gridCol w="1711690"/>
                <a:gridCol w="3667907"/>
                <a:gridCol w="3178853"/>
                <a:gridCol w="3178853"/>
              </a:tblGrid>
              <a:tr h="245748">
                <a:tc>
                  <a:txBody>
                    <a:bodyPr/>
                    <a:lstStyle/>
                    <a:p>
                      <a:pPr algn="ctr">
                        <a:buNone/>
                      </a:pPr>
                      <a:r>
                        <a:rPr lang="en-IN" sz="1800" b="1" dirty="0">
                          <a:solidFill>
                            <a:srgbClr val="FF0000"/>
                          </a:solidFill>
                          <a:latin typeface="Times New Roman" panose="02020603050405020304" pitchFamily="18" charset="0"/>
                          <a:cs typeface="Times New Roman" panose="02020603050405020304" pitchFamily="18" charset="0"/>
                        </a:rPr>
                        <a:t>Feature</a:t>
                      </a:r>
                      <a:endParaRPr lang="en-IN" sz="1800" b="1" dirty="0">
                        <a:solidFill>
                          <a:srgbClr val="FF0000"/>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b="1" dirty="0">
                          <a:solidFill>
                            <a:srgbClr val="FF0000"/>
                          </a:solidFill>
                          <a:latin typeface="Times New Roman" panose="02020603050405020304" pitchFamily="18" charset="0"/>
                          <a:cs typeface="Times New Roman" panose="02020603050405020304" pitchFamily="18" charset="0"/>
                        </a:rPr>
                        <a:t>Public Cloud</a:t>
                      </a:r>
                      <a:endParaRPr lang="en-IN" sz="1800" b="1" dirty="0">
                        <a:solidFill>
                          <a:srgbClr val="FF0000"/>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b="1" dirty="0">
                          <a:solidFill>
                            <a:srgbClr val="FF0000"/>
                          </a:solidFill>
                          <a:latin typeface="Times New Roman" panose="02020603050405020304" pitchFamily="18" charset="0"/>
                          <a:cs typeface="Times New Roman" panose="02020603050405020304" pitchFamily="18" charset="0"/>
                        </a:rPr>
                        <a:t>Private Cloud</a:t>
                      </a:r>
                      <a:endParaRPr lang="en-IN" sz="1800" b="1" dirty="0">
                        <a:solidFill>
                          <a:srgbClr val="FF0000"/>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b="1" dirty="0">
                          <a:solidFill>
                            <a:srgbClr val="FF0000"/>
                          </a:solidFill>
                          <a:latin typeface="Times New Roman" panose="02020603050405020304" pitchFamily="18" charset="0"/>
                          <a:cs typeface="Times New Roman" panose="02020603050405020304" pitchFamily="18" charset="0"/>
                        </a:rPr>
                        <a:t>Hybrid Cloud</a:t>
                      </a:r>
                      <a:endParaRPr lang="en-IN" sz="1800" b="1" dirty="0">
                        <a:solidFill>
                          <a:srgbClr val="FF0000"/>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430455">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Ownership</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Owned &amp; managed by third-party providers</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Owned &amp; managed by a single organization</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Combination of public &amp; private cloud</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615163">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Access</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Anyone can use on subscription/pay-per-use basis</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a:latin typeface="Times New Roman" panose="02020603050405020304" pitchFamily="18" charset="0"/>
                          <a:cs typeface="Times New Roman" panose="02020603050405020304" pitchFamily="18" charset="0"/>
                        </a:rPr>
                        <a:t>Restricted to one organization</a:t>
                      </a:r>
                      <a:endParaRPr lang="en-IN"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Mix of public + private access</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430455">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Cost</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Low upfront cost, pay-per-use</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High initial setup &amp; maintenance cost</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Balanced cost (depends on usage)</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430455">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Scalability</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Highly scalable (virtually unlimited)</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a:latin typeface="Times New Roman" panose="02020603050405020304" pitchFamily="18" charset="0"/>
                          <a:cs typeface="Times New Roman" panose="02020603050405020304" pitchFamily="18" charset="0"/>
                        </a:rPr>
                        <a:t>Limited to organization’s infrastructure</a:t>
                      </a:r>
                      <a:endParaRPr lang="en-IN"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a:latin typeface="Times New Roman" panose="02020603050405020304" pitchFamily="18" charset="0"/>
                          <a:cs typeface="Times New Roman" panose="02020603050405020304" pitchFamily="18" charset="0"/>
                        </a:rPr>
                        <a:t>Flexible, scalable as needed</a:t>
                      </a:r>
                      <a:endParaRPr lang="en-IN"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615163">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Security</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Moderate (shared infrastructure, depends on provider)</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High (dedicated resources &amp; full control)</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a:latin typeface="Times New Roman" panose="02020603050405020304" pitchFamily="18" charset="0"/>
                          <a:cs typeface="Times New Roman" panose="02020603050405020304" pitchFamily="18" charset="0"/>
                        </a:rPr>
                        <a:t>Medium-High (sensitive data on private, other workloads on public)</a:t>
                      </a:r>
                      <a:endParaRPr lang="en-GB" sz="180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430455">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Control</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Minimal control (provider manages)</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Full control (organization manages)</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Partial control (mix of both)</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615163">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Performance</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Good, but may vary (shared resources)</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High &amp; consistent (dedicated resources)</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GB" sz="1800" dirty="0">
                          <a:latin typeface="Times New Roman" panose="02020603050405020304" pitchFamily="18" charset="0"/>
                          <a:cs typeface="Times New Roman" panose="02020603050405020304" pitchFamily="18" charset="0"/>
                        </a:rPr>
                        <a:t>Balanced (critical tasks on private, scalable tasks on public)</a:t>
                      </a:r>
                      <a:endParaRPr lang="en-GB"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r h="615163">
                <a:tc>
                  <a:txBody>
                    <a:bodyPr/>
                    <a:lstStyle/>
                    <a:p>
                      <a:pPr algn="ctr">
                        <a:buNone/>
                      </a:pPr>
                      <a:r>
                        <a:rPr lang="en-IN" sz="1800" b="1" i="1" dirty="0">
                          <a:solidFill>
                            <a:schemeClr val="accent1">
                              <a:lumMod val="75000"/>
                            </a:schemeClr>
                          </a:solidFill>
                          <a:latin typeface="Times New Roman" panose="02020603050405020304" pitchFamily="18" charset="0"/>
                          <a:cs typeface="Times New Roman" panose="02020603050405020304" pitchFamily="18" charset="0"/>
                        </a:rPr>
                        <a:t>Examples</a:t>
                      </a:r>
                      <a:endParaRPr lang="en-IN" sz="1800" i="1" dirty="0">
                        <a:solidFill>
                          <a:schemeClr val="accent1">
                            <a:lumMod val="75000"/>
                          </a:schemeClr>
                        </a:solidFill>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AWS, Microsoft Azure, Google Cloud</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VMware vSphere, OpenStack, Microsoft Azure Stack</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c>
                  <a:txBody>
                    <a:bodyPr/>
                    <a:lstStyle/>
                    <a:p>
                      <a:pPr algn="ctr">
                        <a:buNone/>
                      </a:pPr>
                      <a:r>
                        <a:rPr lang="en-IN" sz="1800" dirty="0">
                          <a:latin typeface="Times New Roman" panose="02020603050405020304" pitchFamily="18" charset="0"/>
                          <a:cs typeface="Times New Roman" panose="02020603050405020304" pitchFamily="18" charset="0"/>
                        </a:rPr>
                        <a:t>Azure Hybrid, AWS Outposts, IBM Hybrid Cloud</a:t>
                      </a:r>
                      <a:endParaRPr lang="en-IN" sz="1800" dirty="0">
                        <a:latin typeface="Times New Roman" panose="02020603050405020304" pitchFamily="18" charset="0"/>
                        <a:cs typeface="Times New Roman" panose="02020603050405020304" pitchFamily="18" charset="0"/>
                      </a:endParaRPr>
                    </a:p>
                  </a:txBody>
                  <a:tcPr marL="60435" marR="60435" marT="30218" marB="30218" anchor="ctr">
                    <a:lnL>
                      <a:noFill/>
                    </a:lnL>
                    <a:lnR>
                      <a:noFill/>
                    </a:lnR>
                    <a:lnT>
                      <a:noFill/>
                    </a:lnT>
                    <a:lnB>
                      <a:noFill/>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loud computing syste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3392" y="1484784"/>
            <a:ext cx="10585176" cy="5062476"/>
          </a:xfrm>
          <a:prstGeom prst="rect">
            <a:avLst/>
          </a:prstGeom>
        </p:spPr>
      </p:pic>
      <p:sp>
        <p:nvSpPr>
          <p:cNvPr id="6" name="TextBox 5"/>
          <p:cNvSpPr txBox="1"/>
          <p:nvPr/>
        </p:nvSpPr>
        <p:spPr>
          <a:xfrm>
            <a:off x="2783632" y="310740"/>
            <a:ext cx="8424936" cy="830997"/>
          </a:xfrm>
          <a:prstGeom prst="rect">
            <a:avLst/>
          </a:prstGeom>
          <a:noFill/>
        </p:spPr>
        <p:txBody>
          <a:bodyPr wrap="square" rtlCol="0">
            <a:sp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A functional Architecture of Public ,Private and Hybrid Clouds and Connectivity of Representative Clouds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5640" y="476672"/>
            <a:ext cx="9001000" cy="553998"/>
          </a:xfrm>
          <a:prstGeom prst="rect">
            <a:avLst/>
          </a:prstGeom>
          <a:noFill/>
        </p:spPr>
        <p:txBody>
          <a:bodyPr wrap="square">
            <a:spAutoFit/>
          </a:bodyPr>
          <a:lstStyle/>
          <a:p>
            <a:r>
              <a:rPr lang="en-GB" sz="3000" b="1" dirty="0">
                <a:solidFill>
                  <a:srgbClr val="FF0000"/>
                </a:solidFill>
                <a:latin typeface="Times New Roman" panose="02020603050405020304" pitchFamily="18" charset="0"/>
                <a:cs typeface="Times New Roman" panose="02020603050405020304" pitchFamily="18" charset="0"/>
              </a:rPr>
              <a:t>Architectural Design of Compute and Storage Clouds</a:t>
            </a:r>
            <a:endParaRPr lang="en-IN" sz="3000" b="1" dirty="0">
              <a:solidFill>
                <a:srgbClr val="FF0000"/>
              </a:solidFill>
            </a:endParaRPr>
          </a:p>
        </p:txBody>
      </p:sp>
      <p:sp>
        <p:nvSpPr>
          <p:cNvPr id="4" name="TextBox 3"/>
          <p:cNvSpPr txBox="1"/>
          <p:nvPr/>
        </p:nvSpPr>
        <p:spPr>
          <a:xfrm>
            <a:off x="479376" y="1484784"/>
            <a:ext cx="10945216" cy="4319452"/>
          </a:xfrm>
          <a:prstGeom prst="rect">
            <a:avLst/>
          </a:prstGeom>
          <a:noFill/>
        </p:spPr>
        <p:txBody>
          <a:bodyPr wrap="square" rtlCol="0">
            <a:spAutoFit/>
          </a:bodyPr>
          <a:lstStyle/>
          <a:p>
            <a:pPr marL="342900" indent="-342900" algn="just">
              <a:lnSpc>
                <a:spcPct val="300000"/>
              </a:lnSpc>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A Generic Cloud Architecture Design</a:t>
            </a:r>
            <a:endParaRPr lang="en-GB" sz="2400" b="1" dirty="0">
              <a:latin typeface="Times New Roman" panose="02020603050405020304" pitchFamily="18" charset="0"/>
              <a:cs typeface="Times New Roman" panose="02020603050405020304" pitchFamily="18" charset="0"/>
            </a:endParaRPr>
          </a:p>
          <a:p>
            <a:pPr marL="342900" indent="-342900" algn="just">
              <a:lnSpc>
                <a:spcPct val="300000"/>
              </a:lnSpc>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Layered Cloud Architectural Development</a:t>
            </a:r>
            <a:endParaRPr lang="en-GB" sz="2400" b="1" dirty="0">
              <a:latin typeface="Times New Roman" panose="02020603050405020304" pitchFamily="18" charset="0"/>
              <a:cs typeface="Times New Roman" panose="02020603050405020304" pitchFamily="18" charset="0"/>
            </a:endParaRPr>
          </a:p>
          <a:p>
            <a:pPr marL="342900" indent="-342900" algn="just">
              <a:lnSpc>
                <a:spcPct val="300000"/>
              </a:lnSpc>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Virtualization Support and Disaster Recovery</a:t>
            </a:r>
            <a:endParaRPr lang="en-GB" sz="2400" b="1" dirty="0">
              <a:latin typeface="Times New Roman" panose="02020603050405020304" pitchFamily="18" charset="0"/>
              <a:cs typeface="Times New Roman" panose="02020603050405020304" pitchFamily="18" charset="0"/>
            </a:endParaRPr>
          </a:p>
          <a:p>
            <a:pPr marL="342900" indent="-342900" algn="just">
              <a:lnSpc>
                <a:spcPct val="300000"/>
              </a:lnSpc>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Architectural Design Challenges.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7688" y="332656"/>
            <a:ext cx="6048672" cy="553998"/>
          </a:xfrm>
          <a:prstGeom prst="rect">
            <a:avLst/>
          </a:prstGeom>
          <a:noFill/>
        </p:spPr>
        <p:txBody>
          <a:bodyPr wrap="square">
            <a:spAutoFit/>
          </a:bodyPr>
          <a:lstStyle/>
          <a:p>
            <a:r>
              <a:rPr lang="en-IN" sz="3000" b="1" dirty="0">
                <a:solidFill>
                  <a:srgbClr val="FF0000"/>
                </a:solidFill>
                <a:latin typeface="Times New Roman" panose="02020603050405020304" pitchFamily="18" charset="0"/>
                <a:cs typeface="Times New Roman" panose="02020603050405020304" pitchFamily="18" charset="0"/>
              </a:rPr>
              <a:t>Cloud Platform Design Goals </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1344" y="1052736"/>
            <a:ext cx="11809312" cy="581697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Four major design goals of a cloud computing platform.</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Scalability</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Virtualization</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Efficiency</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Reliability</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1. </a:t>
            </a:r>
            <a:r>
              <a:rPr lang="en-GB" sz="2400" b="1" dirty="0">
                <a:latin typeface="Times New Roman" panose="02020603050405020304" pitchFamily="18" charset="0"/>
                <a:cs typeface="Times New Roman" panose="02020603050405020304" pitchFamily="18" charset="0"/>
              </a:rPr>
              <a:t>Scalability</a:t>
            </a:r>
            <a:r>
              <a:rPr lang="en-GB" sz="2400" dirty="0">
                <a:latin typeface="Times New Roman" panose="02020603050405020304" pitchFamily="18" charset="0"/>
                <a:cs typeface="Times New Roman" panose="02020603050405020304" pitchFamily="18" charset="0"/>
              </a:rPr>
              <a:t>: The system's ability to handle an increasing amount of work or a growing number of users. The text notes that this can be achieved through a cluster architecture, which makes it simple to add more servers and bandwidth as needed.</a:t>
            </a:r>
            <a:endParaRPr lang="en-GB"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7018</Words>
  <Application>WPS Presentation</Application>
  <PresentationFormat>Widescreen</PresentationFormat>
  <Paragraphs>183</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Tw Cen MT</vt:lpstr>
      <vt:lpstr>Maiandra GD</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Gauthu</cp:lastModifiedBy>
  <cp:revision>811</cp:revision>
  <cp:lastPrinted>2023-06-09T04:58:00Z</cp:lastPrinted>
  <dcterms:created xsi:type="dcterms:W3CDTF">2019-12-14T03:50:00Z</dcterms:created>
  <dcterms:modified xsi:type="dcterms:W3CDTF">2025-09-22T06:33:13Z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8C3ACCFED54746D6B25AA4E53E554E12_12</vt:lpwstr>
  </property>
  <property fmtid="{D5CDD505-2E9C-101B-9397-08002B2CF9AE}" pid="3" name="KSOProductBuildVer">
    <vt:lpwstr>1033-12.2.0.22549</vt:lpwstr>
  </property>
</Properties>
</file>